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09" r:id="rId2"/>
  </p:sldMasterIdLst>
  <p:notesMasterIdLst>
    <p:notesMasterId r:id="rId46"/>
  </p:notesMasterIdLst>
  <p:sldIdLst>
    <p:sldId id="316" r:id="rId3"/>
    <p:sldId id="317" r:id="rId4"/>
    <p:sldId id="257" r:id="rId5"/>
    <p:sldId id="303" r:id="rId6"/>
    <p:sldId id="304" r:id="rId7"/>
    <p:sldId id="305" r:id="rId8"/>
    <p:sldId id="306" r:id="rId9"/>
    <p:sldId id="310" r:id="rId10"/>
    <p:sldId id="320" r:id="rId11"/>
    <p:sldId id="307" r:id="rId12"/>
    <p:sldId id="321" r:id="rId13"/>
    <p:sldId id="276" r:id="rId14"/>
    <p:sldId id="277" r:id="rId15"/>
    <p:sldId id="337" r:id="rId16"/>
    <p:sldId id="322" r:id="rId17"/>
    <p:sldId id="296" r:id="rId18"/>
    <p:sldId id="278" r:id="rId19"/>
    <p:sldId id="323" r:id="rId20"/>
    <p:sldId id="324" r:id="rId21"/>
    <p:sldId id="325" r:id="rId22"/>
    <p:sldId id="326" r:id="rId23"/>
    <p:sldId id="328" r:id="rId24"/>
    <p:sldId id="297" r:id="rId25"/>
    <p:sldId id="327" r:id="rId26"/>
    <p:sldId id="280" r:id="rId27"/>
    <p:sldId id="281" r:id="rId28"/>
    <p:sldId id="312" r:id="rId29"/>
    <p:sldId id="329" r:id="rId30"/>
    <p:sldId id="313" r:id="rId31"/>
    <p:sldId id="290" r:id="rId32"/>
    <p:sldId id="298" r:id="rId33"/>
    <p:sldId id="299" r:id="rId34"/>
    <p:sldId id="315" r:id="rId35"/>
    <p:sldId id="314" r:id="rId36"/>
    <p:sldId id="300" r:id="rId37"/>
    <p:sldId id="330" r:id="rId38"/>
    <p:sldId id="331" r:id="rId39"/>
    <p:sldId id="332" r:id="rId40"/>
    <p:sldId id="333" r:id="rId41"/>
    <p:sldId id="334" r:id="rId42"/>
    <p:sldId id="338" r:id="rId43"/>
    <p:sldId id="336" r:id="rId44"/>
    <p:sldId id="319" r:id="rId4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0" autoAdjust="0"/>
    <p:restoredTop sz="88568" autoAdjust="0"/>
  </p:normalViewPr>
  <p:slideViewPr>
    <p:cSldViewPr>
      <p:cViewPr>
        <p:scale>
          <a:sx n="80" d="100"/>
          <a:sy n="80" d="100"/>
        </p:scale>
        <p:origin x="-3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216"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E19DD-5792-FE40-B93A-604A4F805ADA}"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244474D5-971D-4549-BA32-8D72776A9F64}">
      <dgm:prSet/>
      <dgm:spPr>
        <a:ln w="12700">
          <a:solidFill>
            <a:schemeClr val="tx2">
              <a:lumMod val="60000"/>
              <a:lumOff val="40000"/>
            </a:schemeClr>
          </a:solidFill>
        </a:ln>
      </dgm:spPr>
      <dgm:t>
        <a:bodyPr/>
        <a:lstStyle/>
        <a:p>
          <a:r>
            <a:rPr lang="en-US" b="1" dirty="0" smtClean="0">
              <a:effectLst>
                <a:outerShdw blurRad="38100" dist="38100" dir="2700000" algn="tl">
                  <a:srgbClr val="000000">
                    <a:alpha val="43137"/>
                  </a:srgbClr>
                </a:outerShdw>
              </a:effectLst>
            </a:rPr>
            <a:t>Identification step</a:t>
          </a:r>
        </a:p>
      </dgm:t>
    </dgm:pt>
    <dgm:pt modelId="{87285F1A-9237-DA4A-99FA-26C8423496D1}" type="parTrans" cxnId="{1F2F4AFA-B9CF-E24A-9A61-5B326CE35BE9}">
      <dgm:prSet/>
      <dgm:spPr/>
      <dgm:t>
        <a:bodyPr/>
        <a:lstStyle/>
        <a:p>
          <a:endParaRPr lang="en-US"/>
        </a:p>
      </dgm:t>
    </dgm:pt>
    <dgm:pt modelId="{AD7D42ED-7632-C44B-9C3F-427E9090AA5B}" type="sibTrans" cxnId="{1F2F4AFA-B9CF-E24A-9A61-5B326CE35BE9}">
      <dgm:prSet/>
      <dgm:spPr>
        <a:ln>
          <a:solidFill>
            <a:schemeClr val="tx2">
              <a:lumMod val="40000"/>
              <a:lumOff val="60000"/>
            </a:schemeClr>
          </a:solidFill>
        </a:ln>
      </dgm:spPr>
      <dgm:t>
        <a:bodyPr/>
        <a:lstStyle/>
        <a:p>
          <a:endParaRPr lang="en-US" dirty="0"/>
        </a:p>
      </dgm:t>
    </dgm:pt>
    <dgm:pt modelId="{D10BDD67-6014-374E-8DC7-F7E1EAE760B6}">
      <dgm:prSet custT="1"/>
      <dgm:spPr>
        <a:ln>
          <a:solidFill>
            <a:schemeClr val="tx2">
              <a:lumMod val="60000"/>
              <a:lumOff val="40000"/>
            </a:schemeClr>
          </a:solidFill>
        </a:ln>
      </dgm:spPr>
      <dgm:t>
        <a:bodyPr/>
        <a:lstStyle/>
        <a:p>
          <a:r>
            <a:rPr lang="en-US" sz="1600" dirty="0" smtClean="0"/>
            <a:t>Presenting an identifier to the security system</a:t>
          </a:r>
        </a:p>
      </dgm:t>
    </dgm:pt>
    <dgm:pt modelId="{A2C9D6DB-39E3-F244-A547-B41AFEE1B51F}" type="parTrans" cxnId="{A4A30F3F-4DF2-A54A-8299-D3425BEF0A85}">
      <dgm:prSet/>
      <dgm:spPr/>
      <dgm:t>
        <a:bodyPr/>
        <a:lstStyle/>
        <a:p>
          <a:endParaRPr lang="en-US"/>
        </a:p>
      </dgm:t>
    </dgm:pt>
    <dgm:pt modelId="{335BA0EC-EBDB-DE47-8A9B-847FA0A02D9F}" type="sibTrans" cxnId="{A4A30F3F-4DF2-A54A-8299-D3425BEF0A85}">
      <dgm:prSet/>
      <dgm:spPr/>
      <dgm:t>
        <a:bodyPr/>
        <a:lstStyle/>
        <a:p>
          <a:endParaRPr lang="en-US"/>
        </a:p>
      </dgm:t>
    </dgm:pt>
    <dgm:pt modelId="{9D8F27E9-34F3-5042-B551-ABBD03D5E7BF}">
      <dgm:prSet/>
      <dgm:spPr>
        <a:ln w="12700">
          <a:solidFill>
            <a:schemeClr val="tx2">
              <a:lumMod val="60000"/>
              <a:lumOff val="40000"/>
            </a:schemeClr>
          </a:solidFill>
        </a:ln>
      </dgm:spPr>
      <dgm:t>
        <a:bodyPr/>
        <a:lstStyle/>
        <a:p>
          <a:r>
            <a:rPr lang="en-US" b="1" dirty="0" smtClean="0">
              <a:effectLst>
                <a:outerShdw blurRad="38100" dist="38100" dir="2700000" algn="tl">
                  <a:srgbClr val="000000">
                    <a:alpha val="43137"/>
                  </a:srgbClr>
                </a:outerShdw>
              </a:effectLst>
            </a:rPr>
            <a:t>Verification step</a:t>
          </a:r>
        </a:p>
      </dgm:t>
    </dgm:pt>
    <dgm:pt modelId="{4C7E66AD-91E1-8C47-94A3-391D7C91A74B}" type="parTrans" cxnId="{BBE83782-7761-924F-808F-B909374C4260}">
      <dgm:prSet/>
      <dgm:spPr/>
      <dgm:t>
        <a:bodyPr/>
        <a:lstStyle/>
        <a:p>
          <a:endParaRPr lang="en-US"/>
        </a:p>
      </dgm:t>
    </dgm:pt>
    <dgm:pt modelId="{11D58F56-A8B7-5449-A138-CA70E84EA46D}" type="sibTrans" cxnId="{BBE83782-7761-924F-808F-B909374C4260}">
      <dgm:prSet/>
      <dgm:spPr/>
      <dgm:t>
        <a:bodyPr/>
        <a:lstStyle/>
        <a:p>
          <a:endParaRPr lang="en-US"/>
        </a:p>
      </dgm:t>
    </dgm:pt>
    <dgm:pt modelId="{B1D41F93-0A1C-9844-B6DB-536339101D94}">
      <dgm:prSet custT="1"/>
      <dgm:spPr>
        <a:ln>
          <a:solidFill>
            <a:schemeClr val="tx2">
              <a:lumMod val="60000"/>
              <a:lumOff val="40000"/>
            </a:schemeClr>
          </a:solidFill>
        </a:ln>
      </dgm:spPr>
      <dgm:t>
        <a:bodyPr/>
        <a:lstStyle/>
        <a:p>
          <a:r>
            <a:rPr lang="en-US" sz="1400" dirty="0" smtClean="0"/>
            <a:t>Presenting or generating authentication information that corroborates the binding between the entity and the identifier</a:t>
          </a:r>
          <a:endParaRPr lang="en-US" sz="1400" dirty="0"/>
        </a:p>
      </dgm:t>
    </dgm:pt>
    <dgm:pt modelId="{F1E3E441-D9E2-D243-8CE4-9915BE7372B0}" type="parTrans" cxnId="{BAD65D4D-50EF-B04B-B47E-54F27F89EA86}">
      <dgm:prSet/>
      <dgm:spPr/>
      <dgm:t>
        <a:bodyPr/>
        <a:lstStyle/>
        <a:p>
          <a:endParaRPr lang="en-US"/>
        </a:p>
      </dgm:t>
    </dgm:pt>
    <dgm:pt modelId="{3F4ADCFD-B1C1-124F-8AEF-57C95D3BFC4F}" type="sibTrans" cxnId="{BAD65D4D-50EF-B04B-B47E-54F27F89EA86}">
      <dgm:prSet/>
      <dgm:spPr/>
      <dgm:t>
        <a:bodyPr/>
        <a:lstStyle/>
        <a:p>
          <a:endParaRPr lang="en-US"/>
        </a:p>
      </dgm:t>
    </dgm:pt>
    <dgm:pt modelId="{8B1ED56A-975D-964C-A86F-34EF65168927}" type="pres">
      <dgm:prSet presAssocID="{570E19DD-5792-FE40-B93A-604A4F805ADA}" presName="Name0" presStyleCnt="0">
        <dgm:presLayoutVars>
          <dgm:dir/>
          <dgm:animLvl val="lvl"/>
          <dgm:resizeHandles val="exact"/>
        </dgm:presLayoutVars>
      </dgm:prSet>
      <dgm:spPr/>
      <dgm:t>
        <a:bodyPr/>
        <a:lstStyle/>
        <a:p>
          <a:endParaRPr lang="en-US"/>
        </a:p>
      </dgm:t>
    </dgm:pt>
    <dgm:pt modelId="{0F290E47-4AB4-8E49-83BF-CA9557565F22}" type="pres">
      <dgm:prSet presAssocID="{570E19DD-5792-FE40-B93A-604A4F805ADA}" presName="tSp" presStyleCnt="0"/>
      <dgm:spPr/>
    </dgm:pt>
    <dgm:pt modelId="{5C53FF6C-9B8C-2645-AF2E-7D8496BA09A3}" type="pres">
      <dgm:prSet presAssocID="{570E19DD-5792-FE40-B93A-604A4F805ADA}" presName="bSp" presStyleCnt="0"/>
      <dgm:spPr/>
    </dgm:pt>
    <dgm:pt modelId="{BD37AD80-B853-1647-A31F-46BD7E6C0329}" type="pres">
      <dgm:prSet presAssocID="{570E19DD-5792-FE40-B93A-604A4F805ADA}" presName="process" presStyleCnt="0"/>
      <dgm:spPr/>
    </dgm:pt>
    <dgm:pt modelId="{DB50F421-0CC0-AD44-9948-DB069C989D9B}" type="pres">
      <dgm:prSet presAssocID="{244474D5-971D-4549-BA32-8D72776A9F64}" presName="composite1" presStyleCnt="0"/>
      <dgm:spPr/>
    </dgm:pt>
    <dgm:pt modelId="{F6A448BB-153F-FA48-AAAD-907B1A285D00}" type="pres">
      <dgm:prSet presAssocID="{244474D5-971D-4549-BA32-8D72776A9F64}" presName="dummyNode1" presStyleLbl="node1" presStyleIdx="0" presStyleCnt="2"/>
      <dgm:spPr/>
    </dgm:pt>
    <dgm:pt modelId="{900921B5-CC31-8F4E-94D3-D274653E1677}" type="pres">
      <dgm:prSet presAssocID="{244474D5-971D-4549-BA32-8D72776A9F64}" presName="childNode1" presStyleLbl="bgAcc1" presStyleIdx="0" presStyleCnt="2">
        <dgm:presLayoutVars>
          <dgm:bulletEnabled val="1"/>
        </dgm:presLayoutVars>
      </dgm:prSet>
      <dgm:spPr/>
      <dgm:t>
        <a:bodyPr/>
        <a:lstStyle/>
        <a:p>
          <a:endParaRPr lang="en-US"/>
        </a:p>
      </dgm:t>
    </dgm:pt>
    <dgm:pt modelId="{37DCE661-73DA-254D-9C47-31F36F454596}" type="pres">
      <dgm:prSet presAssocID="{244474D5-971D-4549-BA32-8D72776A9F64}" presName="childNode1tx" presStyleLbl="bgAcc1" presStyleIdx="0" presStyleCnt="2">
        <dgm:presLayoutVars>
          <dgm:bulletEnabled val="1"/>
        </dgm:presLayoutVars>
      </dgm:prSet>
      <dgm:spPr/>
      <dgm:t>
        <a:bodyPr/>
        <a:lstStyle/>
        <a:p>
          <a:endParaRPr lang="en-US"/>
        </a:p>
      </dgm:t>
    </dgm:pt>
    <dgm:pt modelId="{0EDB7823-805F-D841-BC3E-5057EF91AFB9}" type="pres">
      <dgm:prSet presAssocID="{244474D5-971D-4549-BA32-8D72776A9F64}" presName="parentNode1" presStyleLbl="node1" presStyleIdx="0" presStyleCnt="2" custLinFactNeighborX="-52922" custLinFactNeighborY="-46825">
        <dgm:presLayoutVars>
          <dgm:chMax val="1"/>
          <dgm:bulletEnabled val="1"/>
        </dgm:presLayoutVars>
      </dgm:prSet>
      <dgm:spPr/>
      <dgm:t>
        <a:bodyPr/>
        <a:lstStyle/>
        <a:p>
          <a:endParaRPr lang="en-US"/>
        </a:p>
      </dgm:t>
    </dgm:pt>
    <dgm:pt modelId="{53A7DEB7-D86C-7B44-8653-8080D1FB0EFC}" type="pres">
      <dgm:prSet presAssocID="{244474D5-971D-4549-BA32-8D72776A9F64}" presName="connSite1" presStyleCnt="0"/>
      <dgm:spPr/>
    </dgm:pt>
    <dgm:pt modelId="{B52CFB27-320B-504A-9441-8D1FC79FF50E}" type="pres">
      <dgm:prSet presAssocID="{AD7D42ED-7632-C44B-9C3F-427E9090AA5B}" presName="Name9" presStyleLbl="sibTrans2D1" presStyleIdx="0" presStyleCnt="1" custLinFactNeighborX="20144" custLinFactNeighborY="-14770"/>
      <dgm:spPr/>
      <dgm:t>
        <a:bodyPr/>
        <a:lstStyle/>
        <a:p>
          <a:endParaRPr lang="en-US"/>
        </a:p>
      </dgm:t>
    </dgm:pt>
    <dgm:pt modelId="{B2E5F1B4-E773-FA49-9CBE-68C8B9E93E89}" type="pres">
      <dgm:prSet presAssocID="{9D8F27E9-34F3-5042-B551-ABBD03D5E7BF}" presName="composite2" presStyleCnt="0"/>
      <dgm:spPr/>
    </dgm:pt>
    <dgm:pt modelId="{2814E8B4-2E48-B84C-B593-312D07D4679F}" type="pres">
      <dgm:prSet presAssocID="{9D8F27E9-34F3-5042-B551-ABBD03D5E7BF}" presName="dummyNode2" presStyleLbl="node1" presStyleIdx="0" presStyleCnt="2"/>
      <dgm:spPr/>
    </dgm:pt>
    <dgm:pt modelId="{D64977FD-7EF0-7942-884A-12FFACCA051A}" type="pres">
      <dgm:prSet presAssocID="{9D8F27E9-34F3-5042-B551-ABBD03D5E7BF}" presName="childNode2" presStyleLbl="bgAcc1" presStyleIdx="1" presStyleCnt="2" custScaleX="119813" custScaleY="110544">
        <dgm:presLayoutVars>
          <dgm:bulletEnabled val="1"/>
        </dgm:presLayoutVars>
      </dgm:prSet>
      <dgm:spPr/>
      <dgm:t>
        <a:bodyPr/>
        <a:lstStyle/>
        <a:p>
          <a:endParaRPr lang="en-US"/>
        </a:p>
      </dgm:t>
    </dgm:pt>
    <dgm:pt modelId="{B50CDBFC-F4AE-C44C-A3E6-62434FEA9A66}" type="pres">
      <dgm:prSet presAssocID="{9D8F27E9-34F3-5042-B551-ABBD03D5E7BF}" presName="childNode2tx" presStyleLbl="bgAcc1" presStyleIdx="1" presStyleCnt="2">
        <dgm:presLayoutVars>
          <dgm:bulletEnabled val="1"/>
        </dgm:presLayoutVars>
      </dgm:prSet>
      <dgm:spPr/>
      <dgm:t>
        <a:bodyPr/>
        <a:lstStyle/>
        <a:p>
          <a:endParaRPr lang="en-US"/>
        </a:p>
      </dgm:t>
    </dgm:pt>
    <dgm:pt modelId="{164086FD-4FA6-5449-8EBF-2B9E8C67DB0F}" type="pres">
      <dgm:prSet presAssocID="{9D8F27E9-34F3-5042-B551-ABBD03D5E7BF}" presName="parentNode2" presStyleLbl="node1" presStyleIdx="1" presStyleCnt="2" custLinFactNeighborX="13514" custLinFactNeighborY="8024">
        <dgm:presLayoutVars>
          <dgm:chMax val="0"/>
          <dgm:bulletEnabled val="1"/>
        </dgm:presLayoutVars>
      </dgm:prSet>
      <dgm:spPr/>
      <dgm:t>
        <a:bodyPr/>
        <a:lstStyle/>
        <a:p>
          <a:endParaRPr lang="en-US"/>
        </a:p>
      </dgm:t>
    </dgm:pt>
    <dgm:pt modelId="{5EFB9BF3-E8F4-7A4D-A61D-93517125E97F}" type="pres">
      <dgm:prSet presAssocID="{9D8F27E9-34F3-5042-B551-ABBD03D5E7BF}" presName="connSite2" presStyleCnt="0"/>
      <dgm:spPr/>
    </dgm:pt>
  </dgm:ptLst>
  <dgm:cxnLst>
    <dgm:cxn modelId="{B66CB5BE-6C08-2B47-AF69-D1A988568F2C}" type="presOf" srcId="{9D8F27E9-34F3-5042-B551-ABBD03D5E7BF}" destId="{164086FD-4FA6-5449-8EBF-2B9E8C67DB0F}" srcOrd="0" destOrd="0" presId="urn:microsoft.com/office/officeart/2005/8/layout/hProcess4"/>
    <dgm:cxn modelId="{BBE83782-7761-924F-808F-B909374C4260}" srcId="{570E19DD-5792-FE40-B93A-604A4F805ADA}" destId="{9D8F27E9-34F3-5042-B551-ABBD03D5E7BF}" srcOrd="1" destOrd="0" parTransId="{4C7E66AD-91E1-8C47-94A3-391D7C91A74B}" sibTransId="{11D58F56-A8B7-5449-A138-CA70E84EA46D}"/>
    <dgm:cxn modelId="{B22F21C6-D551-7D41-98E9-83F447EDC6E6}" type="presOf" srcId="{D10BDD67-6014-374E-8DC7-F7E1EAE760B6}" destId="{900921B5-CC31-8F4E-94D3-D274653E1677}" srcOrd="0" destOrd="0" presId="urn:microsoft.com/office/officeart/2005/8/layout/hProcess4"/>
    <dgm:cxn modelId="{A4A30F3F-4DF2-A54A-8299-D3425BEF0A85}" srcId="{244474D5-971D-4549-BA32-8D72776A9F64}" destId="{D10BDD67-6014-374E-8DC7-F7E1EAE760B6}" srcOrd="0" destOrd="0" parTransId="{A2C9D6DB-39E3-F244-A547-B41AFEE1B51F}" sibTransId="{335BA0EC-EBDB-DE47-8A9B-847FA0A02D9F}"/>
    <dgm:cxn modelId="{3CCC2612-5C30-4F4B-BFA5-A724D07A0193}" type="presOf" srcId="{AD7D42ED-7632-C44B-9C3F-427E9090AA5B}" destId="{B52CFB27-320B-504A-9441-8D1FC79FF50E}" srcOrd="0" destOrd="0" presId="urn:microsoft.com/office/officeart/2005/8/layout/hProcess4"/>
    <dgm:cxn modelId="{AFBE54E4-40EB-A843-B6CF-45616BC5F2E1}" type="presOf" srcId="{B1D41F93-0A1C-9844-B6DB-536339101D94}" destId="{D64977FD-7EF0-7942-884A-12FFACCA051A}" srcOrd="0" destOrd="0" presId="urn:microsoft.com/office/officeart/2005/8/layout/hProcess4"/>
    <dgm:cxn modelId="{D5C5E20F-BA1B-D24D-967C-DB49ED1E76DD}" type="presOf" srcId="{244474D5-971D-4549-BA32-8D72776A9F64}" destId="{0EDB7823-805F-D841-BC3E-5057EF91AFB9}" srcOrd="0" destOrd="0" presId="urn:microsoft.com/office/officeart/2005/8/layout/hProcess4"/>
    <dgm:cxn modelId="{C70A52EA-6427-D74E-AB98-D027A1388282}" type="presOf" srcId="{B1D41F93-0A1C-9844-B6DB-536339101D94}" destId="{B50CDBFC-F4AE-C44C-A3E6-62434FEA9A66}" srcOrd="1" destOrd="0" presId="urn:microsoft.com/office/officeart/2005/8/layout/hProcess4"/>
    <dgm:cxn modelId="{6A7EB14D-E646-2047-859C-CDACFA10720F}" type="presOf" srcId="{570E19DD-5792-FE40-B93A-604A4F805ADA}" destId="{8B1ED56A-975D-964C-A86F-34EF65168927}" srcOrd="0" destOrd="0" presId="urn:microsoft.com/office/officeart/2005/8/layout/hProcess4"/>
    <dgm:cxn modelId="{751520A8-0979-B844-8C52-F70EB2AC8930}" type="presOf" srcId="{D10BDD67-6014-374E-8DC7-F7E1EAE760B6}" destId="{37DCE661-73DA-254D-9C47-31F36F454596}" srcOrd="1" destOrd="0" presId="urn:microsoft.com/office/officeart/2005/8/layout/hProcess4"/>
    <dgm:cxn modelId="{BAD65D4D-50EF-B04B-B47E-54F27F89EA86}" srcId="{9D8F27E9-34F3-5042-B551-ABBD03D5E7BF}" destId="{B1D41F93-0A1C-9844-B6DB-536339101D94}" srcOrd="0" destOrd="0" parTransId="{F1E3E441-D9E2-D243-8CE4-9915BE7372B0}" sibTransId="{3F4ADCFD-B1C1-124F-8AEF-57C95D3BFC4F}"/>
    <dgm:cxn modelId="{1F2F4AFA-B9CF-E24A-9A61-5B326CE35BE9}" srcId="{570E19DD-5792-FE40-B93A-604A4F805ADA}" destId="{244474D5-971D-4549-BA32-8D72776A9F64}" srcOrd="0" destOrd="0" parTransId="{87285F1A-9237-DA4A-99FA-26C8423496D1}" sibTransId="{AD7D42ED-7632-C44B-9C3F-427E9090AA5B}"/>
    <dgm:cxn modelId="{07EF9135-ED82-0D47-A83F-2A3047923873}" type="presParOf" srcId="{8B1ED56A-975D-964C-A86F-34EF65168927}" destId="{0F290E47-4AB4-8E49-83BF-CA9557565F22}" srcOrd="0" destOrd="0" presId="urn:microsoft.com/office/officeart/2005/8/layout/hProcess4"/>
    <dgm:cxn modelId="{C136730E-2631-7346-9B76-E24ACC17E960}" type="presParOf" srcId="{8B1ED56A-975D-964C-A86F-34EF65168927}" destId="{5C53FF6C-9B8C-2645-AF2E-7D8496BA09A3}" srcOrd="1" destOrd="0" presId="urn:microsoft.com/office/officeart/2005/8/layout/hProcess4"/>
    <dgm:cxn modelId="{039F5C66-707E-B84A-BEE1-760C2B536EE6}" type="presParOf" srcId="{8B1ED56A-975D-964C-A86F-34EF65168927}" destId="{BD37AD80-B853-1647-A31F-46BD7E6C0329}" srcOrd="2" destOrd="0" presId="urn:microsoft.com/office/officeart/2005/8/layout/hProcess4"/>
    <dgm:cxn modelId="{0301A4F5-E230-B84F-8920-5563186C4285}" type="presParOf" srcId="{BD37AD80-B853-1647-A31F-46BD7E6C0329}" destId="{DB50F421-0CC0-AD44-9948-DB069C989D9B}" srcOrd="0" destOrd="0" presId="urn:microsoft.com/office/officeart/2005/8/layout/hProcess4"/>
    <dgm:cxn modelId="{990F3329-F2B4-0B44-ABA5-4E98AE968978}" type="presParOf" srcId="{DB50F421-0CC0-AD44-9948-DB069C989D9B}" destId="{F6A448BB-153F-FA48-AAAD-907B1A285D00}" srcOrd="0" destOrd="0" presId="urn:microsoft.com/office/officeart/2005/8/layout/hProcess4"/>
    <dgm:cxn modelId="{BE704723-4821-824E-A85E-2DA9E49CBCEC}" type="presParOf" srcId="{DB50F421-0CC0-AD44-9948-DB069C989D9B}" destId="{900921B5-CC31-8F4E-94D3-D274653E1677}" srcOrd="1" destOrd="0" presId="urn:microsoft.com/office/officeart/2005/8/layout/hProcess4"/>
    <dgm:cxn modelId="{8B20547D-14B4-2D43-9364-F59F74D1EA55}" type="presParOf" srcId="{DB50F421-0CC0-AD44-9948-DB069C989D9B}" destId="{37DCE661-73DA-254D-9C47-31F36F454596}" srcOrd="2" destOrd="0" presId="urn:microsoft.com/office/officeart/2005/8/layout/hProcess4"/>
    <dgm:cxn modelId="{EDB13694-6EB4-BB47-A81B-2CB1F538DD78}" type="presParOf" srcId="{DB50F421-0CC0-AD44-9948-DB069C989D9B}" destId="{0EDB7823-805F-D841-BC3E-5057EF91AFB9}" srcOrd="3" destOrd="0" presId="urn:microsoft.com/office/officeart/2005/8/layout/hProcess4"/>
    <dgm:cxn modelId="{F4D84955-93A2-D945-8A55-AAFD73D78201}" type="presParOf" srcId="{DB50F421-0CC0-AD44-9948-DB069C989D9B}" destId="{53A7DEB7-D86C-7B44-8653-8080D1FB0EFC}" srcOrd="4" destOrd="0" presId="urn:microsoft.com/office/officeart/2005/8/layout/hProcess4"/>
    <dgm:cxn modelId="{32AC6631-2361-8740-92D1-C75A0084F6A6}" type="presParOf" srcId="{BD37AD80-B853-1647-A31F-46BD7E6C0329}" destId="{B52CFB27-320B-504A-9441-8D1FC79FF50E}" srcOrd="1" destOrd="0" presId="urn:microsoft.com/office/officeart/2005/8/layout/hProcess4"/>
    <dgm:cxn modelId="{60B6EF7E-3A13-F545-9112-DD497AAC22D6}" type="presParOf" srcId="{BD37AD80-B853-1647-A31F-46BD7E6C0329}" destId="{B2E5F1B4-E773-FA49-9CBE-68C8B9E93E89}" srcOrd="2" destOrd="0" presId="urn:microsoft.com/office/officeart/2005/8/layout/hProcess4"/>
    <dgm:cxn modelId="{6F50955C-0FCC-EE48-967B-B3B28017B81C}" type="presParOf" srcId="{B2E5F1B4-E773-FA49-9CBE-68C8B9E93E89}" destId="{2814E8B4-2E48-B84C-B593-312D07D4679F}" srcOrd="0" destOrd="0" presId="urn:microsoft.com/office/officeart/2005/8/layout/hProcess4"/>
    <dgm:cxn modelId="{075ED123-C3CC-E445-85CC-CCC80B113307}" type="presParOf" srcId="{B2E5F1B4-E773-FA49-9CBE-68C8B9E93E89}" destId="{D64977FD-7EF0-7942-884A-12FFACCA051A}" srcOrd="1" destOrd="0" presId="urn:microsoft.com/office/officeart/2005/8/layout/hProcess4"/>
    <dgm:cxn modelId="{296296E3-9167-2142-AFB1-DC7BA75C939B}" type="presParOf" srcId="{B2E5F1B4-E773-FA49-9CBE-68C8B9E93E89}" destId="{B50CDBFC-F4AE-C44C-A3E6-62434FEA9A66}" srcOrd="2" destOrd="0" presId="urn:microsoft.com/office/officeart/2005/8/layout/hProcess4"/>
    <dgm:cxn modelId="{68068279-7F7F-8F4D-9A94-75C46D2C922E}" type="presParOf" srcId="{B2E5F1B4-E773-FA49-9CBE-68C8B9E93E89}" destId="{164086FD-4FA6-5449-8EBF-2B9E8C67DB0F}" srcOrd="3" destOrd="0" presId="urn:microsoft.com/office/officeart/2005/8/layout/hProcess4"/>
    <dgm:cxn modelId="{EF374F9E-996D-F44D-9E13-CAB9560C048E}" type="presParOf" srcId="{B2E5F1B4-E773-FA49-9CBE-68C8B9E93E89}" destId="{5EFB9BF3-E8F4-7A4D-A61D-93517125E97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2423E4-4004-8844-8147-D3B40268345B}"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F4A2E6A0-F8D8-7F45-B6CD-AE3A4EDA6B00}">
      <dgm:prSet/>
      <dgm:spPr>
        <a:solidFill>
          <a:schemeClr val="bg1"/>
        </a:solidFill>
        <a:ln>
          <a:solidFill>
            <a:schemeClr val="accent1"/>
          </a:solidFill>
        </a:ln>
      </dgm:spPr>
      <dgm:t>
        <a:bodyPr/>
        <a:lstStyle/>
        <a:p>
          <a:pPr rtl="0"/>
          <a:r>
            <a:rPr lang="en-US" dirty="0" smtClean="0"/>
            <a:t>The Extensible Markup Language (XML)</a:t>
          </a:r>
          <a:endParaRPr lang="en-US" dirty="0"/>
        </a:p>
      </dgm:t>
    </dgm:pt>
    <dgm:pt modelId="{6A626184-04E8-334A-894E-1B6AAEC45B0E}" type="parTrans" cxnId="{230637E2-686F-964A-9FFA-0E7564672D2B}">
      <dgm:prSet/>
      <dgm:spPr/>
      <dgm:t>
        <a:bodyPr/>
        <a:lstStyle/>
        <a:p>
          <a:endParaRPr lang="en-US"/>
        </a:p>
      </dgm:t>
    </dgm:pt>
    <dgm:pt modelId="{74CECB05-E4AE-6542-B550-5ACA2395B7AF}" type="sibTrans" cxnId="{230637E2-686F-964A-9FFA-0E7564672D2B}">
      <dgm:prSet/>
      <dgm:spPr/>
      <dgm:t>
        <a:bodyPr/>
        <a:lstStyle/>
        <a:p>
          <a:endParaRPr lang="en-US"/>
        </a:p>
      </dgm:t>
    </dgm:pt>
    <dgm:pt modelId="{11CC3A85-D63A-FA4A-AC14-7E6E2ED88E90}">
      <dgm:prSet/>
      <dgm:spPr>
        <a:ln>
          <a:solidFill>
            <a:schemeClr val="tx1"/>
          </a:solidFill>
        </a:ln>
      </dgm:spPr>
      <dgm:t>
        <a:bodyPr/>
        <a:lstStyle/>
        <a:p>
          <a:pPr rtl="0"/>
          <a:r>
            <a:rPr lang="en-US" dirty="0" smtClean="0"/>
            <a:t>A markup language that uses sets of embedded tags or labels to characterize text elements within a document so as to indicate their appearance, function, meaning, or context</a:t>
          </a:r>
          <a:endParaRPr lang="en-US" dirty="0"/>
        </a:p>
      </dgm:t>
    </dgm:pt>
    <dgm:pt modelId="{014F8A88-C15C-9B44-B33D-0CEC993D5BCD}" type="parTrans" cxnId="{73AE95AE-9E5D-2943-BB75-A6A1FABD0EE1}">
      <dgm:prSet/>
      <dgm:spPr/>
      <dgm:t>
        <a:bodyPr/>
        <a:lstStyle/>
        <a:p>
          <a:endParaRPr lang="en-US"/>
        </a:p>
      </dgm:t>
    </dgm:pt>
    <dgm:pt modelId="{B6D4F9CD-348E-D143-91F5-162BBB7889C7}" type="sibTrans" cxnId="{73AE95AE-9E5D-2943-BB75-A6A1FABD0EE1}">
      <dgm:prSet/>
      <dgm:spPr/>
      <dgm:t>
        <a:bodyPr/>
        <a:lstStyle/>
        <a:p>
          <a:endParaRPr lang="en-US"/>
        </a:p>
      </dgm:t>
    </dgm:pt>
    <dgm:pt modelId="{0F2F1112-7F58-2F47-8A53-7D78FD453B0D}">
      <dgm:prSet/>
      <dgm:spPr>
        <a:solidFill>
          <a:schemeClr val="bg1"/>
        </a:solidFill>
        <a:ln>
          <a:solidFill>
            <a:schemeClr val="accent1"/>
          </a:solidFill>
        </a:ln>
      </dgm:spPr>
      <dgm:t>
        <a:bodyPr/>
        <a:lstStyle/>
        <a:p>
          <a:pPr rtl="0"/>
          <a:r>
            <a:rPr lang="en-US" dirty="0" smtClean="0"/>
            <a:t>The Simple Object Access Protocol (SOAP)</a:t>
          </a:r>
          <a:endParaRPr lang="en-US" dirty="0"/>
        </a:p>
      </dgm:t>
    </dgm:pt>
    <dgm:pt modelId="{BB866AFB-72CE-C44A-BA13-14C6EAF0713F}" type="parTrans" cxnId="{23AEFBC3-DDB6-3647-8F66-448E718966DF}">
      <dgm:prSet/>
      <dgm:spPr/>
      <dgm:t>
        <a:bodyPr/>
        <a:lstStyle/>
        <a:p>
          <a:endParaRPr lang="en-US"/>
        </a:p>
      </dgm:t>
    </dgm:pt>
    <dgm:pt modelId="{4FE7FFF6-F44E-BF49-A887-CDFD8367D362}" type="sibTrans" cxnId="{23AEFBC3-DDB6-3647-8F66-448E718966DF}">
      <dgm:prSet/>
      <dgm:spPr/>
      <dgm:t>
        <a:bodyPr/>
        <a:lstStyle/>
        <a:p>
          <a:endParaRPr lang="en-US"/>
        </a:p>
      </dgm:t>
    </dgm:pt>
    <dgm:pt modelId="{DD3682EA-69EF-324A-9485-27DE205275EA}">
      <dgm:prSet/>
      <dgm:spPr>
        <a:ln>
          <a:solidFill>
            <a:schemeClr val="tx1"/>
          </a:solidFill>
        </a:ln>
      </dgm:spPr>
      <dgm:t>
        <a:bodyPr/>
        <a:lstStyle/>
        <a:p>
          <a:pPr rtl="0"/>
          <a:r>
            <a:rPr lang="en-US" dirty="0" smtClean="0"/>
            <a:t>Enables applications to request services from one another with XML-based requests and receive responses as data formatted with XML</a:t>
          </a:r>
          <a:endParaRPr lang="en-US" dirty="0"/>
        </a:p>
      </dgm:t>
    </dgm:pt>
    <dgm:pt modelId="{6DD26C85-58DE-CD43-BA06-125CA8AE4259}" type="parTrans" cxnId="{61BDA83B-0E3A-2A40-809C-40C97992D263}">
      <dgm:prSet/>
      <dgm:spPr/>
      <dgm:t>
        <a:bodyPr/>
        <a:lstStyle/>
        <a:p>
          <a:endParaRPr lang="en-US"/>
        </a:p>
      </dgm:t>
    </dgm:pt>
    <dgm:pt modelId="{E9470C69-ED39-D645-82B7-F2D2CDEBE578}" type="sibTrans" cxnId="{61BDA83B-0E3A-2A40-809C-40C97992D263}">
      <dgm:prSet/>
      <dgm:spPr/>
      <dgm:t>
        <a:bodyPr/>
        <a:lstStyle/>
        <a:p>
          <a:endParaRPr lang="en-US"/>
        </a:p>
      </dgm:t>
    </dgm:pt>
    <dgm:pt modelId="{2F1C5F24-E788-B940-BD1D-D0D6944467F1}">
      <dgm:prSet/>
      <dgm:spPr>
        <a:solidFill>
          <a:schemeClr val="bg1"/>
        </a:solidFill>
        <a:ln>
          <a:solidFill>
            <a:schemeClr val="accent1"/>
          </a:solidFill>
        </a:ln>
      </dgm:spPr>
      <dgm:t>
        <a:bodyPr/>
        <a:lstStyle/>
        <a:p>
          <a:pPr rtl="0"/>
          <a:r>
            <a:rPr lang="en-US" dirty="0" smtClean="0"/>
            <a:t>WS-Security</a:t>
          </a:r>
          <a:endParaRPr lang="en-US" dirty="0"/>
        </a:p>
      </dgm:t>
    </dgm:pt>
    <dgm:pt modelId="{74DA54FB-DF20-CC4D-8C6F-C73147489BAE}" type="parTrans" cxnId="{2B338923-112A-994D-8D0C-2EB2A215556D}">
      <dgm:prSet/>
      <dgm:spPr/>
      <dgm:t>
        <a:bodyPr/>
        <a:lstStyle/>
        <a:p>
          <a:endParaRPr lang="en-US"/>
        </a:p>
      </dgm:t>
    </dgm:pt>
    <dgm:pt modelId="{99E95EC8-8270-114A-BA25-C6E8A4E91341}" type="sibTrans" cxnId="{2B338923-112A-994D-8D0C-2EB2A215556D}">
      <dgm:prSet/>
      <dgm:spPr/>
      <dgm:t>
        <a:bodyPr/>
        <a:lstStyle/>
        <a:p>
          <a:endParaRPr lang="en-US"/>
        </a:p>
      </dgm:t>
    </dgm:pt>
    <dgm:pt modelId="{42EC9970-D554-6B4F-BC52-FEBF4B4A15A5}">
      <dgm:prSet/>
      <dgm:spPr>
        <a:ln>
          <a:solidFill>
            <a:schemeClr val="tx1"/>
          </a:solidFill>
        </a:ln>
      </dgm:spPr>
      <dgm:t>
        <a:bodyPr/>
        <a:lstStyle/>
        <a:p>
          <a:pPr rtl="0"/>
          <a:r>
            <a:rPr lang="en-US" dirty="0" smtClean="0"/>
            <a:t>A set of SOAP extensions for implementing message integrity and confidentiality in Web services</a:t>
          </a:r>
          <a:endParaRPr lang="en-US" dirty="0"/>
        </a:p>
      </dgm:t>
    </dgm:pt>
    <dgm:pt modelId="{753DBD19-0D2B-1B48-8544-039D3A98E640}" type="parTrans" cxnId="{7E8A740C-0098-4740-B326-85983489E1FF}">
      <dgm:prSet/>
      <dgm:spPr/>
      <dgm:t>
        <a:bodyPr/>
        <a:lstStyle/>
        <a:p>
          <a:endParaRPr lang="en-US"/>
        </a:p>
      </dgm:t>
    </dgm:pt>
    <dgm:pt modelId="{DC0AE02F-B8F4-AF4E-A6B4-9F83565C75C8}" type="sibTrans" cxnId="{7E8A740C-0098-4740-B326-85983489E1FF}">
      <dgm:prSet/>
      <dgm:spPr/>
      <dgm:t>
        <a:bodyPr/>
        <a:lstStyle/>
        <a:p>
          <a:endParaRPr lang="en-US"/>
        </a:p>
      </dgm:t>
    </dgm:pt>
    <dgm:pt modelId="{00EF09AF-E825-A440-AB2B-67D7C4E2E5D4}">
      <dgm:prSet/>
      <dgm:spPr>
        <a:solidFill>
          <a:schemeClr val="bg1"/>
        </a:solidFill>
        <a:ln>
          <a:solidFill>
            <a:schemeClr val="accent1"/>
          </a:solidFill>
        </a:ln>
      </dgm:spPr>
      <dgm:t>
        <a:bodyPr/>
        <a:lstStyle/>
        <a:p>
          <a:pPr rtl="0"/>
          <a:r>
            <a:rPr lang="en-US" dirty="0" smtClean="0"/>
            <a:t>Security Assertion Markup Language (SAML)</a:t>
          </a:r>
          <a:endParaRPr lang="en-US" dirty="0"/>
        </a:p>
      </dgm:t>
    </dgm:pt>
    <dgm:pt modelId="{74347886-1A98-8643-BF30-60ADD1F13953}" type="parTrans" cxnId="{23CCE171-D72C-5346-9F6C-E5EFA739CC52}">
      <dgm:prSet/>
      <dgm:spPr/>
      <dgm:t>
        <a:bodyPr/>
        <a:lstStyle/>
        <a:p>
          <a:endParaRPr lang="en-US"/>
        </a:p>
      </dgm:t>
    </dgm:pt>
    <dgm:pt modelId="{FC0D52DB-516C-3F48-A113-85272450F74B}" type="sibTrans" cxnId="{23CCE171-D72C-5346-9F6C-E5EFA739CC52}">
      <dgm:prSet/>
      <dgm:spPr/>
      <dgm:t>
        <a:bodyPr/>
        <a:lstStyle/>
        <a:p>
          <a:endParaRPr lang="en-US"/>
        </a:p>
      </dgm:t>
    </dgm:pt>
    <dgm:pt modelId="{B23C3449-C8D4-2747-B33C-C1A92844CB51}">
      <dgm:prSet/>
      <dgm:spPr>
        <a:ln>
          <a:solidFill>
            <a:schemeClr val="tx1"/>
          </a:solidFill>
        </a:ln>
      </dgm:spPr>
      <dgm:t>
        <a:bodyPr/>
        <a:lstStyle/>
        <a:p>
          <a:pPr rtl="0"/>
          <a:r>
            <a:rPr lang="en-US" dirty="0" smtClean="0"/>
            <a:t>An XML-based language for the exchange of security information between online business partners</a:t>
          </a:r>
          <a:endParaRPr lang="en-US" dirty="0"/>
        </a:p>
      </dgm:t>
    </dgm:pt>
    <dgm:pt modelId="{6646F414-FF79-2442-89D5-6D2E02813509}" type="parTrans" cxnId="{98E45541-9C1B-0144-B20E-05CFED357319}">
      <dgm:prSet/>
      <dgm:spPr/>
      <dgm:t>
        <a:bodyPr/>
        <a:lstStyle/>
        <a:p>
          <a:endParaRPr lang="en-US"/>
        </a:p>
      </dgm:t>
    </dgm:pt>
    <dgm:pt modelId="{16A18B41-E242-4A4A-91D8-97E2984A7F8D}" type="sibTrans" cxnId="{98E45541-9C1B-0144-B20E-05CFED357319}">
      <dgm:prSet/>
      <dgm:spPr/>
      <dgm:t>
        <a:bodyPr/>
        <a:lstStyle/>
        <a:p>
          <a:endParaRPr lang="en-US"/>
        </a:p>
      </dgm:t>
    </dgm:pt>
    <dgm:pt modelId="{1A4FD7A5-DF68-F34E-914E-75D874D2D6FC}" type="pres">
      <dgm:prSet presAssocID="{6D2423E4-4004-8844-8147-D3B40268345B}" presName="theList" presStyleCnt="0">
        <dgm:presLayoutVars>
          <dgm:dir/>
          <dgm:animLvl val="lvl"/>
          <dgm:resizeHandles val="exact"/>
        </dgm:presLayoutVars>
      </dgm:prSet>
      <dgm:spPr/>
      <dgm:t>
        <a:bodyPr/>
        <a:lstStyle/>
        <a:p>
          <a:endParaRPr lang="en-US"/>
        </a:p>
      </dgm:t>
    </dgm:pt>
    <dgm:pt modelId="{47305C00-7A1B-3E4B-A781-4A7870373281}" type="pres">
      <dgm:prSet presAssocID="{F4A2E6A0-F8D8-7F45-B6CD-AE3A4EDA6B00}" presName="compNode" presStyleCnt="0"/>
      <dgm:spPr/>
    </dgm:pt>
    <dgm:pt modelId="{320B82E8-77A7-B544-9EE6-2B49635EB5F0}" type="pres">
      <dgm:prSet presAssocID="{F4A2E6A0-F8D8-7F45-B6CD-AE3A4EDA6B00}" presName="aNode" presStyleLbl="bgShp" presStyleIdx="0" presStyleCnt="4"/>
      <dgm:spPr/>
      <dgm:t>
        <a:bodyPr/>
        <a:lstStyle/>
        <a:p>
          <a:endParaRPr lang="en-US"/>
        </a:p>
      </dgm:t>
    </dgm:pt>
    <dgm:pt modelId="{FED9450D-3389-A141-A858-89DA0B86F0D6}" type="pres">
      <dgm:prSet presAssocID="{F4A2E6A0-F8D8-7F45-B6CD-AE3A4EDA6B00}" presName="textNode" presStyleLbl="bgShp" presStyleIdx="0" presStyleCnt="4"/>
      <dgm:spPr/>
      <dgm:t>
        <a:bodyPr/>
        <a:lstStyle/>
        <a:p>
          <a:endParaRPr lang="en-US"/>
        </a:p>
      </dgm:t>
    </dgm:pt>
    <dgm:pt modelId="{E16AB17E-6C44-9440-845E-698D916375EE}" type="pres">
      <dgm:prSet presAssocID="{F4A2E6A0-F8D8-7F45-B6CD-AE3A4EDA6B00}" presName="compChildNode" presStyleCnt="0"/>
      <dgm:spPr/>
    </dgm:pt>
    <dgm:pt modelId="{D19B16A3-0E66-4249-8C40-73DC0D33AE07}" type="pres">
      <dgm:prSet presAssocID="{F4A2E6A0-F8D8-7F45-B6CD-AE3A4EDA6B00}" presName="theInnerList" presStyleCnt="0"/>
      <dgm:spPr/>
    </dgm:pt>
    <dgm:pt modelId="{F88A9623-B695-3B43-9907-BC1A2CED98C0}" type="pres">
      <dgm:prSet presAssocID="{11CC3A85-D63A-FA4A-AC14-7E6E2ED88E90}" presName="childNode" presStyleLbl="node1" presStyleIdx="0" presStyleCnt="4">
        <dgm:presLayoutVars>
          <dgm:bulletEnabled val="1"/>
        </dgm:presLayoutVars>
      </dgm:prSet>
      <dgm:spPr/>
      <dgm:t>
        <a:bodyPr/>
        <a:lstStyle/>
        <a:p>
          <a:endParaRPr lang="en-US"/>
        </a:p>
      </dgm:t>
    </dgm:pt>
    <dgm:pt modelId="{0B13B2DB-04D8-2344-890F-D37AC48446C5}" type="pres">
      <dgm:prSet presAssocID="{F4A2E6A0-F8D8-7F45-B6CD-AE3A4EDA6B00}" presName="aSpace" presStyleCnt="0"/>
      <dgm:spPr/>
    </dgm:pt>
    <dgm:pt modelId="{1B4FC2FE-D617-FD4A-92AE-2807D13F868E}" type="pres">
      <dgm:prSet presAssocID="{0F2F1112-7F58-2F47-8A53-7D78FD453B0D}" presName="compNode" presStyleCnt="0"/>
      <dgm:spPr/>
    </dgm:pt>
    <dgm:pt modelId="{F7215F10-B00F-0B4B-89FD-E0D837330A4A}" type="pres">
      <dgm:prSet presAssocID="{0F2F1112-7F58-2F47-8A53-7D78FD453B0D}" presName="aNode" presStyleLbl="bgShp" presStyleIdx="1" presStyleCnt="4"/>
      <dgm:spPr/>
      <dgm:t>
        <a:bodyPr/>
        <a:lstStyle/>
        <a:p>
          <a:endParaRPr lang="en-US"/>
        </a:p>
      </dgm:t>
    </dgm:pt>
    <dgm:pt modelId="{4B5AEE58-B600-1E48-9726-8610E7C71343}" type="pres">
      <dgm:prSet presAssocID="{0F2F1112-7F58-2F47-8A53-7D78FD453B0D}" presName="textNode" presStyleLbl="bgShp" presStyleIdx="1" presStyleCnt="4"/>
      <dgm:spPr/>
      <dgm:t>
        <a:bodyPr/>
        <a:lstStyle/>
        <a:p>
          <a:endParaRPr lang="en-US"/>
        </a:p>
      </dgm:t>
    </dgm:pt>
    <dgm:pt modelId="{7DAFB3E6-F02C-D94E-ABD6-3F5C1C216AB3}" type="pres">
      <dgm:prSet presAssocID="{0F2F1112-7F58-2F47-8A53-7D78FD453B0D}" presName="compChildNode" presStyleCnt="0"/>
      <dgm:spPr/>
    </dgm:pt>
    <dgm:pt modelId="{4EF2BC27-02C2-D741-9A51-4489E5A8AB0D}" type="pres">
      <dgm:prSet presAssocID="{0F2F1112-7F58-2F47-8A53-7D78FD453B0D}" presName="theInnerList" presStyleCnt="0"/>
      <dgm:spPr/>
    </dgm:pt>
    <dgm:pt modelId="{987C18A4-1DC5-6746-9B80-C63742427AFE}" type="pres">
      <dgm:prSet presAssocID="{DD3682EA-69EF-324A-9485-27DE205275EA}" presName="childNode" presStyleLbl="node1" presStyleIdx="1" presStyleCnt="4">
        <dgm:presLayoutVars>
          <dgm:bulletEnabled val="1"/>
        </dgm:presLayoutVars>
      </dgm:prSet>
      <dgm:spPr/>
      <dgm:t>
        <a:bodyPr/>
        <a:lstStyle/>
        <a:p>
          <a:endParaRPr lang="en-US"/>
        </a:p>
      </dgm:t>
    </dgm:pt>
    <dgm:pt modelId="{8E8D5B86-D9FE-A142-BE36-BD00B75BD5AF}" type="pres">
      <dgm:prSet presAssocID="{0F2F1112-7F58-2F47-8A53-7D78FD453B0D}" presName="aSpace" presStyleCnt="0"/>
      <dgm:spPr/>
    </dgm:pt>
    <dgm:pt modelId="{F3F2D1B3-C46D-FD4D-B71F-38BA9CA9D2D3}" type="pres">
      <dgm:prSet presAssocID="{2F1C5F24-E788-B940-BD1D-D0D6944467F1}" presName="compNode" presStyleCnt="0"/>
      <dgm:spPr/>
    </dgm:pt>
    <dgm:pt modelId="{44F32B5C-82E6-5040-BF4B-C75C9346DA49}" type="pres">
      <dgm:prSet presAssocID="{2F1C5F24-E788-B940-BD1D-D0D6944467F1}" presName="aNode" presStyleLbl="bgShp" presStyleIdx="2" presStyleCnt="4"/>
      <dgm:spPr/>
      <dgm:t>
        <a:bodyPr/>
        <a:lstStyle/>
        <a:p>
          <a:endParaRPr lang="en-US"/>
        </a:p>
      </dgm:t>
    </dgm:pt>
    <dgm:pt modelId="{5D06E734-EC9C-9A42-AB13-631B2A7660C0}" type="pres">
      <dgm:prSet presAssocID="{2F1C5F24-E788-B940-BD1D-D0D6944467F1}" presName="textNode" presStyleLbl="bgShp" presStyleIdx="2" presStyleCnt="4"/>
      <dgm:spPr/>
      <dgm:t>
        <a:bodyPr/>
        <a:lstStyle/>
        <a:p>
          <a:endParaRPr lang="en-US"/>
        </a:p>
      </dgm:t>
    </dgm:pt>
    <dgm:pt modelId="{F2A98F65-7AA7-174A-992A-875BE6C01F1A}" type="pres">
      <dgm:prSet presAssocID="{2F1C5F24-E788-B940-BD1D-D0D6944467F1}" presName="compChildNode" presStyleCnt="0"/>
      <dgm:spPr/>
    </dgm:pt>
    <dgm:pt modelId="{E0742C2A-88EA-2F4A-8116-7484213592D3}" type="pres">
      <dgm:prSet presAssocID="{2F1C5F24-E788-B940-BD1D-D0D6944467F1}" presName="theInnerList" presStyleCnt="0"/>
      <dgm:spPr/>
    </dgm:pt>
    <dgm:pt modelId="{2171E679-C0DB-6F4F-BC0F-7FCD8C5AD0CD}" type="pres">
      <dgm:prSet presAssocID="{42EC9970-D554-6B4F-BC52-FEBF4B4A15A5}" presName="childNode" presStyleLbl="node1" presStyleIdx="2" presStyleCnt="4">
        <dgm:presLayoutVars>
          <dgm:bulletEnabled val="1"/>
        </dgm:presLayoutVars>
      </dgm:prSet>
      <dgm:spPr/>
      <dgm:t>
        <a:bodyPr/>
        <a:lstStyle/>
        <a:p>
          <a:endParaRPr lang="en-US"/>
        </a:p>
      </dgm:t>
    </dgm:pt>
    <dgm:pt modelId="{93199328-1960-4948-8023-7055FD216753}" type="pres">
      <dgm:prSet presAssocID="{2F1C5F24-E788-B940-BD1D-D0D6944467F1}" presName="aSpace" presStyleCnt="0"/>
      <dgm:spPr/>
    </dgm:pt>
    <dgm:pt modelId="{79B7F419-B82B-404B-8235-1887F7CDB330}" type="pres">
      <dgm:prSet presAssocID="{00EF09AF-E825-A440-AB2B-67D7C4E2E5D4}" presName="compNode" presStyleCnt="0"/>
      <dgm:spPr/>
    </dgm:pt>
    <dgm:pt modelId="{58FAE8FB-3A6F-4444-AD4B-225FD98380AC}" type="pres">
      <dgm:prSet presAssocID="{00EF09AF-E825-A440-AB2B-67D7C4E2E5D4}" presName="aNode" presStyleLbl="bgShp" presStyleIdx="3" presStyleCnt="4"/>
      <dgm:spPr/>
      <dgm:t>
        <a:bodyPr/>
        <a:lstStyle/>
        <a:p>
          <a:endParaRPr lang="en-US"/>
        </a:p>
      </dgm:t>
    </dgm:pt>
    <dgm:pt modelId="{ADAF1605-253C-9641-B93B-14BBB3DDAE38}" type="pres">
      <dgm:prSet presAssocID="{00EF09AF-E825-A440-AB2B-67D7C4E2E5D4}" presName="textNode" presStyleLbl="bgShp" presStyleIdx="3" presStyleCnt="4"/>
      <dgm:spPr/>
      <dgm:t>
        <a:bodyPr/>
        <a:lstStyle/>
        <a:p>
          <a:endParaRPr lang="en-US"/>
        </a:p>
      </dgm:t>
    </dgm:pt>
    <dgm:pt modelId="{A1F49F1C-61F9-504B-A81E-B1FF618F4C36}" type="pres">
      <dgm:prSet presAssocID="{00EF09AF-E825-A440-AB2B-67D7C4E2E5D4}" presName="compChildNode" presStyleCnt="0"/>
      <dgm:spPr/>
    </dgm:pt>
    <dgm:pt modelId="{6011B397-653E-0944-B906-B0193D80C29D}" type="pres">
      <dgm:prSet presAssocID="{00EF09AF-E825-A440-AB2B-67D7C4E2E5D4}" presName="theInnerList" presStyleCnt="0"/>
      <dgm:spPr/>
    </dgm:pt>
    <dgm:pt modelId="{FAD7A9B7-A076-B049-BBD0-1FAE76E162B6}" type="pres">
      <dgm:prSet presAssocID="{B23C3449-C8D4-2747-B33C-C1A92844CB51}" presName="childNode" presStyleLbl="node1" presStyleIdx="3" presStyleCnt="4">
        <dgm:presLayoutVars>
          <dgm:bulletEnabled val="1"/>
        </dgm:presLayoutVars>
      </dgm:prSet>
      <dgm:spPr/>
      <dgm:t>
        <a:bodyPr/>
        <a:lstStyle/>
        <a:p>
          <a:endParaRPr lang="en-US"/>
        </a:p>
      </dgm:t>
    </dgm:pt>
  </dgm:ptLst>
  <dgm:cxnLst>
    <dgm:cxn modelId="{23CCE171-D72C-5346-9F6C-E5EFA739CC52}" srcId="{6D2423E4-4004-8844-8147-D3B40268345B}" destId="{00EF09AF-E825-A440-AB2B-67D7C4E2E5D4}" srcOrd="3" destOrd="0" parTransId="{74347886-1A98-8643-BF30-60ADD1F13953}" sibTransId="{FC0D52DB-516C-3F48-A113-85272450F74B}"/>
    <dgm:cxn modelId="{7E8A740C-0098-4740-B326-85983489E1FF}" srcId="{2F1C5F24-E788-B940-BD1D-D0D6944467F1}" destId="{42EC9970-D554-6B4F-BC52-FEBF4B4A15A5}" srcOrd="0" destOrd="0" parTransId="{753DBD19-0D2B-1B48-8544-039D3A98E640}" sibTransId="{DC0AE02F-B8F4-AF4E-A6B4-9F83565C75C8}"/>
    <dgm:cxn modelId="{98E45541-9C1B-0144-B20E-05CFED357319}" srcId="{00EF09AF-E825-A440-AB2B-67D7C4E2E5D4}" destId="{B23C3449-C8D4-2747-B33C-C1A92844CB51}" srcOrd="0" destOrd="0" parTransId="{6646F414-FF79-2442-89D5-6D2E02813509}" sibTransId="{16A18B41-E242-4A4A-91D8-97E2984A7F8D}"/>
    <dgm:cxn modelId="{CDF7336A-16E2-0B45-8080-DFCDB4F6111F}" type="presOf" srcId="{0F2F1112-7F58-2F47-8A53-7D78FD453B0D}" destId="{4B5AEE58-B600-1E48-9726-8610E7C71343}" srcOrd="1" destOrd="0" presId="urn:microsoft.com/office/officeart/2005/8/layout/lProcess2"/>
    <dgm:cxn modelId="{D505BCE8-A82F-2B47-A8AD-07278E5EF87B}" type="presOf" srcId="{2F1C5F24-E788-B940-BD1D-D0D6944467F1}" destId="{5D06E734-EC9C-9A42-AB13-631B2A7660C0}" srcOrd="1" destOrd="0" presId="urn:microsoft.com/office/officeart/2005/8/layout/lProcess2"/>
    <dgm:cxn modelId="{230637E2-686F-964A-9FFA-0E7564672D2B}" srcId="{6D2423E4-4004-8844-8147-D3B40268345B}" destId="{F4A2E6A0-F8D8-7F45-B6CD-AE3A4EDA6B00}" srcOrd="0" destOrd="0" parTransId="{6A626184-04E8-334A-894E-1B6AAEC45B0E}" sibTransId="{74CECB05-E4AE-6542-B550-5ACA2395B7AF}"/>
    <dgm:cxn modelId="{FBA684EE-33CD-7B42-82E0-F54D8F783879}" type="presOf" srcId="{F4A2E6A0-F8D8-7F45-B6CD-AE3A4EDA6B00}" destId="{320B82E8-77A7-B544-9EE6-2B49635EB5F0}" srcOrd="0" destOrd="0" presId="urn:microsoft.com/office/officeart/2005/8/layout/lProcess2"/>
    <dgm:cxn modelId="{71FD624C-D03E-8942-96B9-3A2FBE053316}" type="presOf" srcId="{2F1C5F24-E788-B940-BD1D-D0D6944467F1}" destId="{44F32B5C-82E6-5040-BF4B-C75C9346DA49}" srcOrd="0" destOrd="0" presId="urn:microsoft.com/office/officeart/2005/8/layout/lProcess2"/>
    <dgm:cxn modelId="{0F78F960-B44A-6546-BC12-3D8ADABE728B}" type="presOf" srcId="{00EF09AF-E825-A440-AB2B-67D7C4E2E5D4}" destId="{ADAF1605-253C-9641-B93B-14BBB3DDAE38}" srcOrd="1" destOrd="0" presId="urn:microsoft.com/office/officeart/2005/8/layout/lProcess2"/>
    <dgm:cxn modelId="{75114829-B6EA-0A42-AC60-17BD2665466C}" type="presOf" srcId="{11CC3A85-D63A-FA4A-AC14-7E6E2ED88E90}" destId="{F88A9623-B695-3B43-9907-BC1A2CED98C0}" srcOrd="0" destOrd="0" presId="urn:microsoft.com/office/officeart/2005/8/layout/lProcess2"/>
    <dgm:cxn modelId="{4F247384-ED4C-B048-AA64-34A9ACF1A1D1}" type="presOf" srcId="{42EC9970-D554-6B4F-BC52-FEBF4B4A15A5}" destId="{2171E679-C0DB-6F4F-BC0F-7FCD8C5AD0CD}" srcOrd="0" destOrd="0" presId="urn:microsoft.com/office/officeart/2005/8/layout/lProcess2"/>
    <dgm:cxn modelId="{E1F19ED1-8223-6D47-8DEB-D9FB1BA82F9F}" type="presOf" srcId="{6D2423E4-4004-8844-8147-D3B40268345B}" destId="{1A4FD7A5-DF68-F34E-914E-75D874D2D6FC}" srcOrd="0" destOrd="0" presId="urn:microsoft.com/office/officeart/2005/8/layout/lProcess2"/>
    <dgm:cxn modelId="{37E639FB-9886-4946-BB64-77E00077830F}" type="presOf" srcId="{DD3682EA-69EF-324A-9485-27DE205275EA}" destId="{987C18A4-1DC5-6746-9B80-C63742427AFE}" srcOrd="0" destOrd="0" presId="urn:microsoft.com/office/officeart/2005/8/layout/lProcess2"/>
    <dgm:cxn modelId="{23AEFBC3-DDB6-3647-8F66-448E718966DF}" srcId="{6D2423E4-4004-8844-8147-D3B40268345B}" destId="{0F2F1112-7F58-2F47-8A53-7D78FD453B0D}" srcOrd="1" destOrd="0" parTransId="{BB866AFB-72CE-C44A-BA13-14C6EAF0713F}" sibTransId="{4FE7FFF6-F44E-BF49-A887-CDFD8367D362}"/>
    <dgm:cxn modelId="{2B338923-112A-994D-8D0C-2EB2A215556D}" srcId="{6D2423E4-4004-8844-8147-D3B40268345B}" destId="{2F1C5F24-E788-B940-BD1D-D0D6944467F1}" srcOrd="2" destOrd="0" parTransId="{74DA54FB-DF20-CC4D-8C6F-C73147489BAE}" sibTransId="{99E95EC8-8270-114A-BA25-C6E8A4E91341}"/>
    <dgm:cxn modelId="{457AD12F-4D47-4542-9E2F-909E3CA6838F}" type="presOf" srcId="{0F2F1112-7F58-2F47-8A53-7D78FD453B0D}" destId="{F7215F10-B00F-0B4B-89FD-E0D837330A4A}" srcOrd="0" destOrd="0" presId="urn:microsoft.com/office/officeart/2005/8/layout/lProcess2"/>
    <dgm:cxn modelId="{7549AD5F-7857-C442-A674-17225F69A89B}" type="presOf" srcId="{00EF09AF-E825-A440-AB2B-67D7C4E2E5D4}" destId="{58FAE8FB-3A6F-4444-AD4B-225FD98380AC}" srcOrd="0" destOrd="0" presId="urn:microsoft.com/office/officeart/2005/8/layout/lProcess2"/>
    <dgm:cxn modelId="{61BDA83B-0E3A-2A40-809C-40C97992D263}" srcId="{0F2F1112-7F58-2F47-8A53-7D78FD453B0D}" destId="{DD3682EA-69EF-324A-9485-27DE205275EA}" srcOrd="0" destOrd="0" parTransId="{6DD26C85-58DE-CD43-BA06-125CA8AE4259}" sibTransId="{E9470C69-ED39-D645-82B7-F2D2CDEBE578}"/>
    <dgm:cxn modelId="{23955FAB-0DF6-0F40-A172-DCA0849862AA}" type="presOf" srcId="{B23C3449-C8D4-2747-B33C-C1A92844CB51}" destId="{FAD7A9B7-A076-B049-BBD0-1FAE76E162B6}" srcOrd="0" destOrd="0" presId="urn:microsoft.com/office/officeart/2005/8/layout/lProcess2"/>
    <dgm:cxn modelId="{6786FB96-B8E9-C54B-83F9-D8830A2E9A09}" type="presOf" srcId="{F4A2E6A0-F8D8-7F45-B6CD-AE3A4EDA6B00}" destId="{FED9450D-3389-A141-A858-89DA0B86F0D6}" srcOrd="1" destOrd="0" presId="urn:microsoft.com/office/officeart/2005/8/layout/lProcess2"/>
    <dgm:cxn modelId="{73AE95AE-9E5D-2943-BB75-A6A1FABD0EE1}" srcId="{F4A2E6A0-F8D8-7F45-B6CD-AE3A4EDA6B00}" destId="{11CC3A85-D63A-FA4A-AC14-7E6E2ED88E90}" srcOrd="0" destOrd="0" parTransId="{014F8A88-C15C-9B44-B33D-0CEC993D5BCD}" sibTransId="{B6D4F9CD-348E-D143-91F5-162BBB7889C7}"/>
    <dgm:cxn modelId="{457DC256-6CCD-8B41-B764-E7DF61112E80}" type="presParOf" srcId="{1A4FD7A5-DF68-F34E-914E-75D874D2D6FC}" destId="{47305C00-7A1B-3E4B-A781-4A7870373281}" srcOrd="0" destOrd="0" presId="urn:microsoft.com/office/officeart/2005/8/layout/lProcess2"/>
    <dgm:cxn modelId="{ECD4D23F-B6D6-4547-8CDE-39307AB1D7D1}" type="presParOf" srcId="{47305C00-7A1B-3E4B-A781-4A7870373281}" destId="{320B82E8-77A7-B544-9EE6-2B49635EB5F0}" srcOrd="0" destOrd="0" presId="urn:microsoft.com/office/officeart/2005/8/layout/lProcess2"/>
    <dgm:cxn modelId="{99DADC7D-9D6B-6F43-A77A-03AA66927607}" type="presParOf" srcId="{47305C00-7A1B-3E4B-A781-4A7870373281}" destId="{FED9450D-3389-A141-A858-89DA0B86F0D6}" srcOrd="1" destOrd="0" presId="urn:microsoft.com/office/officeart/2005/8/layout/lProcess2"/>
    <dgm:cxn modelId="{1DC9BCFC-F42B-6743-96B7-CF9BD292EA2F}" type="presParOf" srcId="{47305C00-7A1B-3E4B-A781-4A7870373281}" destId="{E16AB17E-6C44-9440-845E-698D916375EE}" srcOrd="2" destOrd="0" presId="urn:microsoft.com/office/officeart/2005/8/layout/lProcess2"/>
    <dgm:cxn modelId="{F4E08F26-4B30-9244-8E2F-8A75B152463C}" type="presParOf" srcId="{E16AB17E-6C44-9440-845E-698D916375EE}" destId="{D19B16A3-0E66-4249-8C40-73DC0D33AE07}" srcOrd="0" destOrd="0" presId="urn:microsoft.com/office/officeart/2005/8/layout/lProcess2"/>
    <dgm:cxn modelId="{E06F269B-C51B-7D48-A692-1CF3548521FC}" type="presParOf" srcId="{D19B16A3-0E66-4249-8C40-73DC0D33AE07}" destId="{F88A9623-B695-3B43-9907-BC1A2CED98C0}" srcOrd="0" destOrd="0" presId="urn:microsoft.com/office/officeart/2005/8/layout/lProcess2"/>
    <dgm:cxn modelId="{936D1A59-7A46-744F-9333-EBF91122FAFD}" type="presParOf" srcId="{1A4FD7A5-DF68-F34E-914E-75D874D2D6FC}" destId="{0B13B2DB-04D8-2344-890F-D37AC48446C5}" srcOrd="1" destOrd="0" presId="urn:microsoft.com/office/officeart/2005/8/layout/lProcess2"/>
    <dgm:cxn modelId="{557192F4-136E-8A40-932B-43C0BC9C97E6}" type="presParOf" srcId="{1A4FD7A5-DF68-F34E-914E-75D874D2D6FC}" destId="{1B4FC2FE-D617-FD4A-92AE-2807D13F868E}" srcOrd="2" destOrd="0" presId="urn:microsoft.com/office/officeart/2005/8/layout/lProcess2"/>
    <dgm:cxn modelId="{858E0D32-2CC6-1449-BA39-F8746969CDA9}" type="presParOf" srcId="{1B4FC2FE-D617-FD4A-92AE-2807D13F868E}" destId="{F7215F10-B00F-0B4B-89FD-E0D837330A4A}" srcOrd="0" destOrd="0" presId="urn:microsoft.com/office/officeart/2005/8/layout/lProcess2"/>
    <dgm:cxn modelId="{23B23A66-4A95-4741-8B8F-C77E16E2C829}" type="presParOf" srcId="{1B4FC2FE-D617-FD4A-92AE-2807D13F868E}" destId="{4B5AEE58-B600-1E48-9726-8610E7C71343}" srcOrd="1" destOrd="0" presId="urn:microsoft.com/office/officeart/2005/8/layout/lProcess2"/>
    <dgm:cxn modelId="{B43A7597-EA40-AA41-8A4E-440A34ED551E}" type="presParOf" srcId="{1B4FC2FE-D617-FD4A-92AE-2807D13F868E}" destId="{7DAFB3E6-F02C-D94E-ABD6-3F5C1C216AB3}" srcOrd="2" destOrd="0" presId="urn:microsoft.com/office/officeart/2005/8/layout/lProcess2"/>
    <dgm:cxn modelId="{B8291F21-62B4-844E-8DEC-AF80B20E2645}" type="presParOf" srcId="{7DAFB3E6-F02C-D94E-ABD6-3F5C1C216AB3}" destId="{4EF2BC27-02C2-D741-9A51-4489E5A8AB0D}" srcOrd="0" destOrd="0" presId="urn:microsoft.com/office/officeart/2005/8/layout/lProcess2"/>
    <dgm:cxn modelId="{A40462F4-517F-4146-B00D-68F672775ABC}" type="presParOf" srcId="{4EF2BC27-02C2-D741-9A51-4489E5A8AB0D}" destId="{987C18A4-1DC5-6746-9B80-C63742427AFE}" srcOrd="0" destOrd="0" presId="urn:microsoft.com/office/officeart/2005/8/layout/lProcess2"/>
    <dgm:cxn modelId="{31D45C97-EA7D-4D4A-A8C3-4BB4BBD91A52}" type="presParOf" srcId="{1A4FD7A5-DF68-F34E-914E-75D874D2D6FC}" destId="{8E8D5B86-D9FE-A142-BE36-BD00B75BD5AF}" srcOrd="3" destOrd="0" presId="urn:microsoft.com/office/officeart/2005/8/layout/lProcess2"/>
    <dgm:cxn modelId="{7310F107-D992-4B4C-8961-320759AE18B4}" type="presParOf" srcId="{1A4FD7A5-DF68-F34E-914E-75D874D2D6FC}" destId="{F3F2D1B3-C46D-FD4D-B71F-38BA9CA9D2D3}" srcOrd="4" destOrd="0" presId="urn:microsoft.com/office/officeart/2005/8/layout/lProcess2"/>
    <dgm:cxn modelId="{82F47182-9897-624D-AB02-9580684A69B3}" type="presParOf" srcId="{F3F2D1B3-C46D-FD4D-B71F-38BA9CA9D2D3}" destId="{44F32B5C-82E6-5040-BF4B-C75C9346DA49}" srcOrd="0" destOrd="0" presId="urn:microsoft.com/office/officeart/2005/8/layout/lProcess2"/>
    <dgm:cxn modelId="{63C353C3-F292-7D44-BE1E-B5FC25205C4F}" type="presParOf" srcId="{F3F2D1B3-C46D-FD4D-B71F-38BA9CA9D2D3}" destId="{5D06E734-EC9C-9A42-AB13-631B2A7660C0}" srcOrd="1" destOrd="0" presId="urn:microsoft.com/office/officeart/2005/8/layout/lProcess2"/>
    <dgm:cxn modelId="{D6784B9C-D478-9F4B-B081-86598F042140}" type="presParOf" srcId="{F3F2D1B3-C46D-FD4D-B71F-38BA9CA9D2D3}" destId="{F2A98F65-7AA7-174A-992A-875BE6C01F1A}" srcOrd="2" destOrd="0" presId="urn:microsoft.com/office/officeart/2005/8/layout/lProcess2"/>
    <dgm:cxn modelId="{BD5A6DCC-7834-504B-A684-8BC80D9FC9F1}" type="presParOf" srcId="{F2A98F65-7AA7-174A-992A-875BE6C01F1A}" destId="{E0742C2A-88EA-2F4A-8116-7484213592D3}" srcOrd="0" destOrd="0" presId="urn:microsoft.com/office/officeart/2005/8/layout/lProcess2"/>
    <dgm:cxn modelId="{24D0691E-9405-E04B-89EA-48F21D2F877C}" type="presParOf" srcId="{E0742C2A-88EA-2F4A-8116-7484213592D3}" destId="{2171E679-C0DB-6F4F-BC0F-7FCD8C5AD0CD}" srcOrd="0" destOrd="0" presId="urn:microsoft.com/office/officeart/2005/8/layout/lProcess2"/>
    <dgm:cxn modelId="{5A0A9DA9-324F-DC4E-8F29-157A996D5B09}" type="presParOf" srcId="{1A4FD7A5-DF68-F34E-914E-75D874D2D6FC}" destId="{93199328-1960-4948-8023-7055FD216753}" srcOrd="5" destOrd="0" presId="urn:microsoft.com/office/officeart/2005/8/layout/lProcess2"/>
    <dgm:cxn modelId="{27BF35CE-BB39-7E41-B3E6-1F39FDB6CC01}" type="presParOf" srcId="{1A4FD7A5-DF68-F34E-914E-75D874D2D6FC}" destId="{79B7F419-B82B-404B-8235-1887F7CDB330}" srcOrd="6" destOrd="0" presId="urn:microsoft.com/office/officeart/2005/8/layout/lProcess2"/>
    <dgm:cxn modelId="{BA64CEC1-A505-174E-85A9-A3A7C85E1188}" type="presParOf" srcId="{79B7F419-B82B-404B-8235-1887F7CDB330}" destId="{58FAE8FB-3A6F-4444-AD4B-225FD98380AC}" srcOrd="0" destOrd="0" presId="urn:microsoft.com/office/officeart/2005/8/layout/lProcess2"/>
    <dgm:cxn modelId="{A24D3B52-560B-1F45-8659-ECA573FAA4B6}" type="presParOf" srcId="{79B7F419-B82B-404B-8235-1887F7CDB330}" destId="{ADAF1605-253C-9641-B93B-14BBB3DDAE38}" srcOrd="1" destOrd="0" presId="urn:microsoft.com/office/officeart/2005/8/layout/lProcess2"/>
    <dgm:cxn modelId="{274C7486-7B50-7F48-A797-15CBA8475B0D}" type="presParOf" srcId="{79B7F419-B82B-404B-8235-1887F7CDB330}" destId="{A1F49F1C-61F9-504B-A81E-B1FF618F4C36}" srcOrd="2" destOrd="0" presId="urn:microsoft.com/office/officeart/2005/8/layout/lProcess2"/>
    <dgm:cxn modelId="{D3A6CC0C-FFA4-4443-A11D-2D33521D03F7}" type="presParOf" srcId="{A1F49F1C-61F9-504B-A81E-B1FF618F4C36}" destId="{6011B397-653E-0944-B906-B0193D80C29D}" srcOrd="0" destOrd="0" presId="urn:microsoft.com/office/officeart/2005/8/layout/lProcess2"/>
    <dgm:cxn modelId="{44B999F6-3B65-2F49-BEC8-DE468B32F361}" type="presParOf" srcId="{6011B397-653E-0944-B906-B0193D80C29D}" destId="{FAD7A9B7-A076-B049-BBD0-1FAE76E162B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C3EDF-C106-F141-B7D2-3E5708FFA0CB}"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0A7EC4B2-8E91-6F4A-960B-3A8A8FF5838B}">
      <dgm:prSet phldrT="[Text]" custT="1"/>
      <dgm:spPr>
        <a:solidFill>
          <a:schemeClr val="accent1"/>
        </a:solidFill>
        <a:ln>
          <a:solidFill>
            <a:schemeClr val="tx1"/>
          </a:solidFill>
        </a:ln>
      </dgm:spPr>
      <dgm:t>
        <a:bodyPr/>
        <a:lstStyle/>
        <a:p>
          <a:r>
            <a:rPr lang="en-US" sz="1400" b="1" i="0" dirty="0" smtClean="0">
              <a:solidFill>
                <a:schemeClr val="bg1"/>
              </a:solidFill>
              <a:effectLst>
                <a:outerShdw blurRad="38100" dist="38100" dir="2700000" algn="tl">
                  <a:srgbClr val="000000">
                    <a:alpha val="43137"/>
                  </a:srgbClr>
                </a:outerShdw>
              </a:effectLst>
            </a:rPr>
            <a:t>There are four general means of authenticating a user’s identity, which can be used alone or in combination</a:t>
          </a:r>
          <a:endParaRPr lang="en-US" sz="1400" b="1" i="0" dirty="0">
            <a:solidFill>
              <a:schemeClr val="bg1"/>
            </a:solidFill>
            <a:effectLst>
              <a:outerShdw blurRad="38100" dist="38100" dir="2700000" algn="tl">
                <a:srgbClr val="000000">
                  <a:alpha val="43137"/>
                </a:srgbClr>
              </a:outerShdw>
            </a:effectLst>
          </a:endParaRPr>
        </a:p>
      </dgm:t>
    </dgm:pt>
    <dgm:pt modelId="{7F772865-395B-B74D-AE95-62165E3715CF}" type="parTrans" cxnId="{C3C2AAF5-2A9D-DF4A-ADA2-119E8F496F3C}">
      <dgm:prSet/>
      <dgm:spPr/>
      <dgm:t>
        <a:bodyPr/>
        <a:lstStyle/>
        <a:p>
          <a:endParaRPr lang="en-US"/>
        </a:p>
      </dgm:t>
    </dgm:pt>
    <dgm:pt modelId="{CC53BC6C-A472-3B4A-89E9-FAFBD23A10AF}" type="sibTrans" cxnId="{C3C2AAF5-2A9D-DF4A-ADA2-119E8F496F3C}">
      <dgm:prSet/>
      <dgm:spPr/>
      <dgm:t>
        <a:bodyPr/>
        <a:lstStyle/>
        <a:p>
          <a:endParaRPr lang="en-US"/>
        </a:p>
      </dgm:t>
    </dgm:pt>
    <dgm:pt modelId="{28001875-D699-D94D-AB6C-2C5A9EF2EEE2}">
      <dgm:prSet custT="1"/>
      <dgm:spPr>
        <a:solidFill>
          <a:schemeClr val="bg1"/>
        </a:solidFill>
        <a:ln w="38100">
          <a:solidFill>
            <a:schemeClr val="accent1"/>
          </a:solidFill>
        </a:ln>
      </dgm:spPr>
      <dgm:t>
        <a:bodyPr/>
        <a:lstStyle/>
        <a:p>
          <a:r>
            <a:rPr lang="en-US" sz="1600" b="1" i="0" dirty="0" smtClean="0">
              <a:solidFill>
                <a:schemeClr val="tx1"/>
              </a:solidFill>
            </a:rPr>
            <a:t>Something the individual knows</a:t>
          </a:r>
        </a:p>
      </dgm:t>
    </dgm:pt>
    <dgm:pt modelId="{3E101151-60F3-8C45-BF42-5BC7848BBDE3}" type="parTrans" cxnId="{179473E0-E3B6-3C4F-B250-C2681AE20033}">
      <dgm:prSet/>
      <dgm:spPr/>
      <dgm:t>
        <a:bodyPr/>
        <a:lstStyle/>
        <a:p>
          <a:endParaRPr lang="en-US"/>
        </a:p>
      </dgm:t>
    </dgm:pt>
    <dgm:pt modelId="{22D8E162-C639-D54F-B99B-B98C10719FD1}" type="sibTrans" cxnId="{179473E0-E3B6-3C4F-B250-C2681AE20033}">
      <dgm:prSet/>
      <dgm:spPr/>
      <dgm:t>
        <a:bodyPr/>
        <a:lstStyle/>
        <a:p>
          <a:endParaRPr lang="en-US"/>
        </a:p>
      </dgm:t>
    </dgm:pt>
    <dgm:pt modelId="{665359FE-8281-4543-926A-9886B0466547}">
      <dgm:prSet custT="1"/>
      <dgm:spPr>
        <a:solidFill>
          <a:schemeClr val="bg1"/>
        </a:solidFill>
        <a:ln w="38100">
          <a:solidFill>
            <a:schemeClr val="accent1"/>
          </a:solidFill>
        </a:ln>
      </dgm:spPr>
      <dgm:t>
        <a:bodyPr/>
        <a:lstStyle/>
        <a:p>
          <a:r>
            <a:rPr lang="en-US" sz="1600" b="0" i="0" dirty="0" smtClean="0">
              <a:solidFill>
                <a:schemeClr val="tx1"/>
              </a:solidFill>
            </a:rPr>
            <a:t>Examples include a password, a personal identification number (PIN), or answers to a prearranged set of questions</a:t>
          </a:r>
        </a:p>
      </dgm:t>
    </dgm:pt>
    <dgm:pt modelId="{D8F144E2-DEAC-9442-85E5-B56E98A1748E}" type="parTrans" cxnId="{C5950C7B-546D-184C-AE19-40E60D5D2C07}">
      <dgm:prSet/>
      <dgm:spPr/>
      <dgm:t>
        <a:bodyPr/>
        <a:lstStyle/>
        <a:p>
          <a:endParaRPr lang="en-US"/>
        </a:p>
      </dgm:t>
    </dgm:pt>
    <dgm:pt modelId="{71A41394-6EB8-F141-8DBD-814452680B93}" type="sibTrans" cxnId="{C5950C7B-546D-184C-AE19-40E60D5D2C07}">
      <dgm:prSet/>
      <dgm:spPr/>
      <dgm:t>
        <a:bodyPr/>
        <a:lstStyle/>
        <a:p>
          <a:endParaRPr lang="en-US"/>
        </a:p>
      </dgm:t>
    </dgm:pt>
    <dgm:pt modelId="{BD032899-A007-C04B-B105-F065202525BF}">
      <dgm:prSet custT="1"/>
      <dgm:spPr>
        <a:solidFill>
          <a:schemeClr val="bg1"/>
        </a:solidFill>
        <a:ln w="38100">
          <a:solidFill>
            <a:schemeClr val="accent1"/>
          </a:solidFill>
        </a:ln>
      </dgm:spPr>
      <dgm:t>
        <a:bodyPr/>
        <a:lstStyle/>
        <a:p>
          <a:r>
            <a:rPr lang="en-US" sz="1600" b="1" i="0" dirty="0" smtClean="0">
              <a:solidFill>
                <a:schemeClr val="tx1"/>
              </a:solidFill>
            </a:rPr>
            <a:t>Something the individual possesses</a:t>
          </a:r>
        </a:p>
      </dgm:t>
    </dgm:pt>
    <dgm:pt modelId="{FE9C1EB0-4EED-304D-BA3B-A3BC1769E586}" type="parTrans" cxnId="{F2F9F786-3221-BC46-AB33-1A5E84F9CC21}">
      <dgm:prSet/>
      <dgm:spPr/>
      <dgm:t>
        <a:bodyPr/>
        <a:lstStyle/>
        <a:p>
          <a:endParaRPr lang="en-US"/>
        </a:p>
      </dgm:t>
    </dgm:pt>
    <dgm:pt modelId="{6E2D310F-2902-F045-B383-764B0609219E}" type="sibTrans" cxnId="{F2F9F786-3221-BC46-AB33-1A5E84F9CC21}">
      <dgm:prSet/>
      <dgm:spPr/>
      <dgm:t>
        <a:bodyPr/>
        <a:lstStyle/>
        <a:p>
          <a:endParaRPr lang="en-US"/>
        </a:p>
      </dgm:t>
    </dgm:pt>
    <dgm:pt modelId="{B2790C47-7AC7-C942-8F54-BB016D7B3E13}">
      <dgm:prSet custT="1"/>
      <dgm:spPr>
        <a:solidFill>
          <a:schemeClr val="bg1"/>
        </a:solidFill>
        <a:ln w="38100">
          <a:solidFill>
            <a:schemeClr val="accent1"/>
          </a:solidFill>
        </a:ln>
      </dgm:spPr>
      <dgm:t>
        <a:bodyPr/>
        <a:lstStyle/>
        <a:p>
          <a:r>
            <a:rPr lang="en-US" sz="1600" b="0" i="0" dirty="0" smtClean="0">
              <a:solidFill>
                <a:schemeClr val="tx1"/>
              </a:solidFill>
            </a:rPr>
            <a:t>Examples include cryptographic keys, electronic keycards, smart cards, and physical keys</a:t>
          </a:r>
        </a:p>
      </dgm:t>
    </dgm:pt>
    <dgm:pt modelId="{D704B110-3D33-5C49-BC63-F698E0010288}" type="parTrans" cxnId="{69536CA6-0135-DA46-ADD8-E7B705F7A9FA}">
      <dgm:prSet/>
      <dgm:spPr/>
      <dgm:t>
        <a:bodyPr/>
        <a:lstStyle/>
        <a:p>
          <a:endParaRPr lang="en-US"/>
        </a:p>
      </dgm:t>
    </dgm:pt>
    <dgm:pt modelId="{B83394AA-845B-CD48-882B-3BBA32C1434E}" type="sibTrans" cxnId="{69536CA6-0135-DA46-ADD8-E7B705F7A9FA}">
      <dgm:prSet/>
      <dgm:spPr/>
      <dgm:t>
        <a:bodyPr/>
        <a:lstStyle/>
        <a:p>
          <a:endParaRPr lang="en-US"/>
        </a:p>
      </dgm:t>
    </dgm:pt>
    <dgm:pt modelId="{6DC29E09-2E21-9C49-8703-65E43A9D7C7E}">
      <dgm:prSet custT="1"/>
      <dgm:spPr>
        <a:solidFill>
          <a:schemeClr val="bg1"/>
        </a:solidFill>
        <a:ln w="38100">
          <a:solidFill>
            <a:schemeClr val="accent1"/>
          </a:solidFill>
        </a:ln>
      </dgm:spPr>
      <dgm:t>
        <a:bodyPr/>
        <a:lstStyle/>
        <a:p>
          <a:r>
            <a:rPr lang="en-US" sz="1600" b="0" i="0" dirty="0" smtClean="0">
              <a:solidFill>
                <a:schemeClr val="tx1"/>
              </a:solidFill>
            </a:rPr>
            <a:t>This is referred to as a token</a:t>
          </a:r>
        </a:p>
      </dgm:t>
    </dgm:pt>
    <dgm:pt modelId="{FD37885D-ED06-4242-82CD-EE2C08AAA83D}" type="parTrans" cxnId="{C21BEC64-13EB-7B4D-B9E0-B14EAF4B5A83}">
      <dgm:prSet/>
      <dgm:spPr/>
      <dgm:t>
        <a:bodyPr/>
        <a:lstStyle/>
        <a:p>
          <a:endParaRPr lang="en-US"/>
        </a:p>
      </dgm:t>
    </dgm:pt>
    <dgm:pt modelId="{E345136C-FD81-A943-B4EF-05A92A54A472}" type="sibTrans" cxnId="{C21BEC64-13EB-7B4D-B9E0-B14EAF4B5A83}">
      <dgm:prSet/>
      <dgm:spPr/>
      <dgm:t>
        <a:bodyPr/>
        <a:lstStyle/>
        <a:p>
          <a:endParaRPr lang="en-US"/>
        </a:p>
      </dgm:t>
    </dgm:pt>
    <dgm:pt modelId="{51F9C107-0EC3-C047-A93A-3F4869735FE5}">
      <dgm:prSet custT="1"/>
      <dgm:spPr>
        <a:solidFill>
          <a:schemeClr val="bg1"/>
        </a:solidFill>
        <a:ln w="38100">
          <a:solidFill>
            <a:schemeClr val="accent1"/>
          </a:solidFill>
        </a:ln>
      </dgm:spPr>
      <dgm:t>
        <a:bodyPr/>
        <a:lstStyle/>
        <a:p>
          <a:r>
            <a:rPr lang="en-US" sz="1600" b="1" i="0" dirty="0" smtClean="0">
              <a:solidFill>
                <a:schemeClr val="tx1"/>
              </a:solidFill>
            </a:rPr>
            <a:t>Something the individual is        (static biometrics)</a:t>
          </a:r>
        </a:p>
      </dgm:t>
    </dgm:pt>
    <dgm:pt modelId="{5A6141A0-4B98-BA43-8455-951068DF1C23}" type="parTrans" cxnId="{957298E0-2BC1-5641-9A4D-CB35AF7B2BB5}">
      <dgm:prSet/>
      <dgm:spPr/>
      <dgm:t>
        <a:bodyPr/>
        <a:lstStyle/>
        <a:p>
          <a:endParaRPr lang="en-US"/>
        </a:p>
      </dgm:t>
    </dgm:pt>
    <dgm:pt modelId="{BA1E137A-D1F7-224A-B836-F6DB4229EED5}" type="sibTrans" cxnId="{957298E0-2BC1-5641-9A4D-CB35AF7B2BB5}">
      <dgm:prSet/>
      <dgm:spPr/>
      <dgm:t>
        <a:bodyPr/>
        <a:lstStyle/>
        <a:p>
          <a:endParaRPr lang="en-US"/>
        </a:p>
      </dgm:t>
    </dgm:pt>
    <dgm:pt modelId="{7A58DE46-5D06-7444-8465-6144DF22194F}">
      <dgm:prSet custT="1"/>
      <dgm:spPr>
        <a:solidFill>
          <a:schemeClr val="bg1"/>
        </a:solidFill>
        <a:ln w="38100">
          <a:solidFill>
            <a:schemeClr val="accent1"/>
          </a:solidFill>
        </a:ln>
      </dgm:spPr>
      <dgm:t>
        <a:bodyPr/>
        <a:lstStyle/>
        <a:p>
          <a:r>
            <a:rPr lang="en-US" sz="1600" b="0" i="0" dirty="0" smtClean="0">
              <a:solidFill>
                <a:schemeClr val="tx1"/>
              </a:solidFill>
            </a:rPr>
            <a:t>Examples include recognition by fingerprint, retina, and face</a:t>
          </a:r>
        </a:p>
      </dgm:t>
    </dgm:pt>
    <dgm:pt modelId="{31BB3FB1-E4BC-6542-BE90-0EFE0B63E3A3}" type="parTrans" cxnId="{38D9A8C6-BA45-074E-A2FA-72BDDD01AAD1}">
      <dgm:prSet/>
      <dgm:spPr/>
      <dgm:t>
        <a:bodyPr/>
        <a:lstStyle/>
        <a:p>
          <a:endParaRPr lang="en-US"/>
        </a:p>
      </dgm:t>
    </dgm:pt>
    <dgm:pt modelId="{44B37A57-E780-3040-8B43-3D0D424B9C5C}" type="sibTrans" cxnId="{38D9A8C6-BA45-074E-A2FA-72BDDD01AAD1}">
      <dgm:prSet/>
      <dgm:spPr/>
      <dgm:t>
        <a:bodyPr/>
        <a:lstStyle/>
        <a:p>
          <a:endParaRPr lang="en-US"/>
        </a:p>
      </dgm:t>
    </dgm:pt>
    <dgm:pt modelId="{5F2B4D3F-B5AA-8847-B478-F97049166A61}">
      <dgm:prSet custT="1"/>
      <dgm:spPr>
        <a:solidFill>
          <a:schemeClr val="bg1"/>
        </a:solidFill>
        <a:ln w="38100">
          <a:solidFill>
            <a:schemeClr val="accent1"/>
          </a:solidFill>
        </a:ln>
      </dgm:spPr>
      <dgm:t>
        <a:bodyPr/>
        <a:lstStyle/>
        <a:p>
          <a:r>
            <a:rPr lang="en-US" sz="1600" b="1" i="0" dirty="0" smtClean="0">
              <a:solidFill>
                <a:schemeClr val="tx1"/>
              </a:solidFill>
            </a:rPr>
            <a:t>Something the individual does (dynamic biometrics)</a:t>
          </a:r>
        </a:p>
      </dgm:t>
    </dgm:pt>
    <dgm:pt modelId="{3AF83B4A-19C2-9E41-B0F5-DF50739C92D0}" type="parTrans" cxnId="{20A5FFD9-1755-764C-8AAF-0749D788A4FD}">
      <dgm:prSet/>
      <dgm:spPr/>
      <dgm:t>
        <a:bodyPr/>
        <a:lstStyle/>
        <a:p>
          <a:endParaRPr lang="en-US"/>
        </a:p>
      </dgm:t>
    </dgm:pt>
    <dgm:pt modelId="{03AC5ABF-0D32-A34F-9803-FB340C6D5423}" type="sibTrans" cxnId="{20A5FFD9-1755-764C-8AAF-0749D788A4FD}">
      <dgm:prSet/>
      <dgm:spPr/>
      <dgm:t>
        <a:bodyPr/>
        <a:lstStyle/>
        <a:p>
          <a:endParaRPr lang="en-US"/>
        </a:p>
      </dgm:t>
    </dgm:pt>
    <dgm:pt modelId="{3D2163D2-9B59-924C-B184-4A8985166780}">
      <dgm:prSet custT="1"/>
      <dgm:spPr>
        <a:solidFill>
          <a:schemeClr val="bg1"/>
        </a:solidFill>
        <a:ln w="38100">
          <a:solidFill>
            <a:schemeClr val="accent1"/>
          </a:solidFill>
        </a:ln>
      </dgm:spPr>
      <dgm:t>
        <a:bodyPr/>
        <a:lstStyle/>
        <a:p>
          <a:r>
            <a:rPr lang="en-US" sz="1600" b="0" i="0" dirty="0" smtClean="0">
              <a:solidFill>
                <a:schemeClr val="tx1"/>
              </a:solidFill>
            </a:rPr>
            <a:t>Examples include recognition by voice pattern, handwriting characteristics, and typing rhythm</a:t>
          </a:r>
        </a:p>
      </dgm:t>
    </dgm:pt>
    <dgm:pt modelId="{014A7122-F640-2549-8E38-AC1EA2FD2202}" type="parTrans" cxnId="{87EF9F83-E037-D849-AFF9-6662B6DC77EA}">
      <dgm:prSet/>
      <dgm:spPr/>
      <dgm:t>
        <a:bodyPr/>
        <a:lstStyle/>
        <a:p>
          <a:endParaRPr lang="en-US"/>
        </a:p>
      </dgm:t>
    </dgm:pt>
    <dgm:pt modelId="{C79F7D77-7959-9E49-B8E9-9B90FD215C87}" type="sibTrans" cxnId="{87EF9F83-E037-D849-AFF9-6662B6DC77EA}">
      <dgm:prSet/>
      <dgm:spPr/>
      <dgm:t>
        <a:bodyPr/>
        <a:lstStyle/>
        <a:p>
          <a:endParaRPr lang="en-US"/>
        </a:p>
      </dgm:t>
    </dgm:pt>
    <dgm:pt modelId="{C61A0115-AB12-FA46-869D-AA194F831FE3}" type="pres">
      <dgm:prSet presAssocID="{7BCC3EDF-C106-F141-B7D2-3E5708FFA0CB}" presName="diagram" presStyleCnt="0">
        <dgm:presLayoutVars>
          <dgm:chMax val="1"/>
          <dgm:dir/>
          <dgm:animLvl val="ctr"/>
          <dgm:resizeHandles val="exact"/>
        </dgm:presLayoutVars>
      </dgm:prSet>
      <dgm:spPr/>
      <dgm:t>
        <a:bodyPr/>
        <a:lstStyle/>
        <a:p>
          <a:endParaRPr lang="en-US"/>
        </a:p>
      </dgm:t>
    </dgm:pt>
    <dgm:pt modelId="{6BA938A2-180E-6F4F-94F0-ADD3D177E89F}" type="pres">
      <dgm:prSet presAssocID="{7BCC3EDF-C106-F141-B7D2-3E5708FFA0CB}" presName="matrix" presStyleCnt="0"/>
      <dgm:spPr/>
    </dgm:pt>
    <dgm:pt modelId="{716C6E66-6D8D-EE4A-B36D-2388F1ABF5C2}" type="pres">
      <dgm:prSet presAssocID="{7BCC3EDF-C106-F141-B7D2-3E5708FFA0CB}" presName="tile1" presStyleLbl="node1" presStyleIdx="0" presStyleCnt="4"/>
      <dgm:spPr/>
      <dgm:t>
        <a:bodyPr/>
        <a:lstStyle/>
        <a:p>
          <a:endParaRPr lang="en-US"/>
        </a:p>
      </dgm:t>
    </dgm:pt>
    <dgm:pt modelId="{3C2361F2-CD6A-9541-BA49-3ED56B1C1AEC}" type="pres">
      <dgm:prSet presAssocID="{7BCC3EDF-C106-F141-B7D2-3E5708FFA0CB}" presName="tile1text" presStyleLbl="node1" presStyleIdx="0" presStyleCnt="4">
        <dgm:presLayoutVars>
          <dgm:chMax val="0"/>
          <dgm:chPref val="0"/>
          <dgm:bulletEnabled val="1"/>
        </dgm:presLayoutVars>
      </dgm:prSet>
      <dgm:spPr/>
      <dgm:t>
        <a:bodyPr/>
        <a:lstStyle/>
        <a:p>
          <a:endParaRPr lang="en-US"/>
        </a:p>
      </dgm:t>
    </dgm:pt>
    <dgm:pt modelId="{E33CCF0F-3973-8E4B-AFC2-9E3BFB300320}" type="pres">
      <dgm:prSet presAssocID="{7BCC3EDF-C106-F141-B7D2-3E5708FFA0CB}" presName="tile2" presStyleLbl="node1" presStyleIdx="1" presStyleCnt="4"/>
      <dgm:spPr/>
      <dgm:t>
        <a:bodyPr/>
        <a:lstStyle/>
        <a:p>
          <a:endParaRPr lang="en-US"/>
        </a:p>
      </dgm:t>
    </dgm:pt>
    <dgm:pt modelId="{3964FF08-51CD-8E4A-A52B-CE0591C80803}" type="pres">
      <dgm:prSet presAssocID="{7BCC3EDF-C106-F141-B7D2-3E5708FFA0CB}" presName="tile2text" presStyleLbl="node1" presStyleIdx="1" presStyleCnt="4">
        <dgm:presLayoutVars>
          <dgm:chMax val="0"/>
          <dgm:chPref val="0"/>
          <dgm:bulletEnabled val="1"/>
        </dgm:presLayoutVars>
      </dgm:prSet>
      <dgm:spPr/>
      <dgm:t>
        <a:bodyPr/>
        <a:lstStyle/>
        <a:p>
          <a:endParaRPr lang="en-US"/>
        </a:p>
      </dgm:t>
    </dgm:pt>
    <dgm:pt modelId="{59447268-F71E-A04B-AABB-B2CD824296C8}" type="pres">
      <dgm:prSet presAssocID="{7BCC3EDF-C106-F141-B7D2-3E5708FFA0CB}" presName="tile3" presStyleLbl="node1" presStyleIdx="2" presStyleCnt="4"/>
      <dgm:spPr/>
      <dgm:t>
        <a:bodyPr/>
        <a:lstStyle/>
        <a:p>
          <a:endParaRPr lang="en-US"/>
        </a:p>
      </dgm:t>
    </dgm:pt>
    <dgm:pt modelId="{45B707E8-4577-EC49-A346-FCED2702903B}" type="pres">
      <dgm:prSet presAssocID="{7BCC3EDF-C106-F141-B7D2-3E5708FFA0CB}" presName="tile3text" presStyleLbl="node1" presStyleIdx="2" presStyleCnt="4">
        <dgm:presLayoutVars>
          <dgm:chMax val="0"/>
          <dgm:chPref val="0"/>
          <dgm:bulletEnabled val="1"/>
        </dgm:presLayoutVars>
      </dgm:prSet>
      <dgm:spPr/>
      <dgm:t>
        <a:bodyPr/>
        <a:lstStyle/>
        <a:p>
          <a:endParaRPr lang="en-US"/>
        </a:p>
      </dgm:t>
    </dgm:pt>
    <dgm:pt modelId="{467BDF3E-6D34-FA47-810C-C7A7578EB239}" type="pres">
      <dgm:prSet presAssocID="{7BCC3EDF-C106-F141-B7D2-3E5708FFA0CB}" presName="tile4" presStyleLbl="node1" presStyleIdx="3" presStyleCnt="4"/>
      <dgm:spPr/>
      <dgm:t>
        <a:bodyPr/>
        <a:lstStyle/>
        <a:p>
          <a:endParaRPr lang="en-US"/>
        </a:p>
      </dgm:t>
    </dgm:pt>
    <dgm:pt modelId="{5C789DE4-B3C3-A748-808B-2C26450EC1CD}" type="pres">
      <dgm:prSet presAssocID="{7BCC3EDF-C106-F141-B7D2-3E5708FFA0CB}" presName="tile4text" presStyleLbl="node1" presStyleIdx="3" presStyleCnt="4">
        <dgm:presLayoutVars>
          <dgm:chMax val="0"/>
          <dgm:chPref val="0"/>
          <dgm:bulletEnabled val="1"/>
        </dgm:presLayoutVars>
      </dgm:prSet>
      <dgm:spPr/>
      <dgm:t>
        <a:bodyPr/>
        <a:lstStyle/>
        <a:p>
          <a:endParaRPr lang="en-US"/>
        </a:p>
      </dgm:t>
    </dgm:pt>
    <dgm:pt modelId="{B4F1DF56-0CCF-E242-9FDC-CAAD6A8AFBAE}" type="pres">
      <dgm:prSet presAssocID="{7BCC3EDF-C106-F141-B7D2-3E5708FFA0CB}" presName="centerTile" presStyleLbl="fgShp" presStyleIdx="0" presStyleCnt="1" custScaleX="106227" custScaleY="109589">
        <dgm:presLayoutVars>
          <dgm:chMax val="0"/>
          <dgm:chPref val="0"/>
        </dgm:presLayoutVars>
      </dgm:prSet>
      <dgm:spPr/>
      <dgm:t>
        <a:bodyPr/>
        <a:lstStyle/>
        <a:p>
          <a:endParaRPr lang="en-US"/>
        </a:p>
      </dgm:t>
    </dgm:pt>
  </dgm:ptLst>
  <dgm:cxnLst>
    <dgm:cxn modelId="{60CA9581-C508-5341-8607-46FA29215CD4}" type="presOf" srcId="{51F9C107-0EC3-C047-A93A-3F4869735FE5}" destId="{45B707E8-4577-EC49-A346-FCED2702903B}" srcOrd="1" destOrd="0" presId="urn:microsoft.com/office/officeart/2005/8/layout/matrix1"/>
    <dgm:cxn modelId="{69536CA6-0135-DA46-ADD8-E7B705F7A9FA}" srcId="{BD032899-A007-C04B-B105-F065202525BF}" destId="{B2790C47-7AC7-C942-8F54-BB016D7B3E13}" srcOrd="0" destOrd="0" parTransId="{D704B110-3D33-5C49-BC63-F698E0010288}" sibTransId="{B83394AA-845B-CD48-882B-3BBA32C1434E}"/>
    <dgm:cxn modelId="{277C7593-F4E2-0D4F-A94E-73130C7C5D36}" type="presOf" srcId="{7A58DE46-5D06-7444-8465-6144DF22194F}" destId="{59447268-F71E-A04B-AABB-B2CD824296C8}" srcOrd="0" destOrd="1" presId="urn:microsoft.com/office/officeart/2005/8/layout/matrix1"/>
    <dgm:cxn modelId="{321AAF07-10A1-2245-8997-858B36D8EB73}" type="presOf" srcId="{665359FE-8281-4543-926A-9886B0466547}" destId="{3C2361F2-CD6A-9541-BA49-3ED56B1C1AEC}" srcOrd="1" destOrd="1" presId="urn:microsoft.com/office/officeart/2005/8/layout/matrix1"/>
    <dgm:cxn modelId="{18709ED7-E693-C046-AC44-26B4ACF1B2FE}" type="presOf" srcId="{6DC29E09-2E21-9C49-8703-65E43A9D7C7E}" destId="{E33CCF0F-3973-8E4B-AFC2-9E3BFB300320}" srcOrd="0" destOrd="2" presId="urn:microsoft.com/office/officeart/2005/8/layout/matrix1"/>
    <dgm:cxn modelId="{4335F6DF-2CF3-724C-A97D-5C259D0498DC}" type="presOf" srcId="{BD032899-A007-C04B-B105-F065202525BF}" destId="{3964FF08-51CD-8E4A-A52B-CE0591C80803}" srcOrd="1" destOrd="0" presId="urn:microsoft.com/office/officeart/2005/8/layout/matrix1"/>
    <dgm:cxn modelId="{2103BDBA-A0DD-5346-B731-0306D044697E}" type="presOf" srcId="{5F2B4D3F-B5AA-8847-B478-F97049166A61}" destId="{5C789DE4-B3C3-A748-808B-2C26450EC1CD}" srcOrd="1" destOrd="0" presId="urn:microsoft.com/office/officeart/2005/8/layout/matrix1"/>
    <dgm:cxn modelId="{C5950C7B-546D-184C-AE19-40E60D5D2C07}" srcId="{28001875-D699-D94D-AB6C-2C5A9EF2EEE2}" destId="{665359FE-8281-4543-926A-9886B0466547}" srcOrd="0" destOrd="0" parTransId="{D8F144E2-DEAC-9442-85E5-B56E98A1748E}" sibTransId="{71A41394-6EB8-F141-8DBD-814452680B93}"/>
    <dgm:cxn modelId="{56D9A851-0145-C342-87BA-1957BF5A3938}" type="presOf" srcId="{5F2B4D3F-B5AA-8847-B478-F97049166A61}" destId="{467BDF3E-6D34-FA47-810C-C7A7578EB239}" srcOrd="0" destOrd="0" presId="urn:microsoft.com/office/officeart/2005/8/layout/matrix1"/>
    <dgm:cxn modelId="{A2F4C67E-077E-6F4C-9255-017F9E23608F}" type="presOf" srcId="{28001875-D699-D94D-AB6C-2C5A9EF2EEE2}" destId="{3C2361F2-CD6A-9541-BA49-3ED56B1C1AEC}" srcOrd="1" destOrd="0" presId="urn:microsoft.com/office/officeart/2005/8/layout/matrix1"/>
    <dgm:cxn modelId="{D1F8EB3D-C3D7-F04B-9123-540203B17B83}" type="presOf" srcId="{51F9C107-0EC3-C047-A93A-3F4869735FE5}" destId="{59447268-F71E-A04B-AABB-B2CD824296C8}" srcOrd="0" destOrd="0" presId="urn:microsoft.com/office/officeart/2005/8/layout/matrix1"/>
    <dgm:cxn modelId="{63DFEBC8-6448-CD4D-83F5-C88470B9BA4B}" type="presOf" srcId="{28001875-D699-D94D-AB6C-2C5A9EF2EEE2}" destId="{716C6E66-6D8D-EE4A-B36D-2388F1ABF5C2}" srcOrd="0" destOrd="0" presId="urn:microsoft.com/office/officeart/2005/8/layout/matrix1"/>
    <dgm:cxn modelId="{38D9A8C6-BA45-074E-A2FA-72BDDD01AAD1}" srcId="{51F9C107-0EC3-C047-A93A-3F4869735FE5}" destId="{7A58DE46-5D06-7444-8465-6144DF22194F}" srcOrd="0" destOrd="0" parTransId="{31BB3FB1-E4BC-6542-BE90-0EFE0B63E3A3}" sibTransId="{44B37A57-E780-3040-8B43-3D0D424B9C5C}"/>
    <dgm:cxn modelId="{81237842-CABB-654E-B017-21F90AED5EE3}" type="presOf" srcId="{3D2163D2-9B59-924C-B184-4A8985166780}" destId="{467BDF3E-6D34-FA47-810C-C7A7578EB239}" srcOrd="0" destOrd="1" presId="urn:microsoft.com/office/officeart/2005/8/layout/matrix1"/>
    <dgm:cxn modelId="{91E4E7F8-A4FE-444C-95BB-757468EC1ABD}" type="presOf" srcId="{7BCC3EDF-C106-F141-B7D2-3E5708FFA0CB}" destId="{C61A0115-AB12-FA46-869D-AA194F831FE3}" srcOrd="0" destOrd="0" presId="urn:microsoft.com/office/officeart/2005/8/layout/matrix1"/>
    <dgm:cxn modelId="{87EF9F83-E037-D849-AFF9-6662B6DC77EA}" srcId="{5F2B4D3F-B5AA-8847-B478-F97049166A61}" destId="{3D2163D2-9B59-924C-B184-4A8985166780}" srcOrd="0" destOrd="0" parTransId="{014A7122-F640-2549-8E38-AC1EA2FD2202}" sibTransId="{C79F7D77-7959-9E49-B8E9-9B90FD215C87}"/>
    <dgm:cxn modelId="{DAF70DDF-A451-6E42-8610-168024CA1B9A}" type="presOf" srcId="{6DC29E09-2E21-9C49-8703-65E43A9D7C7E}" destId="{3964FF08-51CD-8E4A-A52B-CE0591C80803}" srcOrd="1" destOrd="2" presId="urn:microsoft.com/office/officeart/2005/8/layout/matrix1"/>
    <dgm:cxn modelId="{39149425-2A49-A04A-A30D-435AAF97F444}" type="presOf" srcId="{B2790C47-7AC7-C942-8F54-BB016D7B3E13}" destId="{3964FF08-51CD-8E4A-A52B-CE0591C80803}" srcOrd="1" destOrd="1" presId="urn:microsoft.com/office/officeart/2005/8/layout/matrix1"/>
    <dgm:cxn modelId="{BA12B43F-4ACE-FD4E-AA5B-2AD3F26C42E2}" type="presOf" srcId="{665359FE-8281-4543-926A-9886B0466547}" destId="{716C6E66-6D8D-EE4A-B36D-2388F1ABF5C2}" srcOrd="0" destOrd="1" presId="urn:microsoft.com/office/officeart/2005/8/layout/matrix1"/>
    <dgm:cxn modelId="{20A5FFD9-1755-764C-8AAF-0749D788A4FD}" srcId="{0A7EC4B2-8E91-6F4A-960B-3A8A8FF5838B}" destId="{5F2B4D3F-B5AA-8847-B478-F97049166A61}" srcOrd="3" destOrd="0" parTransId="{3AF83B4A-19C2-9E41-B0F5-DF50739C92D0}" sibTransId="{03AC5ABF-0D32-A34F-9803-FB340C6D5423}"/>
    <dgm:cxn modelId="{BDFC6C0B-7DB2-D846-B334-2A5F0280561F}" type="presOf" srcId="{B2790C47-7AC7-C942-8F54-BB016D7B3E13}" destId="{E33CCF0F-3973-8E4B-AFC2-9E3BFB300320}" srcOrd="0" destOrd="1" presId="urn:microsoft.com/office/officeart/2005/8/layout/matrix1"/>
    <dgm:cxn modelId="{F2F9F786-3221-BC46-AB33-1A5E84F9CC21}" srcId="{0A7EC4B2-8E91-6F4A-960B-3A8A8FF5838B}" destId="{BD032899-A007-C04B-B105-F065202525BF}" srcOrd="1" destOrd="0" parTransId="{FE9C1EB0-4EED-304D-BA3B-A3BC1769E586}" sibTransId="{6E2D310F-2902-F045-B383-764B0609219E}"/>
    <dgm:cxn modelId="{957298E0-2BC1-5641-9A4D-CB35AF7B2BB5}" srcId="{0A7EC4B2-8E91-6F4A-960B-3A8A8FF5838B}" destId="{51F9C107-0EC3-C047-A93A-3F4869735FE5}" srcOrd="2" destOrd="0" parTransId="{5A6141A0-4B98-BA43-8455-951068DF1C23}" sibTransId="{BA1E137A-D1F7-224A-B836-F6DB4229EED5}"/>
    <dgm:cxn modelId="{179473E0-E3B6-3C4F-B250-C2681AE20033}" srcId="{0A7EC4B2-8E91-6F4A-960B-3A8A8FF5838B}" destId="{28001875-D699-D94D-AB6C-2C5A9EF2EEE2}" srcOrd="0" destOrd="0" parTransId="{3E101151-60F3-8C45-BF42-5BC7848BBDE3}" sibTransId="{22D8E162-C639-D54F-B99B-B98C10719FD1}"/>
    <dgm:cxn modelId="{28B72F00-8798-6049-A681-F7AE4FE5AF12}" type="presOf" srcId="{BD032899-A007-C04B-B105-F065202525BF}" destId="{E33CCF0F-3973-8E4B-AFC2-9E3BFB300320}" srcOrd="0" destOrd="0" presId="urn:microsoft.com/office/officeart/2005/8/layout/matrix1"/>
    <dgm:cxn modelId="{B825BED2-56E1-9E4A-8F4F-E4935F1F0C60}" type="presOf" srcId="{3D2163D2-9B59-924C-B184-4A8985166780}" destId="{5C789DE4-B3C3-A748-808B-2C26450EC1CD}" srcOrd="1" destOrd="1" presId="urn:microsoft.com/office/officeart/2005/8/layout/matrix1"/>
    <dgm:cxn modelId="{C3C2AAF5-2A9D-DF4A-ADA2-119E8F496F3C}" srcId="{7BCC3EDF-C106-F141-B7D2-3E5708FFA0CB}" destId="{0A7EC4B2-8E91-6F4A-960B-3A8A8FF5838B}" srcOrd="0" destOrd="0" parTransId="{7F772865-395B-B74D-AE95-62165E3715CF}" sibTransId="{CC53BC6C-A472-3B4A-89E9-FAFBD23A10AF}"/>
    <dgm:cxn modelId="{4986F8F3-E9B6-E349-9238-2AF8B59FD50F}" type="presOf" srcId="{7A58DE46-5D06-7444-8465-6144DF22194F}" destId="{45B707E8-4577-EC49-A346-FCED2702903B}" srcOrd="1" destOrd="1" presId="urn:microsoft.com/office/officeart/2005/8/layout/matrix1"/>
    <dgm:cxn modelId="{C21BEC64-13EB-7B4D-B9E0-B14EAF4B5A83}" srcId="{B2790C47-7AC7-C942-8F54-BB016D7B3E13}" destId="{6DC29E09-2E21-9C49-8703-65E43A9D7C7E}" srcOrd="0" destOrd="0" parTransId="{FD37885D-ED06-4242-82CD-EE2C08AAA83D}" sibTransId="{E345136C-FD81-A943-B4EF-05A92A54A472}"/>
    <dgm:cxn modelId="{F748D47E-858E-CC43-A825-9C0E97388D97}" type="presOf" srcId="{0A7EC4B2-8E91-6F4A-960B-3A8A8FF5838B}" destId="{B4F1DF56-0CCF-E242-9FDC-CAAD6A8AFBAE}" srcOrd="0" destOrd="0" presId="urn:microsoft.com/office/officeart/2005/8/layout/matrix1"/>
    <dgm:cxn modelId="{24F7A38E-C03B-A84E-9D99-148F4DBA6379}" type="presParOf" srcId="{C61A0115-AB12-FA46-869D-AA194F831FE3}" destId="{6BA938A2-180E-6F4F-94F0-ADD3D177E89F}" srcOrd="0" destOrd="0" presId="urn:microsoft.com/office/officeart/2005/8/layout/matrix1"/>
    <dgm:cxn modelId="{D89B16D0-E05E-E64C-8223-2416076F5051}" type="presParOf" srcId="{6BA938A2-180E-6F4F-94F0-ADD3D177E89F}" destId="{716C6E66-6D8D-EE4A-B36D-2388F1ABF5C2}" srcOrd="0" destOrd="0" presId="urn:microsoft.com/office/officeart/2005/8/layout/matrix1"/>
    <dgm:cxn modelId="{78E37F23-2901-EA46-A719-4ED7724F8779}" type="presParOf" srcId="{6BA938A2-180E-6F4F-94F0-ADD3D177E89F}" destId="{3C2361F2-CD6A-9541-BA49-3ED56B1C1AEC}" srcOrd="1" destOrd="0" presId="urn:microsoft.com/office/officeart/2005/8/layout/matrix1"/>
    <dgm:cxn modelId="{A20411B5-CFDE-9B4B-8153-4B1B01EBEEC3}" type="presParOf" srcId="{6BA938A2-180E-6F4F-94F0-ADD3D177E89F}" destId="{E33CCF0F-3973-8E4B-AFC2-9E3BFB300320}" srcOrd="2" destOrd="0" presId="urn:microsoft.com/office/officeart/2005/8/layout/matrix1"/>
    <dgm:cxn modelId="{1A9B82D1-DA41-DF46-AB61-DCEE5016A9B4}" type="presParOf" srcId="{6BA938A2-180E-6F4F-94F0-ADD3D177E89F}" destId="{3964FF08-51CD-8E4A-A52B-CE0591C80803}" srcOrd="3" destOrd="0" presId="urn:microsoft.com/office/officeart/2005/8/layout/matrix1"/>
    <dgm:cxn modelId="{B50139EA-399A-CE4B-BF44-797D9177DF31}" type="presParOf" srcId="{6BA938A2-180E-6F4F-94F0-ADD3D177E89F}" destId="{59447268-F71E-A04B-AABB-B2CD824296C8}" srcOrd="4" destOrd="0" presId="urn:microsoft.com/office/officeart/2005/8/layout/matrix1"/>
    <dgm:cxn modelId="{A8F2FB67-7402-FE43-9E97-3B502D6195CD}" type="presParOf" srcId="{6BA938A2-180E-6F4F-94F0-ADD3D177E89F}" destId="{45B707E8-4577-EC49-A346-FCED2702903B}" srcOrd="5" destOrd="0" presId="urn:microsoft.com/office/officeart/2005/8/layout/matrix1"/>
    <dgm:cxn modelId="{66368D39-EF34-4A49-B43D-90D4D0CD91E5}" type="presParOf" srcId="{6BA938A2-180E-6F4F-94F0-ADD3D177E89F}" destId="{467BDF3E-6D34-FA47-810C-C7A7578EB239}" srcOrd="6" destOrd="0" presId="urn:microsoft.com/office/officeart/2005/8/layout/matrix1"/>
    <dgm:cxn modelId="{3EBEB9D7-C4FE-9A4C-BCBC-E5191ED2F3AB}" type="presParOf" srcId="{6BA938A2-180E-6F4F-94F0-ADD3D177E89F}" destId="{5C789DE4-B3C3-A748-808B-2C26450EC1CD}" srcOrd="7" destOrd="0" presId="urn:microsoft.com/office/officeart/2005/8/layout/matrix1"/>
    <dgm:cxn modelId="{9B37A963-37D0-784A-8BF2-DFF21738677D}" type="presParOf" srcId="{C61A0115-AB12-FA46-869D-AA194F831FE3}" destId="{B4F1DF56-0CCF-E242-9FDC-CAAD6A8AFBA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2A9FE5-F034-EF49-9E33-E67A70529487}"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42A1BA9C-61D5-EE4E-B529-680C2C0B779B}">
      <dgm:prSet phldrT="[Text]" custT="1"/>
      <dgm:spPr>
        <a:solidFill>
          <a:schemeClr val="bg1"/>
        </a:solidFill>
        <a:ln>
          <a:solidFill>
            <a:schemeClr val="accent1"/>
          </a:solidFill>
        </a:ln>
      </dgm:spPr>
      <dgm:t>
        <a:bodyPr/>
        <a:lstStyle/>
        <a:p>
          <a:r>
            <a:rPr lang="en-US" sz="1400" dirty="0" smtClean="0">
              <a:solidFill>
                <a:schemeClr val="tx1"/>
              </a:solidFill>
            </a:rPr>
            <a:t>Central to the problem of authenticated key exchange are two issues:</a:t>
          </a:r>
          <a:endParaRPr lang="en-US" sz="1400" dirty="0">
            <a:solidFill>
              <a:schemeClr val="tx1"/>
            </a:solidFill>
          </a:endParaRPr>
        </a:p>
      </dgm:t>
    </dgm:pt>
    <dgm:pt modelId="{52565F00-D9E7-6E49-9102-3499B88A60C3}" type="parTrans" cxnId="{6730CD73-499B-434D-84BA-3B5C1F3C00A1}">
      <dgm:prSet/>
      <dgm:spPr/>
      <dgm:t>
        <a:bodyPr/>
        <a:lstStyle/>
        <a:p>
          <a:endParaRPr lang="en-US"/>
        </a:p>
      </dgm:t>
    </dgm:pt>
    <dgm:pt modelId="{344A0ED5-1AFB-464A-9400-C217B0375C89}" type="sibTrans" cxnId="{6730CD73-499B-434D-84BA-3B5C1F3C00A1}">
      <dgm:prSet/>
      <dgm:spPr/>
      <dgm:t>
        <a:bodyPr/>
        <a:lstStyle/>
        <a:p>
          <a:endParaRPr lang="en-US"/>
        </a:p>
      </dgm:t>
    </dgm:pt>
    <dgm:pt modelId="{187C03DD-AB0B-3747-BA07-2D987064DC1D}">
      <dgm:prSet custT="1"/>
      <dgm:spPr>
        <a:solidFill>
          <a:schemeClr val="bg1"/>
        </a:solidFill>
        <a:ln>
          <a:solidFill>
            <a:schemeClr val="accent1"/>
          </a:solidFill>
        </a:ln>
      </dgm:spPr>
      <dgm:t>
        <a:bodyPr/>
        <a:lstStyle/>
        <a:p>
          <a:r>
            <a:rPr lang="en-US" sz="1400" dirty="0" smtClean="0">
              <a:solidFill>
                <a:schemeClr val="tx1"/>
              </a:solidFill>
            </a:rPr>
            <a:t>     Confidentiality</a:t>
          </a:r>
        </a:p>
      </dgm:t>
    </dgm:pt>
    <dgm:pt modelId="{0586B7DB-B08F-144C-AFC0-8CE70498859B}" type="parTrans" cxnId="{6EC288C5-0B77-B649-ADAB-F58AA1721FD8}">
      <dgm:prSet/>
      <dgm:spPr>
        <a:ln>
          <a:solidFill>
            <a:schemeClr val="accent1"/>
          </a:solidFill>
        </a:ln>
      </dgm:spPr>
      <dgm:t>
        <a:bodyPr/>
        <a:lstStyle/>
        <a:p>
          <a:endParaRPr lang="en-US" dirty="0"/>
        </a:p>
      </dgm:t>
    </dgm:pt>
    <dgm:pt modelId="{5B1CAE48-BC08-CB42-B02F-A84F6F813BD2}" type="sibTrans" cxnId="{6EC288C5-0B77-B649-ADAB-F58AA1721FD8}">
      <dgm:prSet/>
      <dgm:spPr/>
      <dgm:t>
        <a:bodyPr/>
        <a:lstStyle/>
        <a:p>
          <a:endParaRPr lang="en-US"/>
        </a:p>
      </dgm:t>
    </dgm:pt>
    <dgm:pt modelId="{BC6F485A-354F-7B40-B99B-ED35E7B7A921}">
      <dgm:prSet custT="1"/>
      <dgm:spPr>
        <a:solidFill>
          <a:schemeClr val="bg1"/>
        </a:solidFill>
        <a:ln>
          <a:solidFill>
            <a:schemeClr val="accent1"/>
          </a:solidFill>
        </a:ln>
      </dgm:spPr>
      <dgm:t>
        <a:bodyPr/>
        <a:lstStyle/>
        <a:p>
          <a:r>
            <a:rPr lang="en-US" sz="1400" dirty="0" smtClean="0">
              <a:solidFill>
                <a:schemeClr val="tx1"/>
              </a:solidFill>
            </a:rPr>
            <a:t>Essential identification and session-key information must be communicated in encrypted form</a:t>
          </a:r>
        </a:p>
      </dgm:t>
    </dgm:pt>
    <dgm:pt modelId="{FD5C5823-9EC5-9042-849F-3E6B35818E5D}" type="parTrans" cxnId="{E116BD04-99C2-9348-8234-9707D95DC2E5}">
      <dgm:prSet/>
      <dgm:spPr/>
      <dgm:t>
        <a:bodyPr/>
        <a:lstStyle/>
        <a:p>
          <a:endParaRPr lang="en-US"/>
        </a:p>
      </dgm:t>
    </dgm:pt>
    <dgm:pt modelId="{F13F9511-0498-C54E-AB29-92A386F4D504}" type="sibTrans" cxnId="{E116BD04-99C2-9348-8234-9707D95DC2E5}">
      <dgm:prSet/>
      <dgm:spPr/>
      <dgm:t>
        <a:bodyPr/>
        <a:lstStyle/>
        <a:p>
          <a:endParaRPr lang="en-US"/>
        </a:p>
      </dgm:t>
    </dgm:pt>
    <dgm:pt modelId="{E376A5E1-9AA9-8E44-9670-91AB4AEDB761}">
      <dgm:prSet custT="1"/>
      <dgm:spPr>
        <a:solidFill>
          <a:schemeClr val="bg1"/>
        </a:solidFill>
        <a:ln>
          <a:solidFill>
            <a:schemeClr val="accent1"/>
          </a:solidFill>
        </a:ln>
      </dgm:spPr>
      <dgm:t>
        <a:bodyPr/>
        <a:lstStyle/>
        <a:p>
          <a:r>
            <a:rPr lang="en-US" sz="1400" dirty="0" smtClean="0">
              <a:solidFill>
                <a:schemeClr val="tx1"/>
              </a:solidFill>
            </a:rPr>
            <a:t>This requires the prior existence of secret or public keys that can be used for this purpose</a:t>
          </a:r>
        </a:p>
      </dgm:t>
    </dgm:pt>
    <dgm:pt modelId="{BD985E6A-32EB-0344-9A1A-B74803B7BFE5}" type="parTrans" cxnId="{A2F83DB5-ABE1-4F4C-8416-76D1FA08C686}">
      <dgm:prSet/>
      <dgm:spPr/>
      <dgm:t>
        <a:bodyPr/>
        <a:lstStyle/>
        <a:p>
          <a:endParaRPr lang="en-US"/>
        </a:p>
      </dgm:t>
    </dgm:pt>
    <dgm:pt modelId="{D57CBA84-8AA5-9A4B-B0ED-283ABD207352}" type="sibTrans" cxnId="{A2F83DB5-ABE1-4F4C-8416-76D1FA08C686}">
      <dgm:prSet/>
      <dgm:spPr/>
      <dgm:t>
        <a:bodyPr/>
        <a:lstStyle/>
        <a:p>
          <a:endParaRPr lang="en-US"/>
        </a:p>
      </dgm:t>
    </dgm:pt>
    <dgm:pt modelId="{B997280A-9C03-234D-AFD4-0066649F1085}">
      <dgm:prSet custT="1"/>
      <dgm:spPr>
        <a:solidFill>
          <a:schemeClr val="bg1"/>
        </a:solidFill>
        <a:ln>
          <a:solidFill>
            <a:schemeClr val="accent1"/>
          </a:solidFill>
        </a:ln>
      </dgm:spPr>
      <dgm:t>
        <a:bodyPr/>
        <a:lstStyle/>
        <a:p>
          <a:r>
            <a:rPr lang="en-US" sz="1400" dirty="0" smtClean="0">
              <a:solidFill>
                <a:schemeClr val="tx1"/>
              </a:solidFill>
            </a:rPr>
            <a:t>    Timeliness</a:t>
          </a:r>
        </a:p>
      </dgm:t>
    </dgm:pt>
    <dgm:pt modelId="{F28F2FD2-9D75-824D-B1B1-46A5B8F72073}" type="parTrans" cxnId="{FE9945A1-B1D4-A447-B2D4-80CB9FF16139}">
      <dgm:prSet/>
      <dgm:spPr>
        <a:ln>
          <a:solidFill>
            <a:schemeClr val="accent1"/>
          </a:solidFill>
        </a:ln>
      </dgm:spPr>
      <dgm:t>
        <a:bodyPr/>
        <a:lstStyle/>
        <a:p>
          <a:endParaRPr lang="en-US" dirty="0"/>
        </a:p>
      </dgm:t>
    </dgm:pt>
    <dgm:pt modelId="{54A4C9ED-BDB1-9B49-B1DC-51E76CEA5A15}" type="sibTrans" cxnId="{FE9945A1-B1D4-A447-B2D4-80CB9FF16139}">
      <dgm:prSet/>
      <dgm:spPr/>
      <dgm:t>
        <a:bodyPr/>
        <a:lstStyle/>
        <a:p>
          <a:endParaRPr lang="en-US"/>
        </a:p>
      </dgm:t>
    </dgm:pt>
    <dgm:pt modelId="{A214BCE4-B8A3-8E40-9F7F-863AAB46267A}">
      <dgm:prSet custT="1"/>
      <dgm:spPr>
        <a:solidFill>
          <a:schemeClr val="bg1"/>
        </a:solidFill>
        <a:ln>
          <a:solidFill>
            <a:schemeClr val="accent1"/>
          </a:solidFill>
        </a:ln>
      </dgm:spPr>
      <dgm:t>
        <a:bodyPr/>
        <a:lstStyle/>
        <a:p>
          <a:r>
            <a:rPr lang="en-US" sz="1400" dirty="0" smtClean="0">
              <a:solidFill>
                <a:schemeClr val="tx1"/>
              </a:solidFill>
            </a:rPr>
            <a:t>Important because of the threat of message replays</a:t>
          </a:r>
        </a:p>
      </dgm:t>
    </dgm:pt>
    <dgm:pt modelId="{26989117-9653-3B47-8203-E41ADD7B6C6B}" type="parTrans" cxnId="{E01C6ED9-7882-7040-AC84-919CA8AA44C1}">
      <dgm:prSet/>
      <dgm:spPr/>
      <dgm:t>
        <a:bodyPr/>
        <a:lstStyle/>
        <a:p>
          <a:endParaRPr lang="en-US"/>
        </a:p>
      </dgm:t>
    </dgm:pt>
    <dgm:pt modelId="{60175D9F-E6C6-7C40-9064-C1F3F69AD9F6}" type="sibTrans" cxnId="{E01C6ED9-7882-7040-AC84-919CA8AA44C1}">
      <dgm:prSet/>
      <dgm:spPr/>
      <dgm:t>
        <a:bodyPr/>
        <a:lstStyle/>
        <a:p>
          <a:endParaRPr lang="en-US"/>
        </a:p>
      </dgm:t>
    </dgm:pt>
    <dgm:pt modelId="{06714EF4-CA95-674C-B562-A6747446DB60}">
      <dgm:prSet custT="1"/>
      <dgm:spPr>
        <a:solidFill>
          <a:schemeClr val="bg1"/>
        </a:solidFill>
        <a:ln>
          <a:solidFill>
            <a:schemeClr val="accent1"/>
          </a:solidFill>
        </a:ln>
      </dgm:spPr>
      <dgm:t>
        <a:bodyPr/>
        <a:lstStyle/>
        <a:p>
          <a:r>
            <a:rPr lang="en-US" sz="1400" dirty="0" smtClean="0">
              <a:solidFill>
                <a:schemeClr val="tx1"/>
              </a:solidFill>
            </a:rPr>
            <a:t>Such replays could allow an opponent to:</a:t>
          </a:r>
          <a:endParaRPr lang="en-US" sz="1400" dirty="0">
            <a:solidFill>
              <a:schemeClr val="tx1"/>
            </a:solidFill>
          </a:endParaRPr>
        </a:p>
      </dgm:t>
    </dgm:pt>
    <dgm:pt modelId="{B305F661-85E2-C14C-8D46-E486C3404ED5}" type="parTrans" cxnId="{98E142B4-8D9F-2F4A-B8C2-D19F53CA72A5}">
      <dgm:prSet/>
      <dgm:spPr/>
      <dgm:t>
        <a:bodyPr/>
        <a:lstStyle/>
        <a:p>
          <a:endParaRPr lang="en-US"/>
        </a:p>
      </dgm:t>
    </dgm:pt>
    <dgm:pt modelId="{9FF60BA3-513D-0441-9E82-F889EFE039D6}" type="sibTrans" cxnId="{98E142B4-8D9F-2F4A-B8C2-D19F53CA72A5}">
      <dgm:prSet/>
      <dgm:spPr/>
      <dgm:t>
        <a:bodyPr/>
        <a:lstStyle/>
        <a:p>
          <a:endParaRPr lang="en-US"/>
        </a:p>
      </dgm:t>
    </dgm:pt>
    <dgm:pt modelId="{3BAF8808-04CC-194E-8041-C326228082DC}">
      <dgm:prSet custT="1"/>
      <dgm:spPr>
        <a:solidFill>
          <a:schemeClr val="bg1"/>
        </a:solidFill>
        <a:ln>
          <a:solidFill>
            <a:schemeClr val="accent1"/>
          </a:solidFill>
        </a:ln>
      </dgm:spPr>
      <dgm:t>
        <a:bodyPr/>
        <a:lstStyle/>
        <a:p>
          <a:r>
            <a:rPr lang="en-US" sz="1400" dirty="0" smtClean="0">
              <a:solidFill>
                <a:schemeClr val="tx1"/>
              </a:solidFill>
            </a:rPr>
            <a:t>successfully impersonate another party</a:t>
          </a:r>
          <a:endParaRPr lang="en-US" sz="1400" dirty="0">
            <a:solidFill>
              <a:schemeClr val="tx1"/>
            </a:solidFill>
          </a:endParaRPr>
        </a:p>
      </dgm:t>
    </dgm:pt>
    <dgm:pt modelId="{2D8E2891-3648-554F-9676-C607ECEEF4A2}" type="parTrans" cxnId="{662B94ED-0A22-4E4F-919A-9B9601150E03}">
      <dgm:prSet/>
      <dgm:spPr/>
      <dgm:t>
        <a:bodyPr/>
        <a:lstStyle/>
        <a:p>
          <a:endParaRPr lang="en-US"/>
        </a:p>
      </dgm:t>
    </dgm:pt>
    <dgm:pt modelId="{56F75C52-33EE-2A4D-880C-30149CC4434D}" type="sibTrans" cxnId="{662B94ED-0A22-4E4F-919A-9B9601150E03}">
      <dgm:prSet/>
      <dgm:spPr/>
      <dgm:t>
        <a:bodyPr/>
        <a:lstStyle/>
        <a:p>
          <a:endParaRPr lang="en-US"/>
        </a:p>
      </dgm:t>
    </dgm:pt>
    <dgm:pt modelId="{526A5C87-2C16-F74A-99BD-EF7191FA9CC8}">
      <dgm:prSet custT="1"/>
      <dgm:spPr>
        <a:solidFill>
          <a:schemeClr val="bg1"/>
        </a:solidFill>
        <a:ln>
          <a:solidFill>
            <a:schemeClr val="accent1"/>
          </a:solidFill>
        </a:ln>
      </dgm:spPr>
      <dgm:t>
        <a:bodyPr/>
        <a:lstStyle/>
        <a:p>
          <a:r>
            <a:rPr lang="en-US" sz="1400" dirty="0" smtClean="0">
              <a:solidFill>
                <a:schemeClr val="tx1"/>
              </a:solidFill>
            </a:rPr>
            <a:t>disrupt operations by presenting parties with messages that appear genuine but are not </a:t>
          </a:r>
          <a:endParaRPr lang="en-US" sz="1400" dirty="0">
            <a:solidFill>
              <a:schemeClr val="tx1"/>
            </a:solidFill>
          </a:endParaRPr>
        </a:p>
      </dgm:t>
    </dgm:pt>
    <dgm:pt modelId="{34746B26-86A4-9C40-A5F0-365F128D1680}" type="parTrans" cxnId="{88FF4734-5ACB-F947-891D-F098500C7BBA}">
      <dgm:prSet/>
      <dgm:spPr/>
      <dgm:t>
        <a:bodyPr/>
        <a:lstStyle/>
        <a:p>
          <a:endParaRPr lang="en-US"/>
        </a:p>
      </dgm:t>
    </dgm:pt>
    <dgm:pt modelId="{A9EA7635-6DAD-8F43-A496-BA4289B34AB6}" type="sibTrans" cxnId="{88FF4734-5ACB-F947-891D-F098500C7BBA}">
      <dgm:prSet/>
      <dgm:spPr/>
      <dgm:t>
        <a:bodyPr/>
        <a:lstStyle/>
        <a:p>
          <a:endParaRPr lang="en-US"/>
        </a:p>
      </dgm:t>
    </dgm:pt>
    <dgm:pt modelId="{51F52CBF-0616-9F49-81AB-6DDEE3864DED}">
      <dgm:prSet custT="1"/>
      <dgm:spPr>
        <a:solidFill>
          <a:schemeClr val="bg1"/>
        </a:solidFill>
        <a:ln>
          <a:solidFill>
            <a:schemeClr val="accent1"/>
          </a:solidFill>
        </a:ln>
      </dgm:spPr>
      <dgm:t>
        <a:bodyPr/>
        <a:lstStyle/>
        <a:p>
          <a:r>
            <a:rPr lang="en-US" sz="1400" dirty="0" smtClean="0">
              <a:solidFill>
                <a:schemeClr val="tx1"/>
              </a:solidFill>
            </a:rPr>
            <a:t>compromise a session key</a:t>
          </a:r>
          <a:endParaRPr lang="en-US" sz="1400" dirty="0">
            <a:solidFill>
              <a:schemeClr val="tx1"/>
            </a:solidFill>
          </a:endParaRPr>
        </a:p>
      </dgm:t>
    </dgm:pt>
    <dgm:pt modelId="{7B0F4674-5FA1-D345-B335-CF507E4203BE}" type="parTrans" cxnId="{E4C04CC4-C103-7D42-8347-EF0F48651B8A}">
      <dgm:prSet/>
      <dgm:spPr/>
      <dgm:t>
        <a:bodyPr/>
        <a:lstStyle/>
        <a:p>
          <a:endParaRPr lang="en-US"/>
        </a:p>
      </dgm:t>
    </dgm:pt>
    <dgm:pt modelId="{F0E53439-23F9-E44B-B348-127D4AFDA653}" type="sibTrans" cxnId="{E4C04CC4-C103-7D42-8347-EF0F48651B8A}">
      <dgm:prSet/>
      <dgm:spPr/>
      <dgm:t>
        <a:bodyPr/>
        <a:lstStyle/>
        <a:p>
          <a:endParaRPr lang="en-US"/>
        </a:p>
      </dgm:t>
    </dgm:pt>
    <dgm:pt modelId="{C83B5A8B-9C44-FE45-8AD3-48BC621DADD0}" type="pres">
      <dgm:prSet presAssocID="{4A2A9FE5-F034-EF49-9E33-E67A70529487}" presName="cycle" presStyleCnt="0">
        <dgm:presLayoutVars>
          <dgm:chMax val="1"/>
          <dgm:dir/>
          <dgm:animLvl val="ctr"/>
          <dgm:resizeHandles val="exact"/>
        </dgm:presLayoutVars>
      </dgm:prSet>
      <dgm:spPr/>
      <dgm:t>
        <a:bodyPr/>
        <a:lstStyle/>
        <a:p>
          <a:endParaRPr lang="en-US"/>
        </a:p>
      </dgm:t>
    </dgm:pt>
    <dgm:pt modelId="{BA479F05-35E1-104C-985F-17DE1C0AF79D}" type="pres">
      <dgm:prSet presAssocID="{42A1BA9C-61D5-EE4E-B529-680C2C0B779B}" presName="centerShape" presStyleLbl="node0" presStyleIdx="0" presStyleCnt="1" custScaleX="160935" custScaleY="132158" custLinFactNeighborX="12281" custLinFactNeighborY="-55642"/>
      <dgm:spPr/>
      <dgm:t>
        <a:bodyPr/>
        <a:lstStyle/>
        <a:p>
          <a:endParaRPr lang="en-US"/>
        </a:p>
      </dgm:t>
    </dgm:pt>
    <dgm:pt modelId="{C5F88DEF-6D6F-DD47-8C6B-04D781FB85C0}" type="pres">
      <dgm:prSet presAssocID="{0586B7DB-B08F-144C-AFC0-8CE70498859B}" presName="Name9" presStyleLbl="parChTrans1D2" presStyleIdx="0" presStyleCnt="2"/>
      <dgm:spPr/>
      <dgm:t>
        <a:bodyPr/>
        <a:lstStyle/>
        <a:p>
          <a:endParaRPr lang="en-US"/>
        </a:p>
      </dgm:t>
    </dgm:pt>
    <dgm:pt modelId="{FE5389AA-5C69-EF4D-982D-E9B2B28EC4E9}" type="pres">
      <dgm:prSet presAssocID="{0586B7DB-B08F-144C-AFC0-8CE70498859B}" presName="connTx" presStyleLbl="parChTrans1D2" presStyleIdx="0" presStyleCnt="2"/>
      <dgm:spPr/>
      <dgm:t>
        <a:bodyPr/>
        <a:lstStyle/>
        <a:p>
          <a:endParaRPr lang="en-US"/>
        </a:p>
      </dgm:t>
    </dgm:pt>
    <dgm:pt modelId="{466CC06D-AEEB-A447-B59B-2F72AA20D107}" type="pres">
      <dgm:prSet presAssocID="{187C03DD-AB0B-3747-BA07-2D987064DC1D}" presName="node" presStyleLbl="node1" presStyleIdx="0" presStyleCnt="2" custScaleX="279707" custScaleY="232545" custRadScaleRad="200455" custRadScaleInc="122036">
        <dgm:presLayoutVars>
          <dgm:bulletEnabled val="1"/>
        </dgm:presLayoutVars>
      </dgm:prSet>
      <dgm:spPr/>
      <dgm:t>
        <a:bodyPr/>
        <a:lstStyle/>
        <a:p>
          <a:endParaRPr lang="en-US"/>
        </a:p>
      </dgm:t>
    </dgm:pt>
    <dgm:pt modelId="{6EC2EFFE-BCDF-F34D-8AA4-23E20C4141B4}" type="pres">
      <dgm:prSet presAssocID="{F28F2FD2-9D75-824D-B1B1-46A5B8F72073}" presName="Name9" presStyleLbl="parChTrans1D2" presStyleIdx="1" presStyleCnt="2"/>
      <dgm:spPr/>
      <dgm:t>
        <a:bodyPr/>
        <a:lstStyle/>
        <a:p>
          <a:endParaRPr lang="en-US"/>
        </a:p>
      </dgm:t>
    </dgm:pt>
    <dgm:pt modelId="{C982EF0F-6937-D540-9880-86A5F423B5B7}" type="pres">
      <dgm:prSet presAssocID="{F28F2FD2-9D75-824D-B1B1-46A5B8F72073}" presName="connTx" presStyleLbl="parChTrans1D2" presStyleIdx="1" presStyleCnt="2"/>
      <dgm:spPr/>
      <dgm:t>
        <a:bodyPr/>
        <a:lstStyle/>
        <a:p>
          <a:endParaRPr lang="en-US"/>
        </a:p>
      </dgm:t>
    </dgm:pt>
    <dgm:pt modelId="{E03A69F7-1AF4-9643-A17D-2DB9030ECD8C}" type="pres">
      <dgm:prSet presAssocID="{B997280A-9C03-234D-AFD4-0066649F1085}" presName="node" presStyleLbl="node1" presStyleIdx="1" presStyleCnt="2" custScaleX="330847" custScaleY="290097" custRadScaleRad="183360" custRadScaleInc="84745">
        <dgm:presLayoutVars>
          <dgm:bulletEnabled val="1"/>
        </dgm:presLayoutVars>
      </dgm:prSet>
      <dgm:spPr/>
      <dgm:t>
        <a:bodyPr/>
        <a:lstStyle/>
        <a:p>
          <a:endParaRPr lang="en-US"/>
        </a:p>
      </dgm:t>
    </dgm:pt>
  </dgm:ptLst>
  <dgm:cxnLst>
    <dgm:cxn modelId="{88FF4734-5ACB-F947-891D-F098500C7BBA}" srcId="{06714EF4-CA95-674C-B562-A6747446DB60}" destId="{526A5C87-2C16-F74A-99BD-EF7191FA9CC8}" srcOrd="2" destOrd="0" parTransId="{34746B26-86A4-9C40-A5F0-365F128D1680}" sibTransId="{A9EA7635-6DAD-8F43-A496-BA4289B34AB6}"/>
    <dgm:cxn modelId="{FE079683-041C-6844-845D-0359713151DA}" type="presOf" srcId="{E376A5E1-9AA9-8E44-9670-91AB4AEDB761}" destId="{466CC06D-AEEB-A447-B59B-2F72AA20D107}" srcOrd="0" destOrd="2" presId="urn:microsoft.com/office/officeart/2005/8/layout/radial1"/>
    <dgm:cxn modelId="{66272D6C-B3D7-8A44-BA30-561D66AE9B4E}" type="presOf" srcId="{F28F2FD2-9D75-824D-B1B1-46A5B8F72073}" destId="{6EC2EFFE-BCDF-F34D-8AA4-23E20C4141B4}" srcOrd="0" destOrd="0" presId="urn:microsoft.com/office/officeart/2005/8/layout/radial1"/>
    <dgm:cxn modelId="{662B94ED-0A22-4E4F-919A-9B9601150E03}" srcId="{06714EF4-CA95-674C-B562-A6747446DB60}" destId="{3BAF8808-04CC-194E-8041-C326228082DC}" srcOrd="1" destOrd="0" parTransId="{2D8E2891-3648-554F-9676-C607ECEEF4A2}" sibTransId="{56F75C52-33EE-2A4D-880C-30149CC4434D}"/>
    <dgm:cxn modelId="{6EC288C5-0B77-B649-ADAB-F58AA1721FD8}" srcId="{42A1BA9C-61D5-EE4E-B529-680C2C0B779B}" destId="{187C03DD-AB0B-3747-BA07-2D987064DC1D}" srcOrd="0" destOrd="0" parTransId="{0586B7DB-B08F-144C-AFC0-8CE70498859B}" sibTransId="{5B1CAE48-BC08-CB42-B02F-A84F6F813BD2}"/>
    <dgm:cxn modelId="{4DDEEE47-168C-6245-AEDF-B29457EA162E}" type="presOf" srcId="{B997280A-9C03-234D-AFD4-0066649F1085}" destId="{E03A69F7-1AF4-9643-A17D-2DB9030ECD8C}" srcOrd="0" destOrd="0" presId="urn:microsoft.com/office/officeart/2005/8/layout/radial1"/>
    <dgm:cxn modelId="{E4C04CC4-C103-7D42-8347-EF0F48651B8A}" srcId="{06714EF4-CA95-674C-B562-A6747446DB60}" destId="{51F52CBF-0616-9F49-81AB-6DDEE3864DED}" srcOrd="0" destOrd="0" parTransId="{7B0F4674-5FA1-D345-B335-CF507E4203BE}" sibTransId="{F0E53439-23F9-E44B-B348-127D4AFDA653}"/>
    <dgm:cxn modelId="{E01C6ED9-7882-7040-AC84-919CA8AA44C1}" srcId="{B997280A-9C03-234D-AFD4-0066649F1085}" destId="{A214BCE4-B8A3-8E40-9F7F-863AAB46267A}" srcOrd="0" destOrd="0" parTransId="{26989117-9653-3B47-8203-E41ADD7B6C6B}" sibTransId="{60175D9F-E6C6-7C40-9064-C1F3F69AD9F6}"/>
    <dgm:cxn modelId="{0A149A44-AC62-884D-B8FB-AA13BCB05445}" type="presOf" srcId="{A214BCE4-B8A3-8E40-9F7F-863AAB46267A}" destId="{E03A69F7-1AF4-9643-A17D-2DB9030ECD8C}" srcOrd="0" destOrd="1" presId="urn:microsoft.com/office/officeart/2005/8/layout/radial1"/>
    <dgm:cxn modelId="{CE541600-824E-E34E-9F0E-60ACB7CF15CA}" type="presOf" srcId="{0586B7DB-B08F-144C-AFC0-8CE70498859B}" destId="{FE5389AA-5C69-EF4D-982D-E9B2B28EC4E9}" srcOrd="1" destOrd="0" presId="urn:microsoft.com/office/officeart/2005/8/layout/radial1"/>
    <dgm:cxn modelId="{A304B2EA-067F-604A-A946-156503FE587B}" type="presOf" srcId="{06714EF4-CA95-674C-B562-A6747446DB60}" destId="{E03A69F7-1AF4-9643-A17D-2DB9030ECD8C}" srcOrd="0" destOrd="2" presId="urn:microsoft.com/office/officeart/2005/8/layout/radial1"/>
    <dgm:cxn modelId="{98E142B4-8D9F-2F4A-B8C2-D19F53CA72A5}" srcId="{B997280A-9C03-234D-AFD4-0066649F1085}" destId="{06714EF4-CA95-674C-B562-A6747446DB60}" srcOrd="1" destOrd="0" parTransId="{B305F661-85E2-C14C-8D46-E486C3404ED5}" sibTransId="{9FF60BA3-513D-0441-9E82-F889EFE039D6}"/>
    <dgm:cxn modelId="{FE9945A1-B1D4-A447-B2D4-80CB9FF16139}" srcId="{42A1BA9C-61D5-EE4E-B529-680C2C0B779B}" destId="{B997280A-9C03-234D-AFD4-0066649F1085}" srcOrd="1" destOrd="0" parTransId="{F28F2FD2-9D75-824D-B1B1-46A5B8F72073}" sibTransId="{54A4C9ED-BDB1-9B49-B1DC-51E76CEA5A15}"/>
    <dgm:cxn modelId="{A2814AAA-CB49-0A4E-9641-E0A63280A697}" type="presOf" srcId="{187C03DD-AB0B-3747-BA07-2D987064DC1D}" destId="{466CC06D-AEEB-A447-B59B-2F72AA20D107}" srcOrd="0" destOrd="0" presId="urn:microsoft.com/office/officeart/2005/8/layout/radial1"/>
    <dgm:cxn modelId="{84EB0350-D095-3D4B-8028-6F218D8A638F}" type="presOf" srcId="{4A2A9FE5-F034-EF49-9E33-E67A70529487}" destId="{C83B5A8B-9C44-FE45-8AD3-48BC621DADD0}" srcOrd="0" destOrd="0" presId="urn:microsoft.com/office/officeart/2005/8/layout/radial1"/>
    <dgm:cxn modelId="{8C61ED74-96A8-3443-B408-873B675C42E3}" type="presOf" srcId="{51F52CBF-0616-9F49-81AB-6DDEE3864DED}" destId="{E03A69F7-1AF4-9643-A17D-2DB9030ECD8C}" srcOrd="0" destOrd="3" presId="urn:microsoft.com/office/officeart/2005/8/layout/radial1"/>
    <dgm:cxn modelId="{8F82246A-9E05-C749-8600-2F8BF00FAC29}" type="presOf" srcId="{0586B7DB-B08F-144C-AFC0-8CE70498859B}" destId="{C5F88DEF-6D6F-DD47-8C6B-04D781FB85C0}" srcOrd="0" destOrd="0" presId="urn:microsoft.com/office/officeart/2005/8/layout/radial1"/>
    <dgm:cxn modelId="{08BE3158-61B8-794F-AD6D-02AEDC1011EF}" type="presOf" srcId="{526A5C87-2C16-F74A-99BD-EF7191FA9CC8}" destId="{E03A69F7-1AF4-9643-A17D-2DB9030ECD8C}" srcOrd="0" destOrd="5" presId="urn:microsoft.com/office/officeart/2005/8/layout/radial1"/>
    <dgm:cxn modelId="{E116BD04-99C2-9348-8234-9707D95DC2E5}" srcId="{187C03DD-AB0B-3747-BA07-2D987064DC1D}" destId="{BC6F485A-354F-7B40-B99B-ED35E7B7A921}" srcOrd="0" destOrd="0" parTransId="{FD5C5823-9EC5-9042-849F-3E6B35818E5D}" sibTransId="{F13F9511-0498-C54E-AB29-92A386F4D504}"/>
    <dgm:cxn modelId="{040C096B-00AF-8D41-82AD-BE9047EEE0FB}" type="presOf" srcId="{BC6F485A-354F-7B40-B99B-ED35E7B7A921}" destId="{466CC06D-AEEB-A447-B59B-2F72AA20D107}" srcOrd="0" destOrd="1" presId="urn:microsoft.com/office/officeart/2005/8/layout/radial1"/>
    <dgm:cxn modelId="{A2F83DB5-ABE1-4F4C-8416-76D1FA08C686}" srcId="{187C03DD-AB0B-3747-BA07-2D987064DC1D}" destId="{E376A5E1-9AA9-8E44-9670-91AB4AEDB761}" srcOrd="1" destOrd="0" parTransId="{BD985E6A-32EB-0344-9A1A-B74803B7BFE5}" sibTransId="{D57CBA84-8AA5-9A4B-B0ED-283ABD207352}"/>
    <dgm:cxn modelId="{AEB737CF-C9E9-2F4B-BD06-7E20BB070F6E}" type="presOf" srcId="{F28F2FD2-9D75-824D-B1B1-46A5B8F72073}" destId="{C982EF0F-6937-D540-9880-86A5F423B5B7}" srcOrd="1" destOrd="0" presId="urn:microsoft.com/office/officeart/2005/8/layout/radial1"/>
    <dgm:cxn modelId="{BF841177-AC03-3D4A-8061-AEA69A44DA60}" type="presOf" srcId="{42A1BA9C-61D5-EE4E-B529-680C2C0B779B}" destId="{BA479F05-35E1-104C-985F-17DE1C0AF79D}" srcOrd="0" destOrd="0" presId="urn:microsoft.com/office/officeart/2005/8/layout/radial1"/>
    <dgm:cxn modelId="{6730CD73-499B-434D-84BA-3B5C1F3C00A1}" srcId="{4A2A9FE5-F034-EF49-9E33-E67A70529487}" destId="{42A1BA9C-61D5-EE4E-B529-680C2C0B779B}" srcOrd="0" destOrd="0" parTransId="{52565F00-D9E7-6E49-9102-3499B88A60C3}" sibTransId="{344A0ED5-1AFB-464A-9400-C217B0375C89}"/>
    <dgm:cxn modelId="{D8F2EBA2-C5D2-1E47-8BF1-214994E919BA}" type="presOf" srcId="{3BAF8808-04CC-194E-8041-C326228082DC}" destId="{E03A69F7-1AF4-9643-A17D-2DB9030ECD8C}" srcOrd="0" destOrd="4" presId="urn:microsoft.com/office/officeart/2005/8/layout/radial1"/>
    <dgm:cxn modelId="{85820896-5AC1-7842-BB7B-67620F79D883}" type="presParOf" srcId="{C83B5A8B-9C44-FE45-8AD3-48BC621DADD0}" destId="{BA479F05-35E1-104C-985F-17DE1C0AF79D}" srcOrd="0" destOrd="0" presId="urn:microsoft.com/office/officeart/2005/8/layout/radial1"/>
    <dgm:cxn modelId="{8FC99569-AB47-524D-A26A-1433A32EDE78}" type="presParOf" srcId="{C83B5A8B-9C44-FE45-8AD3-48BC621DADD0}" destId="{C5F88DEF-6D6F-DD47-8C6B-04D781FB85C0}" srcOrd="1" destOrd="0" presId="urn:microsoft.com/office/officeart/2005/8/layout/radial1"/>
    <dgm:cxn modelId="{9A1B7E7D-389F-C14C-A2E4-D5A590BD469A}" type="presParOf" srcId="{C5F88DEF-6D6F-DD47-8C6B-04D781FB85C0}" destId="{FE5389AA-5C69-EF4D-982D-E9B2B28EC4E9}" srcOrd="0" destOrd="0" presId="urn:microsoft.com/office/officeart/2005/8/layout/radial1"/>
    <dgm:cxn modelId="{850641FA-C327-8540-BB65-B0231BE289F3}" type="presParOf" srcId="{C83B5A8B-9C44-FE45-8AD3-48BC621DADD0}" destId="{466CC06D-AEEB-A447-B59B-2F72AA20D107}" srcOrd="2" destOrd="0" presId="urn:microsoft.com/office/officeart/2005/8/layout/radial1"/>
    <dgm:cxn modelId="{387C103F-1BF6-7143-A172-A4CB73A3323C}" type="presParOf" srcId="{C83B5A8B-9C44-FE45-8AD3-48BC621DADD0}" destId="{6EC2EFFE-BCDF-F34D-8AA4-23E20C4141B4}" srcOrd="3" destOrd="0" presId="urn:microsoft.com/office/officeart/2005/8/layout/radial1"/>
    <dgm:cxn modelId="{524D1DAD-BC46-3A46-978A-FB073D26A14E}" type="presParOf" srcId="{6EC2EFFE-BCDF-F34D-8AA4-23E20C4141B4}" destId="{C982EF0F-6937-D540-9880-86A5F423B5B7}" srcOrd="0" destOrd="0" presId="urn:microsoft.com/office/officeart/2005/8/layout/radial1"/>
    <dgm:cxn modelId="{044B2D2F-4BC9-5C4B-96C9-89FFEE80DBC5}" type="presParOf" srcId="{C83B5A8B-9C44-FE45-8AD3-48BC621DADD0}" destId="{E03A69F7-1AF4-9643-A17D-2DB9030ECD8C}"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2769E0-F79D-2A48-99E6-0072A55CB91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9A0F27C-AB06-6E46-860E-E92391784480}">
      <dgm:prSet/>
      <dgm:spPr/>
      <dgm:t>
        <a:bodyPr/>
        <a:lstStyle/>
        <a:p>
          <a:pPr rtl="0"/>
          <a:r>
            <a:rPr lang="en-US" b="1" dirty="0" smtClean="0">
              <a:effectLst>
                <a:outerShdw blurRad="38100" dist="38100" dir="2700000" algn="tl">
                  <a:srgbClr val="000000">
                    <a:alpha val="43137"/>
                  </a:srgbClr>
                </a:outerShdw>
              </a:effectLst>
            </a:rPr>
            <a:t>One application for which encryption is growing in popularity is electronic         mail (e-mail)</a:t>
          </a:r>
          <a:endParaRPr lang="en-US" b="1" dirty="0">
            <a:effectLst>
              <a:outerShdw blurRad="38100" dist="38100" dir="2700000" algn="tl">
                <a:srgbClr val="000000">
                  <a:alpha val="43137"/>
                </a:srgbClr>
              </a:outerShdw>
            </a:effectLst>
          </a:endParaRPr>
        </a:p>
      </dgm:t>
    </dgm:pt>
    <dgm:pt modelId="{018374D5-DC26-C04B-8E9D-409ACA63319E}" type="parTrans" cxnId="{876D1080-874D-5245-AD72-798085879E0A}">
      <dgm:prSet/>
      <dgm:spPr/>
      <dgm:t>
        <a:bodyPr/>
        <a:lstStyle/>
        <a:p>
          <a:endParaRPr lang="en-US"/>
        </a:p>
      </dgm:t>
    </dgm:pt>
    <dgm:pt modelId="{143C8E8D-211F-FC4B-AFBA-CB17F9C3BCE3}" type="sibTrans" cxnId="{876D1080-874D-5245-AD72-798085879E0A}">
      <dgm:prSet/>
      <dgm:spPr/>
      <dgm:t>
        <a:bodyPr/>
        <a:lstStyle/>
        <a:p>
          <a:endParaRPr lang="en-US"/>
        </a:p>
      </dgm:t>
    </dgm:pt>
    <dgm:pt modelId="{08F4C89D-9E55-8C4B-90EC-7C256B024203}">
      <dgm:prSet/>
      <dgm:spPr>
        <a:ln>
          <a:solidFill>
            <a:schemeClr val="bg2">
              <a:lumMod val="75000"/>
            </a:schemeClr>
          </a:solidFill>
        </a:ln>
      </dgm:spPr>
      <dgm:t>
        <a:bodyPr/>
        <a:lstStyle/>
        <a:p>
          <a:pPr rtl="0"/>
          <a:r>
            <a:rPr lang="en-US" dirty="0" smtClean="0"/>
            <a:t>Header of the e-mail message must be in the clear so that the message can be handled by the store-and-forward        e-mail protocol, such as SMTP or X.400</a:t>
          </a:r>
          <a:endParaRPr lang="en-US" dirty="0"/>
        </a:p>
      </dgm:t>
    </dgm:pt>
    <dgm:pt modelId="{A9CA6853-ADAC-6744-8322-D6547E7C7744}" type="parTrans" cxnId="{ECD35BF2-9C8A-EA4F-95EC-A47E01804FEC}">
      <dgm:prSet/>
      <dgm:spPr/>
      <dgm:t>
        <a:bodyPr/>
        <a:lstStyle/>
        <a:p>
          <a:endParaRPr lang="en-US"/>
        </a:p>
      </dgm:t>
    </dgm:pt>
    <dgm:pt modelId="{20A5EB88-DF66-2B4D-9D6A-293EA87A6700}" type="sibTrans" cxnId="{ECD35BF2-9C8A-EA4F-95EC-A47E01804FEC}">
      <dgm:prSet/>
      <dgm:spPr/>
      <dgm:t>
        <a:bodyPr/>
        <a:lstStyle/>
        <a:p>
          <a:endParaRPr lang="en-US"/>
        </a:p>
      </dgm:t>
    </dgm:pt>
    <dgm:pt modelId="{A314E1AD-1480-7F4E-9C90-CC158932228D}">
      <dgm:prSet/>
      <dgm:spPr>
        <a:ln>
          <a:solidFill>
            <a:schemeClr val="bg2">
              <a:lumMod val="75000"/>
            </a:schemeClr>
          </a:solidFill>
        </a:ln>
      </dgm:spPr>
      <dgm:t>
        <a:bodyPr/>
        <a:lstStyle/>
        <a:p>
          <a:pPr rtl="0"/>
          <a:r>
            <a:rPr lang="en-US" dirty="0" smtClean="0"/>
            <a:t>The e-mail message should be encrypted such that the mail-handling system is not in possession of the decryption key</a:t>
          </a:r>
          <a:endParaRPr lang="en-US" dirty="0"/>
        </a:p>
      </dgm:t>
    </dgm:pt>
    <dgm:pt modelId="{2B113B99-2156-6740-A053-8267C58D9583}" type="parTrans" cxnId="{79BF162A-6025-6B49-9B66-3B827C29AB63}">
      <dgm:prSet/>
      <dgm:spPr/>
      <dgm:t>
        <a:bodyPr/>
        <a:lstStyle/>
        <a:p>
          <a:endParaRPr lang="en-US"/>
        </a:p>
      </dgm:t>
    </dgm:pt>
    <dgm:pt modelId="{AEC0E53B-FFC0-BD47-B80F-7F7E364788E6}" type="sibTrans" cxnId="{79BF162A-6025-6B49-9B66-3B827C29AB63}">
      <dgm:prSet/>
      <dgm:spPr/>
      <dgm:t>
        <a:bodyPr/>
        <a:lstStyle/>
        <a:p>
          <a:endParaRPr lang="en-US"/>
        </a:p>
      </dgm:t>
    </dgm:pt>
    <dgm:pt modelId="{9CEF938B-3AB6-1C4A-868E-824E83151EF3}">
      <dgm:prSet/>
      <dgm:spPr/>
      <dgm:t>
        <a:bodyPr/>
        <a:lstStyle/>
        <a:p>
          <a:pPr rtl="0"/>
          <a:r>
            <a:rPr lang="en-US" b="1" dirty="0" smtClean="0">
              <a:effectLst>
                <a:outerShdw blurRad="38100" dist="38100" dir="2700000" algn="tl">
                  <a:srgbClr val="000000">
                    <a:alpha val="43137"/>
                  </a:srgbClr>
                </a:outerShdw>
              </a:effectLst>
            </a:rPr>
            <a:t>A second requirement is        that of authentication</a:t>
          </a:r>
          <a:endParaRPr lang="en-US" b="1" dirty="0">
            <a:effectLst>
              <a:outerShdw blurRad="38100" dist="38100" dir="2700000" algn="tl">
                <a:srgbClr val="000000">
                  <a:alpha val="43137"/>
                </a:srgbClr>
              </a:outerShdw>
            </a:effectLst>
          </a:endParaRPr>
        </a:p>
      </dgm:t>
    </dgm:pt>
    <dgm:pt modelId="{5B31B32D-0921-C146-B57A-CEC2F42C52ED}" type="parTrans" cxnId="{D3166395-1754-8844-823D-6847303DCFF8}">
      <dgm:prSet/>
      <dgm:spPr/>
      <dgm:t>
        <a:bodyPr/>
        <a:lstStyle/>
        <a:p>
          <a:endParaRPr lang="en-US"/>
        </a:p>
      </dgm:t>
    </dgm:pt>
    <dgm:pt modelId="{AFD55CEB-322D-254A-B87D-BCD53D6B0973}" type="sibTrans" cxnId="{D3166395-1754-8844-823D-6847303DCFF8}">
      <dgm:prSet/>
      <dgm:spPr/>
      <dgm:t>
        <a:bodyPr/>
        <a:lstStyle/>
        <a:p>
          <a:endParaRPr lang="en-US"/>
        </a:p>
      </dgm:t>
    </dgm:pt>
    <dgm:pt modelId="{30597B7A-D639-6143-AD21-79D3F5C49382}">
      <dgm:prSet/>
      <dgm:spPr>
        <a:ln>
          <a:solidFill>
            <a:schemeClr val="bg2">
              <a:lumMod val="75000"/>
            </a:schemeClr>
          </a:solidFill>
        </a:ln>
      </dgm:spPr>
      <dgm:t>
        <a:bodyPr/>
        <a:lstStyle/>
        <a:p>
          <a:pPr rtl="0"/>
          <a:r>
            <a:rPr lang="en-US" dirty="0" smtClean="0"/>
            <a:t>The recipient wants some assurance that the message is from the alleged sender</a:t>
          </a:r>
          <a:endParaRPr lang="en-US" dirty="0"/>
        </a:p>
      </dgm:t>
    </dgm:pt>
    <dgm:pt modelId="{7A386659-222E-3D44-B162-3C576E4C740C}" type="parTrans" cxnId="{17ECBBDE-4734-9D4D-9E93-6DDD74E978EF}">
      <dgm:prSet/>
      <dgm:spPr/>
      <dgm:t>
        <a:bodyPr/>
        <a:lstStyle/>
        <a:p>
          <a:endParaRPr lang="en-US"/>
        </a:p>
      </dgm:t>
    </dgm:pt>
    <dgm:pt modelId="{74BFBC6E-20F4-C04E-A911-850026561AB1}" type="sibTrans" cxnId="{17ECBBDE-4734-9D4D-9E93-6DDD74E978EF}">
      <dgm:prSet/>
      <dgm:spPr/>
      <dgm:t>
        <a:bodyPr/>
        <a:lstStyle/>
        <a:p>
          <a:endParaRPr lang="en-US"/>
        </a:p>
      </dgm:t>
    </dgm:pt>
    <dgm:pt modelId="{CFF0933B-1875-2A40-BD66-ACDBDD55C810}" type="pres">
      <dgm:prSet presAssocID="{C22769E0-F79D-2A48-99E6-0072A55CB91F}" presName="Name0" presStyleCnt="0">
        <dgm:presLayoutVars>
          <dgm:dir/>
          <dgm:animLvl val="lvl"/>
          <dgm:resizeHandles val="exact"/>
        </dgm:presLayoutVars>
      </dgm:prSet>
      <dgm:spPr/>
      <dgm:t>
        <a:bodyPr/>
        <a:lstStyle/>
        <a:p>
          <a:endParaRPr lang="en-US"/>
        </a:p>
      </dgm:t>
    </dgm:pt>
    <dgm:pt modelId="{38FD4BDC-E8A8-DC45-A63D-0427490DA7D3}" type="pres">
      <dgm:prSet presAssocID="{49A0F27C-AB06-6E46-860E-E92391784480}" presName="composite" presStyleCnt="0"/>
      <dgm:spPr/>
    </dgm:pt>
    <dgm:pt modelId="{6F582257-B838-6749-BB83-2F605DAA800F}" type="pres">
      <dgm:prSet presAssocID="{49A0F27C-AB06-6E46-860E-E92391784480}" presName="parTx" presStyleLbl="alignNode1" presStyleIdx="0" presStyleCnt="2" custLinFactNeighborY="-6808">
        <dgm:presLayoutVars>
          <dgm:chMax val="0"/>
          <dgm:chPref val="0"/>
          <dgm:bulletEnabled val="1"/>
        </dgm:presLayoutVars>
      </dgm:prSet>
      <dgm:spPr/>
      <dgm:t>
        <a:bodyPr/>
        <a:lstStyle/>
        <a:p>
          <a:endParaRPr lang="en-US"/>
        </a:p>
      </dgm:t>
    </dgm:pt>
    <dgm:pt modelId="{250E2CAE-D7F2-CA49-ADA0-8E22EA6527F2}" type="pres">
      <dgm:prSet presAssocID="{49A0F27C-AB06-6E46-860E-E92391784480}" presName="desTx" presStyleLbl="alignAccFollowNode1" presStyleIdx="0" presStyleCnt="2" custLinFactNeighborY="-2580">
        <dgm:presLayoutVars>
          <dgm:bulletEnabled val="1"/>
        </dgm:presLayoutVars>
      </dgm:prSet>
      <dgm:spPr/>
      <dgm:t>
        <a:bodyPr/>
        <a:lstStyle/>
        <a:p>
          <a:endParaRPr lang="en-US"/>
        </a:p>
      </dgm:t>
    </dgm:pt>
    <dgm:pt modelId="{0E6BC24E-2DEB-E241-B86B-EEA675BFCE42}" type="pres">
      <dgm:prSet presAssocID="{143C8E8D-211F-FC4B-AFBA-CB17F9C3BCE3}" presName="space" presStyleCnt="0"/>
      <dgm:spPr/>
    </dgm:pt>
    <dgm:pt modelId="{2FBE9ABB-75D1-1E4B-91E2-F572CB2814E2}" type="pres">
      <dgm:prSet presAssocID="{9CEF938B-3AB6-1C4A-868E-824E83151EF3}" presName="composite" presStyleCnt="0"/>
      <dgm:spPr/>
    </dgm:pt>
    <dgm:pt modelId="{C8B0C6AD-2083-E841-BB39-3B090FD5A631}" type="pres">
      <dgm:prSet presAssocID="{9CEF938B-3AB6-1C4A-868E-824E83151EF3}" presName="parTx" presStyleLbl="alignNode1" presStyleIdx="1" presStyleCnt="2" custLinFactNeighborY="-6808">
        <dgm:presLayoutVars>
          <dgm:chMax val="0"/>
          <dgm:chPref val="0"/>
          <dgm:bulletEnabled val="1"/>
        </dgm:presLayoutVars>
      </dgm:prSet>
      <dgm:spPr/>
      <dgm:t>
        <a:bodyPr/>
        <a:lstStyle/>
        <a:p>
          <a:endParaRPr lang="en-US"/>
        </a:p>
      </dgm:t>
    </dgm:pt>
    <dgm:pt modelId="{234A54C3-F482-6B48-A668-CE8E4B82EAAD}" type="pres">
      <dgm:prSet presAssocID="{9CEF938B-3AB6-1C4A-868E-824E83151EF3}" presName="desTx" presStyleLbl="alignAccFollowNode1" presStyleIdx="1" presStyleCnt="2" custLinFactNeighborY="-2580">
        <dgm:presLayoutVars>
          <dgm:bulletEnabled val="1"/>
        </dgm:presLayoutVars>
      </dgm:prSet>
      <dgm:spPr/>
      <dgm:t>
        <a:bodyPr/>
        <a:lstStyle/>
        <a:p>
          <a:endParaRPr lang="en-US"/>
        </a:p>
      </dgm:t>
    </dgm:pt>
  </dgm:ptLst>
  <dgm:cxnLst>
    <dgm:cxn modelId="{57B64E7F-CCBE-5B49-8DE5-5FB289D1D186}" type="presOf" srcId="{A314E1AD-1480-7F4E-9C90-CC158932228D}" destId="{250E2CAE-D7F2-CA49-ADA0-8E22EA6527F2}" srcOrd="0" destOrd="1" presId="urn:microsoft.com/office/officeart/2005/8/layout/hList1"/>
    <dgm:cxn modelId="{62875449-1059-184B-9CEE-41DDEFB943B5}" type="presOf" srcId="{C22769E0-F79D-2A48-99E6-0072A55CB91F}" destId="{CFF0933B-1875-2A40-BD66-ACDBDD55C810}" srcOrd="0" destOrd="0" presId="urn:microsoft.com/office/officeart/2005/8/layout/hList1"/>
    <dgm:cxn modelId="{ECD35BF2-9C8A-EA4F-95EC-A47E01804FEC}" srcId="{49A0F27C-AB06-6E46-860E-E92391784480}" destId="{08F4C89D-9E55-8C4B-90EC-7C256B024203}" srcOrd="0" destOrd="0" parTransId="{A9CA6853-ADAC-6744-8322-D6547E7C7744}" sibTransId="{20A5EB88-DF66-2B4D-9D6A-293EA87A6700}"/>
    <dgm:cxn modelId="{17ECBBDE-4734-9D4D-9E93-6DDD74E978EF}" srcId="{9CEF938B-3AB6-1C4A-868E-824E83151EF3}" destId="{30597B7A-D639-6143-AD21-79D3F5C49382}" srcOrd="0" destOrd="0" parTransId="{7A386659-222E-3D44-B162-3C576E4C740C}" sibTransId="{74BFBC6E-20F4-C04E-A911-850026561AB1}"/>
    <dgm:cxn modelId="{79BF162A-6025-6B49-9B66-3B827C29AB63}" srcId="{49A0F27C-AB06-6E46-860E-E92391784480}" destId="{A314E1AD-1480-7F4E-9C90-CC158932228D}" srcOrd="1" destOrd="0" parTransId="{2B113B99-2156-6740-A053-8267C58D9583}" sibTransId="{AEC0E53B-FFC0-BD47-B80F-7F7E364788E6}"/>
    <dgm:cxn modelId="{876D1080-874D-5245-AD72-798085879E0A}" srcId="{C22769E0-F79D-2A48-99E6-0072A55CB91F}" destId="{49A0F27C-AB06-6E46-860E-E92391784480}" srcOrd="0" destOrd="0" parTransId="{018374D5-DC26-C04B-8E9D-409ACA63319E}" sibTransId="{143C8E8D-211F-FC4B-AFBA-CB17F9C3BCE3}"/>
    <dgm:cxn modelId="{FB8B6073-E941-834A-B6CA-CED348A66EF4}" type="presOf" srcId="{08F4C89D-9E55-8C4B-90EC-7C256B024203}" destId="{250E2CAE-D7F2-CA49-ADA0-8E22EA6527F2}" srcOrd="0" destOrd="0" presId="urn:microsoft.com/office/officeart/2005/8/layout/hList1"/>
    <dgm:cxn modelId="{D3166395-1754-8844-823D-6847303DCFF8}" srcId="{C22769E0-F79D-2A48-99E6-0072A55CB91F}" destId="{9CEF938B-3AB6-1C4A-868E-824E83151EF3}" srcOrd="1" destOrd="0" parTransId="{5B31B32D-0921-C146-B57A-CEC2F42C52ED}" sibTransId="{AFD55CEB-322D-254A-B87D-BCD53D6B0973}"/>
    <dgm:cxn modelId="{AE592B20-0454-2846-8F8B-148D2F44C101}" type="presOf" srcId="{30597B7A-D639-6143-AD21-79D3F5C49382}" destId="{234A54C3-F482-6B48-A668-CE8E4B82EAAD}" srcOrd="0" destOrd="0" presId="urn:microsoft.com/office/officeart/2005/8/layout/hList1"/>
    <dgm:cxn modelId="{939CBA14-37DF-EA40-B6C7-3C7CE8CC0A67}" type="presOf" srcId="{49A0F27C-AB06-6E46-860E-E92391784480}" destId="{6F582257-B838-6749-BB83-2F605DAA800F}" srcOrd="0" destOrd="0" presId="urn:microsoft.com/office/officeart/2005/8/layout/hList1"/>
    <dgm:cxn modelId="{319307A1-B76F-8C4E-BFA8-6279EC826FC0}" type="presOf" srcId="{9CEF938B-3AB6-1C4A-868E-824E83151EF3}" destId="{C8B0C6AD-2083-E841-BB39-3B090FD5A631}" srcOrd="0" destOrd="0" presId="urn:microsoft.com/office/officeart/2005/8/layout/hList1"/>
    <dgm:cxn modelId="{95B207B2-0A3D-8941-8D18-6E66E8F0CFD6}" type="presParOf" srcId="{CFF0933B-1875-2A40-BD66-ACDBDD55C810}" destId="{38FD4BDC-E8A8-DC45-A63D-0427490DA7D3}" srcOrd="0" destOrd="0" presId="urn:microsoft.com/office/officeart/2005/8/layout/hList1"/>
    <dgm:cxn modelId="{FA3423D9-7167-0246-B81D-E25ECEF39AD8}" type="presParOf" srcId="{38FD4BDC-E8A8-DC45-A63D-0427490DA7D3}" destId="{6F582257-B838-6749-BB83-2F605DAA800F}" srcOrd="0" destOrd="0" presId="urn:microsoft.com/office/officeart/2005/8/layout/hList1"/>
    <dgm:cxn modelId="{557ABBD4-924B-C94F-8AB6-F84735252280}" type="presParOf" srcId="{38FD4BDC-E8A8-DC45-A63D-0427490DA7D3}" destId="{250E2CAE-D7F2-CA49-ADA0-8E22EA6527F2}" srcOrd="1" destOrd="0" presId="urn:microsoft.com/office/officeart/2005/8/layout/hList1"/>
    <dgm:cxn modelId="{0DE61627-56DD-7C45-906D-F16B8583ABE6}" type="presParOf" srcId="{CFF0933B-1875-2A40-BD66-ACDBDD55C810}" destId="{0E6BC24E-2DEB-E241-B86B-EEA675BFCE42}" srcOrd="1" destOrd="0" presId="urn:microsoft.com/office/officeart/2005/8/layout/hList1"/>
    <dgm:cxn modelId="{432E7946-19DC-0640-8E13-9EC79802DCFE}" type="presParOf" srcId="{CFF0933B-1875-2A40-BD66-ACDBDD55C810}" destId="{2FBE9ABB-75D1-1E4B-91E2-F572CB2814E2}" srcOrd="2" destOrd="0" presId="urn:microsoft.com/office/officeart/2005/8/layout/hList1"/>
    <dgm:cxn modelId="{8969AF25-D94D-F743-88A5-7DB61BEEB6FD}" type="presParOf" srcId="{2FBE9ABB-75D1-1E4B-91E2-F572CB2814E2}" destId="{C8B0C6AD-2083-E841-BB39-3B090FD5A631}" srcOrd="0" destOrd="0" presId="urn:microsoft.com/office/officeart/2005/8/layout/hList1"/>
    <dgm:cxn modelId="{7A3CE50E-1FD4-0E4F-9807-0B8E463C3B03}" type="presParOf" srcId="{2FBE9ABB-75D1-1E4B-91E2-F572CB2814E2}" destId="{234A54C3-F482-6B48-A668-CE8E4B82EA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695EE7-84C4-0843-9048-38C1B2A3A4D5}"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5A576AF0-22C4-5B47-A5EA-762AF5228C29}">
      <dgm:prSet/>
      <dgm:spPr/>
      <dgm:t>
        <a:bodyPr/>
        <a:lstStyle/>
        <a:p>
          <a:pPr rtl="0"/>
          <a:r>
            <a:rPr lang="en-US" b="1" dirty="0" smtClean="0">
              <a:effectLst>
                <a:outerShdw blurRad="38100" dist="38100" dir="2700000" algn="tl">
                  <a:srgbClr val="000000">
                    <a:alpha val="43137"/>
                  </a:srgbClr>
                </a:outerShdw>
              </a:effectLst>
            </a:rPr>
            <a:t>A two-level hierarchy of symmetric keys can be used to provide confidentiality for communication in a distributed environment</a:t>
          </a:r>
          <a:endParaRPr lang="en-US" b="1" dirty="0">
            <a:effectLst>
              <a:outerShdw blurRad="38100" dist="38100" dir="2700000" algn="tl">
                <a:srgbClr val="000000">
                  <a:alpha val="43137"/>
                </a:srgbClr>
              </a:outerShdw>
            </a:effectLst>
          </a:endParaRPr>
        </a:p>
      </dgm:t>
    </dgm:pt>
    <dgm:pt modelId="{3D403A25-71B9-D54C-B601-10A3683A2234}" type="parTrans" cxnId="{8946B6A0-B7A4-2741-A18F-B8C51F9FB6E7}">
      <dgm:prSet/>
      <dgm:spPr/>
      <dgm:t>
        <a:bodyPr/>
        <a:lstStyle/>
        <a:p>
          <a:endParaRPr lang="en-US"/>
        </a:p>
      </dgm:t>
    </dgm:pt>
    <dgm:pt modelId="{0B1D92B6-9547-F24B-AA0A-2B312962B1A5}" type="sibTrans" cxnId="{8946B6A0-B7A4-2741-A18F-B8C51F9FB6E7}">
      <dgm:prSet/>
      <dgm:spPr/>
      <dgm:t>
        <a:bodyPr/>
        <a:lstStyle/>
        <a:p>
          <a:endParaRPr lang="en-US"/>
        </a:p>
      </dgm:t>
    </dgm:pt>
    <dgm:pt modelId="{B6796088-8339-534A-9BE7-7B08FCDF70CA}">
      <dgm:prSet/>
      <dgm:spPr>
        <a:ln>
          <a:solidFill>
            <a:schemeClr val="tx2">
              <a:lumMod val="60000"/>
              <a:lumOff val="40000"/>
            </a:schemeClr>
          </a:solidFill>
        </a:ln>
      </dgm:spPr>
      <dgm:t>
        <a:bodyPr/>
        <a:lstStyle/>
        <a:p>
          <a:pPr rtl="0"/>
          <a:r>
            <a:rPr lang="en-US" dirty="0" smtClean="0"/>
            <a:t>Strategy involves the use of a trusted key distribution center (KDC)</a:t>
          </a:r>
          <a:endParaRPr lang="en-US" dirty="0"/>
        </a:p>
      </dgm:t>
    </dgm:pt>
    <dgm:pt modelId="{2E03D444-417B-8741-987B-1655FB3FDD8F}" type="parTrans" cxnId="{97805ADD-29EF-9D4A-B281-FAD20DADA15B}">
      <dgm:prSet/>
      <dgm:spPr/>
      <dgm:t>
        <a:bodyPr/>
        <a:lstStyle/>
        <a:p>
          <a:endParaRPr lang="en-US"/>
        </a:p>
      </dgm:t>
    </dgm:pt>
    <dgm:pt modelId="{B0B12461-88FF-CF47-94EE-710EFBBA84E0}" type="sibTrans" cxnId="{97805ADD-29EF-9D4A-B281-FAD20DADA15B}">
      <dgm:prSet/>
      <dgm:spPr/>
      <dgm:t>
        <a:bodyPr/>
        <a:lstStyle/>
        <a:p>
          <a:endParaRPr lang="en-US"/>
        </a:p>
      </dgm:t>
    </dgm:pt>
    <dgm:pt modelId="{2E22C85B-FE1D-4C48-8BB2-F73D72C35045}">
      <dgm:prSet/>
      <dgm:spPr>
        <a:ln>
          <a:solidFill>
            <a:schemeClr val="tx2">
              <a:lumMod val="60000"/>
              <a:lumOff val="40000"/>
            </a:schemeClr>
          </a:solidFill>
        </a:ln>
      </dgm:spPr>
      <dgm:t>
        <a:bodyPr/>
        <a:lstStyle/>
        <a:p>
          <a:pPr rtl="0"/>
          <a:r>
            <a:rPr lang="en-US" dirty="0" smtClean="0"/>
            <a:t>Each party shares a secret key, known as a master key, with the KDC</a:t>
          </a:r>
          <a:endParaRPr lang="en-US" dirty="0"/>
        </a:p>
      </dgm:t>
    </dgm:pt>
    <dgm:pt modelId="{76836154-F00D-7146-AFFA-0274EF744EA0}" type="parTrans" cxnId="{A59A404C-4B4A-C846-9F34-60AC92CBE704}">
      <dgm:prSet/>
      <dgm:spPr/>
      <dgm:t>
        <a:bodyPr/>
        <a:lstStyle/>
        <a:p>
          <a:endParaRPr lang="en-US"/>
        </a:p>
      </dgm:t>
    </dgm:pt>
    <dgm:pt modelId="{DD2A799E-9945-D64C-9251-7BCE7B6E2DB9}" type="sibTrans" cxnId="{A59A404C-4B4A-C846-9F34-60AC92CBE704}">
      <dgm:prSet/>
      <dgm:spPr/>
      <dgm:t>
        <a:bodyPr/>
        <a:lstStyle/>
        <a:p>
          <a:endParaRPr lang="en-US"/>
        </a:p>
      </dgm:t>
    </dgm:pt>
    <dgm:pt modelId="{4B0705A2-AC8B-2942-912B-81D1C98DCF56}">
      <dgm:prSet/>
      <dgm:spPr>
        <a:ln>
          <a:solidFill>
            <a:schemeClr val="tx2">
              <a:lumMod val="60000"/>
              <a:lumOff val="40000"/>
            </a:schemeClr>
          </a:solidFill>
        </a:ln>
      </dgm:spPr>
      <dgm:t>
        <a:bodyPr/>
        <a:lstStyle/>
        <a:p>
          <a:pPr rtl="0"/>
          <a:r>
            <a:rPr lang="en-US" dirty="0" smtClean="0"/>
            <a:t>KDC is responsible for generating keys to be used for a short time over a connection between two parties and for distributing those keys using the master keys to protect the distribution</a:t>
          </a:r>
          <a:endParaRPr lang="en-US" dirty="0"/>
        </a:p>
      </dgm:t>
    </dgm:pt>
    <dgm:pt modelId="{D26BD8B9-3CDE-154E-8D3D-528B500A2145}" type="parTrans" cxnId="{CA991645-8E39-0B45-BAFB-4B721354AFD1}">
      <dgm:prSet/>
      <dgm:spPr/>
      <dgm:t>
        <a:bodyPr/>
        <a:lstStyle/>
        <a:p>
          <a:endParaRPr lang="en-US"/>
        </a:p>
      </dgm:t>
    </dgm:pt>
    <dgm:pt modelId="{F5C30E76-5067-1A4B-BB5A-CD45A66F1915}" type="sibTrans" cxnId="{CA991645-8E39-0B45-BAFB-4B721354AFD1}">
      <dgm:prSet/>
      <dgm:spPr/>
      <dgm:t>
        <a:bodyPr/>
        <a:lstStyle/>
        <a:p>
          <a:endParaRPr lang="en-US"/>
        </a:p>
      </dgm:t>
    </dgm:pt>
    <dgm:pt modelId="{AACC8E35-879E-944F-8B4A-997AED723BC6}" type="pres">
      <dgm:prSet presAssocID="{B2695EE7-84C4-0843-9048-38C1B2A3A4D5}" presName="Name0" presStyleCnt="0">
        <dgm:presLayoutVars>
          <dgm:dir/>
          <dgm:animLvl val="lvl"/>
          <dgm:resizeHandles val="exact"/>
        </dgm:presLayoutVars>
      </dgm:prSet>
      <dgm:spPr/>
      <dgm:t>
        <a:bodyPr/>
        <a:lstStyle/>
        <a:p>
          <a:endParaRPr lang="en-US"/>
        </a:p>
      </dgm:t>
    </dgm:pt>
    <dgm:pt modelId="{1C15BA0D-5A01-8940-83AA-ADCA09CE459E}" type="pres">
      <dgm:prSet presAssocID="{5A576AF0-22C4-5B47-A5EA-762AF5228C29}" presName="composite" presStyleCnt="0"/>
      <dgm:spPr/>
    </dgm:pt>
    <dgm:pt modelId="{6BACF627-1098-DA4A-A340-1BC48F0EA257}" type="pres">
      <dgm:prSet presAssocID="{5A576AF0-22C4-5B47-A5EA-762AF5228C29}" presName="parTx" presStyleLbl="alignNode1" presStyleIdx="0" presStyleCnt="1">
        <dgm:presLayoutVars>
          <dgm:chMax val="0"/>
          <dgm:chPref val="0"/>
          <dgm:bulletEnabled val="1"/>
        </dgm:presLayoutVars>
      </dgm:prSet>
      <dgm:spPr/>
      <dgm:t>
        <a:bodyPr/>
        <a:lstStyle/>
        <a:p>
          <a:endParaRPr lang="en-US"/>
        </a:p>
      </dgm:t>
    </dgm:pt>
    <dgm:pt modelId="{944EFA6F-E7B0-1E42-AD4C-1993C04C163B}" type="pres">
      <dgm:prSet presAssocID="{5A576AF0-22C4-5B47-A5EA-762AF5228C29}" presName="desTx" presStyleLbl="alignAccFollowNode1" presStyleIdx="0" presStyleCnt="1">
        <dgm:presLayoutVars>
          <dgm:bulletEnabled val="1"/>
        </dgm:presLayoutVars>
      </dgm:prSet>
      <dgm:spPr/>
      <dgm:t>
        <a:bodyPr/>
        <a:lstStyle/>
        <a:p>
          <a:endParaRPr lang="en-US"/>
        </a:p>
      </dgm:t>
    </dgm:pt>
  </dgm:ptLst>
  <dgm:cxnLst>
    <dgm:cxn modelId="{A59A404C-4B4A-C846-9F34-60AC92CBE704}" srcId="{5A576AF0-22C4-5B47-A5EA-762AF5228C29}" destId="{2E22C85B-FE1D-4C48-8BB2-F73D72C35045}" srcOrd="1" destOrd="0" parTransId="{76836154-F00D-7146-AFFA-0274EF744EA0}" sibTransId="{DD2A799E-9945-D64C-9251-7BCE7B6E2DB9}"/>
    <dgm:cxn modelId="{D13EA163-F6DC-C842-BD3E-FA51D9FFB031}" type="presOf" srcId="{B6796088-8339-534A-9BE7-7B08FCDF70CA}" destId="{944EFA6F-E7B0-1E42-AD4C-1993C04C163B}" srcOrd="0" destOrd="0" presId="urn:microsoft.com/office/officeart/2005/8/layout/hList1"/>
    <dgm:cxn modelId="{AC3588FB-4AD7-AE41-9D51-312BAC5B6A81}" type="presOf" srcId="{5A576AF0-22C4-5B47-A5EA-762AF5228C29}" destId="{6BACF627-1098-DA4A-A340-1BC48F0EA257}" srcOrd="0" destOrd="0" presId="urn:microsoft.com/office/officeart/2005/8/layout/hList1"/>
    <dgm:cxn modelId="{97805ADD-29EF-9D4A-B281-FAD20DADA15B}" srcId="{5A576AF0-22C4-5B47-A5EA-762AF5228C29}" destId="{B6796088-8339-534A-9BE7-7B08FCDF70CA}" srcOrd="0" destOrd="0" parTransId="{2E03D444-417B-8741-987B-1655FB3FDD8F}" sibTransId="{B0B12461-88FF-CF47-94EE-710EFBBA84E0}"/>
    <dgm:cxn modelId="{CA991645-8E39-0B45-BAFB-4B721354AFD1}" srcId="{5A576AF0-22C4-5B47-A5EA-762AF5228C29}" destId="{4B0705A2-AC8B-2942-912B-81D1C98DCF56}" srcOrd="2" destOrd="0" parTransId="{D26BD8B9-3CDE-154E-8D3D-528B500A2145}" sibTransId="{F5C30E76-5067-1A4B-BB5A-CD45A66F1915}"/>
    <dgm:cxn modelId="{26D34C8C-D060-9540-9397-0E8DA33CB8E3}" type="presOf" srcId="{B2695EE7-84C4-0843-9048-38C1B2A3A4D5}" destId="{AACC8E35-879E-944F-8B4A-997AED723BC6}" srcOrd="0" destOrd="0" presId="urn:microsoft.com/office/officeart/2005/8/layout/hList1"/>
    <dgm:cxn modelId="{3025E8E5-0F54-BC42-B4D9-997EC40C43AC}" type="presOf" srcId="{2E22C85B-FE1D-4C48-8BB2-F73D72C35045}" destId="{944EFA6F-E7B0-1E42-AD4C-1993C04C163B}" srcOrd="0" destOrd="1" presId="urn:microsoft.com/office/officeart/2005/8/layout/hList1"/>
    <dgm:cxn modelId="{0D51C812-9E1A-A94D-802B-4CD1BB04871F}" type="presOf" srcId="{4B0705A2-AC8B-2942-912B-81D1C98DCF56}" destId="{944EFA6F-E7B0-1E42-AD4C-1993C04C163B}" srcOrd="0" destOrd="2" presId="urn:microsoft.com/office/officeart/2005/8/layout/hList1"/>
    <dgm:cxn modelId="{8946B6A0-B7A4-2741-A18F-B8C51F9FB6E7}" srcId="{B2695EE7-84C4-0843-9048-38C1B2A3A4D5}" destId="{5A576AF0-22C4-5B47-A5EA-762AF5228C29}" srcOrd="0" destOrd="0" parTransId="{3D403A25-71B9-D54C-B601-10A3683A2234}" sibTransId="{0B1D92B6-9547-F24B-AA0A-2B312962B1A5}"/>
    <dgm:cxn modelId="{69C9502F-41CD-B14F-AB56-7CC2D6909345}" type="presParOf" srcId="{AACC8E35-879E-944F-8B4A-997AED723BC6}" destId="{1C15BA0D-5A01-8940-83AA-ADCA09CE459E}" srcOrd="0" destOrd="0" presId="urn:microsoft.com/office/officeart/2005/8/layout/hList1"/>
    <dgm:cxn modelId="{9630D110-5F09-B94D-A766-2F76BFDA9EA8}" type="presParOf" srcId="{1C15BA0D-5A01-8940-83AA-ADCA09CE459E}" destId="{6BACF627-1098-DA4A-A340-1BC48F0EA257}" srcOrd="0" destOrd="0" presId="urn:microsoft.com/office/officeart/2005/8/layout/hList1"/>
    <dgm:cxn modelId="{8E849771-6846-924E-9AC2-D6EEA31DC3FD}" type="presParOf" srcId="{1C15BA0D-5A01-8940-83AA-ADCA09CE459E}" destId="{944EFA6F-E7B0-1E42-AD4C-1993C04C163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1D314E-0251-5440-A789-6DEDF538C8E8}" type="doc">
      <dgm:prSet loTypeId="urn:microsoft.com/office/officeart/2005/8/layout/cycle4#1" loCatId="relationship" qsTypeId="urn:microsoft.com/office/officeart/2005/8/quickstyle/simple4" qsCatId="simple" csTypeId="urn:microsoft.com/office/officeart/2005/8/colors/accent1_2" csCatId="accent1" phldr="1"/>
      <dgm:spPr/>
      <dgm:t>
        <a:bodyPr/>
        <a:lstStyle/>
        <a:p>
          <a:endParaRPr lang="en-US"/>
        </a:p>
      </dgm:t>
    </dgm:pt>
    <dgm:pt modelId="{28189915-DC50-1B43-B372-DE06253BC436}">
      <dgm:prSet phldrT="[Text]" custT="1"/>
      <dgm:spPr>
        <a:ln>
          <a:solidFill>
            <a:schemeClr val="tx1"/>
          </a:solidFill>
        </a:ln>
      </dgm:spPr>
      <dgm:t>
        <a:bodyPr/>
        <a:lstStyle/>
        <a:p>
          <a:r>
            <a:rPr lang="en-US" sz="1500" b="1" baseline="0" dirty="0" smtClean="0">
              <a:effectLst>
                <a:outerShdw blurRad="38100" dist="38100" dir="2700000" algn="tl">
                  <a:srgbClr val="000000">
                    <a:alpha val="43137"/>
                  </a:srgbClr>
                </a:outerShdw>
              </a:effectLst>
            </a:rPr>
            <a:t>Secure</a:t>
          </a:r>
          <a:endParaRPr lang="en-US" sz="1500" b="1" baseline="0" dirty="0">
            <a:effectLst>
              <a:outerShdw blurRad="38100" dist="38100" dir="2700000" algn="tl">
                <a:srgbClr val="000000">
                  <a:alpha val="43137"/>
                </a:srgbClr>
              </a:outerShdw>
            </a:effectLst>
          </a:endParaRPr>
        </a:p>
      </dgm:t>
    </dgm:pt>
    <dgm:pt modelId="{E8A978E7-C890-9D46-B7B0-5F667006133A}" type="parTrans" cxnId="{40DD7A0E-D2E0-0D49-983F-5EBE5AE57941}">
      <dgm:prSet/>
      <dgm:spPr/>
      <dgm:t>
        <a:bodyPr/>
        <a:lstStyle/>
        <a:p>
          <a:endParaRPr lang="en-US"/>
        </a:p>
      </dgm:t>
    </dgm:pt>
    <dgm:pt modelId="{EE8B39CA-5D29-284A-A772-2F84BEF312D7}" type="sibTrans" cxnId="{40DD7A0E-D2E0-0D49-983F-5EBE5AE57941}">
      <dgm:prSet/>
      <dgm:spPr/>
      <dgm:t>
        <a:bodyPr/>
        <a:lstStyle/>
        <a:p>
          <a:endParaRPr lang="en-US"/>
        </a:p>
      </dgm:t>
    </dgm:pt>
    <dgm:pt modelId="{D30B1E56-A663-994D-AF31-BFEF253F07E2}">
      <dgm:prSet custT="1"/>
      <dgm:spPr/>
      <dgm:t>
        <a:bodyPr/>
        <a:lstStyle/>
        <a:p>
          <a:r>
            <a:rPr lang="en-US" sz="1400" dirty="0" smtClean="0"/>
            <a:t>A network eavesdropper should not be able to obtain the necessary information to impersonate a user</a:t>
          </a:r>
        </a:p>
      </dgm:t>
    </dgm:pt>
    <dgm:pt modelId="{7BD3D1CA-7B7D-DE44-912C-F9E69782DC8A}" type="parTrans" cxnId="{1AF38A43-F697-2C46-B0F5-AE6BD5EA638B}">
      <dgm:prSet/>
      <dgm:spPr/>
      <dgm:t>
        <a:bodyPr/>
        <a:lstStyle/>
        <a:p>
          <a:endParaRPr lang="en-US"/>
        </a:p>
      </dgm:t>
    </dgm:pt>
    <dgm:pt modelId="{D0AEBA64-B289-5F4D-8416-8520F096037E}" type="sibTrans" cxnId="{1AF38A43-F697-2C46-B0F5-AE6BD5EA638B}">
      <dgm:prSet/>
      <dgm:spPr/>
      <dgm:t>
        <a:bodyPr/>
        <a:lstStyle/>
        <a:p>
          <a:endParaRPr lang="en-US"/>
        </a:p>
      </dgm:t>
    </dgm:pt>
    <dgm:pt modelId="{C5BBA010-CA24-A64E-9363-EAF0E65FF563}">
      <dgm:prSet custT="1"/>
      <dgm:spPr>
        <a:ln>
          <a:solidFill>
            <a:schemeClr val="tx1"/>
          </a:solidFill>
        </a:ln>
      </dgm:spPr>
      <dgm:t>
        <a:bodyPr/>
        <a:lstStyle/>
        <a:p>
          <a:r>
            <a:rPr lang="en-US" sz="1500" b="1" baseline="0" dirty="0" smtClean="0">
              <a:effectLst>
                <a:outerShdw blurRad="38100" dist="38100" dir="2700000" algn="tl">
                  <a:srgbClr val="000000">
                    <a:alpha val="43137"/>
                  </a:srgbClr>
                </a:outerShdw>
              </a:effectLst>
            </a:rPr>
            <a:t>Reliable</a:t>
          </a:r>
        </a:p>
      </dgm:t>
    </dgm:pt>
    <dgm:pt modelId="{7A1E641E-E58C-1949-93E4-826AF78418D6}" type="parTrans" cxnId="{753D81FF-3736-2A49-B2BA-368E77D3545F}">
      <dgm:prSet/>
      <dgm:spPr/>
      <dgm:t>
        <a:bodyPr/>
        <a:lstStyle/>
        <a:p>
          <a:endParaRPr lang="en-US"/>
        </a:p>
      </dgm:t>
    </dgm:pt>
    <dgm:pt modelId="{4D94A457-03F9-1146-A18B-1F529525D0C8}" type="sibTrans" cxnId="{753D81FF-3736-2A49-B2BA-368E77D3545F}">
      <dgm:prSet/>
      <dgm:spPr/>
      <dgm:t>
        <a:bodyPr/>
        <a:lstStyle/>
        <a:p>
          <a:endParaRPr lang="en-US"/>
        </a:p>
      </dgm:t>
    </dgm:pt>
    <dgm:pt modelId="{C9C083F8-4FA1-BD42-BEF2-804688AA49E8}">
      <dgm:prSet custT="1"/>
      <dgm:spPr/>
      <dgm:t>
        <a:bodyPr/>
        <a:lstStyle/>
        <a:p>
          <a:r>
            <a:rPr lang="en-US" sz="1400" dirty="0" smtClean="0"/>
            <a:t>Should be highly reliable and should employ a distributed server architecture with one system able to back up another</a:t>
          </a:r>
        </a:p>
      </dgm:t>
    </dgm:pt>
    <dgm:pt modelId="{81F447AB-0723-1D41-97EE-7BC3B2818DB5}" type="parTrans" cxnId="{CD452BE8-A58D-E44F-B929-7147A4BFDE46}">
      <dgm:prSet/>
      <dgm:spPr/>
      <dgm:t>
        <a:bodyPr/>
        <a:lstStyle/>
        <a:p>
          <a:endParaRPr lang="en-US"/>
        </a:p>
      </dgm:t>
    </dgm:pt>
    <dgm:pt modelId="{56AFD3E7-418F-AE45-85B4-E810FE7F0B25}" type="sibTrans" cxnId="{CD452BE8-A58D-E44F-B929-7147A4BFDE46}">
      <dgm:prSet/>
      <dgm:spPr/>
      <dgm:t>
        <a:bodyPr/>
        <a:lstStyle/>
        <a:p>
          <a:endParaRPr lang="en-US"/>
        </a:p>
      </dgm:t>
    </dgm:pt>
    <dgm:pt modelId="{38B7F4B3-9C61-5E48-A4B7-DCE9451201A1}">
      <dgm:prSet custT="1"/>
      <dgm:spPr>
        <a:ln>
          <a:solidFill>
            <a:schemeClr val="tx1"/>
          </a:solidFill>
        </a:ln>
      </dgm:spPr>
      <dgm:t>
        <a:bodyPr/>
        <a:lstStyle/>
        <a:p>
          <a:r>
            <a:rPr lang="en-US" sz="1500" b="1" baseline="0" dirty="0" smtClean="0">
              <a:effectLst>
                <a:outerShdw blurRad="38100" dist="38100" dir="2700000" algn="tl">
                  <a:srgbClr val="000000">
                    <a:alpha val="43137"/>
                  </a:srgbClr>
                </a:outerShdw>
              </a:effectLst>
            </a:rPr>
            <a:t>Transparent</a:t>
          </a:r>
        </a:p>
      </dgm:t>
    </dgm:pt>
    <dgm:pt modelId="{F8385B08-AE9A-B44E-8C56-1804D4664763}" type="parTrans" cxnId="{FE5A9C65-05DC-3E49-8F3B-6D76DFE41E02}">
      <dgm:prSet/>
      <dgm:spPr/>
      <dgm:t>
        <a:bodyPr/>
        <a:lstStyle/>
        <a:p>
          <a:endParaRPr lang="en-US"/>
        </a:p>
      </dgm:t>
    </dgm:pt>
    <dgm:pt modelId="{DDE29AE3-4DD1-B647-B69D-D269A69110FF}" type="sibTrans" cxnId="{FE5A9C65-05DC-3E49-8F3B-6D76DFE41E02}">
      <dgm:prSet/>
      <dgm:spPr/>
      <dgm:t>
        <a:bodyPr/>
        <a:lstStyle/>
        <a:p>
          <a:endParaRPr lang="en-US"/>
        </a:p>
      </dgm:t>
    </dgm:pt>
    <dgm:pt modelId="{C5127C40-8506-AF4A-B961-5CF16618ED85}">
      <dgm:prSet custT="1"/>
      <dgm:spPr/>
      <dgm:t>
        <a:bodyPr/>
        <a:lstStyle/>
        <a:p>
          <a:r>
            <a:rPr lang="en-US" sz="1400" dirty="0" smtClean="0"/>
            <a:t>Ideally, the user should not be aware that authentication is taking place beyond the requirement to enter a password</a:t>
          </a:r>
        </a:p>
      </dgm:t>
    </dgm:pt>
    <dgm:pt modelId="{9664B762-F0DF-0249-911C-AE17894A7D23}" type="parTrans" cxnId="{96640135-466F-B740-B924-4EA9AD6C42EF}">
      <dgm:prSet/>
      <dgm:spPr/>
      <dgm:t>
        <a:bodyPr/>
        <a:lstStyle/>
        <a:p>
          <a:endParaRPr lang="en-US"/>
        </a:p>
      </dgm:t>
    </dgm:pt>
    <dgm:pt modelId="{4A3ECD78-642C-3D4E-909A-2EB0116F6D5D}" type="sibTrans" cxnId="{96640135-466F-B740-B924-4EA9AD6C42EF}">
      <dgm:prSet/>
      <dgm:spPr/>
      <dgm:t>
        <a:bodyPr/>
        <a:lstStyle/>
        <a:p>
          <a:endParaRPr lang="en-US"/>
        </a:p>
      </dgm:t>
    </dgm:pt>
    <dgm:pt modelId="{740BAE34-107D-474B-9164-E174764560DA}">
      <dgm:prSet custT="1"/>
      <dgm:spPr>
        <a:ln>
          <a:solidFill>
            <a:schemeClr val="tx1"/>
          </a:solidFill>
        </a:ln>
      </dgm:spPr>
      <dgm:t>
        <a:bodyPr/>
        <a:lstStyle/>
        <a:p>
          <a:r>
            <a:rPr lang="en-US" sz="1500" b="1" baseline="0" dirty="0" smtClean="0">
              <a:effectLst>
                <a:outerShdw blurRad="38100" dist="38100" dir="2700000" algn="tl">
                  <a:srgbClr val="000000">
                    <a:alpha val="43137"/>
                  </a:srgbClr>
                </a:outerShdw>
              </a:effectLst>
            </a:rPr>
            <a:t>Scalable</a:t>
          </a:r>
        </a:p>
      </dgm:t>
    </dgm:pt>
    <dgm:pt modelId="{C310D8ED-0E42-9E4B-8777-449CE2D8F5E3}" type="parTrans" cxnId="{1CE18D53-7D8B-E442-AFA6-FF86663957A5}">
      <dgm:prSet/>
      <dgm:spPr/>
      <dgm:t>
        <a:bodyPr/>
        <a:lstStyle/>
        <a:p>
          <a:endParaRPr lang="en-US"/>
        </a:p>
      </dgm:t>
    </dgm:pt>
    <dgm:pt modelId="{E9D71ECA-B515-DA46-B66A-49591A4555FE}" type="sibTrans" cxnId="{1CE18D53-7D8B-E442-AFA6-FF86663957A5}">
      <dgm:prSet/>
      <dgm:spPr/>
      <dgm:t>
        <a:bodyPr/>
        <a:lstStyle/>
        <a:p>
          <a:endParaRPr lang="en-US"/>
        </a:p>
      </dgm:t>
    </dgm:pt>
    <dgm:pt modelId="{457A7C48-34E0-6444-B066-CB9D63B15F43}">
      <dgm:prSet custT="1"/>
      <dgm:spPr/>
      <dgm:t>
        <a:bodyPr/>
        <a:lstStyle/>
        <a:p>
          <a:r>
            <a:rPr lang="en-US" sz="1400" dirty="0" smtClean="0"/>
            <a:t>The system should be capable of supporting large numbers of clients and servers</a:t>
          </a:r>
        </a:p>
      </dgm:t>
    </dgm:pt>
    <dgm:pt modelId="{D517B6BB-30B4-A84E-9B91-554CD58131E0}" type="parTrans" cxnId="{0E7E7FA2-98DB-C341-AC0D-CB7CF8025F76}">
      <dgm:prSet/>
      <dgm:spPr/>
      <dgm:t>
        <a:bodyPr/>
        <a:lstStyle/>
        <a:p>
          <a:endParaRPr lang="en-US"/>
        </a:p>
      </dgm:t>
    </dgm:pt>
    <dgm:pt modelId="{79A919A8-B016-4B40-9C4D-FF8646B3BF6B}" type="sibTrans" cxnId="{0E7E7FA2-98DB-C341-AC0D-CB7CF8025F76}">
      <dgm:prSet/>
      <dgm:spPr/>
      <dgm:t>
        <a:bodyPr/>
        <a:lstStyle/>
        <a:p>
          <a:endParaRPr lang="en-US"/>
        </a:p>
      </dgm:t>
    </dgm:pt>
    <dgm:pt modelId="{9D2686BE-0D14-8D48-AB6C-DB3C638FD4A6}" type="pres">
      <dgm:prSet presAssocID="{041D314E-0251-5440-A789-6DEDF538C8E8}" presName="cycleMatrixDiagram" presStyleCnt="0">
        <dgm:presLayoutVars>
          <dgm:chMax val="1"/>
          <dgm:dir/>
          <dgm:animLvl val="lvl"/>
          <dgm:resizeHandles val="exact"/>
        </dgm:presLayoutVars>
      </dgm:prSet>
      <dgm:spPr/>
      <dgm:t>
        <a:bodyPr/>
        <a:lstStyle/>
        <a:p>
          <a:endParaRPr lang="en-US"/>
        </a:p>
      </dgm:t>
    </dgm:pt>
    <dgm:pt modelId="{7FC20CB2-222B-1C4F-90C2-921E94541499}" type="pres">
      <dgm:prSet presAssocID="{041D314E-0251-5440-A789-6DEDF538C8E8}" presName="children" presStyleCnt="0"/>
      <dgm:spPr/>
    </dgm:pt>
    <dgm:pt modelId="{21EDECC9-B523-C040-8B58-8C723ABBCEC8}" type="pres">
      <dgm:prSet presAssocID="{041D314E-0251-5440-A789-6DEDF538C8E8}" presName="child1group" presStyleCnt="0"/>
      <dgm:spPr/>
    </dgm:pt>
    <dgm:pt modelId="{F39C2C61-3299-114B-889B-970DB00EE6E5}" type="pres">
      <dgm:prSet presAssocID="{041D314E-0251-5440-A789-6DEDF538C8E8}" presName="child1" presStyleLbl="bgAcc1" presStyleIdx="0" presStyleCnt="4" custScaleX="155642"/>
      <dgm:spPr/>
      <dgm:t>
        <a:bodyPr/>
        <a:lstStyle/>
        <a:p>
          <a:endParaRPr lang="en-US"/>
        </a:p>
      </dgm:t>
    </dgm:pt>
    <dgm:pt modelId="{C3A16878-C2E1-094C-8E0C-0BA80CFEBB92}" type="pres">
      <dgm:prSet presAssocID="{041D314E-0251-5440-A789-6DEDF538C8E8}" presName="child1Text" presStyleLbl="bgAcc1" presStyleIdx="0" presStyleCnt="4">
        <dgm:presLayoutVars>
          <dgm:bulletEnabled val="1"/>
        </dgm:presLayoutVars>
      </dgm:prSet>
      <dgm:spPr/>
      <dgm:t>
        <a:bodyPr/>
        <a:lstStyle/>
        <a:p>
          <a:endParaRPr lang="en-US"/>
        </a:p>
      </dgm:t>
    </dgm:pt>
    <dgm:pt modelId="{D74A22F2-F062-FC4E-96EF-1141BC2B7C63}" type="pres">
      <dgm:prSet presAssocID="{041D314E-0251-5440-A789-6DEDF538C8E8}" presName="child2group" presStyleCnt="0"/>
      <dgm:spPr/>
    </dgm:pt>
    <dgm:pt modelId="{678481E7-AAD5-6844-8B64-9B07D4588FD2}" type="pres">
      <dgm:prSet presAssocID="{041D314E-0251-5440-A789-6DEDF538C8E8}" presName="child2" presStyleLbl="bgAcc1" presStyleIdx="1" presStyleCnt="4" custScaleX="140486" custLinFactNeighborX="37178" custLinFactNeighborY="0"/>
      <dgm:spPr/>
      <dgm:t>
        <a:bodyPr/>
        <a:lstStyle/>
        <a:p>
          <a:endParaRPr lang="en-US"/>
        </a:p>
      </dgm:t>
    </dgm:pt>
    <dgm:pt modelId="{A0182CD2-BFBC-4544-A5E0-561B5A4C558E}" type="pres">
      <dgm:prSet presAssocID="{041D314E-0251-5440-A789-6DEDF538C8E8}" presName="child2Text" presStyleLbl="bgAcc1" presStyleIdx="1" presStyleCnt="4">
        <dgm:presLayoutVars>
          <dgm:bulletEnabled val="1"/>
        </dgm:presLayoutVars>
      </dgm:prSet>
      <dgm:spPr/>
      <dgm:t>
        <a:bodyPr/>
        <a:lstStyle/>
        <a:p>
          <a:endParaRPr lang="en-US"/>
        </a:p>
      </dgm:t>
    </dgm:pt>
    <dgm:pt modelId="{F9546F22-5479-714D-8AB9-9CDFE81F8701}" type="pres">
      <dgm:prSet presAssocID="{041D314E-0251-5440-A789-6DEDF538C8E8}" presName="child3group" presStyleCnt="0"/>
      <dgm:spPr/>
    </dgm:pt>
    <dgm:pt modelId="{F9E2930D-2408-6E41-BDE9-CEE15F869892}" type="pres">
      <dgm:prSet presAssocID="{041D314E-0251-5440-A789-6DEDF538C8E8}" presName="child3" presStyleLbl="bgAcc1" presStyleIdx="2" presStyleCnt="4" custScaleX="205466" custLinFactNeighborX="46388" custLinFactNeighborY="9766"/>
      <dgm:spPr/>
      <dgm:t>
        <a:bodyPr/>
        <a:lstStyle/>
        <a:p>
          <a:endParaRPr lang="en-US"/>
        </a:p>
      </dgm:t>
    </dgm:pt>
    <dgm:pt modelId="{6B3C138F-670A-E146-B03A-B95239E9C71B}" type="pres">
      <dgm:prSet presAssocID="{041D314E-0251-5440-A789-6DEDF538C8E8}" presName="child3Text" presStyleLbl="bgAcc1" presStyleIdx="2" presStyleCnt="4">
        <dgm:presLayoutVars>
          <dgm:bulletEnabled val="1"/>
        </dgm:presLayoutVars>
      </dgm:prSet>
      <dgm:spPr/>
      <dgm:t>
        <a:bodyPr/>
        <a:lstStyle/>
        <a:p>
          <a:endParaRPr lang="en-US"/>
        </a:p>
      </dgm:t>
    </dgm:pt>
    <dgm:pt modelId="{53E82C5F-E308-D14F-B00E-F3D1D628293C}" type="pres">
      <dgm:prSet presAssocID="{041D314E-0251-5440-A789-6DEDF538C8E8}" presName="child4group" presStyleCnt="0"/>
      <dgm:spPr/>
    </dgm:pt>
    <dgm:pt modelId="{BB581DDD-03D3-B749-B719-7B9A755EE59A}" type="pres">
      <dgm:prSet presAssocID="{041D314E-0251-5440-A789-6DEDF538C8E8}" presName="child4" presStyleLbl="bgAcc1" presStyleIdx="3" presStyleCnt="4" custScaleX="152277"/>
      <dgm:spPr/>
      <dgm:t>
        <a:bodyPr/>
        <a:lstStyle/>
        <a:p>
          <a:endParaRPr lang="en-US"/>
        </a:p>
      </dgm:t>
    </dgm:pt>
    <dgm:pt modelId="{22089728-1834-5B4D-854F-FB80528D5EE3}" type="pres">
      <dgm:prSet presAssocID="{041D314E-0251-5440-A789-6DEDF538C8E8}" presName="child4Text" presStyleLbl="bgAcc1" presStyleIdx="3" presStyleCnt="4">
        <dgm:presLayoutVars>
          <dgm:bulletEnabled val="1"/>
        </dgm:presLayoutVars>
      </dgm:prSet>
      <dgm:spPr/>
      <dgm:t>
        <a:bodyPr/>
        <a:lstStyle/>
        <a:p>
          <a:endParaRPr lang="en-US"/>
        </a:p>
      </dgm:t>
    </dgm:pt>
    <dgm:pt modelId="{042B640E-140C-044D-8830-793761267E10}" type="pres">
      <dgm:prSet presAssocID="{041D314E-0251-5440-A789-6DEDF538C8E8}" presName="childPlaceholder" presStyleCnt="0"/>
      <dgm:spPr/>
    </dgm:pt>
    <dgm:pt modelId="{6ED0A6F7-F0FE-264B-96D9-7D7517DEA1FD}" type="pres">
      <dgm:prSet presAssocID="{041D314E-0251-5440-A789-6DEDF538C8E8}" presName="circle" presStyleCnt="0"/>
      <dgm:spPr/>
    </dgm:pt>
    <dgm:pt modelId="{30BF6143-F679-FC45-862B-950623B33DDB}" type="pres">
      <dgm:prSet presAssocID="{041D314E-0251-5440-A789-6DEDF538C8E8}" presName="quadrant1" presStyleLbl="node1" presStyleIdx="0" presStyleCnt="4">
        <dgm:presLayoutVars>
          <dgm:chMax val="1"/>
          <dgm:bulletEnabled val="1"/>
        </dgm:presLayoutVars>
      </dgm:prSet>
      <dgm:spPr/>
      <dgm:t>
        <a:bodyPr/>
        <a:lstStyle/>
        <a:p>
          <a:endParaRPr lang="en-US"/>
        </a:p>
      </dgm:t>
    </dgm:pt>
    <dgm:pt modelId="{176C77C4-D19F-344E-92DE-A6B9570BCA1F}" type="pres">
      <dgm:prSet presAssocID="{041D314E-0251-5440-A789-6DEDF538C8E8}" presName="quadrant2" presStyleLbl="node1" presStyleIdx="1" presStyleCnt="4">
        <dgm:presLayoutVars>
          <dgm:chMax val="1"/>
          <dgm:bulletEnabled val="1"/>
        </dgm:presLayoutVars>
      </dgm:prSet>
      <dgm:spPr/>
      <dgm:t>
        <a:bodyPr/>
        <a:lstStyle/>
        <a:p>
          <a:endParaRPr lang="en-US"/>
        </a:p>
      </dgm:t>
    </dgm:pt>
    <dgm:pt modelId="{CD66DE2C-51E6-DA44-B650-0AAB6A5FFEBD}" type="pres">
      <dgm:prSet presAssocID="{041D314E-0251-5440-A789-6DEDF538C8E8}" presName="quadrant3" presStyleLbl="node1" presStyleIdx="2" presStyleCnt="4">
        <dgm:presLayoutVars>
          <dgm:chMax val="1"/>
          <dgm:bulletEnabled val="1"/>
        </dgm:presLayoutVars>
      </dgm:prSet>
      <dgm:spPr/>
      <dgm:t>
        <a:bodyPr/>
        <a:lstStyle/>
        <a:p>
          <a:endParaRPr lang="en-US"/>
        </a:p>
      </dgm:t>
    </dgm:pt>
    <dgm:pt modelId="{43309631-90F4-5C48-AC3B-79C7995F6171}" type="pres">
      <dgm:prSet presAssocID="{041D314E-0251-5440-A789-6DEDF538C8E8}" presName="quadrant4" presStyleLbl="node1" presStyleIdx="3" presStyleCnt="4">
        <dgm:presLayoutVars>
          <dgm:chMax val="1"/>
          <dgm:bulletEnabled val="1"/>
        </dgm:presLayoutVars>
      </dgm:prSet>
      <dgm:spPr/>
      <dgm:t>
        <a:bodyPr/>
        <a:lstStyle/>
        <a:p>
          <a:endParaRPr lang="en-US"/>
        </a:p>
      </dgm:t>
    </dgm:pt>
    <dgm:pt modelId="{167AC9B9-0A5F-7A4D-8A40-F3518272D444}" type="pres">
      <dgm:prSet presAssocID="{041D314E-0251-5440-A789-6DEDF538C8E8}" presName="quadrantPlaceholder" presStyleCnt="0"/>
      <dgm:spPr/>
    </dgm:pt>
    <dgm:pt modelId="{4658959C-5910-6E41-8A61-66FC67E316B9}" type="pres">
      <dgm:prSet presAssocID="{041D314E-0251-5440-A789-6DEDF538C8E8}" presName="center1" presStyleLbl="fgShp" presStyleIdx="0" presStyleCnt="2" custLinFactX="-200000" custLinFactNeighborX="-214047" custLinFactNeighborY="1923"/>
      <dgm:spPr>
        <a:solidFill>
          <a:schemeClr val="bg1">
            <a:alpha val="0"/>
          </a:schemeClr>
        </a:solidFill>
      </dgm:spPr>
    </dgm:pt>
    <dgm:pt modelId="{5BF39C05-9EB6-C449-8E03-B8081DC74E1B}" type="pres">
      <dgm:prSet presAssocID="{041D314E-0251-5440-A789-6DEDF538C8E8}" presName="center2" presStyleLbl="fgShp" presStyleIdx="1" presStyleCnt="2" custLinFactX="-200000" custLinFactNeighborX="-214047" custLinFactNeighborY="-36538"/>
      <dgm:spPr>
        <a:solidFill>
          <a:schemeClr val="bg1">
            <a:alpha val="0"/>
          </a:schemeClr>
        </a:solidFill>
      </dgm:spPr>
    </dgm:pt>
  </dgm:ptLst>
  <dgm:cxnLst>
    <dgm:cxn modelId="{FE5A9C65-05DC-3E49-8F3B-6D76DFE41E02}" srcId="{041D314E-0251-5440-A789-6DEDF538C8E8}" destId="{38B7F4B3-9C61-5E48-A4B7-DCE9451201A1}" srcOrd="2" destOrd="0" parTransId="{F8385B08-AE9A-B44E-8C56-1804D4664763}" sibTransId="{DDE29AE3-4DD1-B647-B69D-D269A69110FF}"/>
    <dgm:cxn modelId="{40DD7A0E-D2E0-0D49-983F-5EBE5AE57941}" srcId="{041D314E-0251-5440-A789-6DEDF538C8E8}" destId="{28189915-DC50-1B43-B372-DE06253BC436}" srcOrd="0" destOrd="0" parTransId="{E8A978E7-C890-9D46-B7B0-5F667006133A}" sibTransId="{EE8B39CA-5D29-284A-A772-2F84BEF312D7}"/>
    <dgm:cxn modelId="{AF949A90-CB27-E348-ABBC-6AAA8BC2C715}" type="presOf" srcId="{457A7C48-34E0-6444-B066-CB9D63B15F43}" destId="{BB581DDD-03D3-B749-B719-7B9A755EE59A}" srcOrd="0" destOrd="0" presId="urn:microsoft.com/office/officeart/2005/8/layout/cycle4#1"/>
    <dgm:cxn modelId="{1CE18D53-7D8B-E442-AFA6-FF86663957A5}" srcId="{041D314E-0251-5440-A789-6DEDF538C8E8}" destId="{740BAE34-107D-474B-9164-E174764560DA}" srcOrd="3" destOrd="0" parTransId="{C310D8ED-0E42-9E4B-8777-449CE2D8F5E3}" sibTransId="{E9D71ECA-B515-DA46-B66A-49591A4555FE}"/>
    <dgm:cxn modelId="{E4488ABF-88CC-8E45-B958-6CDBC8D1C22A}" type="presOf" srcId="{38B7F4B3-9C61-5E48-A4B7-DCE9451201A1}" destId="{CD66DE2C-51E6-DA44-B650-0AAB6A5FFEBD}" srcOrd="0" destOrd="0" presId="urn:microsoft.com/office/officeart/2005/8/layout/cycle4#1"/>
    <dgm:cxn modelId="{9D1536F7-F5EA-EE42-8FB4-21359DAC517D}" type="presOf" srcId="{D30B1E56-A663-994D-AF31-BFEF253F07E2}" destId="{C3A16878-C2E1-094C-8E0C-0BA80CFEBB92}" srcOrd="1" destOrd="0" presId="urn:microsoft.com/office/officeart/2005/8/layout/cycle4#1"/>
    <dgm:cxn modelId="{CD452BE8-A58D-E44F-B929-7147A4BFDE46}" srcId="{C5BBA010-CA24-A64E-9363-EAF0E65FF563}" destId="{C9C083F8-4FA1-BD42-BEF2-804688AA49E8}" srcOrd="0" destOrd="0" parTransId="{81F447AB-0723-1D41-97EE-7BC3B2818DB5}" sibTransId="{56AFD3E7-418F-AE45-85B4-E810FE7F0B25}"/>
    <dgm:cxn modelId="{753D81FF-3736-2A49-B2BA-368E77D3545F}" srcId="{041D314E-0251-5440-A789-6DEDF538C8E8}" destId="{C5BBA010-CA24-A64E-9363-EAF0E65FF563}" srcOrd="1" destOrd="0" parTransId="{7A1E641E-E58C-1949-93E4-826AF78418D6}" sibTransId="{4D94A457-03F9-1146-A18B-1F529525D0C8}"/>
    <dgm:cxn modelId="{96640135-466F-B740-B924-4EA9AD6C42EF}" srcId="{38B7F4B3-9C61-5E48-A4B7-DCE9451201A1}" destId="{C5127C40-8506-AF4A-B961-5CF16618ED85}" srcOrd="0" destOrd="0" parTransId="{9664B762-F0DF-0249-911C-AE17894A7D23}" sibTransId="{4A3ECD78-642C-3D4E-909A-2EB0116F6D5D}"/>
    <dgm:cxn modelId="{B1DE1EED-D435-5E46-AB6C-0546B4145848}" type="presOf" srcId="{C5127C40-8506-AF4A-B961-5CF16618ED85}" destId="{6B3C138F-670A-E146-B03A-B95239E9C71B}" srcOrd="1" destOrd="0" presId="urn:microsoft.com/office/officeart/2005/8/layout/cycle4#1"/>
    <dgm:cxn modelId="{BD974EF1-5572-2C40-8EF1-3D48F0E76A25}" type="presOf" srcId="{C5BBA010-CA24-A64E-9363-EAF0E65FF563}" destId="{176C77C4-D19F-344E-92DE-A6B9570BCA1F}" srcOrd="0" destOrd="0" presId="urn:microsoft.com/office/officeart/2005/8/layout/cycle4#1"/>
    <dgm:cxn modelId="{A589E3E8-B02E-B94C-B7D7-9BCA1C32DD76}" type="presOf" srcId="{041D314E-0251-5440-A789-6DEDF538C8E8}" destId="{9D2686BE-0D14-8D48-AB6C-DB3C638FD4A6}" srcOrd="0" destOrd="0" presId="urn:microsoft.com/office/officeart/2005/8/layout/cycle4#1"/>
    <dgm:cxn modelId="{F36E7987-3087-3642-96F7-2094FBE62936}" type="presOf" srcId="{C5127C40-8506-AF4A-B961-5CF16618ED85}" destId="{F9E2930D-2408-6E41-BDE9-CEE15F869892}" srcOrd="0" destOrd="0" presId="urn:microsoft.com/office/officeart/2005/8/layout/cycle4#1"/>
    <dgm:cxn modelId="{A024A5CC-3C84-EF45-B8CE-7B40606D9C0E}" type="presOf" srcId="{D30B1E56-A663-994D-AF31-BFEF253F07E2}" destId="{F39C2C61-3299-114B-889B-970DB00EE6E5}" srcOrd="0" destOrd="0" presId="urn:microsoft.com/office/officeart/2005/8/layout/cycle4#1"/>
    <dgm:cxn modelId="{C0F0E8F3-C9C3-CB44-97FA-FCC1413DC92D}" type="presOf" srcId="{740BAE34-107D-474B-9164-E174764560DA}" destId="{43309631-90F4-5C48-AC3B-79C7995F6171}" srcOrd="0" destOrd="0" presId="urn:microsoft.com/office/officeart/2005/8/layout/cycle4#1"/>
    <dgm:cxn modelId="{01B0393E-3A54-EA4C-A9DD-6E13A8755D25}" type="presOf" srcId="{C9C083F8-4FA1-BD42-BEF2-804688AA49E8}" destId="{678481E7-AAD5-6844-8B64-9B07D4588FD2}" srcOrd="0" destOrd="0" presId="urn:microsoft.com/office/officeart/2005/8/layout/cycle4#1"/>
    <dgm:cxn modelId="{1180323B-DABE-D044-84E3-7E5245AD81CD}" type="presOf" srcId="{457A7C48-34E0-6444-B066-CB9D63B15F43}" destId="{22089728-1834-5B4D-854F-FB80528D5EE3}" srcOrd="1" destOrd="0" presId="urn:microsoft.com/office/officeart/2005/8/layout/cycle4#1"/>
    <dgm:cxn modelId="{1AF38A43-F697-2C46-B0F5-AE6BD5EA638B}" srcId="{28189915-DC50-1B43-B372-DE06253BC436}" destId="{D30B1E56-A663-994D-AF31-BFEF253F07E2}" srcOrd="0" destOrd="0" parTransId="{7BD3D1CA-7B7D-DE44-912C-F9E69782DC8A}" sibTransId="{D0AEBA64-B289-5F4D-8416-8520F096037E}"/>
    <dgm:cxn modelId="{0E7E7FA2-98DB-C341-AC0D-CB7CF8025F76}" srcId="{740BAE34-107D-474B-9164-E174764560DA}" destId="{457A7C48-34E0-6444-B066-CB9D63B15F43}" srcOrd="0" destOrd="0" parTransId="{D517B6BB-30B4-A84E-9B91-554CD58131E0}" sibTransId="{79A919A8-B016-4B40-9C4D-FF8646B3BF6B}"/>
    <dgm:cxn modelId="{A7FCAF46-57AB-4646-9DB9-B2B3979462E2}" type="presOf" srcId="{C9C083F8-4FA1-BD42-BEF2-804688AA49E8}" destId="{A0182CD2-BFBC-4544-A5E0-561B5A4C558E}" srcOrd="1" destOrd="0" presId="urn:microsoft.com/office/officeart/2005/8/layout/cycle4#1"/>
    <dgm:cxn modelId="{56E79450-405C-2343-82D6-D85BC1B8EA9B}" type="presOf" srcId="{28189915-DC50-1B43-B372-DE06253BC436}" destId="{30BF6143-F679-FC45-862B-950623B33DDB}" srcOrd="0" destOrd="0" presId="urn:microsoft.com/office/officeart/2005/8/layout/cycle4#1"/>
    <dgm:cxn modelId="{DACC3F44-EFEB-7943-AC9D-34BDDA9CAF61}" type="presParOf" srcId="{9D2686BE-0D14-8D48-AB6C-DB3C638FD4A6}" destId="{7FC20CB2-222B-1C4F-90C2-921E94541499}" srcOrd="0" destOrd="0" presId="urn:microsoft.com/office/officeart/2005/8/layout/cycle4#1"/>
    <dgm:cxn modelId="{803C3CEA-4CF6-474E-87DD-3721C52030A8}" type="presParOf" srcId="{7FC20CB2-222B-1C4F-90C2-921E94541499}" destId="{21EDECC9-B523-C040-8B58-8C723ABBCEC8}" srcOrd="0" destOrd="0" presId="urn:microsoft.com/office/officeart/2005/8/layout/cycle4#1"/>
    <dgm:cxn modelId="{EDE201B3-55D9-6D46-83A9-18EE4B174E93}" type="presParOf" srcId="{21EDECC9-B523-C040-8B58-8C723ABBCEC8}" destId="{F39C2C61-3299-114B-889B-970DB00EE6E5}" srcOrd="0" destOrd="0" presId="urn:microsoft.com/office/officeart/2005/8/layout/cycle4#1"/>
    <dgm:cxn modelId="{448BF2E7-B526-C346-BC97-F462AD02A571}" type="presParOf" srcId="{21EDECC9-B523-C040-8B58-8C723ABBCEC8}" destId="{C3A16878-C2E1-094C-8E0C-0BA80CFEBB92}" srcOrd="1" destOrd="0" presId="urn:microsoft.com/office/officeart/2005/8/layout/cycle4#1"/>
    <dgm:cxn modelId="{D915940C-2132-464C-86E4-8DBC5BDBB75E}" type="presParOf" srcId="{7FC20CB2-222B-1C4F-90C2-921E94541499}" destId="{D74A22F2-F062-FC4E-96EF-1141BC2B7C63}" srcOrd="1" destOrd="0" presId="urn:microsoft.com/office/officeart/2005/8/layout/cycle4#1"/>
    <dgm:cxn modelId="{E2A7759A-32ED-1345-86B4-73F8809B4656}" type="presParOf" srcId="{D74A22F2-F062-FC4E-96EF-1141BC2B7C63}" destId="{678481E7-AAD5-6844-8B64-9B07D4588FD2}" srcOrd="0" destOrd="0" presId="urn:microsoft.com/office/officeart/2005/8/layout/cycle4#1"/>
    <dgm:cxn modelId="{7D2AFF79-374D-B643-9906-6BD4DFECC4A7}" type="presParOf" srcId="{D74A22F2-F062-FC4E-96EF-1141BC2B7C63}" destId="{A0182CD2-BFBC-4544-A5E0-561B5A4C558E}" srcOrd="1" destOrd="0" presId="urn:microsoft.com/office/officeart/2005/8/layout/cycle4#1"/>
    <dgm:cxn modelId="{3D5D6426-1217-5348-AFC8-430E0E672612}" type="presParOf" srcId="{7FC20CB2-222B-1C4F-90C2-921E94541499}" destId="{F9546F22-5479-714D-8AB9-9CDFE81F8701}" srcOrd="2" destOrd="0" presId="urn:microsoft.com/office/officeart/2005/8/layout/cycle4#1"/>
    <dgm:cxn modelId="{424FEFDC-6B8D-9647-B0E7-90D0CE7174E5}" type="presParOf" srcId="{F9546F22-5479-714D-8AB9-9CDFE81F8701}" destId="{F9E2930D-2408-6E41-BDE9-CEE15F869892}" srcOrd="0" destOrd="0" presId="urn:microsoft.com/office/officeart/2005/8/layout/cycle4#1"/>
    <dgm:cxn modelId="{062D2EA4-6090-C348-BB11-B9861F42F801}" type="presParOf" srcId="{F9546F22-5479-714D-8AB9-9CDFE81F8701}" destId="{6B3C138F-670A-E146-B03A-B95239E9C71B}" srcOrd="1" destOrd="0" presId="urn:microsoft.com/office/officeart/2005/8/layout/cycle4#1"/>
    <dgm:cxn modelId="{DC2A1A11-70FD-1944-891A-D0BD590D136F}" type="presParOf" srcId="{7FC20CB2-222B-1C4F-90C2-921E94541499}" destId="{53E82C5F-E308-D14F-B00E-F3D1D628293C}" srcOrd="3" destOrd="0" presId="urn:microsoft.com/office/officeart/2005/8/layout/cycle4#1"/>
    <dgm:cxn modelId="{E9A61EFC-703D-0143-8B1A-E31A041BC2C1}" type="presParOf" srcId="{53E82C5F-E308-D14F-B00E-F3D1D628293C}" destId="{BB581DDD-03D3-B749-B719-7B9A755EE59A}" srcOrd="0" destOrd="0" presId="urn:microsoft.com/office/officeart/2005/8/layout/cycle4#1"/>
    <dgm:cxn modelId="{DC4EA676-4F3B-504E-A2E1-CAED6902B5ED}" type="presParOf" srcId="{53E82C5F-E308-D14F-B00E-F3D1D628293C}" destId="{22089728-1834-5B4D-854F-FB80528D5EE3}" srcOrd="1" destOrd="0" presId="urn:microsoft.com/office/officeart/2005/8/layout/cycle4#1"/>
    <dgm:cxn modelId="{39874428-70E4-2B49-868B-CD5841049627}" type="presParOf" srcId="{7FC20CB2-222B-1C4F-90C2-921E94541499}" destId="{042B640E-140C-044D-8830-793761267E10}" srcOrd="4" destOrd="0" presId="urn:microsoft.com/office/officeart/2005/8/layout/cycle4#1"/>
    <dgm:cxn modelId="{3B513C4F-821F-DD4E-A3DB-03C4416DC8BF}" type="presParOf" srcId="{9D2686BE-0D14-8D48-AB6C-DB3C638FD4A6}" destId="{6ED0A6F7-F0FE-264B-96D9-7D7517DEA1FD}" srcOrd="1" destOrd="0" presId="urn:microsoft.com/office/officeart/2005/8/layout/cycle4#1"/>
    <dgm:cxn modelId="{32E89AA8-4317-7842-A9E6-7A64ECA92C7C}" type="presParOf" srcId="{6ED0A6F7-F0FE-264B-96D9-7D7517DEA1FD}" destId="{30BF6143-F679-FC45-862B-950623B33DDB}" srcOrd="0" destOrd="0" presId="urn:microsoft.com/office/officeart/2005/8/layout/cycle4#1"/>
    <dgm:cxn modelId="{4938B716-A879-BD42-8D9A-7B5FB3CFFCF7}" type="presParOf" srcId="{6ED0A6F7-F0FE-264B-96D9-7D7517DEA1FD}" destId="{176C77C4-D19F-344E-92DE-A6B9570BCA1F}" srcOrd="1" destOrd="0" presId="urn:microsoft.com/office/officeart/2005/8/layout/cycle4#1"/>
    <dgm:cxn modelId="{174FD141-94DB-CB4B-B847-3DB04372D4E2}" type="presParOf" srcId="{6ED0A6F7-F0FE-264B-96D9-7D7517DEA1FD}" destId="{CD66DE2C-51E6-DA44-B650-0AAB6A5FFEBD}" srcOrd="2" destOrd="0" presId="urn:microsoft.com/office/officeart/2005/8/layout/cycle4#1"/>
    <dgm:cxn modelId="{B98D4B4A-5129-D94F-8E98-E6E8E1734455}" type="presParOf" srcId="{6ED0A6F7-F0FE-264B-96D9-7D7517DEA1FD}" destId="{43309631-90F4-5C48-AC3B-79C7995F6171}" srcOrd="3" destOrd="0" presId="urn:microsoft.com/office/officeart/2005/8/layout/cycle4#1"/>
    <dgm:cxn modelId="{63728ECC-9884-B343-BE6A-40AA329A806E}" type="presParOf" srcId="{6ED0A6F7-F0FE-264B-96D9-7D7517DEA1FD}" destId="{167AC9B9-0A5F-7A4D-8A40-F3518272D444}" srcOrd="4" destOrd="0" presId="urn:microsoft.com/office/officeart/2005/8/layout/cycle4#1"/>
    <dgm:cxn modelId="{E764C5ED-B328-F94C-947E-3DEBF35CFA89}" type="presParOf" srcId="{9D2686BE-0D14-8D48-AB6C-DB3C638FD4A6}" destId="{4658959C-5910-6E41-8A61-66FC67E316B9}" srcOrd="2" destOrd="0" presId="urn:microsoft.com/office/officeart/2005/8/layout/cycle4#1"/>
    <dgm:cxn modelId="{CD68C36E-B006-C24B-BA47-AE57CC2DDBAA}" type="presParOf" srcId="{9D2686BE-0D14-8D48-AB6C-DB3C638FD4A6}" destId="{5BF39C05-9EB6-C449-8E03-B8081DC74E1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895215-EA12-3F47-A705-23AAD92BB288}"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3672DF23-F199-2149-9AB4-69635547123E}">
      <dgm:prSet/>
      <dgm:spPr>
        <a:solidFill>
          <a:schemeClr val="tx2">
            <a:lumMod val="60000"/>
            <a:lumOff val="40000"/>
          </a:schemeClr>
        </a:solidFill>
      </dgm:spPr>
      <dgm:t>
        <a:bodyPr/>
        <a:lstStyle/>
        <a:p>
          <a:pPr rtl="0"/>
          <a:r>
            <a:rPr lang="en-US" dirty="0" smtClean="0"/>
            <a:t>The lifetime associated with the ticket-granting ticket creates a problem:</a:t>
          </a:r>
          <a:endParaRPr lang="en-US" dirty="0"/>
        </a:p>
      </dgm:t>
    </dgm:pt>
    <dgm:pt modelId="{D12A62ED-05C1-6E42-9A14-F26C8B92056C}" type="parTrans" cxnId="{464D4B2D-0CAA-4643-B138-DF67E251BD2A}">
      <dgm:prSet/>
      <dgm:spPr/>
      <dgm:t>
        <a:bodyPr/>
        <a:lstStyle/>
        <a:p>
          <a:endParaRPr lang="en-US"/>
        </a:p>
      </dgm:t>
    </dgm:pt>
    <dgm:pt modelId="{3BEC7E3E-1E6C-C143-89B5-1EE9572489A5}" type="sibTrans" cxnId="{464D4B2D-0CAA-4643-B138-DF67E251BD2A}">
      <dgm:prSet/>
      <dgm:spPr/>
      <dgm:t>
        <a:bodyPr/>
        <a:lstStyle/>
        <a:p>
          <a:endParaRPr lang="en-US"/>
        </a:p>
      </dgm:t>
    </dgm:pt>
    <dgm:pt modelId="{F5935DB9-92CF-2A47-A313-B3AA8D616148}">
      <dgm:prSet/>
      <dgm:spPr>
        <a:solidFill>
          <a:schemeClr val="tx2">
            <a:lumMod val="60000"/>
            <a:lumOff val="40000"/>
          </a:schemeClr>
        </a:solidFill>
      </dgm:spPr>
      <dgm:t>
        <a:bodyPr/>
        <a:lstStyle/>
        <a:p>
          <a:pPr rtl="0"/>
          <a:r>
            <a:rPr lang="en-US" dirty="0" smtClean="0"/>
            <a:t>If the lifetime is very short (e.g., minutes), the user will be repeatedly asked for a password</a:t>
          </a:r>
          <a:endParaRPr lang="en-US" dirty="0"/>
        </a:p>
      </dgm:t>
    </dgm:pt>
    <dgm:pt modelId="{64A7FB34-A27C-814C-89D0-5BFD27774876}" type="parTrans" cxnId="{F618958F-26B2-C749-9AA7-6304B5082CB9}">
      <dgm:prSet/>
      <dgm:spPr/>
      <dgm:t>
        <a:bodyPr/>
        <a:lstStyle/>
        <a:p>
          <a:endParaRPr lang="en-US"/>
        </a:p>
      </dgm:t>
    </dgm:pt>
    <dgm:pt modelId="{7BE59026-0793-1349-AA2D-FA331BCE7B98}" type="sibTrans" cxnId="{F618958F-26B2-C749-9AA7-6304B5082CB9}">
      <dgm:prSet/>
      <dgm:spPr/>
      <dgm:t>
        <a:bodyPr/>
        <a:lstStyle/>
        <a:p>
          <a:endParaRPr lang="en-US"/>
        </a:p>
      </dgm:t>
    </dgm:pt>
    <dgm:pt modelId="{8F29D48A-2FC2-D34F-96B0-638BC697EFB5}">
      <dgm:prSet/>
      <dgm:spPr>
        <a:solidFill>
          <a:schemeClr val="tx2">
            <a:lumMod val="60000"/>
            <a:lumOff val="40000"/>
          </a:schemeClr>
        </a:solidFill>
      </dgm:spPr>
      <dgm:t>
        <a:bodyPr/>
        <a:lstStyle/>
        <a:p>
          <a:pPr rtl="0"/>
          <a:r>
            <a:rPr lang="en-US" dirty="0" smtClean="0"/>
            <a:t>If the lifetime is long (e.g., hours), then an opponent has a greater opportunity for replay</a:t>
          </a:r>
          <a:endParaRPr lang="en-US" dirty="0"/>
        </a:p>
      </dgm:t>
    </dgm:pt>
    <dgm:pt modelId="{A90D6A4B-233E-144D-8F59-A74F92C373AE}" type="parTrans" cxnId="{BC074159-A716-C241-AE9A-D24E2C8D32E1}">
      <dgm:prSet/>
      <dgm:spPr/>
      <dgm:t>
        <a:bodyPr/>
        <a:lstStyle/>
        <a:p>
          <a:endParaRPr lang="en-US"/>
        </a:p>
      </dgm:t>
    </dgm:pt>
    <dgm:pt modelId="{50C3DAFC-442E-7443-856E-883646BA2D1E}" type="sibTrans" cxnId="{BC074159-A716-C241-AE9A-D24E2C8D32E1}">
      <dgm:prSet/>
      <dgm:spPr/>
      <dgm:t>
        <a:bodyPr/>
        <a:lstStyle/>
        <a:p>
          <a:endParaRPr lang="en-US"/>
        </a:p>
      </dgm:t>
    </dgm:pt>
    <dgm:pt modelId="{07BA7B5B-0EF9-D747-8FAC-F02D4F45590B}">
      <dgm:prSet/>
      <dgm:spPr>
        <a:solidFill>
          <a:schemeClr val="tx2">
            <a:lumMod val="60000"/>
            <a:lumOff val="40000"/>
          </a:schemeClr>
        </a:solidFill>
      </dgm:spPr>
      <dgm:t>
        <a:bodyPr/>
        <a:lstStyle/>
        <a:p>
          <a:pPr rtl="0"/>
          <a:r>
            <a:rPr lang="en-US" dirty="0" smtClean="0"/>
            <a:t>A network service (the TGS or an application service) must be able to prove that the person using a ticket is the same person to whom that ticket was issued</a:t>
          </a:r>
          <a:endParaRPr lang="en-US" dirty="0"/>
        </a:p>
      </dgm:t>
    </dgm:pt>
    <dgm:pt modelId="{24F4D03B-4E73-6A4E-B40D-18C0B7144C51}" type="parTrans" cxnId="{AE24A66C-479F-F04C-BCF6-C5402232FE1A}">
      <dgm:prSet/>
      <dgm:spPr/>
      <dgm:t>
        <a:bodyPr/>
        <a:lstStyle/>
        <a:p>
          <a:endParaRPr lang="en-US"/>
        </a:p>
      </dgm:t>
    </dgm:pt>
    <dgm:pt modelId="{620BBC64-2715-104E-AFF0-DAD4ED9CDA1D}" type="sibTrans" cxnId="{AE24A66C-479F-F04C-BCF6-C5402232FE1A}">
      <dgm:prSet/>
      <dgm:spPr/>
      <dgm:t>
        <a:bodyPr/>
        <a:lstStyle/>
        <a:p>
          <a:endParaRPr lang="en-US"/>
        </a:p>
      </dgm:t>
    </dgm:pt>
    <dgm:pt modelId="{7CD66E25-E624-6441-A9E3-CCF1B181A3D3}">
      <dgm:prSet/>
      <dgm:spPr>
        <a:solidFill>
          <a:schemeClr val="tx2">
            <a:lumMod val="60000"/>
            <a:lumOff val="40000"/>
          </a:schemeClr>
        </a:solidFill>
      </dgm:spPr>
      <dgm:t>
        <a:bodyPr/>
        <a:lstStyle/>
        <a:p>
          <a:pPr rtl="0"/>
          <a:r>
            <a:rPr lang="en-US" dirty="0" smtClean="0"/>
            <a:t>Servers need to authenticate themselves to users</a:t>
          </a:r>
          <a:endParaRPr lang="en-US" dirty="0"/>
        </a:p>
      </dgm:t>
    </dgm:pt>
    <dgm:pt modelId="{0B84526C-7019-0645-96EF-B1DC4F3233E6}" type="parTrans" cxnId="{F0814EDA-B0B8-3544-8A82-329C017C31E5}">
      <dgm:prSet/>
      <dgm:spPr/>
      <dgm:t>
        <a:bodyPr/>
        <a:lstStyle/>
        <a:p>
          <a:endParaRPr lang="en-US"/>
        </a:p>
      </dgm:t>
    </dgm:pt>
    <dgm:pt modelId="{C5E3DBAD-AEE4-F840-A382-44BC7E5143FE}" type="sibTrans" cxnId="{F0814EDA-B0B8-3544-8A82-329C017C31E5}">
      <dgm:prSet/>
      <dgm:spPr/>
      <dgm:t>
        <a:bodyPr/>
        <a:lstStyle/>
        <a:p>
          <a:endParaRPr lang="en-US"/>
        </a:p>
      </dgm:t>
    </dgm:pt>
    <dgm:pt modelId="{B6DBDB78-E2A3-A547-B8ED-C868FC012DCE}" type="pres">
      <dgm:prSet presAssocID="{E2895215-EA12-3F47-A705-23AAD92BB288}" presName="diagram" presStyleCnt="0">
        <dgm:presLayoutVars>
          <dgm:dir/>
          <dgm:resizeHandles val="exact"/>
        </dgm:presLayoutVars>
      </dgm:prSet>
      <dgm:spPr/>
      <dgm:t>
        <a:bodyPr/>
        <a:lstStyle/>
        <a:p>
          <a:endParaRPr lang="en-US"/>
        </a:p>
      </dgm:t>
    </dgm:pt>
    <dgm:pt modelId="{04A72C80-79E1-9747-8ACB-8CE8513ACE10}" type="pres">
      <dgm:prSet presAssocID="{3672DF23-F199-2149-9AB4-69635547123E}" presName="node" presStyleLbl="node1" presStyleIdx="0" presStyleCnt="3">
        <dgm:presLayoutVars>
          <dgm:bulletEnabled val="1"/>
        </dgm:presLayoutVars>
      </dgm:prSet>
      <dgm:spPr/>
      <dgm:t>
        <a:bodyPr/>
        <a:lstStyle/>
        <a:p>
          <a:endParaRPr lang="en-US"/>
        </a:p>
      </dgm:t>
    </dgm:pt>
    <dgm:pt modelId="{23A7B3E5-CC49-6049-B648-50B7DAA1A3A3}" type="pres">
      <dgm:prSet presAssocID="{3BEC7E3E-1E6C-C143-89B5-1EE9572489A5}" presName="sibTrans" presStyleCnt="0"/>
      <dgm:spPr/>
    </dgm:pt>
    <dgm:pt modelId="{5E4A41F0-FADE-C747-8891-9C902B675A82}" type="pres">
      <dgm:prSet presAssocID="{07BA7B5B-0EF9-D747-8FAC-F02D4F45590B}" presName="node" presStyleLbl="node1" presStyleIdx="1" presStyleCnt="3">
        <dgm:presLayoutVars>
          <dgm:bulletEnabled val="1"/>
        </dgm:presLayoutVars>
      </dgm:prSet>
      <dgm:spPr/>
      <dgm:t>
        <a:bodyPr/>
        <a:lstStyle/>
        <a:p>
          <a:endParaRPr lang="en-US"/>
        </a:p>
      </dgm:t>
    </dgm:pt>
    <dgm:pt modelId="{2351990D-ED5D-2E44-A1A6-5873986CB7B4}" type="pres">
      <dgm:prSet presAssocID="{620BBC64-2715-104E-AFF0-DAD4ED9CDA1D}" presName="sibTrans" presStyleCnt="0"/>
      <dgm:spPr/>
    </dgm:pt>
    <dgm:pt modelId="{C43C3846-675A-1241-A43D-79E51B27C744}" type="pres">
      <dgm:prSet presAssocID="{7CD66E25-E624-6441-A9E3-CCF1B181A3D3}" presName="node" presStyleLbl="node1" presStyleIdx="2" presStyleCnt="3">
        <dgm:presLayoutVars>
          <dgm:bulletEnabled val="1"/>
        </dgm:presLayoutVars>
      </dgm:prSet>
      <dgm:spPr/>
      <dgm:t>
        <a:bodyPr/>
        <a:lstStyle/>
        <a:p>
          <a:endParaRPr lang="en-US"/>
        </a:p>
      </dgm:t>
    </dgm:pt>
  </dgm:ptLst>
  <dgm:cxnLst>
    <dgm:cxn modelId="{51A61777-ACF9-E54A-8FBE-8E27C7DFA3E6}" type="presOf" srcId="{3672DF23-F199-2149-9AB4-69635547123E}" destId="{04A72C80-79E1-9747-8ACB-8CE8513ACE10}" srcOrd="0" destOrd="0" presId="urn:microsoft.com/office/officeart/2005/8/layout/default#1"/>
    <dgm:cxn modelId="{AE24A66C-479F-F04C-BCF6-C5402232FE1A}" srcId="{E2895215-EA12-3F47-A705-23AAD92BB288}" destId="{07BA7B5B-0EF9-D747-8FAC-F02D4F45590B}" srcOrd="1" destOrd="0" parTransId="{24F4D03B-4E73-6A4E-B40D-18C0B7144C51}" sibTransId="{620BBC64-2715-104E-AFF0-DAD4ED9CDA1D}"/>
    <dgm:cxn modelId="{65B19466-3EFA-1449-A6A0-D26BFB535170}" type="presOf" srcId="{F5935DB9-92CF-2A47-A313-B3AA8D616148}" destId="{04A72C80-79E1-9747-8ACB-8CE8513ACE10}" srcOrd="0" destOrd="1" presId="urn:microsoft.com/office/officeart/2005/8/layout/default#1"/>
    <dgm:cxn modelId="{F0888AF0-7DCC-5C40-8D10-5B1DA69CACE0}" type="presOf" srcId="{7CD66E25-E624-6441-A9E3-CCF1B181A3D3}" destId="{C43C3846-675A-1241-A43D-79E51B27C744}" srcOrd="0" destOrd="0" presId="urn:microsoft.com/office/officeart/2005/8/layout/default#1"/>
    <dgm:cxn modelId="{464D4B2D-0CAA-4643-B138-DF67E251BD2A}" srcId="{E2895215-EA12-3F47-A705-23AAD92BB288}" destId="{3672DF23-F199-2149-9AB4-69635547123E}" srcOrd="0" destOrd="0" parTransId="{D12A62ED-05C1-6E42-9A14-F26C8B92056C}" sibTransId="{3BEC7E3E-1E6C-C143-89B5-1EE9572489A5}"/>
    <dgm:cxn modelId="{CACE6FF7-29DA-2A47-9CB8-CAC8FC12CFF8}" type="presOf" srcId="{8F29D48A-2FC2-D34F-96B0-638BC697EFB5}" destId="{04A72C80-79E1-9747-8ACB-8CE8513ACE10}" srcOrd="0" destOrd="2" presId="urn:microsoft.com/office/officeart/2005/8/layout/default#1"/>
    <dgm:cxn modelId="{BC074159-A716-C241-AE9A-D24E2C8D32E1}" srcId="{3672DF23-F199-2149-9AB4-69635547123E}" destId="{8F29D48A-2FC2-D34F-96B0-638BC697EFB5}" srcOrd="1" destOrd="0" parTransId="{A90D6A4B-233E-144D-8F59-A74F92C373AE}" sibTransId="{50C3DAFC-442E-7443-856E-883646BA2D1E}"/>
    <dgm:cxn modelId="{F618958F-26B2-C749-9AA7-6304B5082CB9}" srcId="{3672DF23-F199-2149-9AB4-69635547123E}" destId="{F5935DB9-92CF-2A47-A313-B3AA8D616148}" srcOrd="0" destOrd="0" parTransId="{64A7FB34-A27C-814C-89D0-5BFD27774876}" sibTransId="{7BE59026-0793-1349-AA2D-FA331BCE7B98}"/>
    <dgm:cxn modelId="{F0814EDA-B0B8-3544-8A82-329C017C31E5}" srcId="{E2895215-EA12-3F47-A705-23AAD92BB288}" destId="{7CD66E25-E624-6441-A9E3-CCF1B181A3D3}" srcOrd="2" destOrd="0" parTransId="{0B84526C-7019-0645-96EF-B1DC4F3233E6}" sibTransId="{C5E3DBAD-AEE4-F840-A382-44BC7E5143FE}"/>
    <dgm:cxn modelId="{26A65111-B01A-154D-85D8-DB21DB6E7DED}" type="presOf" srcId="{E2895215-EA12-3F47-A705-23AAD92BB288}" destId="{B6DBDB78-E2A3-A547-B8ED-C868FC012DCE}" srcOrd="0" destOrd="0" presId="urn:microsoft.com/office/officeart/2005/8/layout/default#1"/>
    <dgm:cxn modelId="{A279B643-7A02-1843-99D9-F87531F7DF95}" type="presOf" srcId="{07BA7B5B-0EF9-D747-8FAC-F02D4F45590B}" destId="{5E4A41F0-FADE-C747-8891-9C902B675A82}" srcOrd="0" destOrd="0" presId="urn:microsoft.com/office/officeart/2005/8/layout/default#1"/>
    <dgm:cxn modelId="{6A80A995-E3D8-294D-9E30-3D9B57E31ACC}" type="presParOf" srcId="{B6DBDB78-E2A3-A547-B8ED-C868FC012DCE}" destId="{04A72C80-79E1-9747-8ACB-8CE8513ACE10}" srcOrd="0" destOrd="0" presId="urn:microsoft.com/office/officeart/2005/8/layout/default#1"/>
    <dgm:cxn modelId="{62C9B963-4D54-1148-BA47-74CBEC6D89AE}" type="presParOf" srcId="{B6DBDB78-E2A3-A547-B8ED-C868FC012DCE}" destId="{23A7B3E5-CC49-6049-B648-50B7DAA1A3A3}" srcOrd="1" destOrd="0" presId="urn:microsoft.com/office/officeart/2005/8/layout/default#1"/>
    <dgm:cxn modelId="{6A694C13-5C73-6C4D-89F1-9B78597CE3AE}" type="presParOf" srcId="{B6DBDB78-E2A3-A547-B8ED-C868FC012DCE}" destId="{5E4A41F0-FADE-C747-8891-9C902B675A82}" srcOrd="2" destOrd="0" presId="urn:microsoft.com/office/officeart/2005/8/layout/default#1"/>
    <dgm:cxn modelId="{3C767A25-C0CC-4E41-BFB2-FE519E64DCB3}" type="presParOf" srcId="{B6DBDB78-E2A3-A547-B8ED-C868FC012DCE}" destId="{2351990D-ED5D-2E44-A1A6-5873986CB7B4}" srcOrd="3" destOrd="0" presId="urn:microsoft.com/office/officeart/2005/8/layout/default#1"/>
    <dgm:cxn modelId="{00C6FDC6-1DEF-0F4B-9B0E-0C7A9849F1E9}" type="presParOf" srcId="{B6DBDB78-E2A3-A547-B8ED-C868FC012DCE}" destId="{C43C3846-675A-1241-A43D-79E51B27C744}"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5B63C3-7843-BF44-A1A1-71477A5774CB}" type="doc">
      <dgm:prSet loTypeId="urn:microsoft.com/office/officeart/2005/8/layout/funnel1" loCatId="relationship" qsTypeId="urn:microsoft.com/office/officeart/2005/8/quickstyle/simple4" qsCatId="simple" csTypeId="urn:microsoft.com/office/officeart/2005/8/colors/accent1_2" csCatId="accent1" phldr="1"/>
      <dgm:spPr/>
      <dgm:t>
        <a:bodyPr/>
        <a:lstStyle/>
        <a:p>
          <a:endParaRPr lang="en-US"/>
        </a:p>
      </dgm:t>
    </dgm:pt>
    <dgm:pt modelId="{58AAC28B-DD37-1D49-AC8C-B3EA34048BD2}">
      <dgm:prSet phldrT="[Text]"/>
      <dgm:spPr/>
      <dgm:t>
        <a:bodyPr/>
        <a:lstStyle/>
        <a:p>
          <a:r>
            <a:rPr lang="en-US" b="1" i="0" dirty="0" smtClean="0"/>
            <a:t>Three parts of a principal name</a:t>
          </a:r>
          <a:endParaRPr lang="en-US" b="1" i="0" dirty="0"/>
        </a:p>
      </dgm:t>
    </dgm:pt>
    <dgm:pt modelId="{B5620FCB-40E6-FD49-B4CF-479F9673A818}" type="parTrans" cxnId="{56B667C3-30E4-934F-BE63-D23F1729176B}">
      <dgm:prSet/>
      <dgm:spPr/>
      <dgm:t>
        <a:bodyPr/>
        <a:lstStyle/>
        <a:p>
          <a:endParaRPr lang="en-US"/>
        </a:p>
      </dgm:t>
    </dgm:pt>
    <dgm:pt modelId="{3416905B-2FEC-C646-B4DB-4DFFF1F9D9DC}" type="sibTrans" cxnId="{56B667C3-30E4-934F-BE63-D23F1729176B}">
      <dgm:prSet/>
      <dgm:spPr/>
      <dgm:t>
        <a:bodyPr/>
        <a:lstStyle/>
        <a:p>
          <a:endParaRPr lang="en-US"/>
        </a:p>
      </dgm:t>
    </dgm:pt>
    <dgm:pt modelId="{778BD096-00A2-6D48-BD14-CE4F7524B65F}">
      <dgm:prSet/>
      <dgm:spPr>
        <a:ln>
          <a:solidFill>
            <a:schemeClr val="tx1"/>
          </a:solidFill>
        </a:ln>
      </dgm:spPr>
      <dgm:t>
        <a:bodyPr/>
        <a:lstStyle/>
        <a:p>
          <a:r>
            <a:rPr lang="en-US" b="1" i="0" dirty="0" smtClean="0"/>
            <a:t>A service or user name</a:t>
          </a:r>
        </a:p>
      </dgm:t>
    </dgm:pt>
    <dgm:pt modelId="{93D018D6-659F-0F4D-A4DB-BB23D9A31A93}" type="parTrans" cxnId="{B9C1A763-E2B6-EC4E-8235-2BFE84067B20}">
      <dgm:prSet/>
      <dgm:spPr/>
      <dgm:t>
        <a:bodyPr/>
        <a:lstStyle/>
        <a:p>
          <a:endParaRPr lang="en-US"/>
        </a:p>
      </dgm:t>
    </dgm:pt>
    <dgm:pt modelId="{D4D78A10-3441-6D4D-B0B5-4DC4832CF002}" type="sibTrans" cxnId="{B9C1A763-E2B6-EC4E-8235-2BFE84067B20}">
      <dgm:prSet/>
      <dgm:spPr/>
      <dgm:t>
        <a:bodyPr/>
        <a:lstStyle/>
        <a:p>
          <a:endParaRPr lang="en-US"/>
        </a:p>
      </dgm:t>
    </dgm:pt>
    <dgm:pt modelId="{5C5801B9-9102-FD46-8442-D4BD2727404B}">
      <dgm:prSet/>
      <dgm:spPr>
        <a:ln>
          <a:solidFill>
            <a:schemeClr val="tx1"/>
          </a:solidFill>
        </a:ln>
      </dgm:spPr>
      <dgm:t>
        <a:bodyPr/>
        <a:lstStyle/>
        <a:p>
          <a:r>
            <a:rPr lang="en-US" b="1" i="0" dirty="0" smtClean="0"/>
            <a:t>An instance name</a:t>
          </a:r>
        </a:p>
      </dgm:t>
    </dgm:pt>
    <dgm:pt modelId="{37044915-4B5B-AF4C-B039-2B950448838F}" type="parTrans" cxnId="{26927C23-1444-054B-8045-84F05DDC3371}">
      <dgm:prSet/>
      <dgm:spPr/>
      <dgm:t>
        <a:bodyPr/>
        <a:lstStyle/>
        <a:p>
          <a:endParaRPr lang="en-US"/>
        </a:p>
      </dgm:t>
    </dgm:pt>
    <dgm:pt modelId="{A007A85C-7D46-834D-B6F4-1DEB32092D60}" type="sibTrans" cxnId="{26927C23-1444-054B-8045-84F05DDC3371}">
      <dgm:prSet/>
      <dgm:spPr/>
      <dgm:t>
        <a:bodyPr/>
        <a:lstStyle/>
        <a:p>
          <a:endParaRPr lang="en-US"/>
        </a:p>
      </dgm:t>
    </dgm:pt>
    <dgm:pt modelId="{B3110903-0314-3747-9594-416BB7C4C1B3}">
      <dgm:prSet/>
      <dgm:spPr>
        <a:ln>
          <a:solidFill>
            <a:schemeClr val="tx1"/>
          </a:solidFill>
        </a:ln>
      </dgm:spPr>
      <dgm:t>
        <a:bodyPr/>
        <a:lstStyle/>
        <a:p>
          <a:r>
            <a:rPr lang="en-US" b="1" i="0" dirty="0" smtClean="0"/>
            <a:t>A realm name</a:t>
          </a:r>
          <a:endParaRPr lang="en-US" b="1" i="0" dirty="0"/>
        </a:p>
      </dgm:t>
    </dgm:pt>
    <dgm:pt modelId="{7761042B-73CA-854C-AACB-2A8728492D73}" type="parTrans" cxnId="{86CCC5A7-96FD-864C-B8AE-C3CC49F31408}">
      <dgm:prSet/>
      <dgm:spPr/>
      <dgm:t>
        <a:bodyPr/>
        <a:lstStyle/>
        <a:p>
          <a:endParaRPr lang="en-US"/>
        </a:p>
      </dgm:t>
    </dgm:pt>
    <dgm:pt modelId="{01FF69A2-1E8E-0E4C-A119-D35B33F1C6F5}" type="sibTrans" cxnId="{86CCC5A7-96FD-864C-B8AE-C3CC49F31408}">
      <dgm:prSet/>
      <dgm:spPr/>
      <dgm:t>
        <a:bodyPr/>
        <a:lstStyle/>
        <a:p>
          <a:endParaRPr lang="en-US"/>
        </a:p>
      </dgm:t>
    </dgm:pt>
    <dgm:pt modelId="{6F5F11CB-981F-EF41-950B-23F645FD55D3}" type="pres">
      <dgm:prSet presAssocID="{ED5B63C3-7843-BF44-A1A1-71477A5774CB}" presName="Name0" presStyleCnt="0">
        <dgm:presLayoutVars>
          <dgm:chMax val="4"/>
          <dgm:resizeHandles val="exact"/>
        </dgm:presLayoutVars>
      </dgm:prSet>
      <dgm:spPr/>
      <dgm:t>
        <a:bodyPr/>
        <a:lstStyle/>
        <a:p>
          <a:endParaRPr lang="en-US"/>
        </a:p>
      </dgm:t>
    </dgm:pt>
    <dgm:pt modelId="{D9DA4F58-BCAD-0441-B2AC-D13250C4BF1E}" type="pres">
      <dgm:prSet presAssocID="{ED5B63C3-7843-BF44-A1A1-71477A5774CB}" presName="ellipse" presStyleLbl="trBgShp" presStyleIdx="0" presStyleCnt="1"/>
      <dgm:spPr/>
    </dgm:pt>
    <dgm:pt modelId="{DB883DEF-BC93-D442-8759-F27C5AB85A8A}" type="pres">
      <dgm:prSet presAssocID="{ED5B63C3-7843-BF44-A1A1-71477A5774CB}" presName="arrow1" presStyleLbl="fgShp" presStyleIdx="0" presStyleCnt="1"/>
      <dgm:spPr>
        <a:solidFill>
          <a:schemeClr val="bg1"/>
        </a:solidFill>
        <a:ln>
          <a:solidFill>
            <a:schemeClr val="accent1"/>
          </a:solidFill>
        </a:ln>
      </dgm:spPr>
    </dgm:pt>
    <dgm:pt modelId="{F7A31D04-4755-9B4F-A57F-5696E210151F}" type="pres">
      <dgm:prSet presAssocID="{ED5B63C3-7843-BF44-A1A1-71477A5774CB}" presName="rectangle" presStyleLbl="revTx" presStyleIdx="0" presStyleCnt="1">
        <dgm:presLayoutVars>
          <dgm:bulletEnabled val="1"/>
        </dgm:presLayoutVars>
      </dgm:prSet>
      <dgm:spPr/>
      <dgm:t>
        <a:bodyPr/>
        <a:lstStyle/>
        <a:p>
          <a:endParaRPr lang="en-US"/>
        </a:p>
      </dgm:t>
    </dgm:pt>
    <dgm:pt modelId="{8B46D60C-AD58-904A-B869-B653E85DE902}" type="pres">
      <dgm:prSet presAssocID="{5C5801B9-9102-FD46-8442-D4BD2727404B}" presName="item1" presStyleLbl="node1" presStyleIdx="0" presStyleCnt="3">
        <dgm:presLayoutVars>
          <dgm:bulletEnabled val="1"/>
        </dgm:presLayoutVars>
      </dgm:prSet>
      <dgm:spPr/>
      <dgm:t>
        <a:bodyPr/>
        <a:lstStyle/>
        <a:p>
          <a:endParaRPr lang="en-US"/>
        </a:p>
      </dgm:t>
    </dgm:pt>
    <dgm:pt modelId="{751124D2-3E0B-5943-BA61-46BF18DF6EEF}" type="pres">
      <dgm:prSet presAssocID="{B3110903-0314-3747-9594-416BB7C4C1B3}" presName="item2" presStyleLbl="node1" presStyleIdx="1" presStyleCnt="3">
        <dgm:presLayoutVars>
          <dgm:bulletEnabled val="1"/>
        </dgm:presLayoutVars>
      </dgm:prSet>
      <dgm:spPr/>
      <dgm:t>
        <a:bodyPr/>
        <a:lstStyle/>
        <a:p>
          <a:endParaRPr lang="en-US"/>
        </a:p>
      </dgm:t>
    </dgm:pt>
    <dgm:pt modelId="{26A9FFE1-F846-8B4B-B4CF-DDFB06DBEE26}" type="pres">
      <dgm:prSet presAssocID="{58AAC28B-DD37-1D49-AC8C-B3EA34048BD2}" presName="item3" presStyleLbl="node1" presStyleIdx="2" presStyleCnt="3">
        <dgm:presLayoutVars>
          <dgm:bulletEnabled val="1"/>
        </dgm:presLayoutVars>
      </dgm:prSet>
      <dgm:spPr/>
      <dgm:t>
        <a:bodyPr/>
        <a:lstStyle/>
        <a:p>
          <a:endParaRPr lang="en-US"/>
        </a:p>
      </dgm:t>
    </dgm:pt>
    <dgm:pt modelId="{172CA894-62FE-CF43-A52D-A99AFE9AFEF7}" type="pres">
      <dgm:prSet presAssocID="{ED5B63C3-7843-BF44-A1A1-71477A5774CB}" presName="funnel" presStyleLbl="trAlignAcc1" presStyleIdx="0" presStyleCnt="1" custLinFactNeighborX="397" custLinFactNeighborY="-149"/>
      <dgm:spPr/>
    </dgm:pt>
  </dgm:ptLst>
  <dgm:cxnLst>
    <dgm:cxn modelId="{86CCC5A7-96FD-864C-B8AE-C3CC49F31408}" srcId="{ED5B63C3-7843-BF44-A1A1-71477A5774CB}" destId="{B3110903-0314-3747-9594-416BB7C4C1B3}" srcOrd="2" destOrd="0" parTransId="{7761042B-73CA-854C-AACB-2A8728492D73}" sibTransId="{01FF69A2-1E8E-0E4C-A119-D35B33F1C6F5}"/>
    <dgm:cxn modelId="{56B667C3-30E4-934F-BE63-D23F1729176B}" srcId="{ED5B63C3-7843-BF44-A1A1-71477A5774CB}" destId="{58AAC28B-DD37-1D49-AC8C-B3EA34048BD2}" srcOrd="3" destOrd="0" parTransId="{B5620FCB-40E6-FD49-B4CF-479F9673A818}" sibTransId="{3416905B-2FEC-C646-B4DB-4DFFF1F9D9DC}"/>
    <dgm:cxn modelId="{B71DC538-E3A0-894A-9B99-589D30BC25D3}" type="presOf" srcId="{58AAC28B-DD37-1D49-AC8C-B3EA34048BD2}" destId="{F7A31D04-4755-9B4F-A57F-5696E210151F}" srcOrd="0" destOrd="0" presId="urn:microsoft.com/office/officeart/2005/8/layout/funnel1"/>
    <dgm:cxn modelId="{B055E1B8-8EC6-5649-AD11-EFF260741996}" type="presOf" srcId="{5C5801B9-9102-FD46-8442-D4BD2727404B}" destId="{751124D2-3E0B-5943-BA61-46BF18DF6EEF}" srcOrd="0" destOrd="0" presId="urn:microsoft.com/office/officeart/2005/8/layout/funnel1"/>
    <dgm:cxn modelId="{FBF2A4C4-11AC-3C4C-A11C-80F572590FAA}" type="presOf" srcId="{ED5B63C3-7843-BF44-A1A1-71477A5774CB}" destId="{6F5F11CB-981F-EF41-950B-23F645FD55D3}" srcOrd="0" destOrd="0" presId="urn:microsoft.com/office/officeart/2005/8/layout/funnel1"/>
    <dgm:cxn modelId="{15533BA6-7332-EC4A-B525-302A286828EA}" type="presOf" srcId="{778BD096-00A2-6D48-BD14-CE4F7524B65F}" destId="{26A9FFE1-F846-8B4B-B4CF-DDFB06DBEE26}" srcOrd="0" destOrd="0" presId="urn:microsoft.com/office/officeart/2005/8/layout/funnel1"/>
    <dgm:cxn modelId="{B9C1A763-E2B6-EC4E-8235-2BFE84067B20}" srcId="{ED5B63C3-7843-BF44-A1A1-71477A5774CB}" destId="{778BD096-00A2-6D48-BD14-CE4F7524B65F}" srcOrd="0" destOrd="0" parTransId="{93D018D6-659F-0F4D-A4DB-BB23D9A31A93}" sibTransId="{D4D78A10-3441-6D4D-B0B5-4DC4832CF002}"/>
    <dgm:cxn modelId="{BAF76620-C3C9-A549-9814-447C7BFE0239}" type="presOf" srcId="{B3110903-0314-3747-9594-416BB7C4C1B3}" destId="{8B46D60C-AD58-904A-B869-B653E85DE902}" srcOrd="0" destOrd="0" presId="urn:microsoft.com/office/officeart/2005/8/layout/funnel1"/>
    <dgm:cxn modelId="{26927C23-1444-054B-8045-84F05DDC3371}" srcId="{ED5B63C3-7843-BF44-A1A1-71477A5774CB}" destId="{5C5801B9-9102-FD46-8442-D4BD2727404B}" srcOrd="1" destOrd="0" parTransId="{37044915-4B5B-AF4C-B039-2B950448838F}" sibTransId="{A007A85C-7D46-834D-B6F4-1DEB32092D60}"/>
    <dgm:cxn modelId="{8C22A181-BD1B-BD4B-B2CE-B04EB00FF1C0}" type="presParOf" srcId="{6F5F11CB-981F-EF41-950B-23F645FD55D3}" destId="{D9DA4F58-BCAD-0441-B2AC-D13250C4BF1E}" srcOrd="0" destOrd="0" presId="urn:microsoft.com/office/officeart/2005/8/layout/funnel1"/>
    <dgm:cxn modelId="{B24739B3-44EA-F845-B4FC-06C965826D30}" type="presParOf" srcId="{6F5F11CB-981F-EF41-950B-23F645FD55D3}" destId="{DB883DEF-BC93-D442-8759-F27C5AB85A8A}" srcOrd="1" destOrd="0" presId="urn:microsoft.com/office/officeart/2005/8/layout/funnel1"/>
    <dgm:cxn modelId="{27469783-B3A6-3D44-BC52-024A382BB2EC}" type="presParOf" srcId="{6F5F11CB-981F-EF41-950B-23F645FD55D3}" destId="{F7A31D04-4755-9B4F-A57F-5696E210151F}" srcOrd="2" destOrd="0" presId="urn:microsoft.com/office/officeart/2005/8/layout/funnel1"/>
    <dgm:cxn modelId="{F87F1DD4-66F2-0D4A-869E-8DBF90D8C685}" type="presParOf" srcId="{6F5F11CB-981F-EF41-950B-23F645FD55D3}" destId="{8B46D60C-AD58-904A-B869-B653E85DE902}" srcOrd="3" destOrd="0" presId="urn:microsoft.com/office/officeart/2005/8/layout/funnel1"/>
    <dgm:cxn modelId="{80F60D7E-B8D0-8D4A-9AD8-5611246259CE}" type="presParOf" srcId="{6F5F11CB-981F-EF41-950B-23F645FD55D3}" destId="{751124D2-3E0B-5943-BA61-46BF18DF6EEF}" srcOrd="4" destOrd="0" presId="urn:microsoft.com/office/officeart/2005/8/layout/funnel1"/>
    <dgm:cxn modelId="{68304C27-7D8E-954E-B48F-338312AFFEBD}" type="presParOf" srcId="{6F5F11CB-981F-EF41-950B-23F645FD55D3}" destId="{26A9FFE1-F846-8B4B-B4CF-DDFB06DBEE26}" srcOrd="5" destOrd="0" presId="urn:microsoft.com/office/officeart/2005/8/layout/funnel1"/>
    <dgm:cxn modelId="{E1E58310-2A32-8E46-95D4-75C2CA709312}" type="presParOf" srcId="{6F5F11CB-981F-EF41-950B-23F645FD55D3}" destId="{172CA894-62FE-CF43-A52D-A99AFE9AFEF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ED19C4-DDC8-1D46-AAC2-46AF3F1CF2B6}" type="doc">
      <dgm:prSet loTypeId="urn:microsoft.com/office/officeart/2005/8/layout/process4" loCatId="process" qsTypeId="urn:microsoft.com/office/officeart/2005/8/quickstyle/simple4" qsCatId="simple" csTypeId="urn:microsoft.com/office/officeart/2005/8/colors/accent1_2" csCatId="accent1"/>
      <dgm:spPr/>
      <dgm:t>
        <a:bodyPr/>
        <a:lstStyle/>
        <a:p>
          <a:endParaRPr lang="en-US"/>
        </a:p>
      </dgm:t>
    </dgm:pt>
    <dgm:pt modelId="{97D569F2-8AB2-FD43-A148-A5DA7866C0E5}">
      <dgm:prSet custT="1"/>
      <dgm:spPr/>
      <dgm:t>
        <a:bodyPr/>
        <a:lstStyle/>
        <a:p>
          <a:pPr rtl="0"/>
          <a:r>
            <a:rPr lang="en-US" sz="4400" dirty="0" smtClean="0"/>
            <a:t>Version 5 is intended to address the limitations of version 4 in two areas:</a:t>
          </a:r>
          <a:endParaRPr lang="en-US" sz="4400" dirty="0"/>
        </a:p>
      </dgm:t>
    </dgm:pt>
    <dgm:pt modelId="{E744B7AE-E901-4D45-9870-A9418764DB39}" type="parTrans" cxnId="{9C9906A4-69C4-6048-AEF9-2AA0C8F04F80}">
      <dgm:prSet/>
      <dgm:spPr/>
      <dgm:t>
        <a:bodyPr/>
        <a:lstStyle/>
        <a:p>
          <a:endParaRPr lang="en-US"/>
        </a:p>
      </dgm:t>
    </dgm:pt>
    <dgm:pt modelId="{E2C10C23-D2C6-3048-9F76-FBC59821B949}" type="sibTrans" cxnId="{9C9906A4-69C4-6048-AEF9-2AA0C8F04F80}">
      <dgm:prSet/>
      <dgm:spPr/>
      <dgm:t>
        <a:bodyPr/>
        <a:lstStyle/>
        <a:p>
          <a:endParaRPr lang="en-US"/>
        </a:p>
      </dgm:t>
    </dgm:pt>
    <dgm:pt modelId="{7EB638CE-70F3-074F-BA4C-E8C56ABE39BA}">
      <dgm:prSet/>
      <dgm:spPr/>
      <dgm:t>
        <a:bodyPr/>
        <a:lstStyle/>
        <a:p>
          <a:pPr rtl="0"/>
          <a:r>
            <a:rPr lang="en-US" dirty="0" smtClean="0"/>
            <a:t>Environmental shortcomings</a:t>
          </a:r>
          <a:endParaRPr lang="en-US" dirty="0"/>
        </a:p>
      </dgm:t>
    </dgm:pt>
    <dgm:pt modelId="{94FB3C54-9901-A04A-BC63-891ADA30DA52}" type="parTrans" cxnId="{65A2FB17-A384-CF4A-BF4D-FBFBE1CEFEEC}">
      <dgm:prSet/>
      <dgm:spPr/>
      <dgm:t>
        <a:bodyPr/>
        <a:lstStyle/>
        <a:p>
          <a:endParaRPr lang="en-US"/>
        </a:p>
      </dgm:t>
    </dgm:pt>
    <dgm:pt modelId="{1974E2E8-5CCB-D24E-BB3A-7EB553CA6B3D}" type="sibTrans" cxnId="{65A2FB17-A384-CF4A-BF4D-FBFBE1CEFEEC}">
      <dgm:prSet/>
      <dgm:spPr/>
      <dgm:t>
        <a:bodyPr/>
        <a:lstStyle/>
        <a:p>
          <a:endParaRPr lang="en-US"/>
        </a:p>
      </dgm:t>
    </dgm:pt>
    <dgm:pt modelId="{26F3AE92-DB32-504E-9B59-143C3D025005}">
      <dgm:prSet/>
      <dgm:spPr/>
      <dgm:t>
        <a:bodyPr/>
        <a:lstStyle/>
        <a:p>
          <a:pPr rtl="0"/>
          <a:r>
            <a:rPr lang="en-US" dirty="0" smtClean="0"/>
            <a:t>Encryption system dependence</a:t>
          </a:r>
          <a:endParaRPr lang="en-US" dirty="0"/>
        </a:p>
      </dgm:t>
    </dgm:pt>
    <dgm:pt modelId="{502EE9F7-EFE8-4545-BAFF-115C3E9635ED}" type="parTrans" cxnId="{7C516929-ED14-A34C-87CF-E3AE939C252E}">
      <dgm:prSet/>
      <dgm:spPr/>
      <dgm:t>
        <a:bodyPr/>
        <a:lstStyle/>
        <a:p>
          <a:endParaRPr lang="en-US"/>
        </a:p>
      </dgm:t>
    </dgm:pt>
    <dgm:pt modelId="{4845EF6D-308E-3B4F-A423-D9C3AFB1144F}" type="sibTrans" cxnId="{7C516929-ED14-A34C-87CF-E3AE939C252E}">
      <dgm:prSet/>
      <dgm:spPr/>
      <dgm:t>
        <a:bodyPr/>
        <a:lstStyle/>
        <a:p>
          <a:endParaRPr lang="en-US"/>
        </a:p>
      </dgm:t>
    </dgm:pt>
    <dgm:pt modelId="{BEDF54BC-2705-4641-8CC4-9CF14D3C22C1}">
      <dgm:prSet/>
      <dgm:spPr/>
      <dgm:t>
        <a:bodyPr/>
        <a:lstStyle/>
        <a:p>
          <a:pPr rtl="0"/>
          <a:r>
            <a:rPr lang="en-US" dirty="0" smtClean="0"/>
            <a:t>Internet protocol dependence</a:t>
          </a:r>
          <a:endParaRPr lang="en-US" dirty="0"/>
        </a:p>
      </dgm:t>
    </dgm:pt>
    <dgm:pt modelId="{9DDCA98C-9A93-0B4C-B4EE-1EFA586EC433}" type="parTrans" cxnId="{771FD798-951B-2D48-8BBB-F404578D1A1A}">
      <dgm:prSet/>
      <dgm:spPr/>
      <dgm:t>
        <a:bodyPr/>
        <a:lstStyle/>
        <a:p>
          <a:endParaRPr lang="en-US"/>
        </a:p>
      </dgm:t>
    </dgm:pt>
    <dgm:pt modelId="{6D2E9E15-7ECF-DA43-B4D8-96651B1F6BEF}" type="sibTrans" cxnId="{771FD798-951B-2D48-8BBB-F404578D1A1A}">
      <dgm:prSet/>
      <dgm:spPr/>
      <dgm:t>
        <a:bodyPr/>
        <a:lstStyle/>
        <a:p>
          <a:endParaRPr lang="en-US"/>
        </a:p>
      </dgm:t>
    </dgm:pt>
    <dgm:pt modelId="{AF1BB78C-B148-6344-8E80-A0A7D7C064E8}">
      <dgm:prSet/>
      <dgm:spPr/>
      <dgm:t>
        <a:bodyPr/>
        <a:lstStyle/>
        <a:p>
          <a:pPr rtl="0"/>
          <a:r>
            <a:rPr lang="en-US" dirty="0" smtClean="0"/>
            <a:t>Message byte ordering</a:t>
          </a:r>
          <a:endParaRPr lang="en-US" dirty="0"/>
        </a:p>
      </dgm:t>
    </dgm:pt>
    <dgm:pt modelId="{0C5F630B-3496-8046-80A5-1CBBD49FF250}" type="parTrans" cxnId="{C1C5856E-EEFB-5A4A-8571-50C2F62F9A01}">
      <dgm:prSet/>
      <dgm:spPr/>
      <dgm:t>
        <a:bodyPr/>
        <a:lstStyle/>
        <a:p>
          <a:endParaRPr lang="en-US"/>
        </a:p>
      </dgm:t>
    </dgm:pt>
    <dgm:pt modelId="{CD0E2AB5-F771-D344-B573-B8CAE3769B6A}" type="sibTrans" cxnId="{C1C5856E-EEFB-5A4A-8571-50C2F62F9A01}">
      <dgm:prSet/>
      <dgm:spPr/>
      <dgm:t>
        <a:bodyPr/>
        <a:lstStyle/>
        <a:p>
          <a:endParaRPr lang="en-US"/>
        </a:p>
      </dgm:t>
    </dgm:pt>
    <dgm:pt modelId="{88BEA2A4-0B6A-1C43-ADA5-EF66A63E1439}">
      <dgm:prSet/>
      <dgm:spPr/>
      <dgm:t>
        <a:bodyPr/>
        <a:lstStyle/>
        <a:p>
          <a:pPr rtl="0"/>
          <a:r>
            <a:rPr lang="en-US" dirty="0" smtClean="0"/>
            <a:t>Ticket lifetime</a:t>
          </a:r>
          <a:endParaRPr lang="en-US" dirty="0"/>
        </a:p>
      </dgm:t>
    </dgm:pt>
    <dgm:pt modelId="{0EB061FC-CFCA-AC42-B6C2-9824D5666910}" type="parTrans" cxnId="{7D1659B0-75B8-3E40-8143-FAEBF3685B43}">
      <dgm:prSet/>
      <dgm:spPr/>
      <dgm:t>
        <a:bodyPr/>
        <a:lstStyle/>
        <a:p>
          <a:endParaRPr lang="en-US"/>
        </a:p>
      </dgm:t>
    </dgm:pt>
    <dgm:pt modelId="{0121FDBF-C07A-5F43-8881-11190CB6342F}" type="sibTrans" cxnId="{7D1659B0-75B8-3E40-8143-FAEBF3685B43}">
      <dgm:prSet/>
      <dgm:spPr/>
      <dgm:t>
        <a:bodyPr/>
        <a:lstStyle/>
        <a:p>
          <a:endParaRPr lang="en-US"/>
        </a:p>
      </dgm:t>
    </dgm:pt>
    <dgm:pt modelId="{FBF16B9E-5E4E-0644-B1FB-1F0E39E2B006}">
      <dgm:prSet/>
      <dgm:spPr/>
      <dgm:t>
        <a:bodyPr/>
        <a:lstStyle/>
        <a:p>
          <a:pPr rtl="0"/>
          <a:r>
            <a:rPr lang="en-US" dirty="0" smtClean="0"/>
            <a:t>Authentication forwarding</a:t>
          </a:r>
          <a:endParaRPr lang="en-US" dirty="0"/>
        </a:p>
      </dgm:t>
    </dgm:pt>
    <dgm:pt modelId="{4ECF6F66-470C-B24A-AFC1-18D1319F0FF3}" type="parTrans" cxnId="{B978E377-3F2E-F843-9A1F-EC7E9959FDC8}">
      <dgm:prSet/>
      <dgm:spPr/>
      <dgm:t>
        <a:bodyPr/>
        <a:lstStyle/>
        <a:p>
          <a:endParaRPr lang="en-US"/>
        </a:p>
      </dgm:t>
    </dgm:pt>
    <dgm:pt modelId="{388E2450-6FFF-044D-B041-2F8AAB6F18B2}" type="sibTrans" cxnId="{B978E377-3F2E-F843-9A1F-EC7E9959FDC8}">
      <dgm:prSet/>
      <dgm:spPr/>
      <dgm:t>
        <a:bodyPr/>
        <a:lstStyle/>
        <a:p>
          <a:endParaRPr lang="en-US"/>
        </a:p>
      </dgm:t>
    </dgm:pt>
    <dgm:pt modelId="{957535AC-2CB2-1740-B409-78467D2B653B}">
      <dgm:prSet/>
      <dgm:spPr/>
      <dgm:t>
        <a:bodyPr/>
        <a:lstStyle/>
        <a:p>
          <a:pPr rtl="0"/>
          <a:r>
            <a:rPr lang="en-US" dirty="0" smtClean="0"/>
            <a:t>Interrealm authentication</a:t>
          </a:r>
          <a:endParaRPr lang="en-US" dirty="0"/>
        </a:p>
      </dgm:t>
    </dgm:pt>
    <dgm:pt modelId="{3F2F09A4-CE43-C743-8282-108EB1583E3C}" type="parTrans" cxnId="{36E666BA-00BD-F242-AE21-8A6831D82A77}">
      <dgm:prSet/>
      <dgm:spPr/>
      <dgm:t>
        <a:bodyPr/>
        <a:lstStyle/>
        <a:p>
          <a:endParaRPr lang="en-US"/>
        </a:p>
      </dgm:t>
    </dgm:pt>
    <dgm:pt modelId="{4E89A284-9A8F-C849-9C96-7693F370C312}" type="sibTrans" cxnId="{36E666BA-00BD-F242-AE21-8A6831D82A77}">
      <dgm:prSet/>
      <dgm:spPr/>
      <dgm:t>
        <a:bodyPr/>
        <a:lstStyle/>
        <a:p>
          <a:endParaRPr lang="en-US"/>
        </a:p>
      </dgm:t>
    </dgm:pt>
    <dgm:pt modelId="{85B24DF4-D569-E047-A540-62607AF85128}">
      <dgm:prSet/>
      <dgm:spPr/>
      <dgm:t>
        <a:bodyPr/>
        <a:lstStyle/>
        <a:p>
          <a:pPr rtl="0"/>
          <a:r>
            <a:rPr lang="en-US" dirty="0" smtClean="0"/>
            <a:t>Technical deficiencies</a:t>
          </a:r>
          <a:endParaRPr lang="en-US" dirty="0"/>
        </a:p>
      </dgm:t>
    </dgm:pt>
    <dgm:pt modelId="{A97522CA-97FA-974A-949B-B36A21858F82}" type="parTrans" cxnId="{014BE094-1A98-C549-865E-4005F084C8B5}">
      <dgm:prSet/>
      <dgm:spPr/>
      <dgm:t>
        <a:bodyPr/>
        <a:lstStyle/>
        <a:p>
          <a:endParaRPr lang="en-US"/>
        </a:p>
      </dgm:t>
    </dgm:pt>
    <dgm:pt modelId="{271D5F35-1375-FC4B-80EB-AD20D38F2320}" type="sibTrans" cxnId="{014BE094-1A98-C549-865E-4005F084C8B5}">
      <dgm:prSet/>
      <dgm:spPr/>
      <dgm:t>
        <a:bodyPr/>
        <a:lstStyle/>
        <a:p>
          <a:endParaRPr lang="en-US"/>
        </a:p>
      </dgm:t>
    </dgm:pt>
    <dgm:pt modelId="{2D143681-128B-8743-AAEB-196C76BFB714}">
      <dgm:prSet/>
      <dgm:spPr/>
      <dgm:t>
        <a:bodyPr/>
        <a:lstStyle/>
        <a:p>
          <a:pPr rtl="0"/>
          <a:r>
            <a:rPr lang="en-US" dirty="0" smtClean="0"/>
            <a:t>Double encryption</a:t>
          </a:r>
          <a:endParaRPr lang="en-US" dirty="0"/>
        </a:p>
      </dgm:t>
    </dgm:pt>
    <dgm:pt modelId="{7285052F-1EFC-214D-AC73-2187C564CC1B}" type="parTrans" cxnId="{5C4B8008-0588-B54D-800F-8280D973D993}">
      <dgm:prSet/>
      <dgm:spPr/>
      <dgm:t>
        <a:bodyPr/>
        <a:lstStyle/>
        <a:p>
          <a:endParaRPr lang="en-US"/>
        </a:p>
      </dgm:t>
    </dgm:pt>
    <dgm:pt modelId="{82264B92-F1B7-D24B-AB4A-DFB991C57C01}" type="sibTrans" cxnId="{5C4B8008-0588-B54D-800F-8280D973D993}">
      <dgm:prSet/>
      <dgm:spPr/>
      <dgm:t>
        <a:bodyPr/>
        <a:lstStyle/>
        <a:p>
          <a:endParaRPr lang="en-US"/>
        </a:p>
      </dgm:t>
    </dgm:pt>
    <dgm:pt modelId="{EEDAAD38-0270-2442-B851-5413F422949D}">
      <dgm:prSet/>
      <dgm:spPr/>
      <dgm:t>
        <a:bodyPr/>
        <a:lstStyle/>
        <a:p>
          <a:pPr rtl="0"/>
          <a:r>
            <a:rPr lang="en-US" dirty="0" smtClean="0"/>
            <a:t>PCBC encryption</a:t>
          </a:r>
          <a:endParaRPr lang="en-US" dirty="0"/>
        </a:p>
      </dgm:t>
    </dgm:pt>
    <dgm:pt modelId="{B0519C35-3BD9-5241-80B4-E278DD7DD1DD}" type="parTrans" cxnId="{D0DF132C-7903-A043-B028-2C88A33F7B21}">
      <dgm:prSet/>
      <dgm:spPr/>
      <dgm:t>
        <a:bodyPr/>
        <a:lstStyle/>
        <a:p>
          <a:endParaRPr lang="en-US"/>
        </a:p>
      </dgm:t>
    </dgm:pt>
    <dgm:pt modelId="{54524FBC-E2FF-DA44-9598-B9106C28CFED}" type="sibTrans" cxnId="{D0DF132C-7903-A043-B028-2C88A33F7B21}">
      <dgm:prSet/>
      <dgm:spPr/>
      <dgm:t>
        <a:bodyPr/>
        <a:lstStyle/>
        <a:p>
          <a:endParaRPr lang="en-US"/>
        </a:p>
      </dgm:t>
    </dgm:pt>
    <dgm:pt modelId="{00E71880-CC5E-524C-A6DC-68BD6852AF22}">
      <dgm:prSet/>
      <dgm:spPr/>
      <dgm:t>
        <a:bodyPr/>
        <a:lstStyle/>
        <a:p>
          <a:pPr rtl="0"/>
          <a:r>
            <a:rPr lang="en-US" dirty="0" smtClean="0"/>
            <a:t>Session keys</a:t>
          </a:r>
          <a:endParaRPr lang="en-US" dirty="0"/>
        </a:p>
      </dgm:t>
    </dgm:pt>
    <dgm:pt modelId="{46DE04A5-7EE7-7041-BA65-813DAFB78C8D}" type="parTrans" cxnId="{32DC8D5F-1899-8549-8025-6D85AF854890}">
      <dgm:prSet/>
      <dgm:spPr/>
      <dgm:t>
        <a:bodyPr/>
        <a:lstStyle/>
        <a:p>
          <a:endParaRPr lang="en-US"/>
        </a:p>
      </dgm:t>
    </dgm:pt>
    <dgm:pt modelId="{866DCB60-79B1-5842-AFD7-06F5D6C2A942}" type="sibTrans" cxnId="{32DC8D5F-1899-8549-8025-6D85AF854890}">
      <dgm:prSet/>
      <dgm:spPr/>
      <dgm:t>
        <a:bodyPr/>
        <a:lstStyle/>
        <a:p>
          <a:endParaRPr lang="en-US"/>
        </a:p>
      </dgm:t>
    </dgm:pt>
    <dgm:pt modelId="{CA00A946-EA95-A647-B053-F5FABE59E513}">
      <dgm:prSet/>
      <dgm:spPr/>
      <dgm:t>
        <a:bodyPr/>
        <a:lstStyle/>
        <a:p>
          <a:pPr rtl="0"/>
          <a:r>
            <a:rPr lang="en-US" dirty="0" smtClean="0"/>
            <a:t>Password attacks</a:t>
          </a:r>
          <a:endParaRPr lang="en-US" dirty="0"/>
        </a:p>
      </dgm:t>
    </dgm:pt>
    <dgm:pt modelId="{5D30ED62-5124-4D44-A2F4-57EA3B26FB3E}" type="parTrans" cxnId="{17772003-764C-494D-9CA0-EDF28F4347CC}">
      <dgm:prSet/>
      <dgm:spPr/>
      <dgm:t>
        <a:bodyPr/>
        <a:lstStyle/>
        <a:p>
          <a:endParaRPr lang="en-US"/>
        </a:p>
      </dgm:t>
    </dgm:pt>
    <dgm:pt modelId="{2F2177E7-FF74-9147-AFD9-09DD9B255EF1}" type="sibTrans" cxnId="{17772003-764C-494D-9CA0-EDF28F4347CC}">
      <dgm:prSet/>
      <dgm:spPr/>
      <dgm:t>
        <a:bodyPr/>
        <a:lstStyle/>
        <a:p>
          <a:endParaRPr lang="en-US"/>
        </a:p>
      </dgm:t>
    </dgm:pt>
    <dgm:pt modelId="{4FE1C1A5-0DF4-A648-B0FA-372EE81CE522}" type="pres">
      <dgm:prSet presAssocID="{FDED19C4-DDC8-1D46-AAC2-46AF3F1CF2B6}" presName="Name0" presStyleCnt="0">
        <dgm:presLayoutVars>
          <dgm:dir/>
          <dgm:animLvl val="lvl"/>
          <dgm:resizeHandles val="exact"/>
        </dgm:presLayoutVars>
      </dgm:prSet>
      <dgm:spPr/>
      <dgm:t>
        <a:bodyPr/>
        <a:lstStyle/>
        <a:p>
          <a:endParaRPr lang="en-US"/>
        </a:p>
      </dgm:t>
    </dgm:pt>
    <dgm:pt modelId="{34FF3A3F-2CA3-4F49-A145-D6DFF468413A}" type="pres">
      <dgm:prSet presAssocID="{97D569F2-8AB2-FD43-A148-A5DA7866C0E5}" presName="boxAndChildren" presStyleCnt="0"/>
      <dgm:spPr/>
    </dgm:pt>
    <dgm:pt modelId="{ACCBE9B9-8545-0A42-8324-3936B80BBAAA}" type="pres">
      <dgm:prSet presAssocID="{97D569F2-8AB2-FD43-A148-A5DA7866C0E5}" presName="parentTextBox" presStyleLbl="node1" presStyleIdx="0" presStyleCnt="1"/>
      <dgm:spPr/>
      <dgm:t>
        <a:bodyPr/>
        <a:lstStyle/>
        <a:p>
          <a:endParaRPr lang="en-US"/>
        </a:p>
      </dgm:t>
    </dgm:pt>
    <dgm:pt modelId="{98615DCA-7C3F-114C-9DEA-ACB584E59352}" type="pres">
      <dgm:prSet presAssocID="{97D569F2-8AB2-FD43-A148-A5DA7866C0E5}" presName="entireBox" presStyleLbl="node1" presStyleIdx="0" presStyleCnt="1"/>
      <dgm:spPr/>
      <dgm:t>
        <a:bodyPr/>
        <a:lstStyle/>
        <a:p>
          <a:endParaRPr lang="en-US"/>
        </a:p>
      </dgm:t>
    </dgm:pt>
    <dgm:pt modelId="{0419F3F0-0CB1-9240-80A2-45926708AAB9}" type="pres">
      <dgm:prSet presAssocID="{97D569F2-8AB2-FD43-A148-A5DA7866C0E5}" presName="descendantBox" presStyleCnt="0"/>
      <dgm:spPr/>
    </dgm:pt>
    <dgm:pt modelId="{5D48EB20-6C42-834F-8457-6E3434CCF828}" type="pres">
      <dgm:prSet presAssocID="{7EB638CE-70F3-074F-BA4C-E8C56ABE39BA}" presName="childTextBox" presStyleLbl="fgAccFollowNode1" presStyleIdx="0" presStyleCnt="2">
        <dgm:presLayoutVars>
          <dgm:bulletEnabled val="1"/>
        </dgm:presLayoutVars>
      </dgm:prSet>
      <dgm:spPr/>
      <dgm:t>
        <a:bodyPr/>
        <a:lstStyle/>
        <a:p>
          <a:endParaRPr lang="en-US"/>
        </a:p>
      </dgm:t>
    </dgm:pt>
    <dgm:pt modelId="{92BD13A5-1A3D-8E44-A4ED-0A07D45C046F}" type="pres">
      <dgm:prSet presAssocID="{85B24DF4-D569-E047-A540-62607AF85128}" presName="childTextBox" presStyleLbl="fgAccFollowNode1" presStyleIdx="1" presStyleCnt="2">
        <dgm:presLayoutVars>
          <dgm:bulletEnabled val="1"/>
        </dgm:presLayoutVars>
      </dgm:prSet>
      <dgm:spPr/>
      <dgm:t>
        <a:bodyPr/>
        <a:lstStyle/>
        <a:p>
          <a:endParaRPr lang="en-US"/>
        </a:p>
      </dgm:t>
    </dgm:pt>
  </dgm:ptLst>
  <dgm:cxnLst>
    <dgm:cxn modelId="{A497FE65-FC27-5A47-95BD-D5EDEE60D073}" type="presOf" srcId="{BEDF54BC-2705-4641-8CC4-9CF14D3C22C1}" destId="{5D48EB20-6C42-834F-8457-6E3434CCF828}" srcOrd="0" destOrd="2" presId="urn:microsoft.com/office/officeart/2005/8/layout/process4"/>
    <dgm:cxn modelId="{5C4B8008-0588-B54D-800F-8280D973D993}" srcId="{85B24DF4-D569-E047-A540-62607AF85128}" destId="{2D143681-128B-8743-AAEB-196C76BFB714}" srcOrd="0" destOrd="0" parTransId="{7285052F-1EFC-214D-AC73-2187C564CC1B}" sibTransId="{82264B92-F1B7-D24B-AB4A-DFB991C57C01}"/>
    <dgm:cxn modelId="{65A2FB17-A384-CF4A-BF4D-FBFBE1CEFEEC}" srcId="{97D569F2-8AB2-FD43-A148-A5DA7866C0E5}" destId="{7EB638CE-70F3-074F-BA4C-E8C56ABE39BA}" srcOrd="0" destOrd="0" parTransId="{94FB3C54-9901-A04A-BC63-891ADA30DA52}" sibTransId="{1974E2E8-5CCB-D24E-BB3A-7EB553CA6B3D}"/>
    <dgm:cxn modelId="{D0DF132C-7903-A043-B028-2C88A33F7B21}" srcId="{85B24DF4-D569-E047-A540-62607AF85128}" destId="{EEDAAD38-0270-2442-B851-5413F422949D}" srcOrd="1" destOrd="0" parTransId="{B0519C35-3BD9-5241-80B4-E278DD7DD1DD}" sibTransId="{54524FBC-E2FF-DA44-9598-B9106C28CFED}"/>
    <dgm:cxn modelId="{AC6C3822-8376-6D42-A577-78E6B00E731A}" type="presOf" srcId="{AF1BB78C-B148-6344-8E80-A0A7D7C064E8}" destId="{5D48EB20-6C42-834F-8457-6E3434CCF828}" srcOrd="0" destOrd="3" presId="urn:microsoft.com/office/officeart/2005/8/layout/process4"/>
    <dgm:cxn modelId="{AAF8931B-6EA2-1849-9CC0-149B981A7033}" type="presOf" srcId="{FDED19C4-DDC8-1D46-AAC2-46AF3F1CF2B6}" destId="{4FE1C1A5-0DF4-A648-B0FA-372EE81CE522}" srcOrd="0" destOrd="0" presId="urn:microsoft.com/office/officeart/2005/8/layout/process4"/>
    <dgm:cxn modelId="{46C69900-B3E7-A247-B5E2-15123676B4D4}" type="presOf" srcId="{97D569F2-8AB2-FD43-A148-A5DA7866C0E5}" destId="{98615DCA-7C3F-114C-9DEA-ACB584E59352}" srcOrd="1" destOrd="0" presId="urn:microsoft.com/office/officeart/2005/8/layout/process4"/>
    <dgm:cxn modelId="{771FD798-951B-2D48-8BBB-F404578D1A1A}" srcId="{7EB638CE-70F3-074F-BA4C-E8C56ABE39BA}" destId="{BEDF54BC-2705-4641-8CC4-9CF14D3C22C1}" srcOrd="1" destOrd="0" parTransId="{9DDCA98C-9A93-0B4C-B4EE-1EFA586EC433}" sibTransId="{6D2E9E15-7ECF-DA43-B4D8-96651B1F6BEF}"/>
    <dgm:cxn modelId="{17772003-764C-494D-9CA0-EDF28F4347CC}" srcId="{85B24DF4-D569-E047-A540-62607AF85128}" destId="{CA00A946-EA95-A647-B053-F5FABE59E513}" srcOrd="3" destOrd="0" parTransId="{5D30ED62-5124-4D44-A2F4-57EA3B26FB3E}" sibTransId="{2F2177E7-FF74-9147-AFD9-09DD9B255EF1}"/>
    <dgm:cxn modelId="{2673D9A6-533E-BB4B-8692-66DE6D9C915B}" type="presOf" srcId="{2D143681-128B-8743-AAEB-196C76BFB714}" destId="{92BD13A5-1A3D-8E44-A4ED-0A07D45C046F}" srcOrd="0" destOrd="1" presId="urn:microsoft.com/office/officeart/2005/8/layout/process4"/>
    <dgm:cxn modelId="{AD55B7B7-EF54-EE42-8D6C-A3653912EAF6}" type="presOf" srcId="{FBF16B9E-5E4E-0644-B1FB-1F0E39E2B006}" destId="{5D48EB20-6C42-834F-8457-6E3434CCF828}" srcOrd="0" destOrd="5" presId="urn:microsoft.com/office/officeart/2005/8/layout/process4"/>
    <dgm:cxn modelId="{62F3A727-0326-BB4D-BCF2-2F5E09110ED3}" type="presOf" srcId="{00E71880-CC5E-524C-A6DC-68BD6852AF22}" destId="{92BD13A5-1A3D-8E44-A4ED-0A07D45C046F}" srcOrd="0" destOrd="3" presId="urn:microsoft.com/office/officeart/2005/8/layout/process4"/>
    <dgm:cxn modelId="{7C516929-ED14-A34C-87CF-E3AE939C252E}" srcId="{7EB638CE-70F3-074F-BA4C-E8C56ABE39BA}" destId="{26F3AE92-DB32-504E-9B59-143C3D025005}" srcOrd="0" destOrd="0" parTransId="{502EE9F7-EFE8-4545-BAFF-115C3E9635ED}" sibTransId="{4845EF6D-308E-3B4F-A423-D9C3AFB1144F}"/>
    <dgm:cxn modelId="{29E8D1E7-7A42-D846-9332-AD9FB7CA258F}" type="presOf" srcId="{97D569F2-8AB2-FD43-A148-A5DA7866C0E5}" destId="{ACCBE9B9-8545-0A42-8324-3936B80BBAAA}" srcOrd="0" destOrd="0" presId="urn:microsoft.com/office/officeart/2005/8/layout/process4"/>
    <dgm:cxn modelId="{58F743DD-AEEB-BF40-B7FB-E8138CFDCB16}" type="presOf" srcId="{EEDAAD38-0270-2442-B851-5413F422949D}" destId="{92BD13A5-1A3D-8E44-A4ED-0A07D45C046F}" srcOrd="0" destOrd="2" presId="urn:microsoft.com/office/officeart/2005/8/layout/process4"/>
    <dgm:cxn modelId="{5291B802-CCBF-704D-893C-4183A2A20FF8}" type="presOf" srcId="{CA00A946-EA95-A647-B053-F5FABE59E513}" destId="{92BD13A5-1A3D-8E44-A4ED-0A07D45C046F}" srcOrd="0" destOrd="4" presId="urn:microsoft.com/office/officeart/2005/8/layout/process4"/>
    <dgm:cxn modelId="{9C9906A4-69C4-6048-AEF9-2AA0C8F04F80}" srcId="{FDED19C4-DDC8-1D46-AAC2-46AF3F1CF2B6}" destId="{97D569F2-8AB2-FD43-A148-A5DA7866C0E5}" srcOrd="0" destOrd="0" parTransId="{E744B7AE-E901-4D45-9870-A9418764DB39}" sibTransId="{E2C10C23-D2C6-3048-9F76-FBC59821B949}"/>
    <dgm:cxn modelId="{7D1659B0-75B8-3E40-8143-FAEBF3685B43}" srcId="{7EB638CE-70F3-074F-BA4C-E8C56ABE39BA}" destId="{88BEA2A4-0B6A-1C43-ADA5-EF66A63E1439}" srcOrd="3" destOrd="0" parTransId="{0EB061FC-CFCA-AC42-B6C2-9824D5666910}" sibTransId="{0121FDBF-C07A-5F43-8881-11190CB6342F}"/>
    <dgm:cxn modelId="{8D9BD699-CF16-104C-9F73-9C3C05B35918}" type="presOf" srcId="{88BEA2A4-0B6A-1C43-ADA5-EF66A63E1439}" destId="{5D48EB20-6C42-834F-8457-6E3434CCF828}" srcOrd="0" destOrd="4" presId="urn:microsoft.com/office/officeart/2005/8/layout/process4"/>
    <dgm:cxn modelId="{C1C5856E-EEFB-5A4A-8571-50C2F62F9A01}" srcId="{7EB638CE-70F3-074F-BA4C-E8C56ABE39BA}" destId="{AF1BB78C-B148-6344-8E80-A0A7D7C064E8}" srcOrd="2" destOrd="0" parTransId="{0C5F630B-3496-8046-80A5-1CBBD49FF250}" sibTransId="{CD0E2AB5-F771-D344-B573-B8CAE3769B6A}"/>
    <dgm:cxn modelId="{D08E2353-6937-2C43-9513-B112E5BCC687}" type="presOf" srcId="{7EB638CE-70F3-074F-BA4C-E8C56ABE39BA}" destId="{5D48EB20-6C42-834F-8457-6E3434CCF828}" srcOrd="0" destOrd="0" presId="urn:microsoft.com/office/officeart/2005/8/layout/process4"/>
    <dgm:cxn modelId="{014BE094-1A98-C549-865E-4005F084C8B5}" srcId="{97D569F2-8AB2-FD43-A148-A5DA7866C0E5}" destId="{85B24DF4-D569-E047-A540-62607AF85128}" srcOrd="1" destOrd="0" parTransId="{A97522CA-97FA-974A-949B-B36A21858F82}" sibTransId="{271D5F35-1375-FC4B-80EB-AD20D38F2320}"/>
    <dgm:cxn modelId="{32DC8D5F-1899-8549-8025-6D85AF854890}" srcId="{85B24DF4-D569-E047-A540-62607AF85128}" destId="{00E71880-CC5E-524C-A6DC-68BD6852AF22}" srcOrd="2" destOrd="0" parTransId="{46DE04A5-7EE7-7041-BA65-813DAFB78C8D}" sibTransId="{866DCB60-79B1-5842-AFD7-06F5D6C2A942}"/>
    <dgm:cxn modelId="{F03FFB37-C089-FC40-A2E1-757E756909E7}" type="presOf" srcId="{85B24DF4-D569-E047-A540-62607AF85128}" destId="{92BD13A5-1A3D-8E44-A4ED-0A07D45C046F}" srcOrd="0" destOrd="0" presId="urn:microsoft.com/office/officeart/2005/8/layout/process4"/>
    <dgm:cxn modelId="{83603016-41DE-2C4C-82C3-780794C27684}" type="presOf" srcId="{26F3AE92-DB32-504E-9B59-143C3D025005}" destId="{5D48EB20-6C42-834F-8457-6E3434CCF828}" srcOrd="0" destOrd="1" presId="urn:microsoft.com/office/officeart/2005/8/layout/process4"/>
    <dgm:cxn modelId="{36E666BA-00BD-F242-AE21-8A6831D82A77}" srcId="{7EB638CE-70F3-074F-BA4C-E8C56ABE39BA}" destId="{957535AC-2CB2-1740-B409-78467D2B653B}" srcOrd="5" destOrd="0" parTransId="{3F2F09A4-CE43-C743-8282-108EB1583E3C}" sibTransId="{4E89A284-9A8F-C849-9C96-7693F370C312}"/>
    <dgm:cxn modelId="{B978E377-3F2E-F843-9A1F-EC7E9959FDC8}" srcId="{7EB638CE-70F3-074F-BA4C-E8C56ABE39BA}" destId="{FBF16B9E-5E4E-0644-B1FB-1F0E39E2B006}" srcOrd="4" destOrd="0" parTransId="{4ECF6F66-470C-B24A-AFC1-18D1319F0FF3}" sibTransId="{388E2450-6FFF-044D-B041-2F8AAB6F18B2}"/>
    <dgm:cxn modelId="{DBE51134-562D-DF45-A7C7-13C01BE6C660}" type="presOf" srcId="{957535AC-2CB2-1740-B409-78467D2B653B}" destId="{5D48EB20-6C42-834F-8457-6E3434CCF828}" srcOrd="0" destOrd="6" presId="urn:microsoft.com/office/officeart/2005/8/layout/process4"/>
    <dgm:cxn modelId="{4E641085-433C-0045-AC51-717AAAFEF952}" type="presParOf" srcId="{4FE1C1A5-0DF4-A648-B0FA-372EE81CE522}" destId="{34FF3A3F-2CA3-4F49-A145-D6DFF468413A}" srcOrd="0" destOrd="0" presId="urn:microsoft.com/office/officeart/2005/8/layout/process4"/>
    <dgm:cxn modelId="{8872FE4D-7D70-0E46-B042-E73A3010A3AF}" type="presParOf" srcId="{34FF3A3F-2CA3-4F49-A145-D6DFF468413A}" destId="{ACCBE9B9-8545-0A42-8324-3936B80BBAAA}" srcOrd="0" destOrd="0" presId="urn:microsoft.com/office/officeart/2005/8/layout/process4"/>
    <dgm:cxn modelId="{0F02566D-0F54-8442-851F-24847DADA86F}" type="presParOf" srcId="{34FF3A3F-2CA3-4F49-A145-D6DFF468413A}" destId="{98615DCA-7C3F-114C-9DEA-ACB584E59352}" srcOrd="1" destOrd="0" presId="urn:microsoft.com/office/officeart/2005/8/layout/process4"/>
    <dgm:cxn modelId="{82687D5D-AC35-B745-87A4-E8F4BF83F738}" type="presParOf" srcId="{34FF3A3F-2CA3-4F49-A145-D6DFF468413A}" destId="{0419F3F0-0CB1-9240-80A2-45926708AAB9}" srcOrd="2" destOrd="0" presId="urn:microsoft.com/office/officeart/2005/8/layout/process4"/>
    <dgm:cxn modelId="{EC8D0685-732D-484C-AA5E-BE3A429471E2}" type="presParOf" srcId="{0419F3F0-0CB1-9240-80A2-45926708AAB9}" destId="{5D48EB20-6C42-834F-8457-6E3434CCF828}" srcOrd="0" destOrd="0" presId="urn:microsoft.com/office/officeart/2005/8/layout/process4"/>
    <dgm:cxn modelId="{3548EC3A-9D93-1A4D-859D-C806FA4D0547}" type="presParOf" srcId="{0419F3F0-0CB1-9240-80A2-45926708AAB9}" destId="{92BD13A5-1A3D-8E44-A4ED-0A07D45C046F}"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921B5-CC31-8F4E-94D3-D274653E1677}">
      <dsp:nvSpPr>
        <dsp:cNvPr id="0" name=""/>
        <dsp:cNvSpPr/>
      </dsp:nvSpPr>
      <dsp:spPr>
        <a:xfrm>
          <a:off x="844121" y="932688"/>
          <a:ext cx="2172943" cy="1792224"/>
        </a:xfrm>
        <a:prstGeom prst="roundRect">
          <a:avLst>
            <a:gd name="adj" fmla="val 10000"/>
          </a:avLst>
        </a:prstGeom>
        <a:solidFill>
          <a:schemeClr val="lt1">
            <a:alpha val="90000"/>
            <a:hueOff val="0"/>
            <a:satOff val="0"/>
            <a:lumOff val="0"/>
            <a:alphaOff val="0"/>
          </a:schemeClr>
        </a:solidFill>
        <a:ln w="38100" cap="flat" cmpd="sng" algn="ctr">
          <a:solidFill>
            <a:schemeClr val="tx2">
              <a:lumMod val="60000"/>
              <a:lumOff val="40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Presenting an identifier to the security system</a:t>
          </a:r>
        </a:p>
      </dsp:txBody>
      <dsp:txXfrm>
        <a:off x="885365" y="973932"/>
        <a:ext cx="2090455" cy="1325688"/>
      </dsp:txXfrm>
    </dsp:sp>
    <dsp:sp modelId="{B52CFB27-320B-504A-9441-8D1FC79FF50E}">
      <dsp:nvSpPr>
        <dsp:cNvPr id="0" name=""/>
        <dsp:cNvSpPr/>
      </dsp:nvSpPr>
      <dsp:spPr>
        <a:xfrm>
          <a:off x="1814840" y="-454739"/>
          <a:ext cx="3833857" cy="3833857"/>
        </a:xfrm>
        <a:prstGeom prst="leftCircularArrow">
          <a:avLst>
            <a:gd name="adj1" fmla="val 1941"/>
            <a:gd name="adj2" fmla="val 232212"/>
            <a:gd name="adj3" fmla="val 2396434"/>
            <a:gd name="adj4" fmla="val 9413200"/>
            <a:gd name="adj5" fmla="val 2264"/>
          </a:avLst>
        </a:prstGeom>
        <a:blipFill rotWithShape="0">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70000"/>
                <a:satMod val="135000"/>
              </a:schemeClr>
            </a:duotone>
          </a:blip>
          <a:tile tx="0" ty="0" sx="40000" sy="40000" flip="none" algn="tl"/>
        </a:blipFill>
        <a:ln>
          <a:solidFill>
            <a:schemeClr val="tx2">
              <a:lumMod val="40000"/>
              <a:lumOff val="6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0EDB7823-805F-D841-BC3E-5057EF91AFB9}">
      <dsp:nvSpPr>
        <dsp:cNvPr id="0" name=""/>
        <dsp:cNvSpPr/>
      </dsp:nvSpPr>
      <dsp:spPr>
        <a:xfrm>
          <a:off x="304806" y="1981203"/>
          <a:ext cx="1931505" cy="7680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2700">
          <a:solidFill>
            <a:schemeClr val="tx2">
              <a:lumMod val="60000"/>
              <a:lumOff val="4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effectLst>
                <a:outerShdw blurRad="38100" dist="38100" dir="2700000" algn="tl">
                  <a:srgbClr val="000000">
                    <a:alpha val="43137"/>
                  </a:srgbClr>
                </a:outerShdw>
              </a:effectLst>
            </a:rPr>
            <a:t>Identification step</a:t>
          </a:r>
        </a:p>
      </dsp:txBody>
      <dsp:txXfrm>
        <a:off x="327303" y="2003700"/>
        <a:ext cx="1886511" cy="723102"/>
      </dsp:txXfrm>
    </dsp:sp>
    <dsp:sp modelId="{D64977FD-7EF0-7942-884A-12FFACCA051A}">
      <dsp:nvSpPr>
        <dsp:cNvPr id="0" name=""/>
        <dsp:cNvSpPr/>
      </dsp:nvSpPr>
      <dsp:spPr>
        <a:xfrm>
          <a:off x="3612833" y="837527"/>
          <a:ext cx="2603468" cy="1981196"/>
        </a:xfrm>
        <a:prstGeom prst="roundRect">
          <a:avLst>
            <a:gd name="adj" fmla="val 10000"/>
          </a:avLst>
        </a:prstGeom>
        <a:solidFill>
          <a:schemeClr val="lt1">
            <a:alpha val="90000"/>
            <a:hueOff val="0"/>
            <a:satOff val="0"/>
            <a:lumOff val="0"/>
            <a:alphaOff val="0"/>
          </a:schemeClr>
        </a:solidFill>
        <a:ln w="38100" cap="flat" cmpd="sng" algn="ctr">
          <a:solidFill>
            <a:schemeClr val="tx2">
              <a:lumMod val="60000"/>
              <a:lumOff val="40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Presenting or generating authentication information that corroborates the binding between the entity and the identifier</a:t>
          </a:r>
          <a:endParaRPr lang="en-US" sz="1400" kern="1200" dirty="0"/>
        </a:p>
      </dsp:txBody>
      <dsp:txXfrm>
        <a:off x="3658426" y="1307662"/>
        <a:ext cx="2512282" cy="1465468"/>
      </dsp:txXfrm>
    </dsp:sp>
    <dsp:sp modelId="{164086FD-4FA6-5449-8EBF-2B9E8C67DB0F}">
      <dsp:nvSpPr>
        <dsp:cNvPr id="0" name=""/>
        <dsp:cNvSpPr/>
      </dsp:nvSpPr>
      <dsp:spPr>
        <a:xfrm>
          <a:off x="4571996" y="609597"/>
          <a:ext cx="1931505" cy="76809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2700">
          <a:solidFill>
            <a:schemeClr val="tx2">
              <a:lumMod val="60000"/>
              <a:lumOff val="4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effectLst>
                <a:outerShdw blurRad="38100" dist="38100" dir="2700000" algn="tl">
                  <a:srgbClr val="000000">
                    <a:alpha val="43137"/>
                  </a:srgbClr>
                </a:outerShdw>
              </a:effectLst>
            </a:rPr>
            <a:t>Verification step</a:t>
          </a:r>
        </a:p>
      </dsp:txBody>
      <dsp:txXfrm>
        <a:off x="4594493" y="632094"/>
        <a:ext cx="1886511" cy="723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C6E66-6D8D-EE4A-B36D-2388F1ABF5C2}">
      <dsp:nvSpPr>
        <dsp:cNvPr id="0" name=""/>
        <dsp:cNvSpPr/>
      </dsp:nvSpPr>
      <dsp:spPr>
        <a:xfrm rot="16200000">
          <a:off x="806450" y="-806450"/>
          <a:ext cx="1854200" cy="3467100"/>
        </a:xfrm>
        <a:prstGeom prst="round1Rect">
          <a:avLst/>
        </a:prstGeom>
        <a:solidFill>
          <a:schemeClr val="bg1"/>
        </a:solidFill>
        <a:ln w="38100">
          <a:solidFill>
            <a:schemeClr val="accent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i="0" kern="1200" dirty="0" smtClean="0">
              <a:solidFill>
                <a:schemeClr val="tx1"/>
              </a:solidFill>
            </a:rPr>
            <a:t>Something the individual knows</a:t>
          </a:r>
        </a:p>
        <a:p>
          <a:pPr marL="171450" lvl="1" indent="-171450" algn="l" defTabSz="711200">
            <a:lnSpc>
              <a:spcPct val="90000"/>
            </a:lnSpc>
            <a:spcBef>
              <a:spcPct val="0"/>
            </a:spcBef>
            <a:spcAft>
              <a:spcPct val="15000"/>
            </a:spcAft>
            <a:buChar char="••"/>
          </a:pPr>
          <a:r>
            <a:rPr lang="en-US" sz="1600" b="0" i="0" kern="1200" dirty="0" smtClean="0">
              <a:solidFill>
                <a:schemeClr val="tx1"/>
              </a:solidFill>
            </a:rPr>
            <a:t>Examples include a password, a personal identification number (PIN), or answers to a prearranged set of questions</a:t>
          </a:r>
        </a:p>
      </dsp:txBody>
      <dsp:txXfrm rot="5400000">
        <a:off x="0" y="0"/>
        <a:ext cx="3467100" cy="1390650"/>
      </dsp:txXfrm>
    </dsp:sp>
    <dsp:sp modelId="{E33CCF0F-3973-8E4B-AFC2-9E3BFB300320}">
      <dsp:nvSpPr>
        <dsp:cNvPr id="0" name=""/>
        <dsp:cNvSpPr/>
      </dsp:nvSpPr>
      <dsp:spPr>
        <a:xfrm>
          <a:off x="3467100" y="0"/>
          <a:ext cx="3467100" cy="1854200"/>
        </a:xfrm>
        <a:prstGeom prst="round1Rect">
          <a:avLst/>
        </a:prstGeom>
        <a:solidFill>
          <a:schemeClr val="bg1"/>
        </a:solidFill>
        <a:ln w="38100">
          <a:solidFill>
            <a:schemeClr val="accent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i="0" kern="1200" dirty="0" smtClean="0">
              <a:solidFill>
                <a:schemeClr val="tx1"/>
              </a:solidFill>
            </a:rPr>
            <a:t>Something the individual possesses</a:t>
          </a:r>
        </a:p>
        <a:p>
          <a:pPr marL="171450" lvl="1" indent="-171450" algn="l" defTabSz="711200">
            <a:lnSpc>
              <a:spcPct val="90000"/>
            </a:lnSpc>
            <a:spcBef>
              <a:spcPct val="0"/>
            </a:spcBef>
            <a:spcAft>
              <a:spcPct val="15000"/>
            </a:spcAft>
            <a:buChar char="••"/>
          </a:pPr>
          <a:r>
            <a:rPr lang="en-US" sz="1600" b="0" i="0" kern="1200" dirty="0" smtClean="0">
              <a:solidFill>
                <a:schemeClr val="tx1"/>
              </a:solidFill>
            </a:rPr>
            <a:t>Examples include cryptographic keys, electronic keycards, smart cards, and physical keys</a:t>
          </a:r>
        </a:p>
        <a:p>
          <a:pPr marL="342900" lvl="2" indent="-171450" algn="l" defTabSz="711200">
            <a:lnSpc>
              <a:spcPct val="90000"/>
            </a:lnSpc>
            <a:spcBef>
              <a:spcPct val="0"/>
            </a:spcBef>
            <a:spcAft>
              <a:spcPct val="15000"/>
            </a:spcAft>
            <a:buChar char="••"/>
          </a:pPr>
          <a:r>
            <a:rPr lang="en-US" sz="1600" b="0" i="0" kern="1200" dirty="0" smtClean="0">
              <a:solidFill>
                <a:schemeClr val="tx1"/>
              </a:solidFill>
            </a:rPr>
            <a:t>This is referred to as a token</a:t>
          </a:r>
        </a:p>
      </dsp:txBody>
      <dsp:txXfrm>
        <a:off x="3467100" y="0"/>
        <a:ext cx="3467100" cy="1390650"/>
      </dsp:txXfrm>
    </dsp:sp>
    <dsp:sp modelId="{59447268-F71E-A04B-AABB-B2CD824296C8}">
      <dsp:nvSpPr>
        <dsp:cNvPr id="0" name=""/>
        <dsp:cNvSpPr/>
      </dsp:nvSpPr>
      <dsp:spPr>
        <a:xfrm rot="10800000">
          <a:off x="0" y="1854200"/>
          <a:ext cx="3467100" cy="1854200"/>
        </a:xfrm>
        <a:prstGeom prst="round1Rect">
          <a:avLst/>
        </a:prstGeom>
        <a:solidFill>
          <a:schemeClr val="bg1"/>
        </a:solidFill>
        <a:ln w="38100">
          <a:solidFill>
            <a:schemeClr val="accent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i="0" kern="1200" dirty="0" smtClean="0">
              <a:solidFill>
                <a:schemeClr val="tx1"/>
              </a:solidFill>
            </a:rPr>
            <a:t>Something the individual is        (static biometrics)</a:t>
          </a:r>
        </a:p>
        <a:p>
          <a:pPr marL="171450" lvl="1" indent="-171450" algn="l" defTabSz="711200">
            <a:lnSpc>
              <a:spcPct val="90000"/>
            </a:lnSpc>
            <a:spcBef>
              <a:spcPct val="0"/>
            </a:spcBef>
            <a:spcAft>
              <a:spcPct val="15000"/>
            </a:spcAft>
            <a:buChar char="••"/>
          </a:pPr>
          <a:r>
            <a:rPr lang="en-US" sz="1600" b="0" i="0" kern="1200" dirty="0" smtClean="0">
              <a:solidFill>
                <a:schemeClr val="tx1"/>
              </a:solidFill>
            </a:rPr>
            <a:t>Examples include recognition by fingerprint, retina, and face</a:t>
          </a:r>
        </a:p>
      </dsp:txBody>
      <dsp:txXfrm rot="10800000">
        <a:off x="0" y="2317749"/>
        <a:ext cx="3467100" cy="1390650"/>
      </dsp:txXfrm>
    </dsp:sp>
    <dsp:sp modelId="{467BDF3E-6D34-FA47-810C-C7A7578EB239}">
      <dsp:nvSpPr>
        <dsp:cNvPr id="0" name=""/>
        <dsp:cNvSpPr/>
      </dsp:nvSpPr>
      <dsp:spPr>
        <a:xfrm rot="5400000">
          <a:off x="4273550" y="1047749"/>
          <a:ext cx="1854200" cy="3467100"/>
        </a:xfrm>
        <a:prstGeom prst="round1Rect">
          <a:avLst/>
        </a:prstGeom>
        <a:solidFill>
          <a:schemeClr val="bg1"/>
        </a:solidFill>
        <a:ln w="38100">
          <a:solidFill>
            <a:schemeClr val="accent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i="0" kern="1200" dirty="0" smtClean="0">
              <a:solidFill>
                <a:schemeClr val="tx1"/>
              </a:solidFill>
            </a:rPr>
            <a:t>Something the individual does (dynamic biometrics)</a:t>
          </a:r>
        </a:p>
        <a:p>
          <a:pPr marL="171450" lvl="1" indent="-171450" algn="l" defTabSz="711200">
            <a:lnSpc>
              <a:spcPct val="90000"/>
            </a:lnSpc>
            <a:spcBef>
              <a:spcPct val="0"/>
            </a:spcBef>
            <a:spcAft>
              <a:spcPct val="15000"/>
            </a:spcAft>
            <a:buChar char="••"/>
          </a:pPr>
          <a:r>
            <a:rPr lang="en-US" sz="1600" b="0" i="0" kern="1200" dirty="0" smtClean="0">
              <a:solidFill>
                <a:schemeClr val="tx1"/>
              </a:solidFill>
            </a:rPr>
            <a:t>Examples include recognition by voice pattern, handwriting characteristics, and typing rhythm</a:t>
          </a:r>
        </a:p>
      </dsp:txBody>
      <dsp:txXfrm rot="-5400000">
        <a:off x="3467100" y="2317749"/>
        <a:ext cx="3467100" cy="1390650"/>
      </dsp:txXfrm>
    </dsp:sp>
    <dsp:sp modelId="{B4F1DF56-0CCF-E242-9FDC-CAAD6A8AFBAE}">
      <dsp:nvSpPr>
        <dsp:cNvPr id="0" name=""/>
        <dsp:cNvSpPr/>
      </dsp:nvSpPr>
      <dsp:spPr>
        <a:xfrm>
          <a:off x="2362201" y="1346200"/>
          <a:ext cx="2209797" cy="1015999"/>
        </a:xfrm>
        <a:prstGeom prst="roundRect">
          <a:avLst/>
        </a:prstGeom>
        <a:solidFill>
          <a:schemeClr val="accent1"/>
        </a:solid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bg1"/>
              </a:solidFill>
              <a:effectLst>
                <a:outerShdw blurRad="38100" dist="38100" dir="2700000" algn="tl">
                  <a:srgbClr val="000000">
                    <a:alpha val="43137"/>
                  </a:srgbClr>
                </a:outerShdw>
              </a:effectLst>
            </a:rPr>
            <a:t>There are four general means of authenticating a user’s identity, which can be used alone or in combination</a:t>
          </a:r>
          <a:endParaRPr lang="en-US" sz="1400" b="1" i="0" kern="1200" dirty="0">
            <a:solidFill>
              <a:schemeClr val="bg1"/>
            </a:solidFill>
            <a:effectLst>
              <a:outerShdw blurRad="38100" dist="38100" dir="2700000" algn="tl">
                <a:srgbClr val="000000">
                  <a:alpha val="43137"/>
                </a:srgbClr>
              </a:outerShdw>
            </a:effectLst>
          </a:endParaRPr>
        </a:p>
      </dsp:txBody>
      <dsp:txXfrm>
        <a:off x="2411798" y="1395797"/>
        <a:ext cx="2110603" cy="916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79F05-35E1-104C-985F-17DE1C0AF79D}">
      <dsp:nvSpPr>
        <dsp:cNvPr id="0" name=""/>
        <dsp:cNvSpPr/>
      </dsp:nvSpPr>
      <dsp:spPr>
        <a:xfrm>
          <a:off x="3727958" y="0"/>
          <a:ext cx="1789944" cy="1469882"/>
        </a:xfrm>
        <a:prstGeom prst="ellipse">
          <a:avLst/>
        </a:prstGeom>
        <a:solidFill>
          <a:schemeClr val="bg1"/>
        </a:solidFill>
        <a:ln>
          <a:solidFill>
            <a:schemeClr val="accent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Central to the problem of authenticated key exchange are two issues:</a:t>
          </a:r>
          <a:endParaRPr lang="en-US" sz="1400" kern="1200" dirty="0">
            <a:solidFill>
              <a:schemeClr val="tx1"/>
            </a:solidFill>
          </a:endParaRPr>
        </a:p>
      </dsp:txBody>
      <dsp:txXfrm>
        <a:off x="3990089" y="215259"/>
        <a:ext cx="1265682" cy="1039364"/>
      </dsp:txXfrm>
    </dsp:sp>
    <dsp:sp modelId="{C5F88DEF-6D6F-DD47-8C6B-04D781FB85C0}">
      <dsp:nvSpPr>
        <dsp:cNvPr id="0" name=""/>
        <dsp:cNvSpPr/>
      </dsp:nvSpPr>
      <dsp:spPr>
        <a:xfrm rot="2428520">
          <a:off x="5141269" y="1530088"/>
          <a:ext cx="854433" cy="23457"/>
        </a:xfrm>
        <a:custGeom>
          <a:avLst/>
          <a:gdLst/>
          <a:ahLst/>
          <a:cxnLst/>
          <a:rect l="0" t="0" r="0" b="0"/>
          <a:pathLst>
            <a:path>
              <a:moveTo>
                <a:pt x="0" y="11728"/>
              </a:moveTo>
              <a:lnTo>
                <a:pt x="854433" y="11728"/>
              </a:lnTo>
            </a:path>
          </a:pathLst>
        </a:custGeom>
        <a:noFill/>
        <a:ln w="38100" cap="flat" cmpd="sng" algn="ctr">
          <a:solidFill>
            <a:schemeClr val="accent1"/>
          </a:solidFill>
          <a:prstDash val="solid"/>
          <a:miter/>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7125" y="1520456"/>
        <a:ext cx="42721" cy="42721"/>
      </dsp:txXfrm>
    </dsp:sp>
    <dsp:sp modelId="{466CC06D-AEEB-A447-B59B-2F72AA20D107}">
      <dsp:nvSpPr>
        <dsp:cNvPr id="0" name=""/>
        <dsp:cNvSpPr/>
      </dsp:nvSpPr>
      <dsp:spPr>
        <a:xfrm>
          <a:off x="5423454" y="1452197"/>
          <a:ext cx="3110945" cy="2586402"/>
        </a:xfrm>
        <a:prstGeom prst="ellipse">
          <a:avLst/>
        </a:prstGeom>
        <a:solidFill>
          <a:schemeClr val="bg1"/>
        </a:solidFill>
        <a:ln>
          <a:solidFill>
            <a:schemeClr val="accent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     Confidentiality</a:t>
          </a:r>
        </a:p>
        <a:p>
          <a:pPr marL="114300" lvl="1" indent="-114300" algn="l" defTabSz="622300">
            <a:lnSpc>
              <a:spcPct val="90000"/>
            </a:lnSpc>
            <a:spcBef>
              <a:spcPct val="0"/>
            </a:spcBef>
            <a:spcAft>
              <a:spcPct val="15000"/>
            </a:spcAft>
            <a:buChar char="••"/>
          </a:pPr>
          <a:r>
            <a:rPr lang="en-US" sz="1400" kern="1200" dirty="0" smtClean="0">
              <a:solidFill>
                <a:schemeClr val="tx1"/>
              </a:solidFill>
            </a:rPr>
            <a:t>Essential identification and session-key information must be communicated in encrypted form</a:t>
          </a:r>
        </a:p>
        <a:p>
          <a:pPr marL="114300" lvl="1" indent="-114300" algn="l" defTabSz="622300">
            <a:lnSpc>
              <a:spcPct val="90000"/>
            </a:lnSpc>
            <a:spcBef>
              <a:spcPct val="0"/>
            </a:spcBef>
            <a:spcAft>
              <a:spcPct val="15000"/>
            </a:spcAft>
            <a:buChar char="••"/>
          </a:pPr>
          <a:r>
            <a:rPr lang="en-US" sz="1400" kern="1200" dirty="0" smtClean="0">
              <a:solidFill>
                <a:schemeClr val="tx1"/>
              </a:solidFill>
            </a:rPr>
            <a:t>This requires the prior existence of secret or public keys that can be used for this purpose</a:t>
          </a:r>
        </a:p>
      </dsp:txBody>
      <dsp:txXfrm>
        <a:off x="5879041" y="1830967"/>
        <a:ext cx="2199771" cy="1828862"/>
      </dsp:txXfrm>
    </dsp:sp>
    <dsp:sp modelId="{6EC2EFFE-BCDF-F34D-8AA4-23E20C4141B4}">
      <dsp:nvSpPr>
        <dsp:cNvPr id="0" name=""/>
        <dsp:cNvSpPr/>
      </dsp:nvSpPr>
      <dsp:spPr>
        <a:xfrm rot="8866214">
          <a:off x="3280908" y="1353401"/>
          <a:ext cx="684900" cy="23457"/>
        </a:xfrm>
        <a:custGeom>
          <a:avLst/>
          <a:gdLst/>
          <a:ahLst/>
          <a:cxnLst/>
          <a:rect l="0" t="0" r="0" b="0"/>
          <a:pathLst>
            <a:path>
              <a:moveTo>
                <a:pt x="0" y="11728"/>
              </a:moveTo>
              <a:lnTo>
                <a:pt x="684900" y="11728"/>
              </a:lnTo>
            </a:path>
          </a:pathLst>
        </a:custGeom>
        <a:noFill/>
        <a:ln w="38100" cap="flat" cmpd="sng" algn="ctr">
          <a:solidFill>
            <a:schemeClr val="accent1"/>
          </a:solidFill>
          <a:prstDash val="solid"/>
          <a:miter/>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606236" y="1348008"/>
        <a:ext cx="34245" cy="34245"/>
      </dsp:txXfrm>
    </dsp:sp>
    <dsp:sp modelId="{E03A69F7-1AF4-9643-A17D-2DB9030ECD8C}">
      <dsp:nvSpPr>
        <dsp:cNvPr id="0" name=""/>
        <dsp:cNvSpPr/>
      </dsp:nvSpPr>
      <dsp:spPr>
        <a:xfrm>
          <a:off x="0" y="876297"/>
          <a:ext cx="3679732" cy="3226504"/>
        </a:xfrm>
        <a:prstGeom prst="ellipse">
          <a:avLst/>
        </a:prstGeom>
        <a:solidFill>
          <a:schemeClr val="bg1"/>
        </a:solidFill>
        <a:ln>
          <a:solidFill>
            <a:schemeClr val="accent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    Timeliness</a:t>
          </a:r>
        </a:p>
        <a:p>
          <a:pPr marL="114300" lvl="1" indent="-114300" algn="l" defTabSz="622300">
            <a:lnSpc>
              <a:spcPct val="90000"/>
            </a:lnSpc>
            <a:spcBef>
              <a:spcPct val="0"/>
            </a:spcBef>
            <a:spcAft>
              <a:spcPct val="15000"/>
            </a:spcAft>
            <a:buChar char="••"/>
          </a:pPr>
          <a:r>
            <a:rPr lang="en-US" sz="1400" kern="1200" dirty="0" smtClean="0">
              <a:solidFill>
                <a:schemeClr val="tx1"/>
              </a:solidFill>
            </a:rPr>
            <a:t>Important because of the threat of message replays</a:t>
          </a:r>
        </a:p>
        <a:p>
          <a:pPr marL="114300" lvl="1" indent="-114300" algn="l" defTabSz="622300">
            <a:lnSpc>
              <a:spcPct val="90000"/>
            </a:lnSpc>
            <a:spcBef>
              <a:spcPct val="0"/>
            </a:spcBef>
            <a:spcAft>
              <a:spcPct val="15000"/>
            </a:spcAft>
            <a:buChar char="••"/>
          </a:pPr>
          <a:r>
            <a:rPr lang="en-US" sz="1400" kern="1200" dirty="0" smtClean="0">
              <a:solidFill>
                <a:schemeClr val="tx1"/>
              </a:solidFill>
            </a:rPr>
            <a:t>Such replays could allow an opponent to:</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smtClean="0">
              <a:solidFill>
                <a:schemeClr val="tx1"/>
              </a:solidFill>
            </a:rPr>
            <a:t>compromise a session key</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smtClean="0">
              <a:solidFill>
                <a:schemeClr val="tx1"/>
              </a:solidFill>
            </a:rPr>
            <a:t>successfully impersonate another party</a:t>
          </a:r>
          <a:endParaRPr lang="en-US"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smtClean="0">
              <a:solidFill>
                <a:schemeClr val="tx1"/>
              </a:solidFill>
            </a:rPr>
            <a:t>disrupt operations by presenting parties with messages that appear genuine but are not </a:t>
          </a:r>
          <a:endParaRPr lang="en-US" sz="1400" kern="1200" dirty="0">
            <a:solidFill>
              <a:schemeClr val="tx1"/>
            </a:solidFill>
          </a:endParaRPr>
        </a:p>
      </dsp:txBody>
      <dsp:txXfrm>
        <a:off x="538884" y="1348808"/>
        <a:ext cx="2601964" cy="2281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82257-B838-6749-BB83-2F605DAA800F}">
      <dsp:nvSpPr>
        <dsp:cNvPr id="0" name=""/>
        <dsp:cNvSpPr/>
      </dsp:nvSpPr>
      <dsp:spPr>
        <a:xfrm>
          <a:off x="36" y="82700"/>
          <a:ext cx="3537716" cy="1225236"/>
        </a:xfrm>
        <a:prstGeom prst="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381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One application for which encryption is growing in popularity is electronic         mail (e-mail)</a:t>
          </a:r>
          <a:endParaRPr lang="en-US" sz="1900" b="1" kern="1200" dirty="0">
            <a:effectLst>
              <a:outerShdw blurRad="38100" dist="38100" dir="2700000" algn="tl">
                <a:srgbClr val="000000">
                  <a:alpha val="43137"/>
                </a:srgbClr>
              </a:outerShdw>
            </a:effectLst>
          </a:endParaRPr>
        </a:p>
      </dsp:txBody>
      <dsp:txXfrm>
        <a:off x="36" y="82700"/>
        <a:ext cx="3537716" cy="1225236"/>
      </dsp:txXfrm>
    </dsp:sp>
    <dsp:sp modelId="{250E2CAE-D7F2-CA49-ADA0-8E22EA6527F2}">
      <dsp:nvSpPr>
        <dsp:cNvPr id="0" name=""/>
        <dsp:cNvSpPr/>
      </dsp:nvSpPr>
      <dsp:spPr>
        <a:xfrm>
          <a:off x="36" y="1307923"/>
          <a:ext cx="3537716" cy="3233609"/>
        </a:xfrm>
        <a:prstGeom prst="rect">
          <a:avLst/>
        </a:prstGeom>
        <a:solidFill>
          <a:schemeClr val="accent1">
            <a:alpha val="90000"/>
            <a:tint val="40000"/>
            <a:hueOff val="0"/>
            <a:satOff val="0"/>
            <a:lumOff val="0"/>
            <a:alphaOff val="0"/>
          </a:schemeClr>
        </a:solidFill>
        <a:ln w="38100" cap="flat" cmpd="sng" algn="ctr">
          <a:solidFill>
            <a:schemeClr val="bg2">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Header of the e-mail message must be in the clear so that the message can be handled by the store-and-forward        e-mail protocol, such as SMTP or X.400</a:t>
          </a:r>
          <a:endParaRPr lang="en-US" sz="1900" kern="1200" dirty="0"/>
        </a:p>
        <a:p>
          <a:pPr marL="171450" lvl="1" indent="-171450" algn="l" defTabSz="844550" rtl="0">
            <a:lnSpc>
              <a:spcPct val="90000"/>
            </a:lnSpc>
            <a:spcBef>
              <a:spcPct val="0"/>
            </a:spcBef>
            <a:spcAft>
              <a:spcPct val="15000"/>
            </a:spcAft>
            <a:buChar char="••"/>
          </a:pPr>
          <a:r>
            <a:rPr lang="en-US" sz="1900" kern="1200" dirty="0" smtClean="0"/>
            <a:t>The e-mail message should be encrypted such that the mail-handling system is not in possession of the decryption key</a:t>
          </a:r>
          <a:endParaRPr lang="en-US" sz="1900" kern="1200" dirty="0"/>
        </a:p>
      </dsp:txBody>
      <dsp:txXfrm>
        <a:off x="36" y="1307923"/>
        <a:ext cx="3537716" cy="3233609"/>
      </dsp:txXfrm>
    </dsp:sp>
    <dsp:sp modelId="{C8B0C6AD-2083-E841-BB39-3B090FD5A631}">
      <dsp:nvSpPr>
        <dsp:cNvPr id="0" name=""/>
        <dsp:cNvSpPr/>
      </dsp:nvSpPr>
      <dsp:spPr>
        <a:xfrm>
          <a:off x="4033033" y="82700"/>
          <a:ext cx="3537716" cy="1225236"/>
        </a:xfrm>
        <a:prstGeom prst="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381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A second requirement is        that of authentication</a:t>
          </a:r>
          <a:endParaRPr lang="en-US" sz="1900" b="1" kern="1200" dirty="0">
            <a:effectLst>
              <a:outerShdw blurRad="38100" dist="38100" dir="2700000" algn="tl">
                <a:srgbClr val="000000">
                  <a:alpha val="43137"/>
                </a:srgbClr>
              </a:outerShdw>
            </a:effectLst>
          </a:endParaRPr>
        </a:p>
      </dsp:txBody>
      <dsp:txXfrm>
        <a:off x="4033033" y="82700"/>
        <a:ext cx="3537716" cy="1225236"/>
      </dsp:txXfrm>
    </dsp:sp>
    <dsp:sp modelId="{234A54C3-F482-6B48-A668-CE8E4B82EAAD}">
      <dsp:nvSpPr>
        <dsp:cNvPr id="0" name=""/>
        <dsp:cNvSpPr/>
      </dsp:nvSpPr>
      <dsp:spPr>
        <a:xfrm>
          <a:off x="4033033" y="1307923"/>
          <a:ext cx="3537716" cy="3233609"/>
        </a:xfrm>
        <a:prstGeom prst="rect">
          <a:avLst/>
        </a:prstGeom>
        <a:solidFill>
          <a:schemeClr val="accent1">
            <a:alpha val="90000"/>
            <a:tint val="40000"/>
            <a:hueOff val="0"/>
            <a:satOff val="0"/>
            <a:lumOff val="0"/>
            <a:alphaOff val="0"/>
          </a:schemeClr>
        </a:solidFill>
        <a:ln w="38100" cap="flat" cmpd="sng" algn="ctr">
          <a:solidFill>
            <a:schemeClr val="bg2">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t>The recipient wants some assurance that the message is from the alleged sender</a:t>
          </a:r>
          <a:endParaRPr lang="en-US" sz="1900" kern="1200" dirty="0"/>
        </a:p>
      </dsp:txBody>
      <dsp:txXfrm>
        <a:off x="4033033" y="1307923"/>
        <a:ext cx="3537716" cy="3233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CF627-1098-DA4A-A340-1BC48F0EA257}">
      <dsp:nvSpPr>
        <dsp:cNvPr id="0" name=""/>
        <dsp:cNvSpPr/>
      </dsp:nvSpPr>
      <dsp:spPr>
        <a:xfrm>
          <a:off x="0" y="23798"/>
          <a:ext cx="7570787" cy="1297078"/>
        </a:xfrm>
        <a:prstGeom prst="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381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rPr>
            <a:t>A two-level hierarchy of symmetric keys can be used to provide confidentiality for communication in a distributed environment</a:t>
          </a:r>
          <a:endParaRPr lang="en-US" sz="2500" b="1" kern="1200" dirty="0">
            <a:effectLst>
              <a:outerShdw blurRad="38100" dist="38100" dir="2700000" algn="tl">
                <a:srgbClr val="000000">
                  <a:alpha val="43137"/>
                </a:srgbClr>
              </a:outerShdw>
            </a:effectLst>
          </a:endParaRPr>
        </a:p>
      </dsp:txBody>
      <dsp:txXfrm>
        <a:off x="0" y="23798"/>
        <a:ext cx="7570787" cy="1297078"/>
      </dsp:txXfrm>
    </dsp:sp>
    <dsp:sp modelId="{944EFA6F-E7B0-1E42-AD4C-1993C04C163B}">
      <dsp:nvSpPr>
        <dsp:cNvPr id="0" name=""/>
        <dsp:cNvSpPr/>
      </dsp:nvSpPr>
      <dsp:spPr>
        <a:xfrm>
          <a:off x="0" y="1320876"/>
          <a:ext cx="7570787" cy="3294000"/>
        </a:xfrm>
        <a:prstGeom prst="rect">
          <a:avLst/>
        </a:prstGeom>
        <a:solidFill>
          <a:schemeClr val="accent1">
            <a:alpha val="90000"/>
            <a:tint val="40000"/>
            <a:hueOff val="0"/>
            <a:satOff val="0"/>
            <a:lumOff val="0"/>
            <a:alphaOff val="0"/>
          </a:schemeClr>
        </a:solidFill>
        <a:ln w="38100" cap="flat" cmpd="sng" algn="ctr">
          <a:solidFill>
            <a:schemeClr val="tx2">
              <a:lumMod val="60000"/>
              <a:lumOff val="40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Strategy involves the use of a trusted key distribution center (KDC)</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Each party shares a secret key, known as a master key, with the KDC</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KDC is responsible for generating keys to be used for a short time over a connection between two parties and for distributing those keys using the master keys to protect the distribution</a:t>
          </a:r>
          <a:endParaRPr lang="en-US" sz="2500" kern="1200" dirty="0"/>
        </a:p>
      </dsp:txBody>
      <dsp:txXfrm>
        <a:off x="0" y="1320876"/>
        <a:ext cx="7570787" cy="3294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2930D-2408-6E41-BDE9-CEE15F869892}">
      <dsp:nvSpPr>
        <dsp:cNvPr id="0" name=""/>
        <dsp:cNvSpPr/>
      </dsp:nvSpPr>
      <dsp:spPr>
        <a:xfrm>
          <a:off x="4180831" y="2763519"/>
          <a:ext cx="4124968" cy="1300480"/>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Ideally, the user should not be aware that authentication is taking place beyond the requirement to enter a password</a:t>
          </a:r>
        </a:p>
      </dsp:txBody>
      <dsp:txXfrm>
        <a:off x="5446889" y="3117207"/>
        <a:ext cx="2830343" cy="918226"/>
      </dsp:txXfrm>
    </dsp:sp>
    <dsp:sp modelId="{BB581DDD-03D3-B749-B719-7B9A755EE59A}">
      <dsp:nvSpPr>
        <dsp:cNvPr id="0" name=""/>
        <dsp:cNvSpPr/>
      </dsp:nvSpPr>
      <dsp:spPr>
        <a:xfrm>
          <a:off x="736470" y="2763519"/>
          <a:ext cx="3057137" cy="1300480"/>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The system should be capable of supporting large numbers of clients and servers</a:t>
          </a:r>
        </a:p>
      </dsp:txBody>
      <dsp:txXfrm>
        <a:off x="765037" y="3117207"/>
        <a:ext cx="2082862" cy="918226"/>
      </dsp:txXfrm>
    </dsp:sp>
    <dsp:sp modelId="{678481E7-AAD5-6844-8B64-9B07D4588FD2}">
      <dsp:nvSpPr>
        <dsp:cNvPr id="0" name=""/>
        <dsp:cNvSpPr/>
      </dsp:nvSpPr>
      <dsp:spPr>
        <a:xfrm>
          <a:off x="4876805" y="0"/>
          <a:ext cx="2820419" cy="1300480"/>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Should be highly reliable and should employ a distributed server architecture with one system able to back up another</a:t>
          </a:r>
        </a:p>
      </dsp:txBody>
      <dsp:txXfrm>
        <a:off x="5751497" y="28567"/>
        <a:ext cx="1917159" cy="918226"/>
      </dsp:txXfrm>
    </dsp:sp>
    <dsp:sp modelId="{F39C2C61-3299-114B-889B-970DB00EE6E5}">
      <dsp:nvSpPr>
        <dsp:cNvPr id="0" name=""/>
        <dsp:cNvSpPr/>
      </dsp:nvSpPr>
      <dsp:spPr>
        <a:xfrm>
          <a:off x="702692" y="0"/>
          <a:ext cx="3124693" cy="1300480"/>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 network eavesdropper should not be able to obtain the necessary information to impersonate a user</a:t>
          </a:r>
        </a:p>
      </dsp:txBody>
      <dsp:txXfrm>
        <a:off x="731259" y="28567"/>
        <a:ext cx="2130151" cy="918226"/>
      </dsp:txXfrm>
    </dsp:sp>
    <dsp:sp modelId="{30BF6143-F679-FC45-862B-950623B33DDB}">
      <dsp:nvSpPr>
        <dsp:cNvPr id="0" name=""/>
        <dsp:cNvSpPr/>
      </dsp:nvSpPr>
      <dsp:spPr>
        <a:xfrm>
          <a:off x="2352547" y="231647"/>
          <a:ext cx="1759712" cy="1759712"/>
        </a:xfrm>
        <a:prstGeom prst="pieWedg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baseline="0" dirty="0" smtClean="0">
              <a:effectLst>
                <a:outerShdw blurRad="38100" dist="38100" dir="2700000" algn="tl">
                  <a:srgbClr val="000000">
                    <a:alpha val="43137"/>
                  </a:srgbClr>
                </a:outerShdw>
              </a:effectLst>
            </a:rPr>
            <a:t>Secure</a:t>
          </a:r>
          <a:endParaRPr lang="en-US" sz="1500" b="1" kern="1200" baseline="0" dirty="0">
            <a:effectLst>
              <a:outerShdw blurRad="38100" dist="38100" dir="2700000" algn="tl">
                <a:srgbClr val="000000">
                  <a:alpha val="43137"/>
                </a:srgbClr>
              </a:outerShdw>
            </a:effectLst>
          </a:endParaRPr>
        </a:p>
      </dsp:txBody>
      <dsp:txXfrm>
        <a:off x="2867955" y="747055"/>
        <a:ext cx="1244304" cy="1244304"/>
      </dsp:txXfrm>
    </dsp:sp>
    <dsp:sp modelId="{176C77C4-D19F-344E-92DE-A6B9570BCA1F}">
      <dsp:nvSpPr>
        <dsp:cNvPr id="0" name=""/>
        <dsp:cNvSpPr/>
      </dsp:nvSpPr>
      <dsp:spPr>
        <a:xfrm rot="5400000">
          <a:off x="4193540" y="231647"/>
          <a:ext cx="1759712" cy="1759712"/>
        </a:xfrm>
        <a:prstGeom prst="pieWedg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baseline="0" dirty="0" smtClean="0">
              <a:effectLst>
                <a:outerShdw blurRad="38100" dist="38100" dir="2700000" algn="tl">
                  <a:srgbClr val="000000">
                    <a:alpha val="43137"/>
                  </a:srgbClr>
                </a:outerShdw>
              </a:effectLst>
            </a:rPr>
            <a:t>Reliable</a:t>
          </a:r>
        </a:p>
      </dsp:txBody>
      <dsp:txXfrm rot="-5400000">
        <a:off x="4193540" y="747055"/>
        <a:ext cx="1244304" cy="1244304"/>
      </dsp:txXfrm>
    </dsp:sp>
    <dsp:sp modelId="{CD66DE2C-51E6-DA44-B650-0AAB6A5FFEBD}">
      <dsp:nvSpPr>
        <dsp:cNvPr id="0" name=""/>
        <dsp:cNvSpPr/>
      </dsp:nvSpPr>
      <dsp:spPr>
        <a:xfrm rot="10800000">
          <a:off x="4193540" y="2072640"/>
          <a:ext cx="1759712" cy="1759712"/>
        </a:xfrm>
        <a:prstGeom prst="pieWedg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baseline="0" dirty="0" smtClean="0">
              <a:effectLst>
                <a:outerShdw blurRad="38100" dist="38100" dir="2700000" algn="tl">
                  <a:srgbClr val="000000">
                    <a:alpha val="43137"/>
                  </a:srgbClr>
                </a:outerShdw>
              </a:effectLst>
            </a:rPr>
            <a:t>Transparent</a:t>
          </a:r>
        </a:p>
      </dsp:txBody>
      <dsp:txXfrm rot="10800000">
        <a:off x="4193540" y="2072640"/>
        <a:ext cx="1244304" cy="1244304"/>
      </dsp:txXfrm>
    </dsp:sp>
    <dsp:sp modelId="{43309631-90F4-5C48-AC3B-79C7995F6171}">
      <dsp:nvSpPr>
        <dsp:cNvPr id="0" name=""/>
        <dsp:cNvSpPr/>
      </dsp:nvSpPr>
      <dsp:spPr>
        <a:xfrm rot="16200000">
          <a:off x="2352547" y="2072640"/>
          <a:ext cx="1759712" cy="1759712"/>
        </a:xfrm>
        <a:prstGeom prst="pieWedg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baseline="0" dirty="0" smtClean="0">
              <a:effectLst>
                <a:outerShdw blurRad="38100" dist="38100" dir="2700000" algn="tl">
                  <a:srgbClr val="000000">
                    <a:alpha val="43137"/>
                  </a:srgbClr>
                </a:outerShdw>
              </a:effectLst>
            </a:rPr>
            <a:t>Scalable</a:t>
          </a:r>
        </a:p>
      </dsp:txBody>
      <dsp:txXfrm rot="5400000">
        <a:off x="2867955" y="2072640"/>
        <a:ext cx="1244304" cy="1244304"/>
      </dsp:txXfrm>
    </dsp:sp>
    <dsp:sp modelId="{4658959C-5910-6E41-8A61-66FC67E316B9}">
      <dsp:nvSpPr>
        <dsp:cNvPr id="0" name=""/>
        <dsp:cNvSpPr/>
      </dsp:nvSpPr>
      <dsp:spPr>
        <a:xfrm>
          <a:off x="1333498" y="1676399"/>
          <a:ext cx="607568" cy="528320"/>
        </a:xfrm>
        <a:prstGeom prst="circularArrow">
          <a:avLst/>
        </a:prstGeom>
        <a:solidFill>
          <a:schemeClr val="bg1">
            <a:alpha val="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dsp:style>
    </dsp:sp>
    <dsp:sp modelId="{5BF39C05-9EB6-C449-8E03-B8081DC74E1B}">
      <dsp:nvSpPr>
        <dsp:cNvPr id="0" name=""/>
        <dsp:cNvSpPr/>
      </dsp:nvSpPr>
      <dsp:spPr>
        <a:xfrm rot="10800000">
          <a:off x="1333498" y="1676402"/>
          <a:ext cx="607568" cy="528320"/>
        </a:xfrm>
        <a:prstGeom prst="circularArrow">
          <a:avLst/>
        </a:prstGeom>
        <a:solidFill>
          <a:schemeClr val="bg1">
            <a:alpha val="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72C80-79E1-9747-8ACB-8CE8513ACE10}">
      <dsp:nvSpPr>
        <dsp:cNvPr id="0" name=""/>
        <dsp:cNvSpPr/>
      </dsp:nvSpPr>
      <dsp:spPr>
        <a:xfrm>
          <a:off x="101843" y="944"/>
          <a:ext cx="3508142" cy="2104885"/>
        </a:xfrm>
        <a:prstGeom prst="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The lifetime associated with the ticket-granting ticket creates a problem:</a:t>
          </a:r>
          <a:endParaRPr lang="en-US" sz="1700" kern="1200" dirty="0"/>
        </a:p>
        <a:p>
          <a:pPr marL="114300" lvl="1" indent="-114300" algn="l" defTabSz="577850" rtl="0">
            <a:lnSpc>
              <a:spcPct val="90000"/>
            </a:lnSpc>
            <a:spcBef>
              <a:spcPct val="0"/>
            </a:spcBef>
            <a:spcAft>
              <a:spcPct val="15000"/>
            </a:spcAft>
            <a:buChar char="••"/>
          </a:pPr>
          <a:r>
            <a:rPr lang="en-US" sz="1300" kern="1200" dirty="0" smtClean="0"/>
            <a:t>If the lifetime is very short (e.g., minutes), the user will be repeatedly asked for a password</a:t>
          </a:r>
          <a:endParaRPr lang="en-US" sz="1300" kern="1200" dirty="0"/>
        </a:p>
        <a:p>
          <a:pPr marL="114300" lvl="1" indent="-114300" algn="l" defTabSz="577850" rtl="0">
            <a:lnSpc>
              <a:spcPct val="90000"/>
            </a:lnSpc>
            <a:spcBef>
              <a:spcPct val="0"/>
            </a:spcBef>
            <a:spcAft>
              <a:spcPct val="15000"/>
            </a:spcAft>
            <a:buChar char="••"/>
          </a:pPr>
          <a:r>
            <a:rPr lang="en-US" sz="1300" kern="1200" dirty="0" smtClean="0"/>
            <a:t>If the lifetime is long (e.g., hours), then an opponent has a greater opportunity for replay</a:t>
          </a:r>
          <a:endParaRPr lang="en-US" sz="1300" kern="1200" dirty="0"/>
        </a:p>
      </dsp:txBody>
      <dsp:txXfrm>
        <a:off x="101843" y="944"/>
        <a:ext cx="3508142" cy="2104885"/>
      </dsp:txXfrm>
    </dsp:sp>
    <dsp:sp modelId="{5E4A41F0-FADE-C747-8891-9C902B675A82}">
      <dsp:nvSpPr>
        <dsp:cNvPr id="0" name=""/>
        <dsp:cNvSpPr/>
      </dsp:nvSpPr>
      <dsp:spPr>
        <a:xfrm>
          <a:off x="3960800" y="944"/>
          <a:ext cx="3508142" cy="2104885"/>
        </a:xfrm>
        <a:prstGeom prst="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A network service (the TGS or an application service) must be able to prove that the person using a ticket is the same person to whom that ticket was issued</a:t>
          </a:r>
          <a:endParaRPr lang="en-US" sz="1700" kern="1200" dirty="0"/>
        </a:p>
      </dsp:txBody>
      <dsp:txXfrm>
        <a:off x="3960800" y="944"/>
        <a:ext cx="3508142" cy="2104885"/>
      </dsp:txXfrm>
    </dsp:sp>
    <dsp:sp modelId="{C43C3846-675A-1241-A43D-79E51B27C744}">
      <dsp:nvSpPr>
        <dsp:cNvPr id="0" name=""/>
        <dsp:cNvSpPr/>
      </dsp:nvSpPr>
      <dsp:spPr>
        <a:xfrm>
          <a:off x="2031322" y="2456644"/>
          <a:ext cx="3508142" cy="2104885"/>
        </a:xfrm>
        <a:prstGeom prst="rect">
          <a:avLst/>
        </a:prstGeom>
        <a:solidFill>
          <a:schemeClr val="tx2">
            <a:lumMod val="60000"/>
            <a:lumOff val="40000"/>
          </a:schemeClr>
        </a:solid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Servers need to authenticate themselves to users</a:t>
          </a:r>
          <a:endParaRPr lang="en-US" sz="1700" kern="1200" dirty="0"/>
        </a:p>
      </dsp:txBody>
      <dsp:txXfrm>
        <a:off x="2031322" y="2456644"/>
        <a:ext cx="3508142" cy="2104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A4F58-BCAD-0441-B2AC-D13250C4BF1E}">
      <dsp:nvSpPr>
        <dsp:cNvPr id="0" name=""/>
        <dsp:cNvSpPr/>
      </dsp:nvSpPr>
      <dsp:spPr>
        <a:xfrm>
          <a:off x="968349" y="384047"/>
          <a:ext cx="3538728" cy="122895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83DEF-BC93-D442-8759-F27C5AB85A8A}">
      <dsp:nvSpPr>
        <dsp:cNvPr id="0" name=""/>
        <dsp:cNvSpPr/>
      </dsp:nvSpPr>
      <dsp:spPr>
        <a:xfrm>
          <a:off x="2400300" y="3393338"/>
          <a:ext cx="685800" cy="438912"/>
        </a:xfrm>
        <a:prstGeom prst="downArrow">
          <a:avLst/>
        </a:prstGeom>
        <a:solidFill>
          <a:schemeClr val="bg1"/>
        </a:solidFill>
        <a:ln>
          <a:solidFill>
            <a:schemeClr val="accent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dsp:style>
    </dsp:sp>
    <dsp:sp modelId="{F7A31D04-4755-9B4F-A57F-5696E210151F}">
      <dsp:nvSpPr>
        <dsp:cNvPr id="0" name=""/>
        <dsp:cNvSpPr/>
      </dsp:nvSpPr>
      <dsp:spPr>
        <a:xfrm>
          <a:off x="1097279" y="3744468"/>
          <a:ext cx="3291840"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i="0" kern="1200" dirty="0" smtClean="0"/>
            <a:t>Three parts of a principal name</a:t>
          </a:r>
          <a:endParaRPr lang="en-US" sz="1900" b="1" i="0" kern="1200" dirty="0"/>
        </a:p>
      </dsp:txBody>
      <dsp:txXfrm>
        <a:off x="1097279" y="3744468"/>
        <a:ext cx="3291840" cy="822960"/>
      </dsp:txXfrm>
    </dsp:sp>
    <dsp:sp modelId="{8B46D60C-AD58-904A-B869-B653E85DE902}">
      <dsp:nvSpPr>
        <dsp:cNvPr id="0" name=""/>
        <dsp:cNvSpPr/>
      </dsp:nvSpPr>
      <dsp:spPr>
        <a:xfrm>
          <a:off x="2254910" y="1707916"/>
          <a:ext cx="1234440" cy="1234440"/>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t>A realm name</a:t>
          </a:r>
          <a:endParaRPr lang="en-US" sz="1600" b="1" i="0" kern="1200" dirty="0"/>
        </a:p>
      </dsp:txBody>
      <dsp:txXfrm>
        <a:off x="2435690" y="1888696"/>
        <a:ext cx="872880" cy="872880"/>
      </dsp:txXfrm>
    </dsp:sp>
    <dsp:sp modelId="{751124D2-3E0B-5943-BA61-46BF18DF6EEF}">
      <dsp:nvSpPr>
        <dsp:cNvPr id="0" name=""/>
        <dsp:cNvSpPr/>
      </dsp:nvSpPr>
      <dsp:spPr>
        <a:xfrm>
          <a:off x="1371599" y="781812"/>
          <a:ext cx="1234440" cy="1234440"/>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t>An instance name</a:t>
          </a:r>
        </a:p>
      </dsp:txBody>
      <dsp:txXfrm>
        <a:off x="1552379" y="962592"/>
        <a:ext cx="872880" cy="872880"/>
      </dsp:txXfrm>
    </dsp:sp>
    <dsp:sp modelId="{26A9FFE1-F846-8B4B-B4CF-DDFB06DBEE26}">
      <dsp:nvSpPr>
        <dsp:cNvPr id="0" name=""/>
        <dsp:cNvSpPr/>
      </dsp:nvSpPr>
      <dsp:spPr>
        <a:xfrm>
          <a:off x="2633472" y="483351"/>
          <a:ext cx="1234440" cy="1234440"/>
        </a:xfrm>
        <a:prstGeom prst="ellips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smtClean="0"/>
            <a:t>A service or user name</a:t>
          </a:r>
        </a:p>
      </dsp:txBody>
      <dsp:txXfrm>
        <a:off x="2814252" y="664131"/>
        <a:ext cx="872880" cy="872880"/>
      </dsp:txXfrm>
    </dsp:sp>
    <dsp:sp modelId="{172CA894-62FE-CF43-A52D-A99AFE9AFEF7}">
      <dsp:nvSpPr>
        <dsp:cNvPr id="0" name=""/>
        <dsp:cNvSpPr/>
      </dsp:nvSpPr>
      <dsp:spPr>
        <a:xfrm>
          <a:off x="838206" y="228594"/>
          <a:ext cx="3840480" cy="3072384"/>
        </a:xfrm>
        <a:prstGeom prst="funnel">
          <a:avLst/>
        </a:prstGeom>
        <a:solidFill>
          <a:schemeClr val="lt1">
            <a:alpha val="40000"/>
            <a:hueOff val="0"/>
            <a:satOff val="0"/>
            <a:lumOff val="0"/>
            <a:alphaOff val="0"/>
          </a:schemeClr>
        </a:solidFill>
        <a:ln w="38100" cap="flat" cmpd="sng" algn="ctr">
          <a:solidFill>
            <a:schemeClr val="accent1">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15DCA-7C3F-114C-9DEA-ACB584E59352}">
      <dsp:nvSpPr>
        <dsp:cNvPr id="0" name=""/>
        <dsp:cNvSpPr/>
      </dsp:nvSpPr>
      <dsp:spPr>
        <a:xfrm>
          <a:off x="0" y="0"/>
          <a:ext cx="7818437" cy="4943475"/>
        </a:xfrm>
        <a:prstGeom prst="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0">
            <a:lnSpc>
              <a:spcPct val="90000"/>
            </a:lnSpc>
            <a:spcBef>
              <a:spcPct val="0"/>
            </a:spcBef>
            <a:spcAft>
              <a:spcPct val="35000"/>
            </a:spcAft>
          </a:pPr>
          <a:r>
            <a:rPr lang="en-US" sz="4400" kern="1200" dirty="0" smtClean="0"/>
            <a:t>Version 5 is intended to address the limitations of version 4 in two areas:</a:t>
          </a:r>
          <a:endParaRPr lang="en-US" sz="4400" kern="1200" dirty="0"/>
        </a:p>
      </dsp:txBody>
      <dsp:txXfrm>
        <a:off x="0" y="0"/>
        <a:ext cx="7818437" cy="2669476"/>
      </dsp:txXfrm>
    </dsp:sp>
    <dsp:sp modelId="{5D48EB20-6C42-834F-8457-6E3434CCF828}">
      <dsp:nvSpPr>
        <dsp:cNvPr id="0" name=""/>
        <dsp:cNvSpPr/>
      </dsp:nvSpPr>
      <dsp:spPr>
        <a:xfrm>
          <a:off x="0" y="2570606"/>
          <a:ext cx="3909218" cy="2273998"/>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t" anchorCtr="0">
          <a:noAutofit/>
        </a:bodyPr>
        <a:lstStyle/>
        <a:p>
          <a:pPr lvl="0" algn="l" defTabSz="1022350" rtl="0">
            <a:lnSpc>
              <a:spcPct val="90000"/>
            </a:lnSpc>
            <a:spcBef>
              <a:spcPct val="0"/>
            </a:spcBef>
            <a:spcAft>
              <a:spcPct val="35000"/>
            </a:spcAft>
          </a:pPr>
          <a:r>
            <a:rPr lang="en-US" sz="2300" kern="1200" dirty="0" smtClean="0"/>
            <a:t>Environmental shortcomings</a:t>
          </a:r>
          <a:endParaRPr lang="en-US" sz="2300" kern="1200" dirty="0"/>
        </a:p>
        <a:p>
          <a:pPr marL="171450" lvl="1" indent="-171450" algn="l" defTabSz="800100" rtl="0">
            <a:lnSpc>
              <a:spcPct val="90000"/>
            </a:lnSpc>
            <a:spcBef>
              <a:spcPct val="0"/>
            </a:spcBef>
            <a:spcAft>
              <a:spcPct val="15000"/>
            </a:spcAft>
            <a:buChar char="••"/>
          </a:pPr>
          <a:r>
            <a:rPr lang="en-US" sz="1800" kern="1200" dirty="0" smtClean="0"/>
            <a:t>Encryption system dependence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Internet protocol dependence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Message byte ordering</a:t>
          </a:r>
          <a:endParaRPr lang="en-US" sz="1800" kern="1200" dirty="0"/>
        </a:p>
        <a:p>
          <a:pPr marL="171450" lvl="1" indent="-171450" algn="l" defTabSz="800100" rtl="0">
            <a:lnSpc>
              <a:spcPct val="90000"/>
            </a:lnSpc>
            <a:spcBef>
              <a:spcPct val="0"/>
            </a:spcBef>
            <a:spcAft>
              <a:spcPct val="15000"/>
            </a:spcAft>
            <a:buChar char="••"/>
          </a:pPr>
          <a:r>
            <a:rPr lang="en-US" sz="1800" kern="1200" dirty="0" smtClean="0"/>
            <a:t>Ticket lifetime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Authentication forwarding</a:t>
          </a:r>
          <a:endParaRPr lang="en-US" sz="1800" kern="1200" dirty="0"/>
        </a:p>
        <a:p>
          <a:pPr marL="171450" lvl="1" indent="-171450" algn="l" defTabSz="800100" rtl="0">
            <a:lnSpc>
              <a:spcPct val="90000"/>
            </a:lnSpc>
            <a:spcBef>
              <a:spcPct val="0"/>
            </a:spcBef>
            <a:spcAft>
              <a:spcPct val="15000"/>
            </a:spcAft>
            <a:buChar char="••"/>
          </a:pPr>
          <a:r>
            <a:rPr lang="en-US" sz="1800" kern="1200" dirty="0" smtClean="0"/>
            <a:t>Interrealm authentication</a:t>
          </a:r>
          <a:endParaRPr lang="en-US" sz="1800" kern="1200" dirty="0"/>
        </a:p>
      </dsp:txBody>
      <dsp:txXfrm>
        <a:off x="0" y="2570606"/>
        <a:ext cx="3909218" cy="2273998"/>
      </dsp:txXfrm>
    </dsp:sp>
    <dsp:sp modelId="{92BD13A5-1A3D-8E44-A4ED-0A07D45C046F}">
      <dsp:nvSpPr>
        <dsp:cNvPr id="0" name=""/>
        <dsp:cNvSpPr/>
      </dsp:nvSpPr>
      <dsp:spPr>
        <a:xfrm>
          <a:off x="3909218" y="2570606"/>
          <a:ext cx="3909218" cy="2273998"/>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t" anchorCtr="0">
          <a:noAutofit/>
        </a:bodyPr>
        <a:lstStyle/>
        <a:p>
          <a:pPr lvl="0" algn="l" defTabSz="1022350" rtl="0">
            <a:lnSpc>
              <a:spcPct val="90000"/>
            </a:lnSpc>
            <a:spcBef>
              <a:spcPct val="0"/>
            </a:spcBef>
            <a:spcAft>
              <a:spcPct val="35000"/>
            </a:spcAft>
          </a:pPr>
          <a:r>
            <a:rPr lang="en-US" sz="2300" kern="1200" dirty="0" smtClean="0"/>
            <a:t>Technical deficiencies</a:t>
          </a:r>
          <a:endParaRPr lang="en-US" sz="2300" kern="1200" dirty="0"/>
        </a:p>
        <a:p>
          <a:pPr marL="171450" lvl="1" indent="-171450" algn="l" defTabSz="800100" rtl="0">
            <a:lnSpc>
              <a:spcPct val="90000"/>
            </a:lnSpc>
            <a:spcBef>
              <a:spcPct val="0"/>
            </a:spcBef>
            <a:spcAft>
              <a:spcPct val="15000"/>
            </a:spcAft>
            <a:buChar char="••"/>
          </a:pPr>
          <a:r>
            <a:rPr lang="en-US" sz="1800" kern="1200" dirty="0" smtClean="0"/>
            <a:t>Double encryption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PCBC encryption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Session keys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Password attacks</a:t>
          </a:r>
          <a:endParaRPr lang="en-US" sz="1800" kern="1200" dirty="0"/>
        </a:p>
      </dsp:txBody>
      <dsp:txXfrm>
        <a:off x="3909218" y="2570606"/>
        <a:ext cx="3909218" cy="22739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3E8C8940-1829-FC47-815A-DB45B35373A6}" type="slidenum">
              <a:rPr lang="en-AU"/>
              <a:pPr>
                <a:defRPr/>
              </a:pPr>
              <a:t>‹#›</a:t>
            </a:fld>
            <a:endParaRPr lang="en-AU" dirty="0"/>
          </a:p>
        </p:txBody>
      </p:sp>
    </p:spTree>
    <p:extLst>
      <p:ext uri="{BB962C8B-B14F-4D97-AF65-F5344CB8AC3E}">
        <p14:creationId xmlns:p14="http://schemas.microsoft.com/office/powerpoint/2010/main" val="1234168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E19838C5-D210-634D-AD54-173CE2131589}" type="slidenum">
              <a:rPr lang="en-AU">
                <a:latin typeface="Arial" pitchFamily="-84" charset="0"/>
              </a:rPr>
              <a:pPr/>
              <a:t>1</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latin typeface="Times New Roman" pitchFamily="-84" charset="0"/>
                <a:ea typeface="ＭＳ Ｐゴシック" pitchFamily="-84" charset="-128"/>
                <a:cs typeface="ＭＳ Ｐゴシック" pitchFamily="-84" charset="-128"/>
              </a:rPr>
              <a:t>Lecture slides prepared for “Cryptography and Network Security”, 6/e, by William Stallings</a:t>
            </a:r>
            <a:r>
              <a:rPr lang="en-US" dirty="0" smtClean="0">
                <a:latin typeface="Arial" pitchFamily="-84" charset="0"/>
                <a:ea typeface="ＭＳ Ｐゴシック" pitchFamily="-84" charset="-128"/>
                <a:cs typeface="ＭＳ Ｐゴシック" pitchFamily="-84" charset="-128"/>
              </a:rPr>
              <a:t>, Chapter 15 – “User </a:t>
            </a:r>
            <a:r>
              <a:rPr lang="en-AU" dirty="0" smtClean="0">
                <a:latin typeface="Arial" pitchFamily="-84" charset="0"/>
                <a:ea typeface="ＭＳ Ｐゴシック" pitchFamily="-84" charset="-128"/>
                <a:cs typeface="ＭＳ Ｐゴシック" pitchFamily="-84" charset="-128"/>
              </a:rPr>
              <a:t>Authentication</a:t>
            </a:r>
            <a:r>
              <a:rPr lang="en-US" dirty="0" smtClean="0">
                <a:latin typeface="Arial" pitchFamily="-84" charset="0"/>
                <a:ea typeface="ＭＳ Ｐゴシック" pitchFamily="-84" charset="-128"/>
                <a:cs typeface="ＭＳ Ｐゴシック" pitchFamily="-84" charset="-128"/>
              </a:rPr>
              <a:t>”.</a:t>
            </a:r>
            <a:endParaRPr lang="en-AU" dirty="0" smtClean="0">
              <a:latin typeface="Arial" pitchFamily="-84" charset="0"/>
              <a:ea typeface="ＭＳ Ｐゴシック" pitchFamily="-84" charset="-128"/>
              <a:cs typeface="ＭＳ Ｐゴシック" pitchFamily="-84" charset="-128"/>
            </a:endParaRPr>
          </a:p>
          <a:p>
            <a:pPr eaLnBrk="1" hangingPunct="1"/>
            <a:endParaRPr lang="en-AU" dirty="0" smtClean="0">
              <a:latin typeface="Times New Roman" pitchFamily="-84" charset="0"/>
              <a:ea typeface="ＭＳ Ｐゴシック" pitchFamily="-84" charset="-128"/>
              <a:cs typeface="ＭＳ Ｐゴシック" pitchFamily="-84" charset="-128"/>
            </a:endParaRPr>
          </a:p>
          <a:p>
            <a:pPr eaLnBrk="1" hangingPunct="1"/>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569472D-DC0B-C44F-9F2A-D3EF8A4B61C1}" type="slidenum">
              <a:rPr lang="en-AU">
                <a:latin typeface="Arial" pitchFamily="-84" charset="0"/>
              </a:rPr>
              <a:pPr/>
              <a:t>10</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As was discussed in Chapter 14, a two-level hierarchy of symmetric encryption keys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can be used to provide confidentiality for communication in a distributed environment.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general, this strategy involves the use of a trusted key distribution center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(KDC). Each party in the network shares a secret key, known as a master key,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KDC. The KDC is responsible for generating keys to be used for a short time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over a connection between two parties, known as session keys, and for distributing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those keys using the master keys to protect the distribution. This approach is quite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common. As an example, we look at the Kerberos system in Section 15.3. The discussion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this subsection is relevant to an understanding of the Kerberos mechanisms.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dirty="0" smtClean="0">
              <a:latin typeface="Arial" pitchFamily="-84" charset="0"/>
              <a:ea typeface="Arial" pitchFamily="-84" charset="0"/>
              <a:cs typeface="Arial"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Denning protocol seems to provide an increased degree of security compared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the Needham/Schroeder protocol. However, a new concern is raised: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namely, that this new scheme requires reliance on clocks that are synchronized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throughout the network. [GONG92] points out a risk involved. The risk is based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the fact that the distributed clocks can become unsynchronized as a result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sabotage on or faults in the clocks or the synchronization mechanism.2  The problem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occurs when a sender’s clock is ahead of the intended recipient’s clock. In this case,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opponent can intercept a message from the sender and replay it later when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timestamp in the message becomes current at the recipient’s site. This replay could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cause unexpected results. Gong refers to such attacks as suppress-replay attacks .</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One way to counter suppress-replay attacks is to enforce the requirement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parties regularly check their clocks against the KDC’s clock. The other alternative,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which avoids the need for clock synchronization, is to rely on handshaking protocols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using nonces. This latter alternative is not vulnerable to a suppress-replay attack,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because the nonces the recipient will choose in the future are unpredictable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sender. The Needham/Schroeder protocol relies on nonces only but, as we have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seen, has other vulnerabilities.</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906052F7-850D-6C41-B056-4AA10A726ECF}" type="slidenum">
              <a:rPr lang="en-AU">
                <a:latin typeface="Arial" pitchFamily="-84" charset="0"/>
              </a:rPr>
              <a:pPr/>
              <a:t>12</a:t>
            </a:fld>
            <a:endParaRPr lang="en-AU" dirty="0">
              <a:latin typeface="Arial" pitchFamily="-8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Kerberos  is an authentication service developed as part of Project Athena at MIT.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problem that Kerberos addresses is this: Assume an open distributed environment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which users at workstations wish to access services on servers distributed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throughout the network. We would like for servers to be able to restrict access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authorized users and to be able to authenticate requests for service. In this environment,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workstation cannot be trusted to identify its users correctly to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services. In particular, the following three threats exist: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A user may gain access to a particular workstation and pretend to be another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 operating from that workstation.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A user may alter the network address of a workstation so that the requests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sent from the altered workstation appear to come from the impersonated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workstation.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A user may eavesdrop on exchanges and use a replay attack to gain entrance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a server or to disrupt operations.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any of these cases, an unauthorized user may be able to gain access to services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data that he or she is not authorized to access. Rather than building in elaborate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authentication protocols at each server, Kerberos provides a centralized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 whose function is to authenticate users to servers and servers to users.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Unlike most other authentication schemes described in this book, Kerberos relies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exclusively on symmetric encryption, making no use of public-key encryption.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Two versions of Kerberos are in common use. Version 4 [MILL88, STEI88]</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implementations still exist. Version 5 [KOHL94] corrects some of the security deficiencies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version 4 and has been issued as a proposed Internet Standard (RFC 4120</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RFC 4121).</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00D5DA0E-6DD0-6D4B-A2D3-8A7345750CEE}" type="slidenum">
              <a:rPr lang="en-AU">
                <a:latin typeface="Arial" pitchFamily="-84" charset="0"/>
              </a:rPr>
              <a:pPr/>
              <a:t>13</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5800" y="4343400"/>
            <a:ext cx="5486400" cy="4341813"/>
          </a:xfrm>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Kerberos assumes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distributed client/server architecture and employs one or more Kerberos servers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 an authentication service.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first published report on Kerberos [STEI88] listed the following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requirements.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Secure:  A network eavesdropper should not be able to obtain the necessary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information to impersonate a user. More generally, Kerberos should be strong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enough that a potential opponent does not find it to be the weak link.</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Reliable:  For all services that rely on Kerberos for access control, lack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availability of the Kerberos service means lack of availability of the supported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services. Hence, Kerberos should be highly reliable and should employ a distributed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 architecture with one system able to back up another.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Transparent:  Ideally, the user should not be aware that authentication is taking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place beyond the requirement to enter a password.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Scalable:  The system should be capable of supporting large numbers of clients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servers. This suggests a modular, distributed architecture.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support these requirements, the overall scheme of Kerberos is that of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trusted third-party authentication service that uses a protocol based on that proposed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Needham and Schroeder [NEED78], which was discussed in Section 15.2.</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It is trusted in the sense that clients and servers trust Kerberos to mediate their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mutual authentication. Assuming the Kerberos protocol is well designed, then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authentication service is secure if the Kerberos server itself is secure.</a:t>
            </a:r>
            <a:endParaRPr lang="en-US" dirty="0" smtClean="0">
              <a:latin typeface="Arial" pitchFamily="-84" charset="0"/>
              <a:ea typeface="Arial" pitchFamily="-84" charset="0"/>
              <a:cs typeface="Arial"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89DA2405-2CA9-AB46-8444-2081C71B842D}" type="slidenum">
              <a:rPr lang="en-AU">
                <a:latin typeface="Arial" pitchFamily="-84" charset="0"/>
              </a:rPr>
              <a:pPr/>
              <a:t>14</a:t>
            </a:fld>
            <a:endParaRPr lang="en-AU" dirty="0">
              <a:latin typeface="Arial" pitchFamily="-8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Version 4 of Kerberos makes use of DES, in a rather elaborate protocol, to provide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authentication service. Viewing the protocol as a whole, it is difficult to see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need for the many elements contained therein. Therefore, we adopt a strategy used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Bill Bryant of Project Athena [BRYA88] and build up to the full protocol by looking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first at several hypothetical dialogues. Each successive dialogue adds additional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complexity to counter security vulnerabilities revealed in the preceding dialogue.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an unprotected network environment, any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client can apply to any server for service. The obvious security risk is that of impersonation.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opponent can pretend to be another client and obtain unauthorized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privileges on server machines. To counter this threat, servers must be able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confirm the identities of clients who request service. Each server can be required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undertake this task for each client/server interaction, but in an open environment,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places a substantial burden on each server.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alternative is to use an authentication server (AS) that knows the passwords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all users and stores these in a centralized database. In addition, the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shares a unique secret key with each server. These keys have been distributed physically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in some other secure manner.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AS checks its database to see if the user has supplied the proper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password for this user ID and whether this user is permitted access to server V. If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both tests are passed, the AS accepts the user as authentic and must now convince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server that this user is authentic. To do so, the AS creates a ticket  that contains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user’s ID and network address and the server’s ID. This ticket is encrypted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using the secret key shared by the AS and this server.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TGS, issues tickets to users who have been authenticated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Thus, the user first requests a ticket-granting ticket from the AS.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client module in the user workstation saves this ticket. Each time the user requires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access to a new service, the client applies to the TGS, using the ticket to authenticate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itself. The TGS then grants a ticket for the particular service. The client saves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each service-granting ticket and uses it to authenticate its user to a server each time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particular service is requested.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Because only the correct user should know the password, only the correct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can recover the ticket. Thus, we have used the password to obtain credentials from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Kerberos without having to transmit the password in plaintext. The ticket itself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consists of the ID and network address of the user, and the ID of the TGS.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corresponds to the first scenario. The idea is that the client can use this ticket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request multiple service</a:t>
            </a:r>
            <a:r>
              <a:rPr lang="en-US" sz="1200" b="0" kern="1200" baseline="0" dirty="0" smtClean="0">
                <a:solidFill>
                  <a:schemeClr val="tx1"/>
                </a:solidFill>
                <a:latin typeface="Arial" pitchFamily="-107" charset="0"/>
                <a:ea typeface="ＭＳ Ｐゴシック" pitchFamily="-107" charset="-128"/>
                <a:cs typeface="ＭＳ Ｐゴシック" pitchFamily="-107" charset="-128"/>
              </a:rPr>
              <a:t>-granting tickets. So the ticket-granting ticket is to be reusable.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However, we do not wish an opponent to be able to capture the ticket and</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use it. Consider the following scenario: An opponent captures the login ticket and</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waits until the user has logged off his or her workstation. Then the opponent either</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gains access to that workstation or configures his workstation with the same network</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address as that of the victim. The opponent would be able to reuse the ticket</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 to spoof the TGS. To counter this, the ticket includes a timestamp, indicating the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date and time at which the ticket was issued, and a lifetime, indicating the length</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of time for which the ticket is valid (e.g., eight hours). Thus, the client now has a</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reusable ticket and need not bother the user for a password for each new service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request. Finally, note that the ticket-granting ticket is encrypted with a secret key</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known only to the AS and the TGS. This prevents alteration of the ticket. The ticket</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is reencrypted with a key based on the user’s password. This assures that the ticket</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can be recovered only by the correct user, providing the authentication.</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 The service-granting ticket has the same structure as the ticket-granting ticket.</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Indeed, because the TGS is a server, we would expect that the same elements are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needed to authenticate a client to the TGS and to authenticate a client to an application</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server. Again, the ticket contains a timestamp and lifetime. If the user wants</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access to the same service at a later time, the client can simply use the previously</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acquired service-granting ticket and need not bother the user for a password. Note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that the ticket is encrypted with a secret key known only to the TGS and the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server, preventing alteration.</a:t>
            </a:r>
            <a:endParaRPr lang="en-AU"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heart of the first problem is the lifetime associated with the ticket-granting ticket.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If this lifetime is very short (e.g., minutes), then the user will be repeatedly asked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a password. If the lifetime is long (e.g., hours), then an opponent has a greater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opportunity for replay. An opponent could eavesdrop on the network and capture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copy of the ticket-granting ticket and then wait for the legitimate user to log out.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Then the opponent could forge the legitimate user’s network address and send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of step (3) to the TGS. This would give the opponent unlimited access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resources and files available to the legitimate user.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Similarly, if an opponent captures a service-granting ticket and uses it before 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expires, the opponent has access to the corresponding service.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Thus, we arrive at an additional requirement. A network service (the TGS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application service) must be able to prove that the person using a ticket is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same person to whom that ticket was issued.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second problem is that there may be a requirement for servers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authenticate themselves to users. Without such authentication, an opponent could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sabotage the configuration so that messages to a server were directed to another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location. The false server would then be in a position to act as a real server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capture any information from the user and deny the true service to the user.</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3F479181-DD62-3449-80D8-1B7D7FA4EBEC}" type="slidenum">
              <a:rPr lang="en-AU">
                <a:latin typeface="Arial" pitchFamily="-84" charset="0"/>
              </a:rPr>
              <a:pPr/>
              <a:t>16</a:t>
            </a:fld>
            <a:endParaRPr lang="en-AU" dirty="0">
              <a:latin typeface="Arial" pitchFamily="-84" charset="0"/>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Table </a:t>
            </a:r>
            <a:r>
              <a:rPr lang="en-US" sz="1200" b="0" kern="1200" baseline="0" dirty="0" smtClean="0">
                <a:solidFill>
                  <a:schemeClr val="tx1"/>
                </a:solidFill>
                <a:latin typeface="Arial" pitchFamily="-107" charset="0"/>
                <a:ea typeface="ＭＳ Ｐゴシック" pitchFamily="-107" charset="-128"/>
                <a:cs typeface="ＭＳ Ｐゴシック" pitchFamily="-107" charset="-128"/>
              </a:rPr>
              <a:t>15.1, shows the actual Kerberos protocol.</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Table 15.1a shows the technique for distributing the session key. As before,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the client sends a message to the AS requesting access to the TGS. The AS responds</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with a message, encrypted with a key derived from the user’s password that</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contains the ticket. The encrypted message also contains a copy of the session key,</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where the subscripts indicate that this is a session key for C and TGS. Because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this session key is inside the message encrypted with K</a:t>
            </a:r>
            <a:r>
              <a:rPr lang="en-US" sz="1200" b="0" kern="1200" baseline="-25000" dirty="0" smtClean="0">
                <a:solidFill>
                  <a:schemeClr val="tx1"/>
                </a:solidFill>
                <a:latin typeface="Arial" pitchFamily="-107" charset="0"/>
                <a:ea typeface="ＭＳ Ｐゴシック" pitchFamily="-107" charset="-128"/>
                <a:cs typeface="ＭＳ Ｐゴシック" pitchFamily="-107" charset="-128"/>
              </a:rPr>
              <a:t>c </a:t>
            </a:r>
            <a:r>
              <a:rPr lang="en-US" sz="1200" b="0" kern="1200" baseline="0" dirty="0" smtClean="0">
                <a:solidFill>
                  <a:schemeClr val="tx1"/>
                </a:solidFill>
                <a:latin typeface="Arial" pitchFamily="-107" charset="0"/>
                <a:ea typeface="ＭＳ Ｐゴシック" pitchFamily="-107" charset="-128"/>
                <a:cs typeface="ＭＳ Ｐゴシック" pitchFamily="-107" charset="-128"/>
              </a:rPr>
              <a:t>, only the user’s client can</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read it. The same session key is included in the ticket, which can be read only by</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the TGS. Thus, the session key has been securely delivered to both C and the TGS.</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Armed with the ticket and the session key, C is ready to approach the TGS.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before, C sends the TGS a message that includes the ticket plus the ID of the requested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service [message (3) in Table 15.1b].</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reply from the TGS in message (4) follows the form of message (2).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is encrypted with the session key shared by the TGS and C and includes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session key to be shared between C and the server V, the ID of V, and the timestamp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ticket. The ticket itself includes the same session key.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 now has a reusable service-granting ticket for V. When C presents this ticket,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shown in message (5), it also sends an authenticator. The server can decrypt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ticket, recover the session key, and decrypt the authenticator.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If mutual authentication is required, the server can reply as shown in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(6) of Table 15.1. The server returns the value of the timestamp from the authenticator,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incremented by 1, and encrypted in the session key. C can decrypt this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recover the incremented timestamp. Because the message was encrypted by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session key, C is assured that it could have been created only by V. The contents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message assure C that this is not a replay of an old reply.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Finally, at the conclusion of this process, the client and server share a secret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key. This key can be used to encrypt future messages between the two or to exchange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new random session key for that purpose.</a:t>
            </a:r>
            <a:endParaRPr lang="en-AU"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E783429A-64D8-304B-9200-CBA63D8E1E9A}" type="slidenum">
              <a:rPr lang="en-AU">
                <a:latin typeface="Arial" pitchFamily="-84" charset="0"/>
              </a:rPr>
              <a:pPr/>
              <a:t>17</a:t>
            </a:fld>
            <a:endParaRPr lang="en-AU" dirty="0">
              <a:latin typeface="Arial" pitchFamily="-8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z="1200" kern="1200" baseline="0" dirty="0" smtClean="0">
                <a:solidFill>
                  <a:schemeClr val="tx1"/>
                </a:solidFill>
                <a:latin typeface="Arial" pitchFamily="-107" charset="0"/>
                <a:ea typeface="ＭＳ Ｐゴシック" pitchFamily="-107" charset="-128"/>
                <a:cs typeface="ＭＳ Ｐゴシック" pitchFamily="-107" charset="-128"/>
              </a:rPr>
              <a:t> Figure 15.1 provides an overview.</a:t>
            </a:r>
          </a:p>
          <a:p>
            <a:pPr eaLnBrk="1" hangingPunct="1"/>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First, consider the problem of captured ticket-granting tickets and the need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determine that the ticket presenter is the same as the client for whom the ticket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was issued. The threat is that an opponent will steal the ticket and use it before 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expires. To get around this problem, let us have the AS provide both the client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TGS with a secret piece of information in a secure manner. Then the client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prove its identity to the TGS by revealing the secret information—again in a secure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manner. An efficient way of accomplishing this is to use an encryption key as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secure information; this is referred to as a session key in Kerberos.</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Figure 15.2 illustrates the Kerberos exchanges among the parties.</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Table 15.2</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summarizes the justification for each of the elements in the Kerberos protocol.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Page 1 – authentication service exchange</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chapter examines some of the authentication functions that have been developed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support network-based use authentication. The chapter begins with an introduction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some of the concepts and key considerations for user authentication over a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the Internet. The next section examines user-authentication protocols that rely 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symmetric encryption. This is followed by a section on one of the earliest and also one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most widely used authentication services: Kerberos. Next, the chapter looks 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user-authentication protocols that rely on asymmetric encryption. This is followed by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discussion of the X.509 user-authentication protocol. Finally, the concept of federated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identity is introduced.</a:t>
            </a:r>
            <a:endParaRPr lang="en-US" dirty="0" smtClean="0">
              <a:latin typeface="Arial" pitchFamily="-84" charset="0"/>
              <a:ea typeface="ＭＳ Ｐゴシック" pitchFamily="-84" charset="-128"/>
              <a:cs typeface="ＭＳ Ｐゴシック" pitchFamily="-84" charset="-128"/>
            </a:endParaRPr>
          </a:p>
        </p:txBody>
      </p:sp>
      <p:sp>
        <p:nvSpPr>
          <p:cNvPr id="31748" name="Slide Number Placeholder 3"/>
          <p:cNvSpPr>
            <a:spLocks noGrp="1"/>
          </p:cNvSpPr>
          <p:nvPr>
            <p:ph type="sldNum" sz="quarter" idx="5"/>
          </p:nvPr>
        </p:nvSpPr>
        <p:spPr>
          <a:noFill/>
        </p:spPr>
        <p:txBody>
          <a:bodyPr/>
          <a:lstStyle/>
          <a:p>
            <a:fld id="{2110E2E4-7EF1-9740-B874-0923C8317D3F}" type="slidenum">
              <a:rPr lang="en-AU" smtClean="0">
                <a:latin typeface="Arial" pitchFamily="-84" charset="0"/>
              </a:rPr>
              <a:pPr/>
              <a:t>2</a:t>
            </a:fld>
            <a:endParaRPr lang="en-AU" dirty="0" smtClean="0">
              <a:latin typeface="Arial" pitchFamily="-8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2 – ticket-granting service exchange</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3 – client/server authentication exchange</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full-service Kerberos environment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consisting of a Kerberos server, a number of clients, and a number of application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servers requires the 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The Kerberos server must have the user ID and hashed passwords of all participating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users in its database. All users are registered with the Kerberos server.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The Kerberos server must share a secret key with each server. All servers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registered with the Kerberos server.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Networks of clients and servers under different administrative organizations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typically constitute different realms. That is, it generally is not practical or does not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conform to administrative policy to have users and servers in one administrative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domain registered with a Kerberos server elsewhere. However, users in one realm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need access to servers in other realms, and some servers may be willing to provide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service to users from other realms, provided that those users are authenticated.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Kerberos provides a mechanism for supporting such interrealm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two realms to support interrealm authentication, a third requirement is added: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The Kerberos server in each interoperating realm shares a secret key with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 in the other realm. The two Kerberos servers are registered with each other.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scheme requires that the Kerberos server in one realm trust the Kerberos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 in the other realm to authenticate its users. Furthermore, the participating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servers in the second realm must also be willing to trust the Kerberos server in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first realm.</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0770E327-E019-774B-9FA7-1C2C394FF967}" type="slidenum">
              <a:rPr lang="en-AU">
                <a:latin typeface="Arial" pitchFamily="-84" charset="0"/>
              </a:rPr>
              <a:pPr/>
              <a:t>23</a:t>
            </a:fld>
            <a:endParaRPr lang="en-AU" dirty="0">
              <a:latin typeface="Arial" pitchFamily="-8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Kerberos realm is a set of managed nodes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share the same Kerberos database. The Kerberos database resides on the Kerberos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master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computer system, which should be kept in a physically secure room. A read-only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copy of the Kerberos database might also reside on other Kerberos computer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systems. However, all changes to the database must be made on the master computer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 Changing or accessing the contents of a Kerberos database requires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Kerberos master password.</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related concept is that of a Kerberos principal ,</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which is a service or user that is known to the Kerberos system. Each Kerberos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principal is identified by its principal name. Principal names consist of three parts: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service or user name, an instance name, and a realm name.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24</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FC0A3D1C-5268-7A44-A7CF-EE2880F80C0B}" type="slidenum">
              <a:rPr lang="en-AU">
                <a:latin typeface="Arial" pitchFamily="-84" charset="0"/>
              </a:rPr>
              <a:pPr/>
              <a:t>25</a:t>
            </a:fld>
            <a:endParaRPr lang="en-AU" dirty="0">
              <a:latin typeface="Arial" pitchFamily="-8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With these ground rules in place, we can describe the mechanism as follows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15.3): A user wishing service on a server in another realm needs a ticket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server. The user’s client follows the usual procedures to gain access to the local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TGS and then requests a ticket-granting ticket for a remote TGS (TGS in another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realm). The client can then apply to the remote TGS for a service-granting ticket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desired server in the realm of the remote TGS.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CE099774-B2ED-D44C-9639-30BEAA750E49}" type="slidenum">
              <a:rPr lang="en-AU">
                <a:latin typeface="Arial" pitchFamily="-84" charset="0"/>
              </a:rPr>
              <a:pPr/>
              <a:t>26</a:t>
            </a:fld>
            <a:endParaRPr lang="en-AU" dirty="0">
              <a:latin typeface="Arial" pitchFamily="-8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Version 5 is intended to address the limitations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version 4 in two areas: environmental shortcomings and technical deficiencies.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Let us briefly summarize the improvements in each area.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Kerberos version 4 was developed for use within the Project Athena environment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accordingly, did not fully address the need to be of general purpose.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led to the following environmental shortcomings .</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Encryption system dependence:  Version 4 requires the use of DES. Export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restriction on DES as well as doubts about the strength of DES were thus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concern. In version 5, ciphertext is tagged with an encryption-type identifier so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any encryption technique may be used. Encryption keys are tagged with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type and a length, allowing the same key to be used in different algorithms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allowing the specification of different variations on a given algorithm.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Internet protocol dependence:  Version 4 requires the use of Internet Protocol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(IP) addresses. Other address types, such as the ISO network address, are not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accommodated. Version 5 network addresses are tagged with type and length,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allowing any network address type to be used.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Message byte ordering:  In version 4, the sender of a message employs a byte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ordering of its own choosing and tags the message to indicate least significant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byte in lowest address or most significant byte in lowest address. This techniques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works but does not follow established conventions. In version 5, all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structures are defined using Abstract Syntax Notation One (ASN.1)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Basic Encoding Rules (BER), which provide an unambiguous byte ordering.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Ticket lifetime:  Lifetime values in version 4 are encoded in an 8-bit quantity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units of five minutes. Thus, the maximum lifetime that can be expressed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a:t>
            </a:r>
            <a:r>
              <a:rPr lang="en-US" sz="1200" kern="1200" baseline="30000" dirty="0" smtClean="0">
                <a:solidFill>
                  <a:schemeClr val="tx1"/>
                </a:solidFill>
                <a:latin typeface="Arial" pitchFamily="-107" charset="0"/>
                <a:ea typeface="ＭＳ Ｐゴシック" pitchFamily="-107" charset="-128"/>
                <a:cs typeface="ＭＳ Ｐゴシック" pitchFamily="-107" charset="-128"/>
              </a:rPr>
              <a:t>8</a:t>
            </a:r>
            <a:r>
              <a:rPr lang="en-US" sz="1200" kern="1200" baseline="0" dirty="0" smtClean="0">
                <a:solidFill>
                  <a:schemeClr val="tx1"/>
                </a:solidFill>
                <a:latin typeface="Arial" pitchFamily="-107" charset="0"/>
                <a:ea typeface="ＭＳ Ｐゴシック" pitchFamily="-107" charset="-128"/>
                <a:cs typeface="ＭＳ Ｐゴシック" pitchFamily="-107" charset="-128"/>
              </a:rPr>
              <a:t> *  5 =  1280 minutes (a little over 21 hours). This may be inadequate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some applications (e.g., a long-running simulation that requires valid Kerberos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credentials throughout execution). In version 5, tickets include an explicit start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time and end time, allowing tickets with arbitrary lifetimes.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5. Authentication forwarding:  Version 4 does not allow credentials issued to one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client to be forwarded to some other host and used by some other client.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capability would enable a client to access a server and have that server access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another server on behalf of the client. For example, a client issues a request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print server that then accesses the client’s file from a file server, using the client’s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credentials for access. Version 5 provides this capability.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6. Interrealm authentication:  In version 4, interoperability among N  realms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requires on the order of N</a:t>
            </a:r>
            <a:r>
              <a:rPr lang="en-US" sz="1200" kern="1200" baseline="30000" dirty="0" smtClean="0">
                <a:solidFill>
                  <a:schemeClr val="tx1"/>
                </a:solidFill>
                <a:latin typeface="Arial" pitchFamily="-107" charset="0"/>
                <a:ea typeface="ＭＳ Ｐゴシック" pitchFamily="-107" charset="-128"/>
                <a:cs typeface="ＭＳ Ｐゴシック" pitchFamily="-107" charset="-128"/>
              </a:rPr>
              <a:t>2</a:t>
            </a:r>
            <a:r>
              <a:rPr lang="en-US" sz="1200" kern="1200" baseline="0" dirty="0" smtClean="0">
                <a:solidFill>
                  <a:schemeClr val="tx1"/>
                </a:solidFill>
                <a:latin typeface="Arial" pitchFamily="-107" charset="0"/>
                <a:ea typeface="ＭＳ Ｐゴシック" pitchFamily="-107" charset="-128"/>
                <a:cs typeface="ＭＳ Ｐゴシック" pitchFamily="-107" charset="-128"/>
              </a:rPr>
              <a:t>  Kerberos-to-Kerberos relationships, as described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earlier. Version 5 supports a method that requires fewer relationships,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described shortly.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Apart from these environmental limitations, there are technical deficiencies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the version 4 protocol itself. Most of these deficiencies were documented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[BELL90], and version 5 attempts to address these. The deficiencies are the 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Double encryption:  Note in Table 15.1 [messages (2) and (4)] that tickets provided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clients are encrypted twice—once with the secret key of the target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server and then again with a secret key known to the client. The second encryption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not necessary and is computationally wasteful.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PCBC encryption:  Encryption in version 4 makes use of a nonstandard mode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 known as propagating cipher block chaining  (PCBC).  It has been demonstrated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this mode is vulnerable to an attack involving the interchange of ciphertext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blocks [KOHL89]. PCBC was intended to provide an integrity check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part of the encryption operation. Version 5 provides explicit integrity mechanisms,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allowing the standard CBC mode to be used for encryption. In particular, a checksum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hash code is attached to the message prior to encryption using CBC.</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Session keys:  Each ticket includes a session key that is used by the client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 the authenticator sent to the service associated with that ticket. In addition,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session key may subsequently be used by the client and the server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protect messages passed during that session. However, because the same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ticket may be used repeatedly to gain service from a particular server, there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risk that an opponent will replay messages from an old session to the client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the server. In version 5, it is possible for a client and server to negotiate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subsession key, which is to be used only for that one connection. A new access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the client would result in the use of a new subsession key.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Password attacks:  Both versions are vulnerable to a password attack.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from the AS to the client includes material encrypted with a key based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the client’s password.10  An opponent can capture this message and attempt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decrypt it by trying various passwords. If the result of a test decryption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proper form, then the opponent has discovered the client’s password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may subsequently use it to gain authentication credentials from Kerberos.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is the same type of password attack described in Chapter 21, with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same kinds of countermeasures being applicable. Version 5 does provide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mechanism known as pre-authentication, which should make password attacks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more difficult, but it does not prevent them.</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E2A600A4-1B3E-DD4E-92FC-1090F438233F}" type="slidenum">
              <a:rPr lang="en-AU">
                <a:latin typeface="Arial" pitchFamily="-84" charset="0"/>
              </a:rPr>
              <a:pPr/>
              <a:t>27</a:t>
            </a:fld>
            <a:endParaRPr lang="en-AU" dirty="0">
              <a:latin typeface="Arial" pitchFamily="-84" charset="0"/>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Table 15.3 summarizes the basic version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5 dialogue. This is best explained by comparison with version 4 (Table 15.1).</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flags field included in tickets in version 5 supports expanded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functionality compared to that available in version 4. Table 15.4 summarizes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flags that may be included in a ticket.</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28</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a:ln/>
        </p:spPr>
      </p:sp>
      <p:sp>
        <p:nvSpPr>
          <p:cNvPr id="56323"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Chapter 14, we presented one approach to the use of public-key encryption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purpose of session-key distribution (Figure 14.9). This protocol assumes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each of the two parties is in possession of the current public key of the other. It may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not be practical to require this assumption.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protocol using timestamps is provided in [DENN81]</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this case, the central system is referred to as an authentication server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because it is not actually responsible for secret-key distribution. Rather, the AS provides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public-key certificates. The session key is chosen and encrypted by A; hence,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there is no risk of exposure by the AS. The timestamps protect against replays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compromised keys.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protocol is compact but, as before, requires the synchronization of clocks.</a:t>
            </a:r>
          </a:p>
          <a:p>
            <a:endParaRPr lang="en-US" dirty="0" smtClean="0">
              <a:latin typeface="Arial" pitchFamily="-84" charset="0"/>
              <a:ea typeface="ＭＳ Ｐゴシック" pitchFamily="-84" charset="-128"/>
              <a:cs typeface="ＭＳ Ｐゴシック" pitchFamily="-84"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Another approach, proposed by Woo and Lam [WOO92a], makes use of nonces.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This seems to be a secure protocol that takes into account the various attacks.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However, the authors themselves spotted a flaw and submitted a revised version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algorithm.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both this example and the protocols described earlier, protocols that appeared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secure were revised after additional analysis. These examples highlight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difficulty of getting things right in the area of authentication.</a:t>
            </a:r>
            <a:endParaRPr lang="en-US" dirty="0" smtClean="0">
              <a:latin typeface="Arial" pitchFamily="-84" charset="0"/>
              <a:ea typeface="ＭＳ Ｐゴシック" pitchFamily="-84" charset="-128"/>
              <a:cs typeface="ＭＳ Ｐゴシック" pitchFamily="-84" charset="-128"/>
            </a:endParaRPr>
          </a:p>
        </p:txBody>
      </p:sp>
      <p:sp>
        <p:nvSpPr>
          <p:cNvPr id="56324" name="Slide Number Placeholder 3"/>
          <p:cNvSpPr>
            <a:spLocks noGrp="1"/>
          </p:cNvSpPr>
          <p:nvPr>
            <p:ph type="sldNum" sz="quarter" idx="5"/>
          </p:nvPr>
        </p:nvSpPr>
        <p:spPr>
          <a:noFill/>
        </p:spPr>
        <p:txBody>
          <a:bodyPr/>
          <a:lstStyle/>
          <a:p>
            <a:fld id="{03720B9D-72EE-824F-B364-B1B38F90656E}" type="slidenum">
              <a:rPr lang="en-AU" smtClean="0">
                <a:latin typeface="Arial" pitchFamily="-84" charset="0"/>
              </a:rPr>
              <a:pPr/>
              <a:t>29</a:t>
            </a:fld>
            <a:endParaRPr lang="en-AU" dirty="0" smtClean="0">
              <a:latin typeface="Arial"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fld id="{2A7E0022-68CA-594E-8B75-1F5B1C37AE1E}" type="slidenum">
              <a:rPr lang="en-AU">
                <a:latin typeface="Arial" pitchFamily="-84" charset="0"/>
              </a:rPr>
              <a:pPr/>
              <a:t>3</a:t>
            </a:fld>
            <a:endParaRPr lang="en-AU" dirty="0">
              <a:latin typeface="Arial" pitchFamily="-84" charset="0"/>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most computer security contexts, user authentication is the fundamental building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block and the primary line of defense. User authentication is the basis for most types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access control and for user accountability. RFC 4949 (Internet Security Glossary )</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defines user authentication.</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95D16CFB-C349-B34A-931A-BD25BF4B5D3E}" type="slidenum">
              <a:rPr lang="en-AU">
                <a:latin typeface="Arial" pitchFamily="-84" charset="0"/>
              </a:rPr>
              <a:pPr/>
              <a:t>30</a:t>
            </a:fld>
            <a:endParaRPr lang="en-AU" dirty="0">
              <a:latin typeface="Arial" pitchFamily="-8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latin typeface="Arial" pitchFamily="-84" charset="0"/>
                <a:ea typeface="ＭＳ Ｐゴシック" pitchFamily="-84" charset="-128"/>
                <a:cs typeface="ＭＳ Ｐゴシック" pitchFamily="-84" charset="-128"/>
              </a:rPr>
              <a:t>We have already presented public-key encryption approaches that are suited to electronic mail, including the straightforward encryption of the entire message for confidentiality (Figure 12.1b), authentication (Figure 12.1c), or both (Figure 12.1d). These approaches require that either the sender know the recipient's public key (confidentiality) or the recipient know the sender's public key (authentication) or both (confidentiality plus authentication). In addition, the public-key algorithm must be applied once or twice to what may be a long message. </a:t>
            </a: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dirty="0" smtClean="0">
                <a:latin typeface="Arial" pitchFamily="-84" charset="0"/>
                <a:ea typeface="ＭＳ Ｐゴシック" pitchFamily="-84" charset="-128"/>
                <a:cs typeface="ＭＳ Ｐゴシック" pitchFamily="-84" charset="-128"/>
              </a:rPr>
              <a:t>If confidentiality is the primary concern, then better to encrypt the message with a one-time secret key, and also encrypt this one-time key with B's public key. If authentication is the primary concern, then a digital signature may suffice (but could be replaced by an opponent). To counter such a scheme, both the message and signature can be encrypted with the recipient's public key. The latter two schemes require that B know A's public key and be convinced that it is timely. An effective way to provide this assurance is the digital certificate.</a:t>
            </a: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sz="1200" kern="1200" baseline="0" dirty="0" smtClean="0">
                <a:solidFill>
                  <a:schemeClr val="tx1"/>
                </a:solidFill>
                <a:latin typeface="Arial" pitchFamily="-107" charset="0"/>
                <a:ea typeface="ＭＳ Ｐゴシック" pitchFamily="-107" charset="-128"/>
                <a:cs typeface="ＭＳ Ｐゴシック" pitchFamily="-107" charset="-128"/>
              </a:rPr>
              <a:t> If authentication is the primary concern, then a digital signature may suffice.</a:t>
            </a: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endParaRPr lang="en-US" dirty="0" smtClean="0">
              <a:latin typeface="Times-Roman" charset="0"/>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7EB8DC3-E3F7-9E47-A21C-DC2FDE2544A8}" type="slidenum">
              <a:rPr lang="en-AU">
                <a:latin typeface="Arial" pitchFamily="-84" charset="0"/>
              </a:rPr>
              <a:pPr/>
              <a:t>31</a:t>
            </a:fld>
            <a:endParaRPr lang="en-AU" dirty="0">
              <a:latin typeface="Arial" pitchFamily="-8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533400" y="4343400"/>
            <a:ext cx="5867400" cy="4267200"/>
          </a:xfrm>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Federated identity management is a relatively new concept dealing with the use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common identity management scheme across multiple enterprises and numerous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applications and supporting many thousands, even millions, of users. We begin our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overview with a discussion of the concept of identity management and then examine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federated identity management.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Typical services provided by a federated identity management system include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Point of contact:  Includes authentication that a user corresponds to the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name provided, and management of user/server sessions.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SSO protocol services:  Provides a vendor-neutral security token service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supporting a single sign on to federated services.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Trust services:  Federation relationships require a trust relationship-based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federation between business partners. A trust relationship is represented by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combination of the security tokens used to exchange information about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 the cryptographic information used to protect these security tokens,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optionally the identity mapping rules applied to the information contained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within this token.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Key services:  Management of keys and certificates.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Identity services:  services that provide the interface to local data stores,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including user registries and databases, for identity-related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management.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Authorization:  Granting access to specific services and/or resources based 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authentication.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Provisioning:  Includes creating an account in each target system for the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enrollment or registration of user in accounts, establishment of access rights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credentials to ensure the privacy and integrity of account data.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Management:  Services related to runtime configuration and deployment.</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BDB07F7-C72A-B647-A680-4DB66432963F}" type="slidenum">
              <a:rPr lang="en-AU">
                <a:latin typeface="Arial" pitchFamily="-84" charset="0"/>
              </a:rPr>
              <a:pPr/>
              <a:t>32</a:t>
            </a:fld>
            <a:endParaRPr lang="en-AU" dirty="0">
              <a:latin typeface="Arial" pitchFamily="-8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15.4 illustrates entities and data flows in a generic identity management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architecture. A principal  is an identity holder. Typically, this is a human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seeks access to resources and services on the network. User devices, agent processes,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server systems may also function as principals. Principals authenticate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themselves to an identity provider . The identity provider associates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information with a principal, as well as attributes and one or more identifiers.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Increasingly, digital identities incorporate attributes other than simply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identifier and authentication information (such as passwords and biometric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information). An attribute service  manages the creation and maintenance of such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attributes. For example, a user needs to provide a shipping address each time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order is placed at a new Web merchant, and this information needs to be revised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when the user moves. Identity management enables the user to provide this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once, so that it is maintained in a single place and released to data consumers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accordance with authorization and privacy policies. Users may create some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attributes to be associated with their digital identity, such as an address.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Administrators  may also assign attributes to users, such as roles, access permissions,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employee information.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Data consumers  are entities that obtain and employ data maintained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provided by identity and attribute providers, which are often used to support authorization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decisions and to collect audit information. For example, a database server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or file server is a data consumer that needs a client’s credentials so as to know what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access to provide to that client.</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Identity federation is, in essence, an extension of identity management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multiple security domains. Such domains include autonomous internal business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units, external business partners, and other third-party applications and services.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goal is to provide the sharing of digital identities so that a user can be authenticated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single time and then access applications and resources across multiple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domains. Because these domains are relatively autonomous or independent, no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centralized control is possible. Rather, the cooperating organizations must form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federation based on agreed standards and mutual levels of trust to securely share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digital identities.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Federated identity management refers to the agreements, standards,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technologies that enable the portability of identities, identity attributes, and entitlements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across multiple enterprises and numerous applications and supporting many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thousands, even millions, of users. When multiple organizations implement interoperable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federated identity schemes, an employee in one organization can use a single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sign-on to access services across the federation with trust relationships associated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the identity. For example, an employee may log onto her corporate intranet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be authenticated to perform authorized functions and access authorized services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that intranet. The employee could then access their health benefits from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outside health-care provider without having to re-authenticate.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Beyond SSO, federated identity management provides other capabilities. One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a standardized means of representing attributes. Increasingly, digital identities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incorporate attributes other than simply an identifier and authentication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(such as passwords and biometric information). Examples of attributes include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account numbers, organizational roles, physical location, and file ownership. A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may have multiple identifiers; for example, each identifier may be associated with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unique role with its own access permissions.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Another key function of federated identity management is identity mapping.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Different security domains may represent identities and attributes differently.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Further, the amount of information associated with an individual in one domain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be more than is necessary in another domain. The federated identity management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protocols map identities and attributes of a user in one domain to the requirements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another domain.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15.5 illustrates entities and data flows in a generic federated identity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management architecture.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identity provider acquires attribute information through dialogue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 exchanges with users and administrators. For example, a user needs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 a shipping address each time an order is placed at a new Web merchant,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this information needs to be revised when the user moves. Identity management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enables the user to provide this information once, so that it is maintained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single place and released to data consumers in accordance with authorization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privacy policies.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Service providers are entities that obtain and employ data maintained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provided by identity providers, often to support authorization decisions and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collect audit information. For example, a database server or file server is a data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consumer that needs a client’s credentials so as to know what access to provide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client. A service provider can be in the same domain as the user and the identity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provider. The power of this approach is for federated identity management,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which the service provider is in a different domain (e.g., a vendor or supplier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a:t>
            </a:r>
            <a:endParaRPr lang="en-US" dirty="0" smtClean="0">
              <a:latin typeface="Arial" pitchFamily="-84" charset="0"/>
              <a:ea typeface="ＭＳ Ｐゴシック" pitchFamily="-84" charset="-128"/>
              <a:cs typeface="ＭＳ Ｐゴシック" pitchFamily="-84" charset="-128"/>
            </a:endParaRPr>
          </a:p>
        </p:txBody>
      </p:sp>
      <p:sp>
        <p:nvSpPr>
          <p:cNvPr id="64516" name="Slide Number Placeholder 3"/>
          <p:cNvSpPr>
            <a:spLocks noGrp="1"/>
          </p:cNvSpPr>
          <p:nvPr>
            <p:ph type="sldNum" sz="quarter" idx="5"/>
          </p:nvPr>
        </p:nvSpPr>
        <p:spPr>
          <a:noFill/>
        </p:spPr>
        <p:txBody>
          <a:bodyPr/>
          <a:lstStyle/>
          <a:p>
            <a:fld id="{E90CA48C-8645-B04A-B518-0CB49ACEC07F}" type="slidenum">
              <a:rPr lang="en-AU" smtClean="0">
                <a:latin typeface="Arial" pitchFamily="-84" charset="0"/>
              </a:rPr>
              <a:pPr/>
              <a:t>33</a:t>
            </a:fld>
            <a:endParaRPr lang="en-AU" dirty="0" smtClean="0">
              <a:latin typeface="Arial" pitchFamily="-8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B304A51-222C-0149-9C66-E63091E42E48}" type="slidenum">
              <a:rPr lang="en-AU">
                <a:latin typeface="Arial" pitchFamily="-84" charset="0"/>
              </a:rPr>
              <a:pPr/>
              <a:t>34</a:t>
            </a:fld>
            <a:endParaRPr lang="en-AU" dirty="0">
              <a:latin typeface="Arial"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Federated identity management uses a number of standards as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building blocks for secure identity exchange across different domains or heterogeneous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systems. In essence, organizations issue some form of security tickets for their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users that can be processed by cooperating partners. Identity federation standards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thus concerned with defining these tickets, in terms of content and format, providing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protocols for exchanging tickets and performing a number of management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tasks. These tasks include configuring systems to perform attribute transfers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identity mapping, and performing logging and auditing functions. The key standards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as follows: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Extensible Markup Language (XML):  A markup language that uses sets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embedded tags or labels to characterize text elements within a document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 as to indicate their appearance, function, meaning, or context. XML documents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appear similar to HTML (Hypertext Markup Language) documents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are visible as Web pages, but provide greater functionality. XML includes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strict definitions of the data type of each field, thus supporting database formats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semantics. XML provides encoding rules for commands that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to transfer and update data objects.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Simple Object Access Protocol (SOAP):  A minimal set of conventions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invoking code using XML over HTTP. It enables applications to request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services from one another with XML-based requests and receive responses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data formatted with XML. Thus, XML defines data objects and structures,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SOAP provides a means of exchanging such data objects and performing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remote procedure calls related to these objects. See [ROS06] for an informative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discussion.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WS-Security:  A set of SOAP extensions for implementing message integrity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confidentiality in Web services. To provide for secure exchange of SOAP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messages among applications, WS-Security assigns security tokens to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for use in authentication.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Security Assertion Markup Language (SAML):  An XML-based language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the exchange of security information between online business partners.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SAML conveys authentication information in the form of assertions about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subjects. Assertions are statements about the subject issued by an authoritative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entity.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challenge with federated identity management is to integrate multiple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technologies, standards, and services to provide a secure, user-friendly utility.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key, as in most areas of security and networking, is the reliance on a few mature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standards widely accepted by industry. Federated identity management seems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have reached this level of maturity.</a:t>
            </a:r>
            <a:endParaRPr lang="en-US"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B174A15-A4BA-CF43-8FF5-628B14BB1DA5}" type="slidenum">
              <a:rPr lang="en-AU">
                <a:latin typeface="Arial" pitchFamily="-84" charset="0"/>
              </a:rPr>
              <a:pPr/>
              <a:t>35</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latin typeface="Arial" pitchFamily="-84" charset="0"/>
                <a:ea typeface="Arial" pitchFamily="-84" charset="0"/>
                <a:cs typeface="Arial" pitchFamily="-84" charset="0"/>
              </a:rPr>
              <a:t>To get some feel for the functionality of identity federation, we look at three scenarios, taken from [COMP06] </a:t>
            </a:r>
          </a:p>
          <a:p>
            <a:pPr eaLnBrk="1" hangingPunct="1"/>
            <a:endParaRPr lang="en-US" dirty="0" smtClean="0">
              <a:latin typeface="Arial" pitchFamily="-84" charset="0"/>
              <a:ea typeface="Arial" pitchFamily="-84" charset="0"/>
              <a:cs typeface="Arial" pitchFamily="-84" charset="0"/>
            </a:endParaRPr>
          </a:p>
          <a:p>
            <a:pPr eaLnBrk="1" hangingPunct="1"/>
            <a:r>
              <a:rPr lang="en-US" dirty="0" smtClean="0">
                <a:latin typeface="Arial" pitchFamily="-84" charset="0"/>
                <a:ea typeface="Arial" pitchFamily="-84" charset="0"/>
                <a:cs typeface="Arial" pitchFamily="-84" charset="0"/>
              </a:rPr>
              <a:t>In the first (Figure 15.5a), Workplace.com contracts with Health.com to provide employee health benefits. An employee signs on and authenticates to Workplace.com. The two organizations federated and cooperatively exchanges user identifiers. Health.com maintains user identities for every employee at Workplace.com and associates with each identity health benefits info &amp; access rights. </a:t>
            </a:r>
          </a:p>
          <a:p>
            <a:pPr eaLnBrk="1" hangingPunct="1"/>
            <a:endParaRPr lang="en-US" dirty="0" smtClean="0">
              <a:latin typeface="Arial" pitchFamily="-84" charset="0"/>
              <a:ea typeface="Arial" pitchFamily="-84" charset="0"/>
              <a:cs typeface="Arial" pitchFamily="-84" charset="0"/>
            </a:endParaRPr>
          </a:p>
          <a:p>
            <a:pPr eaLnBrk="1" hangingPunct="1"/>
            <a:r>
              <a:rPr lang="en-US" dirty="0" smtClean="0">
                <a:latin typeface="Arial" pitchFamily="-84" charset="0"/>
                <a:ea typeface="Arial" pitchFamily="-84" charset="0"/>
                <a:cs typeface="Arial" pitchFamily="-84" charset="0"/>
              </a:rPr>
              <a:t>Figure 15.5b shows another browser-based scheme. PartsSupplier.com is a regular supplier of parts to Workplace.com. A role-based access control (RBAC) scheme is used. An engineer of Workplace.com authenticates to Workplace.com and clicks on a link to access information at PartsSupplier.com. For this scenario, PartSupplier.com does not have identity information for individual employees at Workplace.com. Rather, the linkage between the two federated partners is in terms of roles.</a:t>
            </a:r>
          </a:p>
          <a:p>
            <a:pPr eaLnBrk="1" hangingPunct="1"/>
            <a:endParaRPr lang="en-US" dirty="0" smtClean="0">
              <a:latin typeface="Arial" pitchFamily="-84" charset="0"/>
              <a:ea typeface="Arial" pitchFamily="-84" charset="0"/>
              <a:cs typeface="Arial" pitchFamily="-84" charset="0"/>
            </a:endParaRPr>
          </a:p>
          <a:p>
            <a:pPr eaLnBrk="1" hangingPunct="1"/>
            <a:r>
              <a:rPr lang="en-US" dirty="0" smtClean="0">
                <a:latin typeface="Arial" pitchFamily="-84" charset="0"/>
                <a:ea typeface="Arial" pitchFamily="-84" charset="0"/>
                <a:cs typeface="Arial" pitchFamily="-84" charset="0"/>
              </a:rPr>
              <a:t>The scenario in Figure 15.5c can be referred to as document-based. Workplace.com has a purchasing agreement with PinSupplies.com which has a business relationship with E-Ship.com. An employee of WorkPlace.com signs on and is authenticated to make purchases. The procurement application generates an XML/SOAP order document, and inserts into the header the user's credentials and Workplace.com's organizational identity. It then posts the message to the PinSupplies.com's purchasing Web service. This service authenticates the incoming message and processes the request, sending a SOAP message to its shipping partner to fulfill the order.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 authentication based on the possession of a smart card is becoming more widespread.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smart card has the appearance of a credit card, has an electronic interface,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may use a variety of authentication protocols.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smart card contains within it an entire microprocessor, including processor,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memory, and I/O ports. Some versions incorporate a special co-processing circuit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cryptographic operation to speed the task of encoding and decoding messages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generating digital signatures to validate the information transferred. In some cards,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I/O ports are directly accessible by a compatible reader by means of exposed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electrical contacts. Other cards rely instead on an embedded antenna for wireless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communication with the reader.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typical smart card includes three types of memory. Read-only memory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(ROM) stores data that does not change during the card’s life, such as the card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number and the cardholder’s name. Electrically erasable programmable 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(EEPROM) holds application data and programs, such as the protocols that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card can execute. It also holds data that may vary with time. For example, in a telephone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card, the EEPROM holds the talk time remaining. Random access memory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(RAM) holds temporary data generated when applications are executed.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the practical application of smart card authentication, a wide range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vendors must conform to standards that cover smart card protocols,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access control formats and protocols, database entries, message formats, and so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An important step in this direction is FIPS 201-2 (Personal Identity Verification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[PIV] of Federal Employees and Contractors , June 2012). The standard defines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reliable, government-wide PIV system for use in applications such as access to federally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controlled facilities and information systems. The standard specifies a PIV</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 within which common identification credentials can be created and later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to verify a claimed identity. The standard also identifies Federal government-wide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requirements for security levels that are dependent on risks to the facility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information being protected. The standard applies to private-sector contractors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well, and serves as a useful guideline for any organization.</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36</a:t>
            </a:fld>
            <a:endParaRPr lang="en-A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15.7 illustrates the major components of FIPS 201-2 compliant systems.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PIV front end defines the physical interface to a user who is requesting access to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facility, which could be either physical access to a protected physical area or logical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access to an information system. The PIV front-end subsystem  supports up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three-factor authentication; the number of factors used depends on the level of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required. The front end makes use of a smart card, known as a PIV card,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which is a dual-interface contact and contactless card. The card holds a cardholder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photograph, X.509 certificates, cryptographic keys, biometric data, and a cardholder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unique identifier (CHUID). Certain cardholder information may be read-protected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require a personal identification number (PIN) for read access by the card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reader. The biometric reader, in the current version of the standard, is a fingerprint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reader or an iris scanner.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standard defines three assurance levels for verification of the card and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encoded data stored on the card, which in turn leads to verifying the authenticity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person holding the credential. A level of some confidence  corresponds to use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card reader and PIN. A level of high confidence  adds a biometric comparison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 fingerprint captured and encoded on the card during the card-issuing process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a fingerprint scanned at the physical access point. A very high confidence  level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requires that the process just described is completed at a control point attended by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official observer.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other major component of the PIV system is the PIV card issuance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management subsystem . This subsystem includes the components responsible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identity proofing and registration, card and key issuance and management, and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various repositories and services (e.g., public key infrastructure [PKI] directory, certificate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status servers) required as part of the verification infrastructure.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PIV system interacts with a relying subsystem , which includes components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responsible for determining a particular PIV cardholder’s access to a physical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or logical resource. FIPS 201-2 standardizes data formats and protocols for interaction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between the PIV system and the relying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Unlike the typical card number/facility code encoded on most access control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cards, the FIPS 201 CHUID takes authentication to a new level, through the use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expiration date (a required CHUID data field) and an optional CHUID digital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digital signature can be checked to ensure that the CHUID recorded on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card was digitally signed by a trusted source and that the CHUID data have not been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altered since the card was signed. The CHUID expiration date can be checked to verify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the card has not expired. This is independent from whatever expiration date is associated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cardholder privileges. Reading and verifying the CHUID alone provides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only some assurance of identity because it authenticates the card data, not the cardholder.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PIN and biometric factors provide identity verification of the individual.</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37</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PIV specification is quite complex, and NIST has issued a number of documents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cover a broad range of PIV topics. These are as follows: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FIPS 201-2—Personal Identity Verification (PIV) of Federal Employees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Contractors:  Specifies the physical card characteristics, storage media,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data elements that make up the identity credentials resident on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PIV card.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SP 800-73-3—Interfaces for Personal Identity Verification: Specifies the interfaces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card architecture for storing and retrieving identity credentials from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smart card, and provides guidelines for the use of authentication mechanisms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protocols.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SP 800-76-2—Biometric Data Specification for Personal Identity Verification: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Describes technical acquisition and formatting specifications for the biometric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credentials of the PIV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SP 800-78-3—Cryptographic Algorithms and Key Sizes for Personal Identity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Verification: Identifies acceptable symmetric and asymmetric encryption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algorithms, digital signature algorithms, and message digest algorithms,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specifies mechanisms to identify the algorithms associated with PIV keys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digital signatures.</a:t>
            </a:r>
          </a:p>
          <a:p>
            <a:endParaRPr lang="en-US" dirty="0" smtClean="0"/>
          </a:p>
          <a:p>
            <a:r>
              <a:rPr lang="en-US" dirty="0" smtClean="0"/>
              <a:t>• SP 800-104—A Scheme for PIV Visual Card Topography: Provides additional</a:t>
            </a:r>
          </a:p>
          <a:p>
            <a:r>
              <a:rPr lang="en-US" dirty="0" smtClean="0"/>
              <a:t>recommendations on the PIV card color-coding for designating employee</a:t>
            </a:r>
          </a:p>
          <a:p>
            <a:r>
              <a:rPr lang="en-US" dirty="0" smtClean="0"/>
              <a:t>affiliation.</a:t>
            </a:r>
          </a:p>
          <a:p>
            <a:endParaRPr lang="en-US" dirty="0" smtClean="0"/>
          </a:p>
          <a:p>
            <a:r>
              <a:rPr lang="en-US" dirty="0" smtClean="0"/>
              <a:t>• SP 800-116—A Recommendation for the Use of PIV Credentials in Physical</a:t>
            </a:r>
          </a:p>
          <a:p>
            <a:r>
              <a:rPr lang="en-US" dirty="0" smtClean="0"/>
              <a:t>Access Control Systems (PACS): Describes a risk-based approach for selecting</a:t>
            </a:r>
          </a:p>
          <a:p>
            <a:r>
              <a:rPr lang="en-US" dirty="0" smtClean="0"/>
              <a:t>appropriate PIV authentication mechanisms to manage physical access to</a:t>
            </a:r>
          </a:p>
          <a:p>
            <a:r>
              <a:rPr lang="en-US" dirty="0" smtClean="0"/>
              <a:t>Federal government facilities and assets.</a:t>
            </a:r>
          </a:p>
          <a:p>
            <a:endParaRPr lang="en-US" dirty="0" smtClean="0"/>
          </a:p>
          <a:p>
            <a:r>
              <a:rPr lang="en-US" dirty="0" smtClean="0"/>
              <a:t>• SP 800-79-1—Guidelines for the Accreditation of Personal Identity</a:t>
            </a:r>
          </a:p>
          <a:p>
            <a:r>
              <a:rPr lang="en-US" dirty="0" smtClean="0"/>
              <a:t>Verification Card Issuers: Provides guidelines for accrediting the reliability</a:t>
            </a:r>
          </a:p>
          <a:p>
            <a:r>
              <a:rPr lang="en-US" dirty="0" smtClean="0"/>
              <a:t>of issuers of PIV cards that collect, store, and disseminate personal identity</a:t>
            </a:r>
          </a:p>
          <a:p>
            <a:r>
              <a:rPr lang="en-US" dirty="0" smtClean="0"/>
              <a:t>credentials and issue smart cards.</a:t>
            </a:r>
          </a:p>
          <a:p>
            <a:endParaRPr lang="en-US" dirty="0" smtClean="0"/>
          </a:p>
          <a:p>
            <a:r>
              <a:rPr lang="en-US" dirty="0" smtClean="0"/>
              <a:t>• SP 800-96—PIV Card to Reader Interoperability Guidelines: Provides</a:t>
            </a:r>
          </a:p>
          <a:p>
            <a:r>
              <a:rPr lang="en-US" dirty="0" smtClean="0"/>
              <a:t>requirements</a:t>
            </a:r>
            <a:r>
              <a:rPr lang="en-US" baseline="0" dirty="0" smtClean="0"/>
              <a:t> </a:t>
            </a:r>
            <a:r>
              <a:rPr lang="en-US" dirty="0" smtClean="0"/>
              <a:t>that facilitate interoperability between any card and any</a:t>
            </a:r>
          </a:p>
          <a:p>
            <a:r>
              <a:rPr lang="en-US" dirty="0" smtClean="0"/>
              <a:t>reader.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38</a:t>
            </a:fld>
            <a:endParaRPr lang="en-A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PIV card contains a number of mandatory and optional data elements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serve as identity credentials with varying levels of strength and assurance. These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credentials are used singly or in sets to authenticate the holder of the PIV card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achieve the level of assurance required for a particular activity or transaction.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mandatory data elements are the 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Personal Identification Number (PIN):  Required to activate the card for privileged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operation.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Cardholder Unique Identifier (CHUID):  Includes the Federal Agency Smart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Credential Number (FASC-N) and the Global Unique Identification Number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(GUID), which uniquely identify the card and the cardholder.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PIV Authentication Key:  Asymmetric key pair and corresponding certificate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user authentication.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Two fingerprint templates:  For biometric authentication.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Electronic facial image: For biometric authentication.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Asymmetric Card Authentication Key: Asymmetric key pair and corresponding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certificate used for card authentication.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Optional elements include the 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Digital Signature Key: Asymmetric key pair and corresponding certificate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supports document signing and signing of data elements such as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CHUID.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Key Management Key: Asymmetric key pair and corresponding certificate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supporting key establishment and transport.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Symmetric Card Authentication Key: For supporting physical access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applications.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PIV Card Application Administration Key: Symmetric key associated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card management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One or two iris images: For biometric authentication.</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39</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C5C9D6D-171C-7E47-A4F8-C0FA5C0C239C}" type="slidenum">
              <a:rPr lang="en-AU">
                <a:latin typeface="Arial" pitchFamily="-84" charset="0"/>
              </a:rPr>
              <a:pPr/>
              <a:t>4</a:t>
            </a:fld>
            <a:endParaRPr lang="en-AU" dirty="0">
              <a:latin typeface="Arial" pitchFamily="-8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For example, user Alice Toklas could have the user identifier ABTOKLAS.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information needs to be stored on any server or computer system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Alice wishes to use and could be known to system administrators and other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users. A typical item of authentication information associated with this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ID is a password, which is kept secret (known only to Alice and to the system).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If no one is able to obtain or guess Alice’s password, then the combination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Alice’s user ID and password enables administrators to set up Alice’s access permissions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audit her activity. Because Alice’s ID is not secret, system users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can send her e-mail, but because her password is secret, no one can pretend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Alice.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essence, identification is the means by which a user provides a claimed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identity to the system; user authentication is the means of establishing the validity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claim. Note that user authentication is distinct from message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defined in Chapter 12, message authentication is a procedure that allows communicating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parties to verify that the contents of a received message have not been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altered and that the source is authentic. This chapter is concerned solely with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authentication.</a:t>
            </a:r>
            <a:endParaRPr lang="en-US" dirty="0" smtClean="0">
              <a:latin typeface="Arial" pitchFamily="-84" charset="0"/>
              <a:ea typeface="Arial" pitchFamily="-84" charset="0"/>
              <a:cs typeface="Arial" pitchFamily="-8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Table 15.5 lists the algorithm and key size requirements for PIV key types.</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40</a:t>
            </a:fld>
            <a:endParaRPr lang="en-AU"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Using the electronic credentials resident on a PIV card, the card supports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following authentication mechanisms: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CHUID:  The cardholder is authenticated using the signed CHUID data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element on the card. The PIN is not required. This mechanism is useful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environments where a low level of assurance is acceptable and rapid contactless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authentication is necessary.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Card Authentication Key: The PIV card is authenticated using the Card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Authentication Key in a challenge response protocol. The PIN is not required.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mechanism allows contact (via card reader) or contactless (via radio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waves) authentication of the PIV card without the holder’s active participation,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provides a low level of assurance.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BIO: The cardholder is authenticated by matching his or her fingerprint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sample(s) to the signed biometric data element in an environment without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human attendant in view. The PIN is required to activate the card. This mechanism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achieves a high level of assurance and requires the cardholder’s active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participation is submitting the PIN as well as the biometric sample.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BIO-A: The cardholder is authenticated by matching his or her fingerprint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sample(s) to the signed biometric data element in an environment with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human attendant in view. The PIN is required to activate the card. This mechanism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achieves a very high level of assurance when coupled with full trust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validation of the biometric template retrieved from the card, and requires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cardholder’s active participation is submitting the PIN as well as the biometric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sample.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PKI: The cardholder is authenticated by demonstrating control of the PIV</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authentication private key in a challenge response protocol that can be validated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using the PIV authentication certificate. The PIN is required to activate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card. This mechanism achieves a very high level of identity assurance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requires the cardholder’s knowledge of the PIN.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each of the above use cases, except the symmetric Card Authentication Key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 case, the source and the integrity of the corresponding PIV credential are validated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verifying the digital signature on the credential, with the signature being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provided by a trusted entity.</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41</a:t>
            </a:fld>
            <a:endParaRPr lang="en-A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variety of protocols can be constructed for each of these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types. SP-800-78-3 gives examples for each type. Figure 15.8 illustrates an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scenario that includes the use of the PIV Authentication Key. This scenario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provides a high level of assurance. This scenario would be appropriate for authentication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 user who possesses a PIV card and seeks access to a computer resource.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computer, designated local system  in the figure, includes PIV application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software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communicates to the card via an application program interface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enables the use of relatively high-level procedure calls. These high-level commands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converted into PIV commands that are issued to the card through a physical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interface via a card reader or via a wireless interface. In either case, SP-800-73 refers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the card command interface as the PIV card edge.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scenario of Figure 15.8 accomplishes three types of authentication.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combination of possession of the card and knowledge of the PIN service authenticates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cardholder. The PIV Authentication Key certificate validates the card’s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credentials. The challenge-response protocol authenticates the card.</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42</a:t>
            </a:fld>
            <a:endParaRPr lang="en-AU"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645F3BD3-6F3C-694C-8E1B-CF3CF7A9ECD3}" type="slidenum">
              <a:rPr lang="en-AU">
                <a:latin typeface="Arial" pitchFamily="-84" charset="0"/>
              </a:rPr>
              <a:pPr/>
              <a:t>43</a:t>
            </a:fld>
            <a:endParaRPr lang="en-AU" dirty="0">
              <a:latin typeface="Arial" pitchFamily="-8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latin typeface="Arial" pitchFamily="-84" charset="0"/>
                <a:ea typeface="ＭＳ Ｐゴシック" pitchFamily="-84" charset="-128"/>
                <a:cs typeface="ＭＳ Ｐゴシック" pitchFamily="-84" charset="-128"/>
              </a:rPr>
              <a:t>Chapter 15 </a:t>
            </a:r>
            <a:r>
              <a:rPr lang="en-US" dirty="0">
                <a:latin typeface="Arial" pitchFamily="-84" charset="0"/>
                <a:ea typeface="ＭＳ Ｐゴシック" pitchFamily="-84" charset="-128"/>
                <a:cs typeface="ＭＳ Ｐゴシック" pitchFamily="-84" charset="-128"/>
              </a:rPr>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407FB99-465D-124F-B912-E9F70161DA6F}" type="slidenum">
              <a:rPr lang="en-AU">
                <a:latin typeface="Arial" pitchFamily="-84" charset="0"/>
              </a:rPr>
              <a:pPr/>
              <a:t>5</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There are four general means of authenticating a user’s identity, which can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alone or in combination: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Something the individual knows:  Examples include a password, a personal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identification number (PIN), or answers to a prearranged set of questions.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Something the individual possesses:  Examples include cryptographic keys,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electronic keycards, smart cards, and physical keys. This type of authenticator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referred to as a token .</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Something the individual is (static biometrics):  Examples include recognition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fingerprint, retina, and face.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Something the individual does (dynamic biometrics):  Examples include recognition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voice pattern, handwriting characteristics, and typing rhythm.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 of these methods, properly implemented and used, can provide secure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 authentication. However, each method has problems. An adversary may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able to guess or steal a password. Similarly, an adversary may be able to forge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steal a token. A user may forget a password or lose a token. Furthermore, there is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significant administrative overhead for managing password and token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systems and securing such information on systems. With respect to biometric authenticators,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there are a variety of problems, including dealing with false positives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false negatives, user acceptance, cost, and convenience. For network-based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authentication, the most important methods involve cryptographic keys and something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individual knows, such as a password.</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B19D235-5731-6642-ABA4-DE8B4FCC0827}" type="slidenum">
              <a:rPr lang="en-AU">
                <a:latin typeface="Arial" pitchFamily="-84" charset="0"/>
              </a:rPr>
              <a:pPr/>
              <a:t>6</a:t>
            </a:fld>
            <a:endParaRPr lang="en-AU" dirty="0">
              <a:latin typeface="Arial" pitchFamily="-84" charset="0"/>
            </a:endParaRPr>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important application area is that of mutual authentication protocols. Such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protocols enable communicating parties to satisfy themselves mutually about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other’s identity and to exchange session keys. This topic was examined in Chapter 14.</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There, the focus was key distribution. We return to this topic here to consider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wider implications of authentication.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Central to the problem of authenticated key exchange are two issues: confidentiality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timeliness. To prevent masquerade and to prevent compromise of session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keys, essential identification and session-key information must be communicated in encrypted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form. This requires the prior existence of secret or public keys that can be used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this purpose. The second issue, timeliness, is important because of the threat of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replays. Such replays, at worst, could allow an opponent to compromise a session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key or successfully impersonate another party. At minimum, a successful replay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disrupt operations by presenting parties with messages that appear genuine but are not.</a:t>
            </a:r>
            <a:endParaRPr lang="en-US" dirty="0" smtClean="0">
              <a:latin typeface="Arial" pitchFamily="-84" charset="0"/>
              <a:ea typeface="Arial" pitchFamily="-84" charset="0"/>
              <a:cs typeface="Arial"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CBF610D-EE93-2E4D-8C88-748A3830A40D}" type="slidenum">
              <a:rPr lang="en-AU">
                <a:latin typeface="Arial" pitchFamily="-84" charset="0"/>
              </a:rPr>
              <a:pPr/>
              <a:t>7</a:t>
            </a:fld>
            <a:endParaRPr lang="en-AU" dirty="0">
              <a:latin typeface="Arial"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[GONG93] lists the following examples of replay attacks:</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1. The simplest replay attack is one in which the opponent simply copies a</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message and replays it later.</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2. An opponent can replay a timestamped message within the valid time</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window. If both the original and the replay arrive within then time window,</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this incident can be logged.</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3. As with example (2), an opponent can replay a timestamped message within</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the valid time window, but in addition, the opponent suppresses the original</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message. Thus, the repetition cannot be detected.</a:t>
            </a:r>
          </a:p>
          <a:p>
            <a:endParaRPr lang="en-US" sz="1200" b="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4. Another attack involves a backward replay without modification. This is a</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replay back to the message sender. This attack is possible if symmetric encryption</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is used and the sender cannot easily recognize the difference between</a:t>
            </a:r>
          </a:p>
          <a:p>
            <a:r>
              <a:rPr lang="en-US" sz="1200" b="0" kern="1200" baseline="0" dirty="0" smtClean="0">
                <a:solidFill>
                  <a:schemeClr val="tx1"/>
                </a:solidFill>
                <a:latin typeface="Arial" pitchFamily="-107" charset="0"/>
                <a:ea typeface="ＭＳ Ｐゴシック" pitchFamily="-107" charset="-128"/>
                <a:cs typeface="ＭＳ Ｐゴシック" pitchFamily="-107" charset="-128"/>
              </a:rPr>
              <a:t>messages sent and messages received on the basis of content.</a:t>
            </a:r>
            <a:endParaRPr lang="en-US" b="0" dirty="0" smtClean="0">
              <a:latin typeface="Arial" pitchFamily="-84" charset="0"/>
              <a:ea typeface="Arial" pitchFamily="-84" charset="0"/>
              <a:cs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D7494D5-E9FF-9141-B730-D2465E141FCB}" type="slidenum">
              <a:rPr lang="en-AU">
                <a:latin typeface="Arial" pitchFamily="-84" charset="0"/>
              </a:rPr>
              <a:pPr/>
              <a:t>8</a:t>
            </a:fld>
            <a:endParaRPr lang="en-AU" dirty="0">
              <a:latin typeface="Arial"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One approach to coping with replay attacks is to attach a sequence number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each message used in an authentication exchange. A new message is accepted only if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its sequence number is in the proper order. The difficulty with this approach is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requires each party to keep track of the last sequence number for each claimant 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has dealt with. Because of this overhead, sequence numbers are generally not used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authentication and key exchange. Instead, one of the following two general approaches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used: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Timestamps:  Party A accepts a message as fresh only if the message contains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timestamp  that, in A’s judgment, is close enough to A’s knowledge of current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time. This approach requires that clocks among the various participants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synchronized.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Challenge/response:  Party A, expecting a fresh message from B, first sends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 a nonce  (challenge) and requires that the subsequent message (response)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received from B contain the correct nonce value.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can be argued (e.g., [LAM92a]) that the timestamp approach should not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for connection-oriented applications because of the inherent difficulties with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technique. First, some sort of protocol is needed to maintain synchronization among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various processor clocks. This protocol must be both fault tolerant, to cope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 errors, and secure, to cope with hostile attacks. Second, the opportunity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successful attack will arise if there is a temporary loss of synchronization resulting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from a fault in the clock mechanism of one of the parties. Finally, because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variable and unpredictable nature of network delays, distributed clocks cannot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expected to maintain precise synchronization. Therefore, any timestamp-based procedure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must allow for a window of time sufficiently large to accommodate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delays yet sufficiently small to minimize the opportunity for attack.</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the other hand, the challenge-response approach is unsuitable for a connectionless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type of application, because it requires the overhead of a handshake before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any connectionless transmission, effectively negating the chief characteristic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connectionless transaction. For such applications, reliance on some sort of secure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time server and a consistent attempt by each party to keep its clocks in synchronization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be the best approach (e.g., [LAM92b]).</a:t>
            </a:r>
            <a:endParaRPr lang="en-US" dirty="0" smtClean="0">
              <a:latin typeface="Arial" pitchFamily="-84" charset="0"/>
              <a:ea typeface="Arial" pitchFamily="-84" charset="0"/>
              <a:cs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One application for which encryption is growing in popularity is electronic mail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(e-mail). The very nature of electronic mail, and its chief benefit, is that it is not necessary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the sender and receiver to be online at the same time. Instead, the e-mail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is forwarded to the receiver’s electronic mailbox, where it is buffered until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receiver is available to read it.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“envelope” or header of the e-mail message must be in the clear, so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 can be handled by the store-and-forward e-mail protocol, such as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Simple Mail Transfer Protocol (SMTP) or X.400. However, it is often desirable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mail-handling protocol not require access to the plaintext form of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because that would require trusting the mail-handling mechanism. Accordingly,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e-mail message should be encrypted such that the mail-handling system is not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possession of the decryption key.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second requirement is that of authentication . Typically, the recipient wants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some assurance that the message is from the alleged sender.</a:t>
            </a:r>
            <a:endParaRPr lang="en-US" dirty="0"/>
          </a:p>
        </p:txBody>
      </p:sp>
      <p:sp>
        <p:nvSpPr>
          <p:cNvPr id="4" name="Slide Number Placeholder 3"/>
          <p:cNvSpPr>
            <a:spLocks noGrp="1"/>
          </p:cNvSpPr>
          <p:nvPr>
            <p:ph type="sldNum" sz="quarter" idx="10"/>
          </p:nvPr>
        </p:nvSpPr>
        <p:spPr/>
        <p:txBody>
          <a:bodyPr/>
          <a:lstStyle/>
          <a:p>
            <a:pPr>
              <a:defRPr/>
            </a:pPr>
            <a:fld id="{3E8C8940-1829-FC47-815A-DB45B35373A6}"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686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686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D023A0CB-93F4-1D47-94B0-4294FC675A7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4F126FA-08DC-8A48-A747-9FA65644B21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168169C9-AD08-DA4C-A834-5308E9D6953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pPr>
                <a:defRPr/>
              </a:pPr>
              <a:t>4/10/2015</a:t>
            </a:fld>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5"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pPr>
                <a:defRPr/>
              </a:pPr>
              <a:t>4/10/2015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dirty="0"/>
          </a:p>
        </p:txBody>
      </p:sp>
      <p:sp>
        <p:nvSpPr>
          <p:cNvPr id="13" name="Footer Placeholder 7"/>
          <p:cNvSpPr>
            <a:spLocks noGrp="1"/>
          </p:cNvSpPr>
          <p:nvPr>
            <p:ph type="ftr" sz="quarter" idx="11"/>
          </p:nvPr>
        </p:nvSpPr>
        <p:spPr/>
        <p:txBody>
          <a:bodyPr/>
          <a:lstStyle>
            <a:lvl1pPr>
              <a:defRPr/>
            </a:lvl1pPr>
          </a:lstStyle>
          <a:p>
            <a:pPr>
              <a:defRPr/>
            </a:pP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B67532D9-435A-4F45-A246-8042CC86402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dirty="0"/>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7F121693-C560-4640-9943-90DDF7C5B8F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BAFAE56F-1DE0-D044-A970-B9FDFEBB887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7CA6632F-E24C-6C42-AEF6-51C3DB867D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CE1E0A51-9C0C-384C-8402-31B12AF09F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D16B6A84-8EFF-5249-9B39-0587DC30F6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2553B22E-1ABA-3940-9E9E-B1CFEA22473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8DBBCFDA-328E-6445-AFB2-6DC88F2BFE8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577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578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8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579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79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79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0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1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582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583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583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3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584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584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584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584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endParaRPr lang="en-US" dirty="0"/>
          </a:p>
        </p:txBody>
      </p:sp>
      <p:sp>
        <p:nvSpPr>
          <p:cNvPr id="7584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CE4F06B9-ACCC-CA4D-B4EF-17B084D1ECD9}" type="slidenum">
              <a:rPr lang="en-US"/>
              <a:pPr>
                <a:defRPr/>
              </a:pPr>
              <a:t>‹#›</a:t>
            </a:fld>
            <a:endParaRPr lang="en-US" dirty="0"/>
          </a:p>
        </p:txBody>
      </p:sp>
      <p:sp>
        <p:nvSpPr>
          <p:cNvPr id="7584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9.pd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23.pdf"/><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df"/><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mclaughlinkl:Desktop:Crypto6e%20Tables:T15-UserAuthentication.doc!OLE_LINK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df"/><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df"/><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oleObject" Target="mclaughlinkl:Desktop:Crypto6e%20Tables:T15-UserAuthentication.doc!OLE_LINK3"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df"/><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54200" y="3694113"/>
            <a:ext cx="5446713" cy="1470025"/>
          </a:xfrm>
        </p:spPr>
        <p:txBody>
          <a:bodyPr rtlCol="0">
            <a:noAutofit/>
          </a:bodyPr>
          <a:lstStyle/>
          <a:p>
            <a:pPr fontAlgn="auto">
              <a:spcAft>
                <a:spcPts val="0"/>
              </a:spcAft>
              <a:defRPr/>
            </a:pPr>
            <a:r>
              <a:rPr lang="en-US" dirty="0">
                <a:ea typeface="+mj-ea"/>
                <a:cs typeface="+mj-cs"/>
              </a:rPr>
              <a:t>Cryptography and Network Security</a:t>
            </a:r>
            <a:endParaRPr lang="en-AU" dirty="0">
              <a:ea typeface="+mj-ea"/>
              <a:cs typeface="+mj-cs"/>
            </a:endParaRPr>
          </a:p>
        </p:txBody>
      </p:sp>
      <p:sp>
        <p:nvSpPr>
          <p:cNvPr id="28675" name="Rectangle 3"/>
          <p:cNvSpPr>
            <a:spLocks noGrp="1" noChangeArrowheads="1"/>
          </p:cNvSpPr>
          <p:nvPr>
            <p:ph type="subTitle" idx="1"/>
          </p:nvPr>
        </p:nvSpPr>
        <p:spPr>
          <a:xfrm>
            <a:off x="1854200" y="5203825"/>
            <a:ext cx="5446713" cy="852488"/>
          </a:xfrm>
        </p:spPr>
        <p:txBody>
          <a:bodyPr/>
          <a:lstStyle/>
          <a:p>
            <a:pPr>
              <a:buFont typeface="Wingdings" pitchFamily="-84" charset="2"/>
              <a:buNone/>
            </a:pPr>
            <a:r>
              <a:rPr lang="en-US" dirty="0" smtClean="0"/>
              <a:t>Sixth Edition</a:t>
            </a:r>
          </a:p>
          <a:p>
            <a:pPr>
              <a:buFont typeface="Wingdings" pitchFamily="-84" charset="2"/>
              <a:buNone/>
            </a:pPr>
            <a:r>
              <a:rPr lang="en-US" dirty="0" smtClean="0"/>
              <a:t>by William Stallings	</a:t>
            </a:r>
          </a:p>
          <a:p>
            <a:pPr>
              <a:buFont typeface="Wingdings" pitchFamily="-84" charset="2"/>
              <a:buNone/>
            </a:pPr>
            <a:endParaRPr lang="en-US" dirty="0" smtClean="0"/>
          </a:p>
        </p:txBody>
      </p:sp>
      <p:pic>
        <p:nvPicPr>
          <p:cNvPr id="14" name="Picture Placeholder 4" descr="crypto.jpg"/>
          <p:cNvPicPr>
            <a:picLocks noGrp="1" noChangeAspect="1"/>
          </p:cNvPicPr>
          <p:nvPr>
            <p:ph type="pic" sz="quarter" idx="12"/>
          </p:nvPr>
        </p:nvPicPr>
        <p:blipFill>
          <a:blip r:embed="rId3">
            <a:alphaModFix/>
            <a:lum bright="28000"/>
          </a:blip>
          <a:srcRect l="-16674" t="-1111" r="-18211" b="44444"/>
          <a:stretch>
            <a:fillRect/>
          </a:stretch>
        </p:blipFill>
        <p:spPr>
          <a:xfrm>
            <a:off x="3581400" y="1447800"/>
            <a:ext cx="2109547" cy="1209027"/>
          </a:xfrm>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9688"/>
            <a:ext cx="9143999" cy="1412875"/>
          </a:xfrm>
        </p:spPr>
        <p:txBody>
          <a:bodyPr/>
          <a:lstStyle/>
          <a:p>
            <a:pPr>
              <a:lnSpc>
                <a:spcPts val="4700"/>
              </a:lnSpc>
            </a:pPr>
            <a:r>
              <a:rPr lang="en-US" sz="4800" dirty="0" smtClean="0"/>
              <a:t>Remote User-Authentication Using Symmetric Encryption</a:t>
            </a:r>
            <a:endParaRPr lang="en-AU" sz="4800" dirty="0"/>
          </a:p>
        </p:txBody>
      </p:sp>
      <p:graphicFrame>
        <p:nvGraphicFramePr>
          <p:cNvPr id="4" name="Content Placeholder 3"/>
          <p:cNvGraphicFramePr>
            <a:graphicFrameLocks noGrp="1"/>
          </p:cNvGraphicFramePr>
          <p:nvPr>
            <p:ph idx="1"/>
          </p:nvPr>
        </p:nvGraphicFramePr>
        <p:xfrm>
          <a:off x="792163" y="1762125"/>
          <a:ext cx="7570787" cy="463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Suppress-Replay Attacks</a:t>
            </a:r>
            <a:endParaRPr lang="en-US" dirty="0"/>
          </a:p>
        </p:txBody>
      </p:sp>
      <p:sp>
        <p:nvSpPr>
          <p:cNvPr id="7" name="Content Placeholder 6"/>
          <p:cNvSpPr>
            <a:spLocks noGrp="1"/>
          </p:cNvSpPr>
          <p:nvPr>
            <p:ph idx="1"/>
          </p:nvPr>
        </p:nvSpPr>
        <p:spPr>
          <a:xfrm>
            <a:off x="792163" y="1762125"/>
            <a:ext cx="7570787" cy="4714875"/>
          </a:xfrm>
        </p:spPr>
        <p:txBody>
          <a:bodyPr>
            <a:normAutofit fontScale="85000" lnSpcReduction="10000"/>
          </a:bodyPr>
          <a:lstStyle/>
          <a:p>
            <a:r>
              <a:rPr lang="en-US" dirty="0" smtClean="0"/>
              <a:t>The Denning protocol requires reliance on clocks that are synchronized throughout the network</a:t>
            </a:r>
          </a:p>
          <a:p>
            <a:r>
              <a:rPr lang="en-US" dirty="0" smtClean="0"/>
              <a:t>A risk involved is based on the fact that the distributed clocks can become unsynchronized as a result of sabotage on or faults in the clocks or the synchronization mechanism</a:t>
            </a:r>
          </a:p>
          <a:p>
            <a:r>
              <a:rPr lang="en-US" dirty="0" smtClean="0"/>
              <a:t>The problem occurs when a sender’s clock is ahead of the intended recipient’s clock</a:t>
            </a:r>
          </a:p>
          <a:p>
            <a:pPr lvl="1"/>
            <a:r>
              <a:rPr lang="en-US" dirty="0" smtClean="0"/>
              <a:t>An opponent can intercept a message from the sender and replay it later when the timestamp in the message becomes current at the recipient’s site</a:t>
            </a:r>
          </a:p>
          <a:p>
            <a:pPr lvl="1"/>
            <a:r>
              <a:rPr lang="en-US" dirty="0" smtClean="0"/>
              <a:t>Such attacks are referred to as </a:t>
            </a:r>
            <a:r>
              <a:rPr lang="en-US" i="1" dirty="0" smtClean="0"/>
              <a:t>suppress-replay attacks</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AU" dirty="0" smtClean="0"/>
              <a:t>Kerberos</a:t>
            </a:r>
            <a:endParaRPr lang="en-AU" dirty="0"/>
          </a:p>
        </p:txBody>
      </p:sp>
      <p:sp>
        <p:nvSpPr>
          <p:cNvPr id="6" name="Content Placeholder 5"/>
          <p:cNvSpPr>
            <a:spLocks noGrp="1"/>
          </p:cNvSpPr>
          <p:nvPr>
            <p:ph idx="1"/>
          </p:nvPr>
        </p:nvSpPr>
        <p:spPr>
          <a:xfrm>
            <a:off x="792163" y="1762125"/>
            <a:ext cx="7570787" cy="4638675"/>
          </a:xfrm>
        </p:spPr>
        <p:txBody>
          <a:bodyPr>
            <a:normAutofit fontScale="70000" lnSpcReduction="20000"/>
          </a:bodyPr>
          <a:lstStyle/>
          <a:p>
            <a:r>
              <a:rPr lang="en-US" dirty="0" smtClean="0"/>
              <a:t>Authentication service developed as part of Project Athena at MIT</a:t>
            </a:r>
          </a:p>
          <a:p>
            <a:r>
              <a:rPr lang="en-US" dirty="0" smtClean="0"/>
              <a:t>A workstation cannot be trusted to identify its users correctly to network services</a:t>
            </a:r>
          </a:p>
          <a:p>
            <a:pPr lvl="1"/>
            <a:r>
              <a:rPr lang="en-US" dirty="0" smtClean="0"/>
              <a:t>A user may gain access to a particular workstation and pretend to be another user operating from that workstation</a:t>
            </a:r>
          </a:p>
          <a:p>
            <a:pPr lvl="1"/>
            <a:r>
              <a:rPr lang="en-US" dirty="0" smtClean="0"/>
              <a:t>A user may alter the network address of a workstation so that the requests sent from the altered workstation appear to come from the impersonated workstation</a:t>
            </a:r>
          </a:p>
          <a:p>
            <a:pPr lvl="1"/>
            <a:r>
              <a:rPr lang="en-US" dirty="0" smtClean="0"/>
              <a:t>A user may eavesdrop on exchanges and use a replay attack to gain entrance to a server or to disrupt operations</a:t>
            </a:r>
          </a:p>
          <a:p>
            <a:pPr marL="342900" lvl="1" indent="-342900">
              <a:spcBef>
                <a:spcPts val="2400"/>
              </a:spcBef>
              <a:buClr>
                <a:srgbClr val="BAABE3"/>
              </a:buClr>
            </a:pPr>
            <a:r>
              <a:rPr lang="en-US" sz="2839" dirty="0" smtClean="0">
                <a:cs typeface="ＭＳ Ｐゴシック" pitchFamily="-84" charset="-128"/>
              </a:rPr>
              <a:t>Kerberos provides a centralized authentication server whose function is to authenticate users to servers and servers to users</a:t>
            </a:r>
          </a:p>
          <a:p>
            <a:pPr lvl="1"/>
            <a:r>
              <a:rPr lang="en-US" sz="2560" dirty="0" smtClean="0"/>
              <a:t>Relies exclusively on symmetric encryption, making no use of public-key encryption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AU" dirty="0" smtClean="0"/>
              <a:t>Kerberos Requirements</a:t>
            </a:r>
            <a:endParaRPr lang="en-AU" dirty="0"/>
          </a:p>
        </p:txBody>
      </p:sp>
      <p:sp>
        <p:nvSpPr>
          <p:cNvPr id="6" name="Content Placeholder 5"/>
          <p:cNvSpPr>
            <a:spLocks noGrp="1"/>
          </p:cNvSpPr>
          <p:nvPr>
            <p:ph idx="1"/>
          </p:nvPr>
        </p:nvSpPr>
        <p:spPr>
          <a:xfrm>
            <a:off x="838200" y="1676400"/>
            <a:ext cx="7570787" cy="828675"/>
          </a:xfrm>
        </p:spPr>
        <p:txBody>
          <a:bodyPr>
            <a:normAutofit fontScale="92500" lnSpcReduction="10000"/>
          </a:bodyPr>
          <a:lstStyle/>
          <a:p>
            <a:r>
              <a:rPr lang="en-US" dirty="0" smtClean="0"/>
              <a:t>The first published report on Kerberos listed the following requirements:</a:t>
            </a:r>
          </a:p>
        </p:txBody>
      </p:sp>
      <p:graphicFrame>
        <p:nvGraphicFramePr>
          <p:cNvPr id="4" name="Diagram 3"/>
          <p:cNvGraphicFramePr/>
          <p:nvPr/>
        </p:nvGraphicFramePr>
        <p:xfrm>
          <a:off x="609600" y="25908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AU" dirty="0" smtClean="0"/>
              <a:t>Kerberos Version 4</a:t>
            </a:r>
            <a:endParaRPr lang="en-AU" dirty="0"/>
          </a:p>
        </p:txBody>
      </p:sp>
      <p:sp>
        <p:nvSpPr>
          <p:cNvPr id="8" name="Content Placeholder 7"/>
          <p:cNvSpPr>
            <a:spLocks noGrp="1"/>
          </p:cNvSpPr>
          <p:nvPr>
            <p:ph idx="1"/>
          </p:nvPr>
        </p:nvSpPr>
        <p:spPr>
          <a:xfrm>
            <a:off x="792163" y="1762125"/>
            <a:ext cx="7570787" cy="5095875"/>
          </a:xfrm>
        </p:spPr>
        <p:txBody>
          <a:bodyPr>
            <a:normAutofit fontScale="62500" lnSpcReduction="20000"/>
          </a:bodyPr>
          <a:lstStyle/>
          <a:p>
            <a:r>
              <a:rPr lang="en-US" dirty="0" smtClean="0"/>
              <a:t>Makes use of DES to provide the authentication service</a:t>
            </a:r>
          </a:p>
          <a:p>
            <a:r>
              <a:rPr lang="en-US" dirty="0" smtClean="0"/>
              <a:t>Authentication server (AS)</a:t>
            </a:r>
          </a:p>
          <a:p>
            <a:pPr lvl="1"/>
            <a:r>
              <a:rPr lang="en-US" dirty="0" smtClean="0"/>
              <a:t>Knows the passwords of all users and stores these in a centralized database</a:t>
            </a:r>
          </a:p>
          <a:p>
            <a:pPr lvl="1"/>
            <a:r>
              <a:rPr lang="en-US" dirty="0" smtClean="0"/>
              <a:t>Shares a unique secret key with each server</a:t>
            </a:r>
          </a:p>
          <a:p>
            <a:pPr marL="520700" indent="-514350"/>
            <a:r>
              <a:rPr lang="en-US" dirty="0" smtClean="0"/>
              <a:t>Ticket </a:t>
            </a:r>
          </a:p>
          <a:p>
            <a:pPr lvl="1"/>
            <a:r>
              <a:rPr lang="en-US" dirty="0" smtClean="0"/>
              <a:t>Created once the AS accepts the user as authentic; contains the user’s ID and network address and the server’s ID</a:t>
            </a:r>
          </a:p>
          <a:p>
            <a:pPr lvl="1"/>
            <a:r>
              <a:rPr lang="en-US" dirty="0" smtClean="0"/>
              <a:t>Encrypted using the secret key shared by the AS and the server</a:t>
            </a:r>
          </a:p>
          <a:p>
            <a:pPr marL="342900" lvl="1" indent="-342900">
              <a:spcBef>
                <a:spcPts val="2400"/>
              </a:spcBef>
              <a:buClr>
                <a:srgbClr val="BAABE3"/>
              </a:buClr>
            </a:pPr>
            <a:r>
              <a:rPr lang="en-US" sz="2839" dirty="0" smtClean="0">
                <a:cs typeface="ＭＳ Ｐゴシック" pitchFamily="-84" charset="-128"/>
              </a:rPr>
              <a:t>Ticket-granting server (TGS)</a:t>
            </a:r>
          </a:p>
          <a:p>
            <a:pPr lvl="1"/>
            <a:r>
              <a:rPr lang="en-US" sz="2581" dirty="0" smtClean="0"/>
              <a:t>Issues tickets to users who have been authenticated to AS</a:t>
            </a:r>
          </a:p>
          <a:p>
            <a:pPr lvl="1"/>
            <a:r>
              <a:rPr lang="en-US" sz="2581" dirty="0" smtClean="0"/>
              <a:t>Each time the user requires access to a new service the client applies to the TGS using the ticket to authenticate itself</a:t>
            </a:r>
          </a:p>
          <a:p>
            <a:pPr lvl="1"/>
            <a:r>
              <a:rPr lang="en-US" sz="2581" dirty="0" smtClean="0"/>
              <a:t>The TGS then grants a ticket for the particular service</a:t>
            </a:r>
          </a:p>
          <a:p>
            <a:pPr lvl="1"/>
            <a:r>
              <a:rPr lang="en-US" sz="2581" dirty="0" smtClean="0"/>
              <a:t>The client saves each service-granting ticket and uses it to authenticate its user to a server each time a particular service is requested</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Version 4 Authentication Dialogue</a:t>
            </a:r>
            <a:endParaRPr lang="en-US" dirty="0"/>
          </a:p>
        </p:txBody>
      </p:sp>
      <p:graphicFrame>
        <p:nvGraphicFramePr>
          <p:cNvPr id="14" name="Content Placeholder 13"/>
          <p:cNvGraphicFramePr>
            <a:graphicFrameLocks noGrp="1"/>
          </p:cNvGraphicFramePr>
          <p:nvPr>
            <p:ph idx="1"/>
          </p:nvPr>
        </p:nvGraphicFramePr>
        <p:xfrm>
          <a:off x="838200" y="1905000"/>
          <a:ext cx="7570787"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5347"/>
              <a:stretch>
                <a:fillRect/>
              </a:stretch>
            </p:blipFill>
          </mc:Choice>
          <mc:Fallback>
            <p:blipFill>
              <a:blip r:embed="rId4"/>
              <a:srcRect t="5347"/>
              <a:stretch>
                <a:fillRect/>
              </a:stretch>
            </p:blipFill>
          </mc:Fallback>
        </mc:AlternateContent>
        <p:spPr>
          <a:xfrm>
            <a:off x="990600" y="883904"/>
            <a:ext cx="7467597" cy="5974096"/>
          </a:xfrm>
          <a:prstGeom prst="rect">
            <a:avLst/>
          </a:prstGeom>
        </p:spPr>
      </p:pic>
      <p:sp>
        <p:nvSpPr>
          <p:cNvPr id="5" name="Rectangle 4"/>
          <p:cNvSpPr/>
          <p:nvPr/>
        </p:nvSpPr>
        <p:spPr>
          <a:xfrm>
            <a:off x="0" y="0"/>
            <a:ext cx="9144000" cy="1077218"/>
          </a:xfrm>
          <a:prstGeom prst="rect">
            <a:avLst/>
          </a:prstGeom>
        </p:spPr>
        <p:txBody>
          <a:bodyPr wrap="square">
            <a:spAutoFit/>
          </a:bodyPr>
          <a:lstStyle/>
          <a:p>
            <a:pPr algn="ctr"/>
            <a:r>
              <a:rPr lang="en-US" sz="3200" dirty="0" smtClean="0">
                <a:latin typeface="+mn-lt"/>
              </a:rPr>
              <a:t>			Table </a:t>
            </a:r>
            <a:r>
              <a:rPr lang="en-US" sz="3200" dirty="0">
                <a:latin typeface="+mn-lt"/>
              </a:rPr>
              <a:t>15.1</a:t>
            </a:r>
            <a:r>
              <a:rPr lang="en-US" sz="3200" dirty="0" smtClean="0">
                <a:latin typeface="+mn-lt"/>
              </a:rPr>
              <a:t>    </a:t>
            </a:r>
            <a:r>
              <a:rPr lang="en-US" sz="1400" dirty="0" smtClean="0">
                <a:latin typeface="+mn-lt"/>
              </a:rPr>
              <a:t>(page 464 in textbook)</a:t>
            </a:r>
            <a:endParaRPr lang="en-US" sz="3200" dirty="0" smtClean="0">
              <a:latin typeface="+mn-lt"/>
            </a:endParaRPr>
          </a:p>
          <a:p>
            <a:pPr algn="ctr"/>
            <a:r>
              <a:rPr lang="en-US" sz="3200" dirty="0" smtClean="0">
                <a:latin typeface="+mn-lt"/>
              </a:rPr>
              <a:t>Summary </a:t>
            </a:r>
            <a:r>
              <a:rPr lang="en-US" sz="3200" dirty="0">
                <a:latin typeface="+mn-lt"/>
              </a:rPr>
              <a:t>of Kerberos Version 4 Message Exchanges</a:t>
            </a:r>
            <a:r>
              <a:rPr lang="en-US" sz="3200" dirty="0" smtClean="0">
                <a:latin typeface="+mn-lt"/>
              </a:rPr>
              <a:t> </a:t>
            </a:r>
            <a:endParaRPr lang="en-US" sz="3200" dirty="0">
              <a:latin typeface="+mn-lt"/>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4545" b="11818"/>
              <a:stretch>
                <a:fillRect/>
              </a:stretch>
            </p:blipFill>
          </mc:Choice>
          <mc:Fallback>
            <p:blipFill>
              <a:blip r:embed="rId4"/>
              <a:srcRect t="14545" b="11818"/>
              <a:stretch>
                <a:fillRect/>
              </a:stretch>
            </p:blipFill>
          </mc:Fallback>
        </mc:AlternateContent>
        <p:spPr>
          <a:xfrm>
            <a:off x="1071773" y="0"/>
            <a:ext cx="7196686" cy="6857999"/>
          </a:xfrm>
          <a:prstGeom prst="rect">
            <a:avLst/>
          </a:prstGeom>
        </p:spPr>
      </p:pic>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9091" b="21818"/>
              <a:stretch>
                <a:fillRect/>
              </a:stretch>
            </p:blipFill>
          </mc:Choice>
          <mc:Fallback>
            <p:blipFill>
              <a:blip r:embed="rId4"/>
              <a:srcRect t="9091" b="21818"/>
              <a:stretch>
                <a:fillRect/>
              </a:stretch>
            </p:blipFill>
          </mc:Fallback>
        </mc:AlternateContent>
        <p:spPr>
          <a:xfrm>
            <a:off x="762000" y="-5208"/>
            <a:ext cx="7676147" cy="6863208"/>
          </a:xfrm>
          <a:prstGeom prst="rect">
            <a:avLst/>
          </a:prstGeom>
        </p:spPr>
      </p:pic>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5353" b="8030"/>
              <a:stretch>
                <a:fillRect/>
              </a:stretch>
            </p:blipFill>
          </mc:Choice>
          <mc:Fallback>
            <p:blipFill>
              <a:blip r:embed="rId4"/>
              <a:srcRect t="-5353" b="8030"/>
              <a:stretch>
                <a:fillRect/>
              </a:stretch>
            </p:blipFill>
          </mc:Fallback>
        </mc:AlternateContent>
        <p:spPr>
          <a:xfrm>
            <a:off x="457200" y="1504203"/>
            <a:ext cx="8280589" cy="4516364"/>
          </a:xfrm>
          <a:prstGeom prst="rect">
            <a:avLst/>
          </a:prstGeom>
        </p:spPr>
      </p:pic>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0" y="533399"/>
            <a:ext cx="9144000" cy="625231"/>
          </a:xfrm>
          <a:prstGeom prst="rect">
            <a:avLst/>
          </a:prstGeom>
        </p:spPr>
      </p:pic>
      <p:sp>
        <p:nvSpPr>
          <p:cNvPr id="5" name="TextBox 4"/>
          <p:cNvSpPr txBox="1"/>
          <p:nvPr/>
        </p:nvSpPr>
        <p:spPr>
          <a:xfrm>
            <a:off x="228600" y="6488668"/>
            <a:ext cx="4780814" cy="307777"/>
          </a:xfrm>
          <a:prstGeom prst="rect">
            <a:avLst/>
          </a:prstGeom>
          <a:noFill/>
        </p:spPr>
        <p:txBody>
          <a:bodyPr wrap="none" rtlCol="0">
            <a:spAutoFit/>
          </a:bodyPr>
          <a:lstStyle/>
          <a:p>
            <a:r>
              <a:rPr lang="en-US" sz="1400" dirty="0" smtClean="0">
                <a:latin typeface="+mn-lt"/>
              </a:rPr>
              <a:t>(This table can be found on pages 467 – 468 in the textbook)</a:t>
            </a:r>
            <a:endParaRPr lang="en-US" sz="1400" dirty="0">
              <a:latin typeface="+mn-lt"/>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854200" y="3694113"/>
            <a:ext cx="5446713" cy="1470025"/>
          </a:xfrm>
        </p:spPr>
        <p:txBody>
          <a:bodyPr rtlCol="0">
            <a:noAutofit/>
          </a:bodyPr>
          <a:lstStyle/>
          <a:p>
            <a:pPr fontAlgn="auto">
              <a:spcAft>
                <a:spcPts val="0"/>
              </a:spcAft>
              <a:defRPr/>
            </a:pPr>
            <a:r>
              <a:rPr lang="en-US" dirty="0" smtClean="0">
                <a:ea typeface="+mj-ea"/>
                <a:cs typeface="+mj-cs"/>
              </a:rPr>
              <a:t>Chapter 15</a:t>
            </a:r>
            <a:endParaRPr lang="en-US" dirty="0">
              <a:ea typeface="+mj-ea"/>
              <a:cs typeface="+mj-cs"/>
            </a:endParaRPr>
          </a:p>
        </p:txBody>
      </p:sp>
      <p:sp>
        <p:nvSpPr>
          <p:cNvPr id="30723" name="Subtitle 13"/>
          <p:cNvSpPr>
            <a:spLocks noGrp="1"/>
          </p:cNvSpPr>
          <p:nvPr>
            <p:ph type="subTitle" idx="1"/>
          </p:nvPr>
        </p:nvSpPr>
        <p:spPr>
          <a:xfrm>
            <a:off x="1524000" y="5203825"/>
            <a:ext cx="6096000" cy="852488"/>
          </a:xfrm>
        </p:spPr>
        <p:txBody>
          <a:bodyPr>
            <a:normAutofit/>
          </a:bodyPr>
          <a:lstStyle/>
          <a:p>
            <a:r>
              <a:rPr lang="en-US" sz="3600" dirty="0" smtClean="0"/>
              <a:t>User Authentication</a:t>
            </a:r>
          </a:p>
        </p:txBody>
      </p:sp>
      <p:pic>
        <p:nvPicPr>
          <p:cNvPr id="6"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600200" y="158750"/>
            <a:ext cx="5943600" cy="6540500"/>
          </a:xfrm>
          <a:prstGeom prst="rect">
            <a:avLst/>
          </a:prstGeom>
        </p:spPr>
      </p:pic>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7696200" y="304800"/>
            <a:ext cx="7429500" cy="254000"/>
          </a:xfrm>
          <a:prstGeom prst="rect">
            <a:avLst/>
          </a:prstGeom>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43800" y="152400"/>
            <a:ext cx="1277213" cy="338554"/>
          </a:xfrm>
          <a:prstGeom prst="rect">
            <a:avLst/>
          </a:prstGeom>
        </p:spPr>
        <p:txBody>
          <a:bodyPr wrap="none">
            <a:spAutoFit/>
          </a:bodyPr>
          <a:lstStyle/>
          <a:p>
            <a:r>
              <a:rPr lang="en-US" sz="1600" dirty="0">
                <a:latin typeface="+mn-lt"/>
              </a:rPr>
              <a:t>(page 3 of 3)</a:t>
            </a:r>
            <a:r>
              <a:rPr lang="en-US" sz="1600" dirty="0" smtClean="0">
                <a:latin typeface="+mn-lt"/>
              </a:rPr>
              <a:t> </a:t>
            </a:r>
            <a:endParaRPr lang="en-US" sz="1600" dirty="0">
              <a:latin typeface="+mn-lt"/>
            </a:endParaRPr>
          </a:p>
        </p:txBody>
      </p:sp>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533400" y="228600"/>
            <a:ext cx="6872812" cy="6629400"/>
          </a:xfrm>
          <a:prstGeom prst="rect">
            <a:avLst/>
          </a:prstGeom>
        </p:spPr>
      </p:pic>
    </p:spTree>
  </p:cSld>
  <p:clrMapOvr>
    <a:masterClrMapping/>
  </p:clrMapOvr>
  <p:transition spd="med">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143999" cy="1412875"/>
          </a:xfrm>
        </p:spPr>
        <p:txBody>
          <a:bodyPr/>
          <a:lstStyle/>
          <a:p>
            <a:r>
              <a:rPr lang="en-US" dirty="0" smtClean="0"/>
              <a:t>Kerberos Realms </a:t>
            </a:r>
            <a:br>
              <a:rPr lang="en-US" dirty="0" smtClean="0"/>
            </a:br>
            <a:r>
              <a:rPr lang="en-US" dirty="0" smtClean="0"/>
              <a:t>and Multiple Kerberi</a:t>
            </a:r>
          </a:p>
        </p:txBody>
      </p:sp>
      <p:sp>
        <p:nvSpPr>
          <p:cNvPr id="3" name="Content Placeholder 2"/>
          <p:cNvSpPr>
            <a:spLocks noGrp="1"/>
          </p:cNvSpPr>
          <p:nvPr>
            <p:ph idx="1"/>
          </p:nvPr>
        </p:nvSpPr>
        <p:spPr>
          <a:xfrm>
            <a:off x="792163" y="1762125"/>
            <a:ext cx="7570787" cy="4562475"/>
          </a:xfrm>
        </p:spPr>
        <p:txBody>
          <a:bodyPr>
            <a:normAutofit fontScale="92500" lnSpcReduction="20000"/>
          </a:bodyPr>
          <a:lstStyle/>
          <a:p>
            <a:r>
              <a:rPr lang="en-US" dirty="0" smtClean="0"/>
              <a:t> A full-service Kerberos environment consisting of a Kerberos server, a number of clients, and a number of application servers requires that:</a:t>
            </a:r>
          </a:p>
          <a:p>
            <a:pPr lvl="1"/>
            <a:r>
              <a:rPr lang="en-US" dirty="0" smtClean="0"/>
              <a:t>The  Kerberos server must have the user ID and hashed passwords of all participating users in its database; all users are registered with the Kerberos server</a:t>
            </a:r>
          </a:p>
          <a:p>
            <a:pPr lvl="1"/>
            <a:r>
              <a:rPr lang="en-US" dirty="0" smtClean="0"/>
              <a:t>The  Kerberos server must share a secret key with each server; all servers are registered with the Kerberos server</a:t>
            </a:r>
          </a:p>
          <a:p>
            <a:pPr lvl="1"/>
            <a:r>
              <a:rPr lang="en-US" dirty="0" smtClean="0"/>
              <a:t>The Kerberos server in each interoperating realm shares a secret key with the server in the other realm; the two Kerberos servers are registered with each other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p:txBody>
          <a:bodyPr/>
          <a:lstStyle/>
          <a:p>
            <a:r>
              <a:rPr lang="en-AU" dirty="0" smtClean="0"/>
              <a:t>Kerberos Realm</a:t>
            </a:r>
            <a:endParaRPr lang="en-AU" dirty="0"/>
          </a:p>
        </p:txBody>
      </p:sp>
      <p:sp>
        <p:nvSpPr>
          <p:cNvPr id="6" name="Content Placeholder 5"/>
          <p:cNvSpPr>
            <a:spLocks noGrp="1"/>
          </p:cNvSpPr>
          <p:nvPr>
            <p:ph idx="1"/>
          </p:nvPr>
        </p:nvSpPr>
        <p:spPr>
          <a:xfrm>
            <a:off x="792163" y="1762125"/>
            <a:ext cx="7570787" cy="4562475"/>
          </a:xfrm>
        </p:spPr>
        <p:txBody>
          <a:bodyPr>
            <a:normAutofit fontScale="85000" lnSpcReduction="20000"/>
          </a:bodyPr>
          <a:lstStyle/>
          <a:p>
            <a:r>
              <a:rPr lang="en-US" dirty="0" smtClean="0"/>
              <a:t>A set of managed nodes that share the same Kerberos database</a:t>
            </a:r>
          </a:p>
          <a:p>
            <a:r>
              <a:rPr lang="en-US" dirty="0" smtClean="0"/>
              <a:t>The database resides on the Kerberos master computer system, which should be kept in a physically secure room</a:t>
            </a:r>
          </a:p>
          <a:p>
            <a:r>
              <a:rPr lang="en-US" dirty="0" smtClean="0"/>
              <a:t>A read-only copy of the Kerberos database might also reside on other Kerberos computer systems</a:t>
            </a:r>
          </a:p>
          <a:p>
            <a:r>
              <a:rPr lang="en-US" dirty="0" smtClean="0"/>
              <a:t>All changes to the database must be made on the master computer system</a:t>
            </a:r>
          </a:p>
          <a:p>
            <a:r>
              <a:rPr lang="en-US" dirty="0" smtClean="0"/>
              <a:t>Changing or accessing the contents of a Kerberos database requires the Kerberos master password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Kerberos Principal</a:t>
            </a:r>
            <a:endParaRPr lang="en-US" dirty="0"/>
          </a:p>
        </p:txBody>
      </p:sp>
      <p:sp>
        <p:nvSpPr>
          <p:cNvPr id="3" name="Content Placeholder 2"/>
          <p:cNvSpPr>
            <a:spLocks noGrp="1"/>
          </p:cNvSpPr>
          <p:nvPr>
            <p:ph sz="half" idx="1"/>
          </p:nvPr>
        </p:nvSpPr>
        <p:spPr>
          <a:xfrm>
            <a:off x="609600" y="2133600"/>
            <a:ext cx="3566160" cy="4303713"/>
          </a:xfrm>
        </p:spPr>
        <p:txBody>
          <a:bodyPr/>
          <a:lstStyle/>
          <a:p>
            <a:r>
              <a:rPr lang="en-US" dirty="0" smtClean="0"/>
              <a:t>A service or user that is known to the Kerberos system</a:t>
            </a:r>
          </a:p>
          <a:p>
            <a:r>
              <a:rPr lang="en-US" dirty="0" smtClean="0"/>
              <a:t>Identified by its principal name</a:t>
            </a:r>
          </a:p>
        </p:txBody>
      </p:sp>
      <p:graphicFrame>
        <p:nvGraphicFramePr>
          <p:cNvPr id="4" name="Diagram 3"/>
          <p:cNvGraphicFramePr/>
          <p:nvPr/>
        </p:nvGraphicFramePr>
        <p:xfrm>
          <a:off x="3657600" y="1676400"/>
          <a:ext cx="5486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4545" b="5455"/>
              <a:stretch>
                <a:fillRect/>
              </a:stretch>
            </p:blipFill>
          </mc:Choice>
          <mc:Fallback>
            <p:blipFill>
              <a:blip r:embed="rId4"/>
              <a:srcRect t="4545" b="5455"/>
              <a:stretch>
                <a:fillRect/>
              </a:stretch>
            </p:blipFill>
          </mc:Fallback>
        </mc:AlternateContent>
        <p:spPr>
          <a:xfrm>
            <a:off x="1752600" y="0"/>
            <a:ext cx="5888272" cy="6858000"/>
          </a:xfrm>
          <a:prstGeom prst="rect">
            <a:avLst/>
          </a:prstGeo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AU" dirty="0" smtClean="0"/>
              <a:t>Differences Between Versions 4 and 5</a:t>
            </a:r>
            <a:endParaRPr lang="en-AU" dirty="0"/>
          </a:p>
        </p:txBody>
      </p:sp>
      <p:graphicFrame>
        <p:nvGraphicFramePr>
          <p:cNvPr id="11" name="Content Placeholder 10"/>
          <p:cNvGraphicFramePr>
            <a:graphicFrameLocks noGrp="1"/>
          </p:cNvGraphicFramePr>
          <p:nvPr>
            <p:ph idx="1"/>
          </p:nvPr>
        </p:nvGraphicFramePr>
        <p:xfrm>
          <a:off x="792163" y="1762125"/>
          <a:ext cx="7818437"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85800" y="1270000"/>
            <a:ext cx="7856070" cy="5588000"/>
          </a:xfrm>
          <a:prstGeom prst="rect">
            <a:avLst/>
          </a:prstGeom>
        </p:spPr>
      </p:pic>
      <p:sp>
        <p:nvSpPr>
          <p:cNvPr id="7" name="TextBox 6"/>
          <p:cNvSpPr txBox="1"/>
          <p:nvPr/>
        </p:nvSpPr>
        <p:spPr>
          <a:xfrm>
            <a:off x="1" y="152400"/>
            <a:ext cx="9143999" cy="954107"/>
          </a:xfrm>
          <a:prstGeom prst="rect">
            <a:avLst/>
          </a:prstGeom>
          <a:noFill/>
        </p:spPr>
        <p:txBody>
          <a:bodyPr wrap="square" rtlCol="0">
            <a:spAutoFit/>
          </a:bodyPr>
          <a:lstStyle/>
          <a:p>
            <a:pPr algn="ctr"/>
            <a:r>
              <a:rPr lang="en-US" sz="2800" dirty="0" smtClean="0">
                <a:latin typeface="+mn-lt"/>
              </a:rPr>
              <a:t>Table 15.3</a:t>
            </a:r>
          </a:p>
          <a:p>
            <a:pPr algn="ctr"/>
            <a:r>
              <a:rPr lang="en-US" sz="2800" dirty="0" smtClean="0">
                <a:latin typeface="+mn-lt"/>
              </a:rPr>
              <a:t>Summary of Kerberos Version 5 Message Exchanges</a:t>
            </a:r>
            <a:endParaRPr lang="en-US" sz="2800" dirty="0">
              <a:latin typeface="+mn-lt"/>
            </a:endParaRPr>
          </a:p>
        </p:txBody>
      </p:sp>
    </p:spTree>
  </p:cSld>
  <p:clrMapOvr>
    <a:masterClrMapping/>
  </p:clrMapOvr>
  <p:transition spd="med">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200" y="1447800"/>
            <a:ext cx="2209800" cy="2246769"/>
          </a:xfrm>
          <a:prstGeom prst="rect">
            <a:avLst/>
          </a:prstGeom>
          <a:noFill/>
        </p:spPr>
        <p:txBody>
          <a:bodyPr wrap="square" rtlCol="0">
            <a:spAutoFit/>
          </a:bodyPr>
          <a:lstStyle/>
          <a:p>
            <a:pPr algn="ctr"/>
            <a:r>
              <a:rPr lang="en-US" sz="2800" dirty="0" smtClean="0">
                <a:latin typeface="+mn-lt"/>
              </a:rPr>
              <a:t>Table 15.4</a:t>
            </a:r>
          </a:p>
          <a:p>
            <a:pPr algn="ctr"/>
            <a:endParaRPr lang="en-US" sz="2800" dirty="0" smtClean="0">
              <a:latin typeface="+mn-lt"/>
            </a:endParaRPr>
          </a:p>
          <a:p>
            <a:pPr algn="ctr"/>
            <a:r>
              <a:rPr lang="en-US" sz="2800" dirty="0" smtClean="0">
                <a:latin typeface="+mn-lt"/>
              </a:rPr>
              <a:t>Kerberos Version 5 Flags</a:t>
            </a:r>
            <a:endParaRPr lang="en-US" sz="2800" dirty="0">
              <a:latin typeface="+mn-lt"/>
            </a:endParaRPr>
          </a:p>
        </p:txBody>
      </p:sp>
      <p:graphicFrame>
        <p:nvGraphicFramePr>
          <p:cNvPr id="124930" name="Object 2"/>
          <p:cNvGraphicFramePr>
            <a:graphicFrameLocks noChangeAspect="1"/>
          </p:cNvGraphicFramePr>
          <p:nvPr/>
        </p:nvGraphicFramePr>
        <p:xfrm>
          <a:off x="304800" y="152400"/>
          <a:ext cx="6544062" cy="6867588"/>
        </p:xfrm>
        <a:graphic>
          <a:graphicData uri="http://schemas.openxmlformats.org/presentationml/2006/ole">
            <mc:AlternateContent xmlns:mc="http://schemas.openxmlformats.org/markup-compatibility/2006">
              <mc:Choice xmlns:v="urn:schemas-microsoft-com:vml" Requires="v">
                <p:oleObj spid="_x0000_s124933" name="Document" r:id="rId4" imgW="5651500" imgH="5930900" progId="Word.Document.12">
                  <p:link updateAutomatic="1"/>
                </p:oleObj>
              </mc:Choice>
              <mc:Fallback>
                <p:oleObj name="Document" r:id="rId4" imgW="5651500" imgH="59309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
                        <a:ext cx="6544062" cy="686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7010400" y="6019800"/>
            <a:ext cx="2133600" cy="523220"/>
          </a:xfrm>
          <a:prstGeom prst="rect">
            <a:avLst/>
          </a:prstGeom>
          <a:noFill/>
        </p:spPr>
        <p:txBody>
          <a:bodyPr wrap="square" rtlCol="0">
            <a:spAutoFit/>
          </a:bodyPr>
          <a:lstStyle/>
          <a:p>
            <a:r>
              <a:rPr lang="en-US" sz="1400" dirty="0" smtClean="0">
                <a:latin typeface="+mn-lt"/>
              </a:rPr>
              <a:t>(Table can be found on page 474 in textbook)</a:t>
            </a:r>
            <a:endParaRPr lang="en-US" sz="1400" dirty="0">
              <a:latin typeface="+mn-lt"/>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Mutual Authentication</a:t>
            </a:r>
            <a:endParaRPr lang="en-US" dirty="0"/>
          </a:p>
        </p:txBody>
      </p:sp>
      <p:sp>
        <p:nvSpPr>
          <p:cNvPr id="3" name="Content Placeholder 2"/>
          <p:cNvSpPr>
            <a:spLocks noGrp="1"/>
          </p:cNvSpPr>
          <p:nvPr>
            <p:ph idx="1"/>
          </p:nvPr>
        </p:nvSpPr>
        <p:spPr>
          <a:xfrm>
            <a:off x="533400" y="1762125"/>
            <a:ext cx="8000999" cy="4638675"/>
          </a:xfrm>
        </p:spPr>
        <p:txBody>
          <a:bodyPr>
            <a:normAutofit fontScale="92500" lnSpcReduction="10000"/>
          </a:bodyPr>
          <a:lstStyle/>
          <a:p>
            <a:r>
              <a:rPr lang="en-US" dirty="0" smtClean="0"/>
              <a:t>Public-key encryption for session key distribution</a:t>
            </a:r>
          </a:p>
          <a:p>
            <a:pPr lvl="1"/>
            <a:r>
              <a:rPr lang="en-US" dirty="0" smtClean="0"/>
              <a:t>Assumes each of the two parties is in possession of the current public key of the other</a:t>
            </a:r>
          </a:p>
          <a:p>
            <a:pPr lvl="1"/>
            <a:r>
              <a:rPr lang="en-US" dirty="0" smtClean="0"/>
              <a:t>May not be practical to require this assumption</a:t>
            </a:r>
          </a:p>
          <a:p>
            <a:r>
              <a:rPr lang="en-US" dirty="0" smtClean="0"/>
              <a:t>Denning protocol using timestamps</a:t>
            </a:r>
          </a:p>
          <a:p>
            <a:pPr lvl="1"/>
            <a:r>
              <a:rPr lang="en-US" dirty="0" smtClean="0"/>
              <a:t>Uses an authentication server (AS) to provide public-key certificates</a:t>
            </a:r>
          </a:p>
          <a:p>
            <a:pPr lvl="1"/>
            <a:r>
              <a:rPr lang="en-US" dirty="0" smtClean="0"/>
              <a:t>Requires the synchronization of clocks</a:t>
            </a:r>
          </a:p>
          <a:p>
            <a:r>
              <a:rPr lang="en-US" dirty="0" smtClean="0"/>
              <a:t>Woo and Lam makes use of nonces</a:t>
            </a:r>
          </a:p>
          <a:p>
            <a:pPr lvl="1"/>
            <a:r>
              <a:rPr lang="en-US" dirty="0" smtClean="0"/>
              <a:t>Care needed to ensure no protocol flaws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09600" y="2209800"/>
            <a:ext cx="7848600" cy="3994150"/>
          </a:xfrm>
        </p:spPr>
        <p:txBody>
          <a:bodyPr/>
          <a:lstStyle/>
          <a:p>
            <a:pPr>
              <a:buNone/>
            </a:pPr>
            <a:r>
              <a:rPr lang="en-US" sz="3200" b="1" dirty="0" smtClean="0"/>
              <a:t>	</a:t>
            </a:r>
            <a:r>
              <a:rPr lang="en-US" sz="3200" i="1" dirty="0" smtClean="0"/>
              <a:t>“Badges? We ain’t got no badges! We don’t need no badges! I don’t have to show you any stinking badges!”</a:t>
            </a:r>
          </a:p>
          <a:p>
            <a:pPr>
              <a:buNone/>
            </a:pPr>
            <a:endParaRPr lang="en-AU" sz="3200" i="1" dirty="0" smtClean="0">
              <a:ea typeface="+mn-ea"/>
              <a:cs typeface="+mn-cs"/>
            </a:endParaRPr>
          </a:p>
          <a:p>
            <a:pPr algn="r">
              <a:buNone/>
            </a:pPr>
            <a:r>
              <a:rPr lang="en-US" sz="3400" b="1" i="1" dirty="0" smtClean="0"/>
              <a:t>—The Treasure of the Sierra Madre,</a:t>
            </a:r>
            <a:r>
              <a:rPr lang="en-AU" sz="3400" b="1" i="1" dirty="0" smtClean="0">
                <a:ea typeface="+mn-ea"/>
                <a:cs typeface="+mn-cs"/>
              </a:rPr>
              <a:t> </a:t>
            </a:r>
          </a:p>
          <a:p>
            <a:pPr algn="r" fontAlgn="auto">
              <a:lnSpc>
                <a:spcPct val="80000"/>
              </a:lnSpc>
              <a:spcAft>
                <a:spcPts val="0"/>
              </a:spcAft>
              <a:buClr>
                <a:schemeClr val="accent1">
                  <a:lumMod val="60000"/>
                  <a:lumOff val="40000"/>
                </a:schemeClr>
              </a:buClr>
              <a:buNone/>
              <a:defRPr/>
            </a:pPr>
            <a:r>
              <a:rPr lang="en-AU" sz="3400" b="1" dirty="0" smtClean="0">
                <a:ea typeface="+mn-ea"/>
                <a:cs typeface="+mn-cs"/>
              </a:rPr>
              <a:t>1948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AU" dirty="0" smtClean="0"/>
              <a:t>One-Way Authentication</a:t>
            </a:r>
            <a:endParaRPr lang="en-AU" dirty="0"/>
          </a:p>
        </p:txBody>
      </p:sp>
      <p:sp>
        <p:nvSpPr>
          <p:cNvPr id="70659" name="Rectangle 3"/>
          <p:cNvSpPr>
            <a:spLocks noGrp="1" noChangeArrowheads="1"/>
          </p:cNvSpPr>
          <p:nvPr>
            <p:ph idx="1"/>
          </p:nvPr>
        </p:nvSpPr>
        <p:spPr>
          <a:xfrm>
            <a:off x="792163" y="1762125"/>
            <a:ext cx="7570787" cy="4638675"/>
          </a:xfrm>
        </p:spPr>
        <p:txBody>
          <a:bodyPr>
            <a:normAutofit/>
          </a:bodyPr>
          <a:lstStyle/>
          <a:p>
            <a:r>
              <a:rPr lang="en-AU" dirty="0" smtClean="0"/>
              <a:t>Have </a:t>
            </a:r>
            <a:r>
              <a:rPr lang="en-US" dirty="0" smtClean="0"/>
              <a:t>public-key approaches for e-mail</a:t>
            </a:r>
          </a:p>
          <a:p>
            <a:pPr lvl="1"/>
            <a:r>
              <a:rPr lang="en-US" dirty="0" smtClean="0"/>
              <a:t>Encryption of message for confidentiality, authentication, or both</a:t>
            </a:r>
          </a:p>
          <a:p>
            <a:pPr lvl="1"/>
            <a:r>
              <a:rPr lang="en-US" dirty="0" smtClean="0"/>
              <a:t>The public-key algorithm must be applied once or twice to what may be a long message</a:t>
            </a:r>
          </a:p>
          <a:p>
            <a:r>
              <a:rPr lang="en-US" dirty="0" smtClean="0"/>
              <a:t>For confidentiality encrypt message with one-time secret key, public-key encrypted</a:t>
            </a:r>
          </a:p>
          <a:p>
            <a:r>
              <a:rPr lang="en-US" dirty="0" smtClean="0"/>
              <a:t>If authentication is the primary concern, a digital signature may suffice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dirty="0" smtClean="0"/>
              <a:t>Federated Identity Management</a:t>
            </a:r>
            <a:endParaRPr lang="en-US" dirty="0"/>
          </a:p>
        </p:txBody>
      </p:sp>
      <p:sp>
        <p:nvSpPr>
          <p:cNvPr id="6" name="Content Placeholder 5"/>
          <p:cNvSpPr>
            <a:spLocks noGrp="1"/>
          </p:cNvSpPr>
          <p:nvPr>
            <p:ph idx="1"/>
          </p:nvPr>
        </p:nvSpPr>
        <p:spPr>
          <a:xfrm>
            <a:off x="792163" y="1762125"/>
            <a:ext cx="7570787" cy="4714875"/>
          </a:xfrm>
        </p:spPr>
        <p:txBody>
          <a:bodyPr>
            <a:normAutofit fontScale="85000" lnSpcReduction="20000"/>
          </a:bodyPr>
          <a:lstStyle/>
          <a:p>
            <a:r>
              <a:rPr lang="en-US" dirty="0" smtClean="0"/>
              <a:t>Relatively new concept dealing with the use of a common identity management scheme across multiple enterprise and numerous applications and supporting many users</a:t>
            </a:r>
          </a:p>
          <a:p>
            <a:r>
              <a:rPr lang="en-US" dirty="0" smtClean="0"/>
              <a:t>Services provided include:</a:t>
            </a:r>
          </a:p>
          <a:p>
            <a:pPr lvl="1"/>
            <a:r>
              <a:rPr lang="en-US" dirty="0" smtClean="0"/>
              <a:t>Point of contact</a:t>
            </a:r>
          </a:p>
          <a:p>
            <a:pPr lvl="1"/>
            <a:r>
              <a:rPr lang="en-US" dirty="0" smtClean="0"/>
              <a:t>SSO protocol services</a:t>
            </a:r>
          </a:p>
          <a:p>
            <a:pPr lvl="1"/>
            <a:r>
              <a:rPr lang="en-US" dirty="0" smtClean="0"/>
              <a:t>Trust services</a:t>
            </a:r>
          </a:p>
          <a:p>
            <a:pPr lvl="1"/>
            <a:r>
              <a:rPr lang="en-US" dirty="0" smtClean="0"/>
              <a:t>Key services</a:t>
            </a:r>
          </a:p>
          <a:p>
            <a:pPr lvl="1"/>
            <a:r>
              <a:rPr lang="en-US" dirty="0" smtClean="0"/>
              <a:t>Identity services</a:t>
            </a:r>
          </a:p>
          <a:p>
            <a:pPr lvl="1"/>
            <a:r>
              <a:rPr lang="en-US" dirty="0" smtClean="0"/>
              <a:t>Authorization</a:t>
            </a:r>
          </a:p>
          <a:p>
            <a:pPr lvl="1"/>
            <a:r>
              <a:rPr lang="en-US" dirty="0" smtClean="0"/>
              <a:t>Provisioning</a:t>
            </a:r>
          </a:p>
          <a:p>
            <a:pPr lvl="1"/>
            <a:r>
              <a:rPr lang="en-US" dirty="0" smtClean="0"/>
              <a:t>Management </a:t>
            </a:r>
          </a:p>
          <a:p>
            <a:pPr lvl="1"/>
            <a:endParaRPr lang="en-US" dirty="0"/>
          </a:p>
        </p:txBody>
      </p:sp>
      <p:pic>
        <p:nvPicPr>
          <p:cNvPr id="5" name="Picture 4"/>
          <p:cNvPicPr>
            <a:picLocks noChangeAspect="1"/>
          </p:cNvPicPr>
          <p:nvPr/>
        </p:nvPicPr>
        <p:blipFill>
          <a:blip r:embed="rId3"/>
          <a:stretch>
            <a:fillRect/>
          </a:stretch>
        </p:blipFill>
        <p:spPr>
          <a:xfrm>
            <a:off x="5943600" y="3733800"/>
            <a:ext cx="2095500" cy="237758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7273" b="19091"/>
              <a:stretch>
                <a:fillRect/>
              </a:stretch>
            </p:blipFill>
          </mc:Choice>
          <mc:Fallback>
            <p:blipFill>
              <a:blip r:embed="rId4"/>
              <a:srcRect t="17273" b="19091"/>
              <a:stretch>
                <a:fillRect/>
              </a:stretch>
            </p:blipFill>
          </mc:Fallback>
        </mc:AlternateContent>
        <p:spPr>
          <a:xfrm>
            <a:off x="483892" y="0"/>
            <a:ext cx="8355308" cy="6880828"/>
          </a:xfrm>
          <a:prstGeom prst="rect">
            <a:avLst/>
          </a:prstGeom>
        </p:spPr>
      </p:pic>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b="10909"/>
              <a:stretch>
                <a:fillRect/>
              </a:stretch>
            </p:blipFill>
          </mc:Choice>
          <mc:Fallback>
            <p:blipFill>
              <a:blip r:embed="rId4"/>
              <a:srcRect b="10909"/>
              <a:stretch>
                <a:fillRect/>
              </a:stretch>
            </p:blipFill>
          </mc:Fallback>
        </mc:AlternateContent>
        <p:spPr>
          <a:xfrm>
            <a:off x="1524000" y="0"/>
            <a:ext cx="5948348" cy="6858000"/>
          </a:xfrm>
          <a:prstGeom prst="rect">
            <a:avLst/>
          </a:prstGeo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dirty="0" smtClean="0"/>
              <a:t>Key Standards</a:t>
            </a:r>
            <a:endParaRPr lang="en-US" dirty="0"/>
          </a:p>
        </p:txBody>
      </p:sp>
      <p:graphicFrame>
        <p:nvGraphicFramePr>
          <p:cNvPr id="5" name="Content Placeholder 4"/>
          <p:cNvGraphicFramePr>
            <a:graphicFrameLocks noGrp="1"/>
          </p:cNvGraphicFramePr>
          <p:nvPr>
            <p:ph idx="1"/>
          </p:nvPr>
        </p:nvGraphicFramePr>
        <p:xfrm>
          <a:off x="792163" y="1762125"/>
          <a:ext cx="7570787"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9091" b="23636"/>
              <a:stretch>
                <a:fillRect/>
              </a:stretch>
            </p:blipFill>
          </mc:Choice>
          <mc:Fallback>
            <p:blipFill>
              <a:blip r:embed="rId4"/>
              <a:srcRect t="9091" b="23636"/>
              <a:stretch>
                <a:fillRect/>
              </a:stretch>
            </p:blipFill>
          </mc:Fallback>
        </mc:AlternateContent>
        <p:spPr>
          <a:xfrm>
            <a:off x="609600" y="0"/>
            <a:ext cx="7877450" cy="6858000"/>
          </a:xfrm>
          <a:prstGeom prst="rect">
            <a:avLst/>
          </a:prstGeo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9688"/>
            <a:ext cx="9143999" cy="1412875"/>
          </a:xfrm>
        </p:spPr>
        <p:txBody>
          <a:bodyPr/>
          <a:lstStyle/>
          <a:p>
            <a:r>
              <a:rPr lang="en-US" dirty="0" smtClean="0"/>
              <a:t>Personal Identity Verification</a:t>
            </a:r>
            <a:endParaRPr lang="en-US" dirty="0"/>
          </a:p>
        </p:txBody>
      </p:sp>
      <p:sp>
        <p:nvSpPr>
          <p:cNvPr id="5" name="Content Placeholder 4"/>
          <p:cNvSpPr>
            <a:spLocks noGrp="1"/>
          </p:cNvSpPr>
          <p:nvPr>
            <p:ph idx="1"/>
          </p:nvPr>
        </p:nvSpPr>
        <p:spPr>
          <a:xfrm>
            <a:off x="792163" y="1762125"/>
            <a:ext cx="7570787" cy="4791075"/>
          </a:xfrm>
        </p:spPr>
        <p:txBody>
          <a:bodyPr>
            <a:normAutofit fontScale="70000" lnSpcReduction="20000"/>
          </a:bodyPr>
          <a:lstStyle/>
          <a:p>
            <a:r>
              <a:rPr lang="en-US" dirty="0" smtClean="0"/>
              <a:t>User authentication based on the possession of a smart card is becoming more widespread</a:t>
            </a:r>
          </a:p>
          <a:p>
            <a:pPr lvl="1"/>
            <a:r>
              <a:rPr lang="en-US" dirty="0" smtClean="0"/>
              <a:t>Has the appearance of a credit card</a:t>
            </a:r>
          </a:p>
          <a:p>
            <a:pPr lvl="1"/>
            <a:r>
              <a:rPr lang="en-US" dirty="0" smtClean="0"/>
              <a:t>Has an electronic interface</a:t>
            </a:r>
          </a:p>
          <a:p>
            <a:pPr lvl="1"/>
            <a:r>
              <a:rPr lang="en-US" dirty="0" smtClean="0"/>
              <a:t>May use a variety of authentication protocols</a:t>
            </a:r>
          </a:p>
          <a:p>
            <a:r>
              <a:rPr lang="en-US" dirty="0" smtClean="0"/>
              <a:t>A smart card contains within it an entire microprocessor, including processor, memory, and I/O ports</a:t>
            </a:r>
          </a:p>
          <a:p>
            <a:r>
              <a:rPr lang="en-US" dirty="0" smtClean="0"/>
              <a:t>A smart card includes three types of memory:</a:t>
            </a:r>
          </a:p>
          <a:p>
            <a:pPr lvl="1"/>
            <a:r>
              <a:rPr lang="en-US" dirty="0" smtClean="0"/>
              <a:t>Read-only memory (ROM) stores data that does not change during the card’s life</a:t>
            </a:r>
          </a:p>
          <a:p>
            <a:pPr lvl="1"/>
            <a:r>
              <a:rPr lang="en-US" dirty="0" smtClean="0"/>
              <a:t>Electronically erasable programmable ROM (EEPROM) holds application data and programs; also holds data that may vary with time</a:t>
            </a:r>
          </a:p>
          <a:p>
            <a:pPr lvl="1"/>
            <a:r>
              <a:rPr lang="en-US" dirty="0" smtClean="0"/>
              <a:t>Random access memory (RAM) holds temporary data generated when applications are executed</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7273" b="17273"/>
              <a:stretch>
                <a:fillRect/>
              </a:stretch>
            </p:blipFill>
          </mc:Choice>
          <mc:Fallback>
            <p:blipFill>
              <a:blip r:embed="rId4"/>
              <a:srcRect t="17273" b="17273"/>
              <a:stretch>
                <a:fillRect/>
              </a:stretch>
            </p:blipFill>
          </mc:Fallback>
        </mc:AlternateContent>
        <p:spPr>
          <a:xfrm>
            <a:off x="523836" y="0"/>
            <a:ext cx="8096772" cy="6858000"/>
          </a:xfrm>
          <a:prstGeom prst="rect">
            <a:avLst/>
          </a:prstGeom>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PIV Documentation</a:t>
            </a:r>
            <a:endParaRPr lang="en-US" dirty="0"/>
          </a:p>
        </p:txBody>
      </p:sp>
      <p:sp>
        <p:nvSpPr>
          <p:cNvPr id="5" name="Content Placeholder 4"/>
          <p:cNvSpPr>
            <a:spLocks noGrp="1"/>
          </p:cNvSpPr>
          <p:nvPr>
            <p:ph sz="half" idx="1"/>
          </p:nvPr>
        </p:nvSpPr>
        <p:spPr>
          <a:xfrm>
            <a:off x="457200" y="1752600"/>
            <a:ext cx="3962400" cy="4854575"/>
          </a:xfrm>
        </p:spPr>
        <p:txBody>
          <a:bodyPr>
            <a:normAutofit fontScale="25000" lnSpcReduction="20000"/>
          </a:bodyPr>
          <a:lstStyle/>
          <a:p>
            <a:r>
              <a:rPr lang="en-US" sz="4800" b="1" dirty="0" smtClean="0"/>
              <a:t>FIPS 201-2—Personal Identity Verification (PIV) of Federal Employees and Contractors</a:t>
            </a:r>
          </a:p>
          <a:p>
            <a:pPr lvl="1"/>
            <a:r>
              <a:rPr lang="en-US" sz="4800" dirty="0" smtClean="0"/>
              <a:t>Specifies the physical card characteristics, storage media, and data elements that make up the identity credentials resident on the PIV card</a:t>
            </a:r>
          </a:p>
          <a:p>
            <a:r>
              <a:rPr lang="en-US" sz="4800" b="1" dirty="0" smtClean="0"/>
              <a:t>SP 800-73-3—Interfaces for Personal Identity Verification</a:t>
            </a:r>
          </a:p>
          <a:p>
            <a:pPr lvl="1"/>
            <a:r>
              <a:rPr lang="en-US" sz="4600" dirty="0" smtClean="0"/>
              <a:t>Specifies the interfaces and card architecture for storing and retrieving identity credentials from a smart card, and provides guidelines for the use of authentication mechanisms and protocols</a:t>
            </a:r>
          </a:p>
          <a:p>
            <a:r>
              <a:rPr lang="en-US" sz="4800" b="1" dirty="0" smtClean="0"/>
              <a:t>SP 800-76-2—Biometric Data Specification for Personal Identity Verification</a:t>
            </a:r>
          </a:p>
          <a:p>
            <a:pPr lvl="1"/>
            <a:r>
              <a:rPr lang="en-US" sz="4600" dirty="0" smtClean="0"/>
              <a:t>Describes technical acquisition and formatting specifications for the biometric credentials of the PIV system</a:t>
            </a:r>
          </a:p>
          <a:p>
            <a:r>
              <a:rPr lang="en-US" sz="4800" b="1" dirty="0" smtClean="0"/>
              <a:t>SP 800-78-3—Cryptographic Algorithms and Key Sizes for Personal Identity Verification</a:t>
            </a:r>
          </a:p>
          <a:p>
            <a:pPr lvl="1"/>
            <a:r>
              <a:rPr lang="en-US" sz="4600" dirty="0" smtClean="0"/>
              <a:t>Identifies acceptable symmetric and asymmetric encryption algorithms, digital signature algorithms, and message digest algorithms, and </a:t>
            </a:r>
            <a:r>
              <a:rPr lang="en-US" sz="4800" dirty="0" smtClean="0"/>
              <a:t>specifies mechanisms to identify the algorithms associated with PIV keys or digital signatures</a:t>
            </a:r>
          </a:p>
          <a:p>
            <a:pPr lvl="1"/>
            <a:endParaRPr lang="en-US" sz="4800" dirty="0"/>
          </a:p>
        </p:txBody>
      </p:sp>
      <p:sp>
        <p:nvSpPr>
          <p:cNvPr id="6" name="Content Placeholder 5"/>
          <p:cNvSpPr>
            <a:spLocks noGrp="1"/>
          </p:cNvSpPr>
          <p:nvPr>
            <p:ph sz="half" idx="2"/>
          </p:nvPr>
        </p:nvSpPr>
        <p:spPr>
          <a:xfrm>
            <a:off x="4724400" y="1676400"/>
            <a:ext cx="3886200" cy="5181600"/>
          </a:xfrm>
        </p:spPr>
        <p:txBody>
          <a:bodyPr>
            <a:normAutofit fontScale="25000" lnSpcReduction="20000"/>
          </a:bodyPr>
          <a:lstStyle/>
          <a:p>
            <a:r>
              <a:rPr lang="en-US" sz="4800" b="1" dirty="0" smtClean="0"/>
              <a:t>SP 800-104—A Scheme for PIV Visual Card Topography</a:t>
            </a:r>
          </a:p>
          <a:p>
            <a:pPr lvl="1"/>
            <a:r>
              <a:rPr lang="en-US" sz="4800" dirty="0" smtClean="0"/>
              <a:t>Provides additional recommendations on the PIV card color-coding for designating employee affiliation</a:t>
            </a:r>
          </a:p>
          <a:p>
            <a:r>
              <a:rPr lang="en-US" sz="4800" b="1" dirty="0" smtClean="0"/>
              <a:t>SP 800-116—A Recommendation for the Use of PIV Credentials in Physical Access Control Systems (PACS)</a:t>
            </a:r>
          </a:p>
          <a:p>
            <a:pPr lvl="1"/>
            <a:r>
              <a:rPr lang="en-US" sz="4800" dirty="0" smtClean="0"/>
              <a:t>Describes a risk-based approach for selecting appropriate PIV authentication mechanisms to manage physical access to Federal government facilities and assets</a:t>
            </a:r>
          </a:p>
          <a:p>
            <a:r>
              <a:rPr lang="en-US" sz="4800" b="1" dirty="0" smtClean="0"/>
              <a:t>SP 800-79-1—Guidelines for the Accreditation of Personal Identity Verification Card Issuers</a:t>
            </a:r>
          </a:p>
          <a:p>
            <a:pPr lvl="1"/>
            <a:r>
              <a:rPr lang="en-US" sz="4800" dirty="0" smtClean="0"/>
              <a:t>Provides guidelines for accrediting the reliability of issuers of PIV cards that collect, store, and disseminate personal identity credentials and issue smart cards</a:t>
            </a:r>
          </a:p>
          <a:p>
            <a:r>
              <a:rPr lang="en-US" sz="4800" b="1" dirty="0" smtClean="0"/>
              <a:t>SP 800-96—PIV Card to Reader Interoperability Guidelines</a:t>
            </a:r>
          </a:p>
          <a:p>
            <a:pPr lvl="1"/>
            <a:r>
              <a:rPr lang="en-US" sz="4600" dirty="0" smtClean="0"/>
              <a:t>Provides requirements that facilitate interoperability between any card and any reader</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PIV Credentials and Keys</a:t>
            </a:r>
            <a:endParaRPr lang="en-US" dirty="0"/>
          </a:p>
        </p:txBody>
      </p:sp>
      <p:sp>
        <p:nvSpPr>
          <p:cNvPr id="3" name="Content Placeholder 2"/>
          <p:cNvSpPr>
            <a:spLocks noGrp="1"/>
          </p:cNvSpPr>
          <p:nvPr>
            <p:ph sz="half" idx="1"/>
          </p:nvPr>
        </p:nvSpPr>
        <p:spPr>
          <a:xfrm>
            <a:off x="457200" y="1752600"/>
            <a:ext cx="3794760" cy="4800600"/>
          </a:xfrm>
        </p:spPr>
        <p:txBody>
          <a:bodyPr>
            <a:noAutofit/>
          </a:bodyPr>
          <a:lstStyle/>
          <a:p>
            <a:pPr>
              <a:lnSpc>
                <a:spcPct val="80000"/>
              </a:lnSpc>
              <a:spcAft>
                <a:spcPts val="0"/>
              </a:spcAft>
            </a:pPr>
            <a:r>
              <a:rPr lang="en-US" sz="1200" b="1" dirty="0" smtClean="0"/>
              <a:t>Personal Identification Number (PIN)</a:t>
            </a:r>
          </a:p>
          <a:p>
            <a:pPr lvl="1">
              <a:lnSpc>
                <a:spcPct val="80000"/>
              </a:lnSpc>
              <a:spcAft>
                <a:spcPts val="0"/>
              </a:spcAft>
            </a:pPr>
            <a:r>
              <a:rPr lang="en-US" sz="1200" dirty="0" smtClean="0"/>
              <a:t>Required to activate the card for privileged operation</a:t>
            </a:r>
          </a:p>
          <a:p>
            <a:pPr>
              <a:lnSpc>
                <a:spcPct val="80000"/>
              </a:lnSpc>
              <a:spcAft>
                <a:spcPts val="0"/>
              </a:spcAft>
            </a:pPr>
            <a:r>
              <a:rPr lang="en-US" sz="1200" b="1" dirty="0" smtClean="0"/>
              <a:t>Cardholder Unique Identifier (CHUID)</a:t>
            </a:r>
          </a:p>
          <a:p>
            <a:pPr lvl="1">
              <a:lnSpc>
                <a:spcPct val="80000"/>
              </a:lnSpc>
              <a:spcAft>
                <a:spcPts val="0"/>
              </a:spcAft>
            </a:pPr>
            <a:r>
              <a:rPr lang="en-US" sz="1200" dirty="0" smtClean="0"/>
              <a:t>Includes the Federal Agency Smart Credential Number (FASC-N) and the Global Unique Identification Number (GUID), which uniquely identify the card and the cardholder</a:t>
            </a:r>
          </a:p>
          <a:p>
            <a:pPr>
              <a:lnSpc>
                <a:spcPct val="80000"/>
              </a:lnSpc>
              <a:spcAft>
                <a:spcPts val="0"/>
              </a:spcAft>
            </a:pPr>
            <a:r>
              <a:rPr lang="en-US" sz="1200" b="1" dirty="0" smtClean="0"/>
              <a:t>PIV Authentication Key</a:t>
            </a:r>
          </a:p>
          <a:p>
            <a:pPr lvl="1">
              <a:lnSpc>
                <a:spcPct val="80000"/>
              </a:lnSpc>
              <a:spcAft>
                <a:spcPts val="0"/>
              </a:spcAft>
            </a:pPr>
            <a:r>
              <a:rPr lang="en-US" sz="1200" dirty="0" smtClean="0"/>
              <a:t>Asymmetric key pair and corresponding certificate for user authentication</a:t>
            </a:r>
          </a:p>
          <a:p>
            <a:pPr>
              <a:lnSpc>
                <a:spcPct val="80000"/>
              </a:lnSpc>
              <a:spcAft>
                <a:spcPts val="0"/>
              </a:spcAft>
            </a:pPr>
            <a:r>
              <a:rPr lang="en-US" sz="1200" b="1" dirty="0" smtClean="0"/>
              <a:t>Two fingerprint templates</a:t>
            </a:r>
          </a:p>
          <a:p>
            <a:pPr lvl="1">
              <a:lnSpc>
                <a:spcPct val="80000"/>
              </a:lnSpc>
              <a:spcAft>
                <a:spcPts val="0"/>
              </a:spcAft>
            </a:pPr>
            <a:r>
              <a:rPr lang="en-US" sz="1200" dirty="0" smtClean="0"/>
              <a:t>For biometric authentication</a:t>
            </a:r>
          </a:p>
          <a:p>
            <a:pPr>
              <a:lnSpc>
                <a:spcPct val="80000"/>
              </a:lnSpc>
              <a:spcAft>
                <a:spcPts val="0"/>
              </a:spcAft>
            </a:pPr>
            <a:r>
              <a:rPr lang="en-US" sz="1200" b="1" dirty="0" smtClean="0"/>
              <a:t>Electronic facial image</a:t>
            </a:r>
          </a:p>
          <a:p>
            <a:pPr lvl="1">
              <a:lnSpc>
                <a:spcPct val="80000"/>
              </a:lnSpc>
              <a:spcAft>
                <a:spcPts val="0"/>
              </a:spcAft>
            </a:pPr>
            <a:r>
              <a:rPr lang="en-US" sz="1200" dirty="0" smtClean="0"/>
              <a:t>For biometric authentication</a:t>
            </a:r>
          </a:p>
          <a:p>
            <a:pPr>
              <a:lnSpc>
                <a:spcPct val="80000"/>
              </a:lnSpc>
              <a:spcAft>
                <a:spcPts val="0"/>
              </a:spcAft>
            </a:pPr>
            <a:r>
              <a:rPr lang="en-US" sz="1200" b="1" dirty="0" smtClean="0"/>
              <a:t>Asymmetric Card Authentication Key</a:t>
            </a:r>
          </a:p>
          <a:p>
            <a:pPr lvl="1">
              <a:lnSpc>
                <a:spcPct val="80000"/>
              </a:lnSpc>
              <a:spcAft>
                <a:spcPts val="0"/>
              </a:spcAft>
            </a:pPr>
            <a:r>
              <a:rPr lang="en-US" sz="1200" dirty="0" smtClean="0"/>
              <a:t>Asymmetric key pair and corresponding certificate used for card authentication</a:t>
            </a:r>
            <a:endParaRPr lang="en-US" sz="1200" dirty="0"/>
          </a:p>
        </p:txBody>
      </p:sp>
      <p:sp>
        <p:nvSpPr>
          <p:cNvPr id="4" name="Content Placeholder 3"/>
          <p:cNvSpPr>
            <a:spLocks noGrp="1"/>
          </p:cNvSpPr>
          <p:nvPr>
            <p:ph sz="half" idx="2"/>
          </p:nvPr>
        </p:nvSpPr>
        <p:spPr>
          <a:xfrm>
            <a:off x="4766534" y="1774825"/>
            <a:ext cx="3566160" cy="4778375"/>
          </a:xfrm>
        </p:spPr>
        <p:txBody>
          <a:bodyPr>
            <a:normAutofit fontScale="55000" lnSpcReduction="20000"/>
          </a:bodyPr>
          <a:lstStyle/>
          <a:p>
            <a:r>
              <a:rPr lang="en-US" b="1" dirty="0" smtClean="0"/>
              <a:t> Optional elements include the following:</a:t>
            </a:r>
          </a:p>
          <a:p>
            <a:r>
              <a:rPr lang="en-US" b="1" dirty="0" smtClean="0"/>
              <a:t>Digital Signature Key</a:t>
            </a:r>
          </a:p>
          <a:p>
            <a:pPr lvl="1"/>
            <a:r>
              <a:rPr lang="en-US" dirty="0" smtClean="0"/>
              <a:t>Asymmetric key pair and corresponding certificate that supports document signing and signing of data elements such as the CHUID</a:t>
            </a:r>
          </a:p>
          <a:p>
            <a:r>
              <a:rPr lang="en-US" b="1" dirty="0" smtClean="0"/>
              <a:t>Key Management Key</a:t>
            </a:r>
          </a:p>
          <a:p>
            <a:pPr lvl="1"/>
            <a:r>
              <a:rPr lang="en-US" dirty="0" smtClean="0"/>
              <a:t>Asymmetric key pair and corresponding certificate supporting key establishment and transport</a:t>
            </a:r>
          </a:p>
          <a:p>
            <a:r>
              <a:rPr lang="en-US" b="1" dirty="0" smtClean="0"/>
              <a:t>Symmetric Card Authentication Key</a:t>
            </a:r>
          </a:p>
          <a:p>
            <a:pPr lvl="1"/>
            <a:r>
              <a:rPr lang="en-US" dirty="0" smtClean="0"/>
              <a:t>For supporting physical access applications</a:t>
            </a:r>
          </a:p>
          <a:p>
            <a:r>
              <a:rPr lang="en-US" b="1" dirty="0" smtClean="0"/>
              <a:t>PIV Card Application Administration Key</a:t>
            </a:r>
          </a:p>
          <a:p>
            <a:pPr lvl="1"/>
            <a:r>
              <a:rPr lang="en-US" dirty="0" smtClean="0"/>
              <a:t>Symmetric key associated with the card management system</a:t>
            </a:r>
          </a:p>
          <a:p>
            <a:r>
              <a:rPr lang="en-US" b="1" dirty="0" smtClean="0"/>
              <a:t>One or two iris images</a:t>
            </a:r>
          </a:p>
          <a:p>
            <a:pPr lvl="1"/>
            <a:r>
              <a:rPr lang="en-US" dirty="0" smtClean="0"/>
              <a:t>For biometric authentication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39688"/>
            <a:ext cx="9143999" cy="1412875"/>
          </a:xfrm>
        </p:spPr>
        <p:txBody>
          <a:bodyPr/>
          <a:lstStyle/>
          <a:p>
            <a:r>
              <a:rPr lang="en-GB" dirty="0" smtClean="0"/>
              <a:t>Remote User-Authentication Principles</a:t>
            </a:r>
            <a:endParaRPr lang="en-AU" dirty="0"/>
          </a:p>
        </p:txBody>
      </p:sp>
      <p:sp>
        <p:nvSpPr>
          <p:cNvPr id="6" name="Content Placeholder 5"/>
          <p:cNvSpPr>
            <a:spLocks noGrp="1"/>
          </p:cNvSpPr>
          <p:nvPr>
            <p:ph idx="1"/>
          </p:nvPr>
        </p:nvSpPr>
        <p:spPr>
          <a:xfrm>
            <a:off x="762000" y="1828800"/>
            <a:ext cx="7570787" cy="1752600"/>
          </a:xfrm>
        </p:spPr>
        <p:txBody>
          <a:bodyPr>
            <a:normAutofit fontScale="92500"/>
          </a:bodyPr>
          <a:lstStyle/>
          <a:p>
            <a:r>
              <a:rPr lang="en-US" dirty="0" smtClean="0"/>
              <a:t>The process of verifying an identity claimed by or for a system entity</a:t>
            </a:r>
          </a:p>
          <a:p>
            <a:r>
              <a:rPr lang="en-US" dirty="0" smtClean="0"/>
              <a:t>An authentication process consists of two steps:</a:t>
            </a:r>
          </a:p>
          <a:p>
            <a:endParaRPr lang="en-US" dirty="0" smtClean="0"/>
          </a:p>
        </p:txBody>
      </p:sp>
      <p:graphicFrame>
        <p:nvGraphicFramePr>
          <p:cNvPr id="4" name="Diagram 3"/>
          <p:cNvGraphicFramePr/>
          <p:nvPr/>
        </p:nvGraphicFramePr>
        <p:xfrm>
          <a:off x="1524000" y="3200400"/>
          <a:ext cx="7086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nvGraphicFramePr>
        <p:xfrm>
          <a:off x="457200" y="1016057"/>
          <a:ext cx="8375342" cy="5841943"/>
        </p:xfrm>
        <a:graphic>
          <a:graphicData uri="http://schemas.openxmlformats.org/presentationml/2006/ole">
            <mc:AlternateContent xmlns:mc="http://schemas.openxmlformats.org/markup-compatibility/2006">
              <mc:Choice xmlns:v="urn:schemas-microsoft-com:vml" Requires="v">
                <p:oleObj spid="_x0000_s131077" name="Document" r:id="rId4" imgW="5626100" imgH="3924300" progId="Word.Document.12">
                  <p:link updateAutomatic="1"/>
                </p:oleObj>
              </mc:Choice>
              <mc:Fallback>
                <p:oleObj name="Document" r:id="rId4" imgW="5626100" imgH="3924300"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16057"/>
                        <a:ext cx="8375342" cy="584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0" y="0"/>
            <a:ext cx="9144000" cy="830997"/>
          </a:xfrm>
          <a:prstGeom prst="rect">
            <a:avLst/>
          </a:prstGeom>
          <a:noFill/>
        </p:spPr>
        <p:txBody>
          <a:bodyPr wrap="square" rtlCol="0">
            <a:spAutoFit/>
          </a:bodyPr>
          <a:lstStyle/>
          <a:p>
            <a:pPr algn="ctr"/>
            <a:r>
              <a:rPr lang="en-US" sz="2400" dirty="0" smtClean="0">
                <a:latin typeface="+mn-lt"/>
              </a:rPr>
              <a:t>Table 15.5</a:t>
            </a:r>
          </a:p>
          <a:p>
            <a:pPr algn="ctr"/>
            <a:r>
              <a:rPr lang="en-US" sz="2400" dirty="0" smtClean="0">
                <a:latin typeface="+mn-lt"/>
              </a:rPr>
              <a:t>PIV Algorithms and Key Sizes</a:t>
            </a:r>
            <a:endParaRPr lang="en-US" sz="2400" dirty="0">
              <a:latin typeface="+mn-lt"/>
            </a:endParaRP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Authentication </a:t>
            </a:r>
            <a:endParaRPr lang="en-US" dirty="0"/>
          </a:p>
        </p:txBody>
      </p:sp>
      <p:sp>
        <p:nvSpPr>
          <p:cNvPr id="6" name="Content Placeholder 5"/>
          <p:cNvSpPr>
            <a:spLocks noGrp="1"/>
          </p:cNvSpPr>
          <p:nvPr>
            <p:ph sz="half" idx="1"/>
          </p:nvPr>
        </p:nvSpPr>
        <p:spPr>
          <a:xfrm>
            <a:off x="381000" y="1752600"/>
            <a:ext cx="3566160" cy="4724400"/>
          </a:xfrm>
        </p:spPr>
        <p:txBody>
          <a:bodyPr>
            <a:normAutofit/>
          </a:bodyPr>
          <a:lstStyle/>
          <a:p>
            <a:r>
              <a:rPr lang="en-US" sz="1200" b="1" dirty="0" smtClean="0"/>
              <a:t>Using the electronic credentials resident on a PIV card, the card supports the following authentication mechanisms:</a:t>
            </a:r>
          </a:p>
          <a:p>
            <a:pPr lvl="1">
              <a:spcBef>
                <a:spcPts val="1800"/>
              </a:spcBef>
            </a:pPr>
            <a:r>
              <a:rPr lang="en-US" sz="1200" b="1" dirty="0" smtClean="0"/>
              <a:t>CHUID</a:t>
            </a:r>
          </a:p>
          <a:p>
            <a:pPr lvl="2">
              <a:buNone/>
            </a:pPr>
            <a:r>
              <a:rPr lang="en-US" sz="1000" dirty="0" smtClean="0"/>
              <a:t>	The cardholder is authenticated using the signed CHUID data element on the card. The PIN is not required. This mechanism is useful in environments where a low level of assurance is acceptable and rapid contactless authentication is necessary</a:t>
            </a:r>
          </a:p>
          <a:p>
            <a:pPr lvl="2"/>
            <a:endParaRPr lang="en-US" sz="1000" dirty="0" smtClean="0"/>
          </a:p>
          <a:p>
            <a:pPr lvl="1"/>
            <a:r>
              <a:rPr lang="en-US" sz="1200" b="1" dirty="0" smtClean="0"/>
              <a:t>Card Authentication Key</a:t>
            </a:r>
          </a:p>
          <a:p>
            <a:pPr lvl="2">
              <a:buNone/>
            </a:pPr>
            <a:r>
              <a:rPr lang="en-US" sz="1200" b="1" dirty="0" smtClean="0"/>
              <a:t>	</a:t>
            </a:r>
            <a:r>
              <a:rPr lang="en-US" sz="1000" dirty="0" smtClean="0"/>
              <a:t>The PIV card is authenticated using the Card Authentication Key in a challenge response protocol. The PIN is not required. This mechanism allows contact (via card reader) or contactless (via radio waves) authentication of the PIV card without the holder’s active participation, and provides a low level of assurance</a:t>
            </a:r>
          </a:p>
          <a:p>
            <a:pPr lvl="2">
              <a:buNone/>
            </a:pPr>
            <a:endParaRPr lang="en-US" sz="1000" dirty="0"/>
          </a:p>
        </p:txBody>
      </p:sp>
      <p:sp>
        <p:nvSpPr>
          <p:cNvPr id="7" name="Content Placeholder 6"/>
          <p:cNvSpPr>
            <a:spLocks noGrp="1"/>
          </p:cNvSpPr>
          <p:nvPr>
            <p:ph sz="half" idx="2"/>
          </p:nvPr>
        </p:nvSpPr>
        <p:spPr>
          <a:xfrm>
            <a:off x="4572000" y="1752600"/>
            <a:ext cx="4038600" cy="4800600"/>
          </a:xfrm>
        </p:spPr>
        <p:txBody>
          <a:bodyPr>
            <a:noAutofit/>
          </a:bodyPr>
          <a:lstStyle/>
          <a:p>
            <a:pPr>
              <a:buNone/>
            </a:pPr>
            <a:r>
              <a:rPr lang="en-US" sz="1200" b="1" dirty="0" smtClean="0"/>
              <a:t>	• BIO</a:t>
            </a:r>
          </a:p>
          <a:p>
            <a:pPr lvl="1">
              <a:buNone/>
            </a:pPr>
            <a:r>
              <a:rPr lang="en-US" sz="1000" dirty="0" smtClean="0"/>
              <a:t>	The cardholder is authenticated by matching his or her fingerprint sample(s) to the signed biometric data element in an environment without a human attendant in view. The PIN is required to activate the card. This mechanism achieves a high level of assurance and requires the cardholder’s active participation is submitting the PIN as well as the biometric sample</a:t>
            </a:r>
          </a:p>
          <a:p>
            <a:pPr lvl="1">
              <a:spcBef>
                <a:spcPts val="1200"/>
              </a:spcBef>
            </a:pPr>
            <a:r>
              <a:rPr lang="en-US" sz="1200" b="1" dirty="0" smtClean="0">
                <a:cs typeface="ＭＳ Ｐゴシック" pitchFamily="-84" charset="-128"/>
              </a:rPr>
              <a:t>BIO-A</a:t>
            </a:r>
            <a:endParaRPr lang="en-US" sz="1200" b="1" dirty="0" smtClean="0"/>
          </a:p>
          <a:p>
            <a:pPr lvl="1">
              <a:buNone/>
            </a:pPr>
            <a:r>
              <a:rPr lang="en-US" sz="1000" dirty="0" smtClean="0"/>
              <a:t>	The cardholder is authenticated by matching his or her fingerprint sample(s) to the signed biometric data element in an environment with a human attendant in view. The PIN is required to activate the card. This mechanism achieves a very high level of assurance when coupled with full trust validation of the biometric template retrieved from the card, and requires the cardholder’s active participation is submitting the PIN as well as the biometric sample</a:t>
            </a:r>
          </a:p>
          <a:p>
            <a:pPr>
              <a:buNone/>
            </a:pPr>
            <a:r>
              <a:rPr lang="en-US" sz="1200" b="1" dirty="0" smtClean="0"/>
              <a:t>	• PKI</a:t>
            </a:r>
          </a:p>
          <a:p>
            <a:pPr lvl="1">
              <a:buNone/>
            </a:pPr>
            <a:r>
              <a:rPr lang="en-US" sz="1000" dirty="0" smtClean="0"/>
              <a:t>	The cardholder is authenticated by demonstrating control of the PIV authentication private key in a challenge response protocol that can be validated using the PIV authentication certificate. The PIN is required to activate the card. This mechanism achieves a very high level of identity assurance and requires the cardholder’s knowledge of the PIN</a:t>
            </a:r>
            <a:endParaRPr lang="en-US" sz="1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8.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5455" b="6364"/>
              <a:stretch>
                <a:fillRect/>
              </a:stretch>
            </p:blipFill>
          </mc:Choice>
          <mc:Fallback>
            <p:blipFill>
              <a:blip r:embed="rId4"/>
              <a:srcRect t="5455" b="6364"/>
              <a:stretch>
                <a:fillRect/>
              </a:stretch>
            </p:blipFill>
          </mc:Fallback>
        </mc:AlternateContent>
        <p:spPr>
          <a:xfrm>
            <a:off x="1447800" y="0"/>
            <a:ext cx="6009727" cy="6858000"/>
          </a:xfrm>
          <a:prstGeom prst="rect">
            <a:avLst/>
          </a:prstGeo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Summary</a:t>
            </a:r>
            <a:endParaRPr lang="en-AU" dirty="0" smtClean="0"/>
          </a:p>
        </p:txBody>
      </p:sp>
      <p:sp>
        <p:nvSpPr>
          <p:cNvPr id="100355" name="Rectangle 3"/>
          <p:cNvSpPr>
            <a:spLocks noGrp="1" noChangeArrowheads="1"/>
          </p:cNvSpPr>
          <p:nvPr>
            <p:ph sz="half" idx="1"/>
          </p:nvPr>
        </p:nvSpPr>
        <p:spPr>
          <a:xfrm>
            <a:off x="228600" y="1828800"/>
            <a:ext cx="3565525" cy="5562600"/>
          </a:xfrm>
        </p:spPr>
        <p:txBody>
          <a:bodyPr>
            <a:normAutofit fontScale="85000" lnSpcReduction="20000"/>
          </a:bodyPr>
          <a:lstStyle/>
          <a:p>
            <a:r>
              <a:rPr lang="en-US" dirty="0" smtClean="0"/>
              <a:t>Remote user-authentication principles</a:t>
            </a:r>
          </a:p>
          <a:p>
            <a:pPr lvl="1"/>
            <a:r>
              <a:rPr lang="en-US" dirty="0" smtClean="0"/>
              <a:t>Mutual authentication</a:t>
            </a:r>
          </a:p>
          <a:p>
            <a:pPr lvl="1"/>
            <a:r>
              <a:rPr lang="en-US" dirty="0" smtClean="0"/>
              <a:t>One-way authentication</a:t>
            </a:r>
          </a:p>
          <a:p>
            <a:r>
              <a:rPr lang="en-US" dirty="0" smtClean="0"/>
              <a:t>Remote user-authentication using symmetric encryption</a:t>
            </a:r>
          </a:p>
          <a:p>
            <a:pPr lvl="1"/>
            <a:r>
              <a:rPr lang="en-US" dirty="0" smtClean="0"/>
              <a:t>Mutual authentication</a:t>
            </a:r>
          </a:p>
          <a:p>
            <a:pPr lvl="1"/>
            <a:r>
              <a:rPr lang="en-US" dirty="0" smtClean="0"/>
              <a:t>One-way authentication</a:t>
            </a:r>
          </a:p>
          <a:p>
            <a:r>
              <a:rPr lang="en-US" dirty="0" smtClean="0"/>
              <a:t>Kerberos</a:t>
            </a:r>
          </a:p>
          <a:p>
            <a:pPr lvl="1"/>
            <a:r>
              <a:rPr lang="en-US" dirty="0" smtClean="0"/>
              <a:t>Motivation</a:t>
            </a:r>
          </a:p>
          <a:p>
            <a:pPr lvl="1"/>
            <a:r>
              <a:rPr lang="en-US" dirty="0" smtClean="0"/>
              <a:t>Kerberos V4</a:t>
            </a:r>
            <a:r>
              <a:rPr lang="en-AU" dirty="0" smtClean="0"/>
              <a:t> and V5</a:t>
            </a:r>
            <a:endParaRPr lang="en-US" dirty="0" smtClean="0"/>
          </a:p>
        </p:txBody>
      </p:sp>
      <p:sp>
        <p:nvSpPr>
          <p:cNvPr id="76804" name="Content Placeholder 11"/>
          <p:cNvSpPr>
            <a:spLocks noGrp="1"/>
          </p:cNvSpPr>
          <p:nvPr>
            <p:ph sz="half" idx="2"/>
          </p:nvPr>
        </p:nvSpPr>
        <p:spPr>
          <a:xfrm>
            <a:off x="5578475" y="1752600"/>
            <a:ext cx="3565525" cy="4876800"/>
          </a:xfrm>
        </p:spPr>
        <p:txBody>
          <a:bodyPr rtlCol="0">
            <a:normAutofit fontScale="85000" lnSpcReduction="20000"/>
          </a:bodyPr>
          <a:lstStyle/>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Remote user-authentication using asymmetric encryption</a:t>
            </a:r>
          </a:p>
          <a:p>
            <a:pPr lvl="1"/>
            <a:r>
              <a:rPr lang="en-US" dirty="0" smtClean="0"/>
              <a:t>Mutual authentication</a:t>
            </a:r>
          </a:p>
          <a:p>
            <a:pPr lvl="1"/>
            <a:r>
              <a:rPr lang="en-US" dirty="0" smtClean="0"/>
              <a:t>One-way authentication</a:t>
            </a:r>
            <a:endParaRPr lang="en-US" dirty="0" smtClean="0">
              <a:ea typeface="+mn-ea"/>
              <a:cs typeface="+mn-cs"/>
            </a:endParaRPr>
          </a:p>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Federated identity management</a:t>
            </a:r>
          </a:p>
          <a:p>
            <a:pPr lvl="1" fontAlgn="auto">
              <a:spcAft>
                <a:spcPts val="0"/>
              </a:spcAft>
              <a:buClr>
                <a:schemeClr val="accent1">
                  <a:lumMod val="60000"/>
                  <a:lumOff val="40000"/>
                </a:schemeClr>
              </a:buClr>
              <a:buFont typeface="Candara" pitchFamily="34" charset="0"/>
              <a:buChar char="•"/>
              <a:defRPr/>
            </a:pPr>
            <a:r>
              <a:rPr lang="en-US" dirty="0" smtClean="0">
                <a:ea typeface="+mn-ea"/>
              </a:rPr>
              <a:t>Identity management</a:t>
            </a:r>
          </a:p>
          <a:p>
            <a:pPr lvl="1" fontAlgn="auto">
              <a:spcAft>
                <a:spcPts val="0"/>
              </a:spcAft>
              <a:buClr>
                <a:schemeClr val="accent1">
                  <a:lumMod val="60000"/>
                  <a:lumOff val="40000"/>
                </a:schemeClr>
              </a:buClr>
              <a:buFont typeface="Candara" pitchFamily="34" charset="0"/>
              <a:buChar char="•"/>
              <a:defRPr/>
            </a:pPr>
            <a:r>
              <a:rPr lang="en-US" dirty="0" smtClean="0">
                <a:ea typeface="+mn-ea"/>
                <a:cs typeface="+mn-cs"/>
              </a:rPr>
              <a:t>Identity federation</a:t>
            </a:r>
          </a:p>
          <a:p>
            <a:pPr fontAlgn="auto">
              <a:spcAft>
                <a:spcPts val="0"/>
              </a:spcAft>
              <a:buClr>
                <a:schemeClr val="accent1">
                  <a:lumMod val="60000"/>
                  <a:lumOff val="40000"/>
                </a:schemeClr>
              </a:buClr>
              <a:buFont typeface="Candara" pitchFamily="34" charset="0"/>
              <a:buChar char="•"/>
              <a:defRPr/>
            </a:pPr>
            <a:r>
              <a:rPr lang="en-US" dirty="0" smtClean="0">
                <a:ea typeface="+mn-ea"/>
                <a:cs typeface="+mn-cs"/>
              </a:rPr>
              <a:t>Personal identity verification</a:t>
            </a:r>
          </a:p>
          <a:p>
            <a:pPr lvl="1" fontAlgn="auto">
              <a:spcAft>
                <a:spcPts val="0"/>
              </a:spcAft>
              <a:buClr>
                <a:schemeClr val="accent1">
                  <a:lumMod val="60000"/>
                  <a:lumOff val="40000"/>
                </a:schemeClr>
              </a:buClr>
              <a:buFont typeface="Candara" pitchFamily="34" charset="0"/>
              <a:buChar char="•"/>
              <a:defRPr/>
            </a:pPr>
            <a:r>
              <a:rPr lang="en-US" dirty="0" smtClean="0">
                <a:ea typeface="+mn-ea"/>
              </a:rPr>
              <a:t>PIV system model</a:t>
            </a:r>
          </a:p>
          <a:p>
            <a:pPr lvl="1" fontAlgn="auto">
              <a:spcAft>
                <a:spcPts val="0"/>
              </a:spcAft>
              <a:buClr>
                <a:schemeClr val="accent1">
                  <a:lumMod val="60000"/>
                  <a:lumOff val="40000"/>
                </a:schemeClr>
              </a:buClr>
              <a:buFont typeface="Candara" pitchFamily="34" charset="0"/>
              <a:buChar char="•"/>
              <a:defRPr/>
            </a:pPr>
            <a:r>
              <a:rPr lang="en-US" dirty="0" smtClean="0">
                <a:ea typeface="+mn-ea"/>
              </a:rPr>
              <a:t>PIV documentation</a:t>
            </a:r>
          </a:p>
          <a:p>
            <a:pPr lvl="1" fontAlgn="auto">
              <a:spcAft>
                <a:spcPts val="0"/>
              </a:spcAft>
              <a:buClr>
                <a:schemeClr val="accent1">
                  <a:lumMod val="60000"/>
                  <a:lumOff val="40000"/>
                </a:schemeClr>
              </a:buClr>
              <a:buFont typeface="Candara" pitchFamily="34" charset="0"/>
              <a:buChar char="•"/>
              <a:defRPr/>
            </a:pPr>
            <a:r>
              <a:rPr lang="en-US" dirty="0" smtClean="0">
                <a:ea typeface="+mn-ea"/>
              </a:rPr>
              <a:t>PIV credentials and keys</a:t>
            </a:r>
          </a:p>
          <a:p>
            <a:pPr lvl="1" fontAlgn="auto">
              <a:spcAft>
                <a:spcPts val="0"/>
              </a:spcAft>
              <a:buClr>
                <a:schemeClr val="accent1">
                  <a:lumMod val="60000"/>
                  <a:lumOff val="40000"/>
                </a:schemeClr>
              </a:buClr>
              <a:buFont typeface="Candara" pitchFamily="34" charset="0"/>
              <a:buChar char="•"/>
              <a:defRPr/>
            </a:pPr>
            <a:r>
              <a:rPr lang="en-US" dirty="0" smtClean="0">
                <a:ea typeface="+mn-ea"/>
              </a:rPr>
              <a:t>authentication</a:t>
            </a:r>
          </a:p>
        </p:txBody>
      </p:sp>
      <p:pic>
        <p:nvPicPr>
          <p:cNvPr id="5" name="Picture Placeholder 4" descr="crypto.jpg"/>
          <p:cNvPicPr>
            <a:picLocks noChangeAspect="1"/>
          </p:cNvPicPr>
          <p:nvPr/>
        </p:nvPicPr>
        <p:blipFill>
          <a:blip r:embed="rId3">
            <a:alphaModFix/>
            <a:lum bright="28000"/>
          </a:blip>
          <a:srcRect l="-16674" t="-1111" r="-18211" b="44444"/>
          <a:stretch>
            <a:fillRect/>
          </a:stretch>
        </p:blipFill>
        <p:spPr bwMode="auto">
          <a:xfrm>
            <a:off x="3581400" y="34290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0" y="39688"/>
            <a:ext cx="9143999" cy="1412875"/>
          </a:xfrm>
        </p:spPr>
        <p:txBody>
          <a:bodyPr/>
          <a:lstStyle/>
          <a:p>
            <a:r>
              <a:rPr lang="en-US" dirty="0" smtClean="0"/>
              <a:t>Means of </a:t>
            </a:r>
            <a:r>
              <a:rPr lang="en-GB" dirty="0" smtClean="0"/>
              <a:t>User Authentication</a:t>
            </a:r>
            <a:r>
              <a:rPr lang="en-US" dirty="0" smtClean="0"/>
              <a:t> </a:t>
            </a:r>
            <a:endParaRPr lang="en-US" dirty="0"/>
          </a:p>
        </p:txBody>
      </p:sp>
      <p:sp>
        <p:nvSpPr>
          <p:cNvPr id="10" name="Content Placeholder 9"/>
          <p:cNvSpPr>
            <a:spLocks noGrp="1"/>
          </p:cNvSpPr>
          <p:nvPr>
            <p:ph idx="1"/>
          </p:nvPr>
        </p:nvSpPr>
        <p:spPr>
          <a:xfrm>
            <a:off x="685801" y="1762125"/>
            <a:ext cx="7848600" cy="4943475"/>
          </a:xfrm>
        </p:spPr>
        <p:txBody>
          <a:bodyPr>
            <a:normAutofit fontScale="77500" lnSpcReduction="20000"/>
          </a:bodyPr>
          <a:lstStyle/>
          <a:p>
            <a:pPr marL="342900" lvl="2" indent="-342900">
              <a:spcBef>
                <a:spcPts val="2400"/>
              </a:spcBef>
            </a:pPr>
            <a:endParaRPr lang="en-US" sz="2857" dirty="0" smtClean="0">
              <a:cs typeface="ＭＳ Ｐゴシック" pitchFamily="-84" charset="-128"/>
            </a:endParaRPr>
          </a:p>
          <a:p>
            <a:pPr marL="342900" lvl="2" indent="-342900">
              <a:spcBef>
                <a:spcPts val="2400"/>
              </a:spcBef>
            </a:pPr>
            <a:endParaRPr lang="en-US" sz="2857" dirty="0" smtClean="0">
              <a:cs typeface="ＭＳ Ｐゴシック" pitchFamily="-84" charset="-128"/>
            </a:endParaRPr>
          </a:p>
          <a:p>
            <a:pPr marL="342900" lvl="2" indent="-342900">
              <a:spcBef>
                <a:spcPts val="2400"/>
              </a:spcBef>
            </a:pPr>
            <a:endParaRPr lang="en-US" sz="2857" dirty="0" smtClean="0">
              <a:cs typeface="ＭＳ Ｐゴシック" pitchFamily="-84" charset="-128"/>
            </a:endParaRPr>
          </a:p>
          <a:p>
            <a:pPr marL="342900" lvl="2" indent="-342900">
              <a:spcBef>
                <a:spcPts val="2400"/>
              </a:spcBef>
            </a:pPr>
            <a:endParaRPr lang="en-US" sz="2857" dirty="0" smtClean="0">
              <a:cs typeface="ＭＳ Ｐゴシック" pitchFamily="-84" charset="-128"/>
            </a:endParaRPr>
          </a:p>
          <a:p>
            <a:pPr marL="342900" lvl="2" indent="-342900">
              <a:spcBef>
                <a:spcPts val="2400"/>
              </a:spcBef>
            </a:pPr>
            <a:endParaRPr lang="en-US" sz="2857" dirty="0" smtClean="0">
              <a:cs typeface="ＭＳ Ｐゴシック" pitchFamily="-84" charset="-128"/>
            </a:endParaRPr>
          </a:p>
          <a:p>
            <a:pPr marL="342900" lvl="2" indent="-342900">
              <a:spcBef>
                <a:spcPts val="2400"/>
              </a:spcBef>
            </a:pPr>
            <a:endParaRPr lang="en-US" sz="2857" dirty="0" smtClean="0">
              <a:cs typeface="ＭＳ Ｐゴシック" pitchFamily="-84" charset="-128"/>
            </a:endParaRPr>
          </a:p>
          <a:p>
            <a:pPr marL="342900" lvl="2" indent="-342900">
              <a:spcBef>
                <a:spcPts val="2400"/>
              </a:spcBef>
            </a:pPr>
            <a:endParaRPr lang="en-US" sz="2857" dirty="0" smtClean="0">
              <a:cs typeface="ＭＳ Ｐゴシック" pitchFamily="-84" charset="-128"/>
            </a:endParaRPr>
          </a:p>
          <a:p>
            <a:pPr marL="342900" lvl="2" indent="-342900">
              <a:spcBef>
                <a:spcPts val="2400"/>
              </a:spcBef>
            </a:pPr>
            <a:r>
              <a:rPr lang="en-US" sz="2857" dirty="0" smtClean="0">
                <a:cs typeface="ＭＳ Ｐゴシック" pitchFamily="-84" charset="-128"/>
              </a:rPr>
              <a:t>For network-based user authentication, the most important methods involve cryptographic keys and something the individual knows, such as a password</a:t>
            </a:r>
          </a:p>
        </p:txBody>
      </p:sp>
      <p:graphicFrame>
        <p:nvGraphicFramePr>
          <p:cNvPr id="4" name="Diagram 3"/>
          <p:cNvGraphicFramePr/>
          <p:nvPr/>
        </p:nvGraphicFramePr>
        <p:xfrm>
          <a:off x="1219200" y="1828800"/>
          <a:ext cx="69342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Mutual Authentication</a:t>
            </a:r>
            <a:endParaRPr lang="en-AU" dirty="0"/>
          </a:p>
        </p:txBody>
      </p:sp>
      <p:sp>
        <p:nvSpPr>
          <p:cNvPr id="6" name="Content Placeholder 5"/>
          <p:cNvSpPr>
            <a:spLocks noGrp="1"/>
          </p:cNvSpPr>
          <p:nvPr>
            <p:ph idx="1"/>
          </p:nvPr>
        </p:nvSpPr>
        <p:spPr>
          <a:xfrm>
            <a:off x="685800" y="1600200"/>
            <a:ext cx="7772399" cy="1066800"/>
          </a:xfrm>
        </p:spPr>
        <p:txBody>
          <a:bodyPr>
            <a:normAutofit fontScale="92500" lnSpcReduction="20000"/>
          </a:bodyPr>
          <a:lstStyle/>
          <a:p>
            <a:r>
              <a:rPr lang="en-US" dirty="0" smtClean="0"/>
              <a:t>Protocols which enable communicating parties to satisfy themselves mutually about each other’s identity and to exchange session keys</a:t>
            </a:r>
          </a:p>
        </p:txBody>
      </p:sp>
      <p:graphicFrame>
        <p:nvGraphicFramePr>
          <p:cNvPr id="4" name="Diagram 3"/>
          <p:cNvGraphicFramePr/>
          <p:nvPr/>
        </p:nvGraphicFramePr>
        <p:xfrm>
          <a:off x="228600" y="2667000"/>
          <a:ext cx="8534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Replay Attacks</a:t>
            </a:r>
            <a:endParaRPr lang="en-AU" dirty="0"/>
          </a:p>
        </p:txBody>
      </p:sp>
      <p:sp>
        <p:nvSpPr>
          <p:cNvPr id="6" name="Content Placeholder 5"/>
          <p:cNvSpPr>
            <a:spLocks noGrp="1"/>
          </p:cNvSpPr>
          <p:nvPr>
            <p:ph idx="1"/>
          </p:nvPr>
        </p:nvSpPr>
        <p:spPr>
          <a:xfrm>
            <a:off x="762000" y="1828800"/>
            <a:ext cx="7570787" cy="4800600"/>
          </a:xfrm>
        </p:spPr>
        <p:txBody>
          <a:bodyPr>
            <a:normAutofit fontScale="77500" lnSpcReduction="20000"/>
          </a:bodyPr>
          <a:lstStyle/>
          <a:p>
            <a:pPr>
              <a:buNone/>
            </a:pPr>
            <a:r>
              <a:rPr lang="en-US" dirty="0" smtClean="0"/>
              <a:t>1. The simplest replay attack is one in which the opponent simply copies a message and replays it later</a:t>
            </a:r>
          </a:p>
          <a:p>
            <a:pPr>
              <a:buNone/>
            </a:pPr>
            <a:r>
              <a:rPr lang="en-US" dirty="0" smtClean="0"/>
              <a:t>2. An opponent can replay a timestamped message within the valid time window</a:t>
            </a:r>
          </a:p>
          <a:p>
            <a:pPr>
              <a:buNone/>
            </a:pPr>
            <a:r>
              <a:rPr lang="en-US" dirty="0" smtClean="0"/>
              <a:t>3. An opponent can replay a timestamped message within the valid time window, but in addition, the opponent suppresses the original message; thus, the repetition cannot be detected</a:t>
            </a:r>
          </a:p>
          <a:p>
            <a:pPr>
              <a:buNone/>
            </a:pPr>
            <a:r>
              <a:rPr lang="en-US" dirty="0" smtClean="0"/>
              <a:t>4. Another attack involves a backward replay without modification and is possible if symmetric encryption is used and the sender cannot easily recognize the difference between messages sent and messages received on the basis of content (Reflection Attack)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Approaches to Coping With Replay Attacks</a:t>
            </a:r>
            <a:endParaRPr lang="en-AU" dirty="0"/>
          </a:p>
        </p:txBody>
      </p:sp>
      <p:sp>
        <p:nvSpPr>
          <p:cNvPr id="6" name="Content Placeholder 5"/>
          <p:cNvSpPr>
            <a:spLocks noGrp="1"/>
          </p:cNvSpPr>
          <p:nvPr>
            <p:ph idx="1"/>
          </p:nvPr>
        </p:nvSpPr>
        <p:spPr>
          <a:xfrm>
            <a:off x="685800" y="1914525"/>
            <a:ext cx="7772400" cy="4943475"/>
          </a:xfrm>
        </p:spPr>
        <p:txBody>
          <a:bodyPr>
            <a:normAutofit fontScale="62500" lnSpcReduction="20000"/>
          </a:bodyPr>
          <a:lstStyle/>
          <a:p>
            <a:r>
              <a:rPr lang="en-US" dirty="0" smtClean="0"/>
              <a:t>Attach a sequence number to each message used in an authentication exchange</a:t>
            </a:r>
          </a:p>
          <a:p>
            <a:pPr lvl="1"/>
            <a:r>
              <a:rPr lang="en-US" dirty="0" smtClean="0"/>
              <a:t>A new message is accepted only if its sequence number is in the proper order</a:t>
            </a:r>
          </a:p>
          <a:p>
            <a:pPr lvl="1"/>
            <a:r>
              <a:rPr lang="en-US" dirty="0" smtClean="0"/>
              <a:t>Difficulty with this approach is that it requires each party to keep track of the last sequence number for each claimant it has dealt with</a:t>
            </a:r>
          </a:p>
          <a:p>
            <a:pPr lvl="1"/>
            <a:r>
              <a:rPr lang="en-US" dirty="0" smtClean="0"/>
              <a:t>Generally not used for authentication and key exchange because of overhead</a:t>
            </a:r>
          </a:p>
          <a:p>
            <a:pPr marL="342900" lvl="1" indent="-342900">
              <a:spcBef>
                <a:spcPts val="2400"/>
              </a:spcBef>
              <a:buClr>
                <a:srgbClr val="BAABE3"/>
              </a:buClr>
            </a:pPr>
            <a:r>
              <a:rPr lang="en-US" sz="2800" dirty="0" smtClean="0">
                <a:cs typeface="ＭＳ Ｐゴシック" pitchFamily="-84" charset="-128"/>
              </a:rPr>
              <a:t>Timestamps</a:t>
            </a:r>
          </a:p>
          <a:p>
            <a:pPr lvl="1"/>
            <a:r>
              <a:rPr lang="en-US" sz="2581" dirty="0" smtClean="0"/>
              <a:t>Requires that clocks among the various participants be synchronized</a:t>
            </a:r>
          </a:p>
          <a:p>
            <a:pPr lvl="1"/>
            <a:r>
              <a:rPr lang="en-US" sz="2571" dirty="0" smtClean="0"/>
              <a:t> Party A accepts a message as fresh only if the message contains a timestamp  that, in A’s judgment, is close enough to A’s knowledge of current time</a:t>
            </a:r>
          </a:p>
          <a:p>
            <a:pPr marL="342900" lvl="1" indent="-342900">
              <a:spcBef>
                <a:spcPts val="2400"/>
              </a:spcBef>
              <a:buClr>
                <a:srgbClr val="BAABE3"/>
              </a:buClr>
            </a:pPr>
            <a:r>
              <a:rPr lang="en-US" sz="2800" dirty="0" smtClean="0">
                <a:cs typeface="ＭＳ Ｐゴシック" pitchFamily="-84" charset="-128"/>
              </a:rPr>
              <a:t>Challenge/response</a:t>
            </a:r>
          </a:p>
          <a:p>
            <a:pPr lvl="1"/>
            <a:r>
              <a:rPr lang="en-US" sz="2545" dirty="0" smtClean="0"/>
              <a:t> Party A, expecting a fresh message from B, first sends B a nonce  (challenge) and requires that the subsequent message (response) received from B contain the correct nonce value</a:t>
            </a:r>
          </a:p>
          <a:p>
            <a:r>
              <a:rPr lang="en-US" sz="2745" b="1" dirty="0" smtClean="0"/>
              <a:t>Binding</a:t>
            </a:r>
            <a:r>
              <a:rPr lang="en-US" sz="2745" dirty="0" smtClean="0"/>
              <a:t> – In all cases, cryptographic means must be used to insure that neither cut-and-paste nor message modification is possible without detection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One-Way Authentication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307518"/>
              </p:ext>
            </p:extLst>
          </p:nvPr>
        </p:nvGraphicFramePr>
        <p:xfrm>
          <a:off x="755576" y="1628800"/>
          <a:ext cx="7570787" cy="479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55576" y="6309320"/>
            <a:ext cx="3672800" cy="369332"/>
          </a:xfrm>
          <a:prstGeom prst="rect">
            <a:avLst/>
          </a:prstGeom>
          <a:noFill/>
        </p:spPr>
        <p:txBody>
          <a:bodyPr wrap="none" rtlCol="0">
            <a:spAutoFit/>
          </a:bodyPr>
          <a:lstStyle/>
          <a:p>
            <a:r>
              <a:rPr lang="en-US" dirty="0" smtClean="0"/>
              <a:t>See Chapter 19 on securing email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6529</TotalTime>
  <Words>12589</Words>
  <Application>Microsoft Office PowerPoint</Application>
  <PresentationFormat>On-screen Show (4:3)</PresentationFormat>
  <Paragraphs>1221</Paragraphs>
  <Slides>43</Slides>
  <Notes>43</Notes>
  <HiddenSlides>0</HiddenSlides>
  <MMClips>0</MMClips>
  <ScaleCrop>false</ScaleCrop>
  <HeadingPairs>
    <vt:vector size="6" baseType="variant">
      <vt:variant>
        <vt:lpstr>Theme</vt:lpstr>
      </vt:variant>
      <vt:variant>
        <vt:i4>2</vt:i4>
      </vt:variant>
      <vt:variant>
        <vt:lpstr>Links</vt:lpstr>
      </vt:variant>
      <vt:variant>
        <vt:i4>2</vt:i4>
      </vt:variant>
      <vt:variant>
        <vt:lpstr>Slide Titles</vt:lpstr>
      </vt:variant>
      <vt:variant>
        <vt:i4>43</vt:i4>
      </vt:variant>
    </vt:vector>
  </HeadingPairs>
  <TitlesOfParts>
    <vt:vector size="47" baseType="lpstr">
      <vt:lpstr>ch01</vt:lpstr>
      <vt:lpstr>Infusion</vt:lpstr>
      <vt:lpstr>mclaughlinkl:Desktop:Crypto6e%20Tables:T15-UserAuthentication.doc!OLE_LINK2</vt:lpstr>
      <vt:lpstr>mclaughlinkl:Desktop:Crypto6e%20Tables:T15-UserAuthentication.doc!OLE_LINK3</vt:lpstr>
      <vt:lpstr>Cryptography and Network Security</vt:lpstr>
      <vt:lpstr>Chapter 15</vt:lpstr>
      <vt:lpstr>PowerPoint Presentation</vt:lpstr>
      <vt:lpstr>Remote User-Authentication Principles</vt:lpstr>
      <vt:lpstr>Means of User Authentication </vt:lpstr>
      <vt:lpstr>Mutual Authentication</vt:lpstr>
      <vt:lpstr>Replay Attacks</vt:lpstr>
      <vt:lpstr>Approaches to Coping With Replay Attacks</vt:lpstr>
      <vt:lpstr>One-Way Authentication</vt:lpstr>
      <vt:lpstr>Remote User-Authentication Using Symmetric Encryption</vt:lpstr>
      <vt:lpstr>Suppress-Replay Attacks</vt:lpstr>
      <vt:lpstr>Kerberos</vt:lpstr>
      <vt:lpstr>Kerberos Requirements</vt:lpstr>
      <vt:lpstr>Kerberos Version 4</vt:lpstr>
      <vt:lpstr>The Version 4 Authentication Dialogue</vt:lpstr>
      <vt:lpstr>PowerPoint Presentation</vt:lpstr>
      <vt:lpstr>PowerPoint Presentation</vt:lpstr>
      <vt:lpstr>PowerPoint Presentation</vt:lpstr>
      <vt:lpstr>PowerPoint Presentation</vt:lpstr>
      <vt:lpstr>PowerPoint Presentation</vt:lpstr>
      <vt:lpstr>PowerPoint Presentation</vt:lpstr>
      <vt:lpstr>Kerberos Realms  and Multiple Kerberi</vt:lpstr>
      <vt:lpstr>Kerberos Realm</vt:lpstr>
      <vt:lpstr>Kerberos Principal</vt:lpstr>
      <vt:lpstr>PowerPoint Presentation</vt:lpstr>
      <vt:lpstr>Differences Between Versions 4 and 5</vt:lpstr>
      <vt:lpstr>PowerPoint Presentation</vt:lpstr>
      <vt:lpstr>PowerPoint Presentation</vt:lpstr>
      <vt:lpstr>Mutual Authentication</vt:lpstr>
      <vt:lpstr>One-Way Authentication</vt:lpstr>
      <vt:lpstr>Federated Identity Management</vt:lpstr>
      <vt:lpstr>PowerPoint Presentation</vt:lpstr>
      <vt:lpstr>PowerPoint Presentation</vt:lpstr>
      <vt:lpstr>Key Standards</vt:lpstr>
      <vt:lpstr>PowerPoint Presentation</vt:lpstr>
      <vt:lpstr>Personal Identity Verification</vt:lpstr>
      <vt:lpstr>PowerPoint Presentation</vt:lpstr>
      <vt:lpstr>PIV Documentation</vt:lpstr>
      <vt:lpstr>PIV Credentials and Keys</vt:lpstr>
      <vt:lpstr>PowerPoint Presentation</vt:lpstr>
      <vt:lpstr>Authentication </vt:lpstr>
      <vt:lpstr>PowerPoint Presentation</vt:lpstr>
      <vt:lpstr>Summary</vt:lpstr>
    </vt:vector>
  </TitlesOfParts>
  <Company>School of Eng &amp; IT, UNSW@ADFA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15</dc:subject>
  <dc:creator>Dr Lawrie Brown</dc:creator>
  <cp:lastModifiedBy>Richard E. Newman</cp:lastModifiedBy>
  <cp:revision>50</cp:revision>
  <dcterms:created xsi:type="dcterms:W3CDTF">2013-03-11T00:42:59Z</dcterms:created>
  <dcterms:modified xsi:type="dcterms:W3CDTF">2015-04-10T16:05:41Z</dcterms:modified>
</cp:coreProperties>
</file>