
<file path=[Content_Types].xml><?xml version="1.0" encoding="utf-8"?>
<Types xmlns="http://schemas.openxmlformats.org/package/2006/content-types">
  <Override PartName="/_rels/.rels" ContentType="application/vnd.openxmlformats-package.relationships+xml"/>
  <Override PartName="/ppt/notesSlides/notesSlide1.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34.xml" ContentType="application/vnd.openxmlformats-officedocument.presentationml.notesSlide+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35.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14.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notesSlide15.xml" ContentType="application/vnd.openxmlformats-officedocument.presentationml.notesSlide+xml"/>
  <Override PartName="/ppt/notesSlides/notesSlide33.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_rels/presentation.xml.rels" ContentType="application/vnd.openxmlformats-package.relationships+xml"/>
  <Override PartName="/ppt/media/image19.jpeg" ContentType="image/jpeg"/>
  <Override PartName="/ppt/media/image9.png" ContentType="image/png"/>
  <Override PartName="/ppt/media/image11.png" ContentType="image/png"/>
  <Override PartName="/ppt/media/image20.png" ContentType="image/png"/>
  <Override PartName="/ppt/media/image13.png" ContentType="image/png"/>
  <Override PartName="/ppt/media/image22.png" ContentType="image/png"/>
  <Override PartName="/ppt/media/image15.png" ContentType="image/png"/>
  <Override PartName="/ppt/media/image24.png" ContentType="image/png"/>
  <Override PartName="/ppt/media/image28.png" ContentType="image/png"/>
  <Override PartName="/ppt/media/image26.jpeg" ContentType="image/jpeg"/>
  <Override PartName="/ppt/media/image2.png" ContentType="image/png"/>
  <Override PartName="/ppt/media/image4.png" ContentType="image/png"/>
  <Override PartName="/ppt/media/image6.png" ContentType="image/png"/>
  <Override PartName="/ppt/media/image8.png" ContentType="image/png"/>
  <Override PartName="/ppt/media/image10.png" ContentType="image/png"/>
  <Override PartName="/ppt/media/image12.png" ContentType="image/png"/>
  <Override PartName="/ppt/media/image21.png" ContentType="image/png"/>
  <Override PartName="/ppt/media/image14.png" ContentType="image/png"/>
  <Override PartName="/ppt/media/image23.png" ContentType="image/png"/>
  <Override PartName="/ppt/media/image16.png" ContentType="image/png"/>
  <Override PartName="/ppt/media/image25.png" ContentType="image/png"/>
  <Override PartName="/ppt/media/image18.png" ContentType="image/png"/>
  <Override PartName="/ppt/media/image1.png" ContentType="image/png"/>
  <Override PartName="/ppt/media/image29.png" ContentType="image/png"/>
  <Override PartName="/ppt/media/image27.jpeg" ContentType="image/jpeg"/>
  <Override PartName="/ppt/media/image3.png" ContentType="image/png"/>
  <Override PartName="/ppt/media/image17.jpeg" ContentType="image/jpeg"/>
  <Override PartName="/ppt/media/image5.png" ContentType="image/png"/>
  <Override PartName="/ppt/media/image7.png" ContentType="image/png"/>
  <Override PartName="/ppt/slideLayouts/slideLayout60.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61.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5.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226"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227"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228"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229" name="PlaceHolder 5"/>
          <p:cNvSpPr>
            <a:spLocks noGrp="1"/>
          </p:cNvSpPr>
          <p:nvPr>
            <p:ph type="sldNum"/>
          </p:nvPr>
        </p:nvSpPr>
        <p:spPr>
          <a:xfrm>
            <a:off x="4399200" y="9555480"/>
            <a:ext cx="3372840" cy="502560"/>
          </a:xfrm>
          <a:prstGeom prst="rect">
            <a:avLst/>
          </a:prstGeom>
        </p:spPr>
        <p:txBody>
          <a:bodyPr anchor="b" bIns="0" lIns="0" rIns="0" tIns="0" wrap="none"/>
          <a:p>
            <a:pPr algn="r"/>
            <a:fld id="{81310191-8181-4171-B181-D1C1A121F1B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7" name="TextShape 1"/>
          <p:cNvSpPr txBox="1"/>
          <p:nvPr/>
        </p:nvSpPr>
        <p:spPr>
          <a:xfrm>
            <a:off x="0" y="0"/>
            <a:ext cx="-11796840" cy="-11796840"/>
          </a:xfrm>
          <a:prstGeom prst="rect">
            <a:avLst/>
          </a:prstGeom>
        </p:spPr>
        <p:txBody>
          <a:bodyPr bIns="45000" lIns="90000" rIns="90000" tIns="45000"/>
          <a:p>
            <a:pPr>
              <a:lnSpc>
                <a:spcPct val="100000"/>
              </a:lnSpc>
            </a:pPr>
            <a:fld id="{C171D1A1-9141-4111-B151-1191D1D191D1}" type="slidenum">
              <a:rPr lang="en-US" sz="2400">
                <a:solidFill>
                  <a:srgbClr val="000000"/>
                </a:solidFill>
                <a:latin typeface="Arial"/>
                <a:ea typeface="ヒラギノ角ゴ Pro W3"/>
              </a:rPr>
              <a:t>&lt;number&gt;</a:t>
            </a:fld>
            <a:endParaRPr/>
          </a:p>
        </p:txBody>
      </p:sp>
      <p:sp>
        <p:nvSpPr>
          <p:cNvPr id="438"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0" y="0"/>
            <a:ext cx="-11796840" cy="-11796840"/>
          </a:xfrm>
          <a:prstGeom prst="rect">
            <a:avLst/>
          </a:prstGeom>
        </p:spPr>
        <p:txBody>
          <a:bodyPr bIns="45000" lIns="90000" rIns="90000" tIns="45000"/>
          <a:p>
            <a:r>
              <a:rPr lang="en-US"/>
              <a:t>Usually in old style doors or desks</a:t>
            </a:r>
            <a:endParaRPr/>
          </a:p>
          <a:p>
            <a:r>
              <a:rPr lang="en-US"/>
              <a:t>Different concentric obstructions</a:t>
            </a:r>
            <a:endParaRPr/>
          </a:p>
          <a:p>
            <a:r>
              <a:rPr lang="en-US"/>
              <a:t>Easy to lock pick with Skeleton keys</a:t>
            </a:r>
            <a:endParaRPr/>
          </a:p>
          <a:p>
            <a:endParaRPr/>
          </a:p>
        </p:txBody>
      </p:sp>
      <p:sp>
        <p:nvSpPr>
          <p:cNvPr id="442" name="TextShape 2"/>
          <p:cNvSpPr txBox="1"/>
          <p:nvPr/>
        </p:nvSpPr>
        <p:spPr>
          <a:xfrm>
            <a:off x="0" y="0"/>
            <a:ext cx="-11796840" cy="-11796840"/>
          </a:xfrm>
          <a:prstGeom prst="rect">
            <a:avLst/>
          </a:prstGeom>
        </p:spPr>
        <p:txBody>
          <a:bodyPr bIns="45000" lIns="90000" rIns="90000" tIns="45000"/>
          <a:p>
            <a:pPr>
              <a:lnSpc>
                <a:spcPct val="100000"/>
              </a:lnSpc>
            </a:pPr>
            <a:fld id="{913161F1-6141-41D1-9111-21918111C191}" type="slidenum">
              <a:rPr lang="en-US" sz="2400">
                <a:solidFill>
                  <a:srgbClr val="000000"/>
                </a:solidFill>
                <a:latin typeface="Arial"/>
                <a:ea typeface="ヒラギノ角ゴ Pro W3"/>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3"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44" name="TextShape 2"/>
          <p:cNvSpPr txBox="1"/>
          <p:nvPr/>
        </p:nvSpPr>
        <p:spPr>
          <a:xfrm>
            <a:off x="0" y="0"/>
            <a:ext cx="-11796840" cy="-11796840"/>
          </a:xfrm>
          <a:prstGeom prst="rect">
            <a:avLst/>
          </a:prstGeom>
        </p:spPr>
        <p:txBody>
          <a:bodyPr bIns="45000" lIns="90000" rIns="90000" tIns="45000"/>
          <a:p>
            <a:pPr>
              <a:lnSpc>
                <a:spcPct val="100000"/>
              </a:lnSpc>
            </a:pPr>
            <a:fld id="{41F14151-B111-4171-A1C1-C151F171C1A1}" type="slidenum">
              <a:rPr lang="en-US" sz="2400">
                <a:solidFill>
                  <a:srgbClr val="000000"/>
                </a:solidFill>
                <a:latin typeface="Arial"/>
                <a:ea typeface="ヒラギノ角ゴ Pro W3"/>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TextShape 1"/>
          <p:cNvSpPr txBox="1"/>
          <p:nvPr/>
        </p:nvSpPr>
        <p:spPr>
          <a:xfrm>
            <a:off x="0" y="0"/>
            <a:ext cx="-11796840" cy="-11796840"/>
          </a:xfrm>
          <a:prstGeom prst="rect">
            <a:avLst/>
          </a:prstGeom>
        </p:spPr>
        <p:txBody>
          <a:bodyPr bIns="45000" lIns="90000" rIns="90000" tIns="45000"/>
          <a:p>
            <a:pPr>
              <a:lnSpc>
                <a:spcPct val="100000"/>
              </a:lnSpc>
            </a:pPr>
            <a:fld id="{B1615121-1171-4151-B171-C171813111F1}" type="slidenum">
              <a:rPr lang="en-US" sz="2400">
                <a:solidFill>
                  <a:srgbClr val="000000"/>
                </a:solidFill>
                <a:latin typeface="Arial"/>
                <a:ea typeface="ヒラギノ角ゴ Pro W3"/>
              </a:rPr>
              <a:t>&lt;number&gt;</a:t>
            </a:fld>
            <a:endParaRPr/>
          </a:p>
        </p:txBody>
      </p:sp>
      <p:sp>
        <p:nvSpPr>
          <p:cNvPr id="446"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7"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48" name="TextShape 2"/>
          <p:cNvSpPr txBox="1"/>
          <p:nvPr/>
        </p:nvSpPr>
        <p:spPr>
          <a:xfrm>
            <a:off x="0" y="0"/>
            <a:ext cx="-11796840" cy="-11796840"/>
          </a:xfrm>
          <a:prstGeom prst="rect">
            <a:avLst/>
          </a:prstGeom>
        </p:spPr>
        <p:txBody>
          <a:bodyPr bIns="45000" lIns="90000" rIns="90000" tIns="45000"/>
          <a:p>
            <a:pPr>
              <a:lnSpc>
                <a:spcPct val="100000"/>
              </a:lnSpc>
            </a:pPr>
            <a:fld id="{714121F1-81A1-41E1-A121-01610171C1A1}" type="slidenum">
              <a:rPr lang="en-US" sz="2400">
                <a:solidFill>
                  <a:srgbClr val="000000"/>
                </a:solidFill>
                <a:latin typeface="Arial"/>
                <a:ea typeface="ヒラギノ角ゴ Pro W3"/>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9" name="TextShape 1"/>
          <p:cNvSpPr txBox="1"/>
          <p:nvPr/>
        </p:nvSpPr>
        <p:spPr>
          <a:xfrm>
            <a:off x="0" y="0"/>
            <a:ext cx="-11796840" cy="-11796840"/>
          </a:xfrm>
          <a:prstGeom prst="rect">
            <a:avLst/>
          </a:prstGeom>
        </p:spPr>
        <p:txBody>
          <a:bodyPr bIns="45000" lIns="90000" rIns="90000" tIns="45000"/>
          <a:p>
            <a:pPr>
              <a:lnSpc>
                <a:spcPct val="100000"/>
              </a:lnSpc>
            </a:pPr>
            <a:fld id="{41A1C121-9141-4121-91C1-119111E1A131}" type="slidenum">
              <a:rPr lang="en-US" sz="2400">
                <a:solidFill>
                  <a:srgbClr val="000000"/>
                </a:solidFill>
                <a:latin typeface="Arial"/>
                <a:ea typeface="ヒラギノ角ゴ Pro W3"/>
              </a:rPr>
              <a:t>&lt;number&gt;</a:t>
            </a:fld>
            <a:endParaRPr/>
          </a:p>
        </p:txBody>
      </p:sp>
      <p:sp>
        <p:nvSpPr>
          <p:cNvPr id="450" name="PlaceHolder 2"/>
          <p:cNvSpPr>
            <a:spLocks noGrp="1"/>
          </p:cNvSpPr>
          <p:nvPr>
            <p:ph type="body"/>
          </p:nvPr>
        </p:nvSpPr>
        <p:spPr>
          <a:xfrm>
            <a:off x="0" y="0"/>
            <a:ext cx="-11796840" cy="-11796840"/>
          </a:xfrm>
          <a:prstGeom prst="rect">
            <a:avLst/>
          </a:prstGeom>
        </p:spPr>
        <p:txBody>
          <a:bodyPr bIns="45000" lIns="90000" rIns="90000" tIns="45000"/>
          <a:p>
            <a:endParaRPr/>
          </a:p>
        </p:txBody>
      </p:sp>
      <p:sp>
        <p:nvSpPr>
          <p:cNvPr id="451" name="CustomShape 3"/>
          <p:cNvSpPr/>
          <p:nvPr/>
        </p:nvSpPr>
        <p:spPr>
          <a:xfrm>
            <a:off x="3886200" y="8686800"/>
            <a:ext cx="2971440" cy="456840"/>
          </a:xfrm>
          <a:prstGeom prst="rect">
            <a:avLst/>
          </a:prstGeom>
        </p:spPr>
        <p:txBody>
          <a:bodyPr anchor="b" bIns="43560" lIns="87480" rIns="87480" tIns="43560"/>
          <a:p>
            <a:pPr algn="r">
              <a:lnSpc>
                <a:spcPct val="100000"/>
              </a:lnSpc>
            </a:pPr>
            <a:fld id="{21C14181-8171-41A1-A1A1-D1E171A101D1}" type="slidenum">
              <a:rPr lang="en-US" sz="1100">
                <a:solidFill>
                  <a:srgbClr val="000000"/>
                </a:solidFill>
                <a:latin typeface="Times New Roman"/>
                <a:ea typeface="ヒラギノ角ゴ Pro W3"/>
              </a:rPr>
              <a:t>&lt;number&gt;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53" name="TextShape 2"/>
          <p:cNvSpPr txBox="1"/>
          <p:nvPr/>
        </p:nvSpPr>
        <p:spPr>
          <a:xfrm>
            <a:off x="0" y="0"/>
            <a:ext cx="-11796840" cy="-11796840"/>
          </a:xfrm>
          <a:prstGeom prst="rect">
            <a:avLst/>
          </a:prstGeom>
        </p:spPr>
        <p:txBody>
          <a:bodyPr bIns="45000" lIns="90000" rIns="90000" tIns="45000"/>
          <a:p>
            <a:pPr>
              <a:lnSpc>
                <a:spcPct val="100000"/>
              </a:lnSpc>
            </a:pPr>
            <a:fld id="{21212161-D1A1-4111-8111-C1D1E1311141}" type="slidenum">
              <a:rPr lang="en-US" sz="2400">
                <a:solidFill>
                  <a:srgbClr val="000000"/>
                </a:solidFill>
                <a:latin typeface="Arial"/>
                <a:ea typeface="ヒラギノ角ゴ Pro W3"/>
              </a:rPr>
              <a:t>&lt;number&gt;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55" name="TextShape 2"/>
          <p:cNvSpPr txBox="1"/>
          <p:nvPr/>
        </p:nvSpPr>
        <p:spPr>
          <a:xfrm>
            <a:off x="0" y="0"/>
            <a:ext cx="-11796840" cy="-11796840"/>
          </a:xfrm>
          <a:prstGeom prst="rect">
            <a:avLst/>
          </a:prstGeom>
        </p:spPr>
        <p:txBody>
          <a:bodyPr bIns="45000" lIns="90000" rIns="90000" tIns="45000"/>
          <a:p>
            <a:pPr>
              <a:lnSpc>
                <a:spcPct val="100000"/>
              </a:lnSpc>
            </a:pPr>
            <a:fld id="{C1D121D1-D191-4101-A141-418111111131}" type="slidenum">
              <a:rPr lang="en-US" sz="2400">
                <a:solidFill>
                  <a:srgbClr val="000000"/>
                </a:solidFill>
                <a:latin typeface="Arial"/>
                <a:ea typeface="ヒラギノ角ゴ Pro W3"/>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6" name="TextShape 1"/>
          <p:cNvSpPr txBox="1"/>
          <p:nvPr/>
        </p:nvSpPr>
        <p:spPr>
          <a:xfrm>
            <a:off x="0" y="0"/>
            <a:ext cx="-11796840" cy="-11796840"/>
          </a:xfrm>
          <a:prstGeom prst="rect">
            <a:avLst/>
          </a:prstGeom>
        </p:spPr>
        <p:txBody>
          <a:bodyPr bIns="45000" lIns="90000" rIns="90000" tIns="45000"/>
          <a:p>
            <a:pPr>
              <a:lnSpc>
                <a:spcPct val="100000"/>
              </a:lnSpc>
            </a:pPr>
            <a:fld id="{21913141-D1E1-4191-A151-6191F1D1F141}" type="slidenum">
              <a:rPr lang="en-US" sz="2400">
                <a:solidFill>
                  <a:srgbClr val="000000"/>
                </a:solidFill>
                <a:latin typeface="Arial"/>
                <a:ea typeface="ヒラギノ角ゴ Pro W3"/>
              </a:rPr>
              <a:t>&lt;number&gt;</a:t>
            </a:fld>
            <a:endParaRPr/>
          </a:p>
        </p:txBody>
      </p:sp>
      <p:sp>
        <p:nvSpPr>
          <p:cNvPr id="457"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TextShape 1"/>
          <p:cNvSpPr txBox="1"/>
          <p:nvPr/>
        </p:nvSpPr>
        <p:spPr>
          <a:xfrm>
            <a:off x="0" y="0"/>
            <a:ext cx="-11796840" cy="-11796840"/>
          </a:xfrm>
          <a:prstGeom prst="rect">
            <a:avLst/>
          </a:prstGeom>
        </p:spPr>
        <p:txBody>
          <a:bodyPr bIns="45000" lIns="90000" rIns="90000" tIns="45000"/>
          <a:p>
            <a:pPr>
              <a:lnSpc>
                <a:spcPct val="100000"/>
              </a:lnSpc>
            </a:pPr>
            <a:fld id="{11517151-B171-41A1-B161-81E181712131}" type="slidenum">
              <a:rPr lang="en-US" sz="2400">
                <a:solidFill>
                  <a:srgbClr val="000000"/>
                </a:solidFill>
                <a:latin typeface="Arial"/>
                <a:ea typeface="ヒラギノ角ゴ Pro W3"/>
              </a:rPr>
              <a:t>&lt;number&gt;</a:t>
            </a:fld>
            <a:endParaRPr/>
          </a:p>
        </p:txBody>
      </p:sp>
      <p:sp>
        <p:nvSpPr>
          <p:cNvPr id="440"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31"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32"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36"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48"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2"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53"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54"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57"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58"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61"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62"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65"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7"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68"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69"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70"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73"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0"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2"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4"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85"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9"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90"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91"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3"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94"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95"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7"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98"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99"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1"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102"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4"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05"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06"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107"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9"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10"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9"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21"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1"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23"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24"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28"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29"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130"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2"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33"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34"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6"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37"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38"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40"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141"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43"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44"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45"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146"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48"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49"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7"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9"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61"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62"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66"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67"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168"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70"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71"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72"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74"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75"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76"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78"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179"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81"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82"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183"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184"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86"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87"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4" name="PlaceHolder 2"/>
          <p:cNvSpPr>
            <a:spLocks noGrp="1"/>
          </p:cNvSpPr>
          <p:nvPr>
            <p:ph type="subTitle"/>
          </p:nvPr>
        </p:nvSpPr>
        <p:spPr>
          <a:xfrm>
            <a:off x="457200" y="1600200"/>
            <a:ext cx="4038120" cy="452592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6" name="PlaceHolder 2"/>
          <p:cNvSpPr>
            <a:spLocks noGrp="1"/>
          </p:cNvSpPr>
          <p:nvPr>
            <p:ph type="body"/>
          </p:nvPr>
        </p:nvSpPr>
        <p:spPr>
          <a:xfrm>
            <a:off x="457200" y="1600200"/>
            <a:ext cx="4038120" cy="452556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8"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199" name="PlaceHolder 3"/>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03"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204"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205"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07"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208"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209"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11"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212"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213"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1970280" cy="2158200"/>
          </a:xfrm>
          <a:prstGeom prst="rect">
            <a:avLst/>
          </a:prstGeom>
        </p:spPr>
        <p:txBody>
          <a:bodyPr bIns="0" lIns="0" rIns="0" tIns="0" wrap="none"/>
          <a:p>
            <a:endParaRPr/>
          </a:p>
        </p:txBody>
      </p:sp>
      <p:sp>
        <p:nvSpPr>
          <p:cNvPr id="17" name="PlaceHolder 4"/>
          <p:cNvSpPr>
            <a:spLocks noGrp="1"/>
          </p:cNvSpPr>
          <p:nvPr>
            <p:ph type="body"/>
          </p:nvPr>
        </p:nvSpPr>
        <p:spPr>
          <a:xfrm>
            <a:off x="2526120" y="1600200"/>
            <a:ext cx="1970280" cy="452556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15" name="PlaceHolder 2"/>
          <p:cNvSpPr>
            <a:spLocks noGrp="1"/>
          </p:cNvSpPr>
          <p:nvPr>
            <p:ph type="body"/>
          </p:nvPr>
        </p:nvSpPr>
        <p:spPr>
          <a:xfrm>
            <a:off x="457200" y="1600200"/>
            <a:ext cx="4038120" cy="2158200"/>
          </a:xfrm>
          <a:prstGeom prst="rect">
            <a:avLst/>
          </a:prstGeom>
        </p:spPr>
        <p:txBody>
          <a:bodyPr bIns="0" lIns="0" rIns="0" tIns="0" wrap="none"/>
          <a:p>
            <a:endParaRPr/>
          </a:p>
        </p:txBody>
      </p:sp>
      <p:sp>
        <p:nvSpPr>
          <p:cNvPr id="216" name="PlaceHolder 3"/>
          <p:cNvSpPr>
            <a:spLocks noGrp="1"/>
          </p:cNvSpPr>
          <p:nvPr>
            <p:ph type="body"/>
          </p:nvPr>
        </p:nvSpPr>
        <p:spPr>
          <a:xfrm>
            <a:off x="457200" y="3963600"/>
            <a:ext cx="4038120" cy="215820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18"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219"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220" name="PlaceHolder 4"/>
          <p:cNvSpPr>
            <a:spLocks noGrp="1"/>
          </p:cNvSpPr>
          <p:nvPr>
            <p:ph type="body"/>
          </p:nvPr>
        </p:nvSpPr>
        <p:spPr>
          <a:xfrm>
            <a:off x="2526120" y="3963600"/>
            <a:ext cx="1970280" cy="2158200"/>
          </a:xfrm>
          <a:prstGeom prst="rect">
            <a:avLst/>
          </a:prstGeom>
        </p:spPr>
        <p:txBody>
          <a:bodyPr bIns="0" lIns="0" rIns="0" tIns="0" wrap="none"/>
          <a:p>
            <a:endParaRPr/>
          </a:p>
        </p:txBody>
      </p:sp>
      <p:sp>
        <p:nvSpPr>
          <p:cNvPr id="221" name="PlaceHolder 5"/>
          <p:cNvSpPr>
            <a:spLocks noGrp="1"/>
          </p:cNvSpPr>
          <p:nvPr>
            <p:ph type="body"/>
          </p:nvPr>
        </p:nvSpPr>
        <p:spPr>
          <a:xfrm>
            <a:off x="457200" y="3963600"/>
            <a:ext cx="1970280" cy="215820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23"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224" name="PlaceHolder 3"/>
          <p:cNvSpPr>
            <a:spLocks noGrp="1"/>
          </p:cNvSpPr>
          <p:nvPr>
            <p:ph type="body"/>
          </p:nvPr>
        </p:nvSpPr>
        <p:spPr>
          <a:xfrm>
            <a:off x="2526120" y="1600200"/>
            <a:ext cx="1970280" cy="215820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1970280" cy="4525560"/>
          </a:xfrm>
          <a:prstGeom prst="rect">
            <a:avLst/>
          </a:prstGeom>
        </p:spPr>
        <p:txBody>
          <a:bodyPr bIns="0" lIns="0" rIns="0" tIns="0" wrap="none"/>
          <a:p>
            <a:endParaRPr/>
          </a:p>
        </p:txBody>
      </p:sp>
      <p:sp>
        <p:nvSpPr>
          <p:cNvPr id="20"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21" name="PlaceHolder 4"/>
          <p:cNvSpPr>
            <a:spLocks noGrp="1"/>
          </p:cNvSpPr>
          <p:nvPr>
            <p:ph type="body"/>
          </p:nvPr>
        </p:nvSpPr>
        <p:spPr>
          <a:xfrm>
            <a:off x="2526120" y="3963600"/>
            <a:ext cx="197028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1970280" cy="2158200"/>
          </a:xfrm>
          <a:prstGeom prst="rect">
            <a:avLst/>
          </a:prstGeom>
        </p:spPr>
        <p:txBody>
          <a:bodyPr bIns="0" lIns="0" rIns="0" tIns="0" wrap="none"/>
          <a:p>
            <a:endParaRPr/>
          </a:p>
        </p:txBody>
      </p:sp>
      <p:sp>
        <p:nvSpPr>
          <p:cNvPr id="24" name="PlaceHolder 3"/>
          <p:cNvSpPr>
            <a:spLocks noGrp="1"/>
          </p:cNvSpPr>
          <p:nvPr>
            <p:ph type="body"/>
          </p:nvPr>
        </p:nvSpPr>
        <p:spPr>
          <a:xfrm>
            <a:off x="2526120" y="1600200"/>
            <a:ext cx="197028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403776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D1B1D131-0161-4141-B101-51D1C1610121}" type="slidenum">
              <a:rPr lang="en-US">
                <a:solidFill>
                  <a:srgbClr val="000000"/>
                </a:solidFill>
                <a:latin typeface="Calibri"/>
              </a:rPr>
              <a:t>&lt;number&gt;</a:t>
            </a:fld>
            <a:endParaRPr/>
          </a:p>
        </p:txBody>
      </p:sp>
      <p:sp>
        <p:nvSpPr>
          <p:cNvPr id="4" name="PlaceHolder 5"/>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1">
              <a:buFont typeface="Arial"/>
              <a:buChar char="–"/>
            </a:pPr>
            <a:r>
              <a:rPr lang="en-US" sz="2400">
                <a:solidFill>
                  <a:srgbClr val="000000"/>
                </a:solidFill>
                <a:latin typeface="Calibri"/>
              </a:rPr>
              <a:t>Third level</a:t>
            </a:r>
            <a:endParaRPr/>
          </a:p>
          <a:p>
            <a:pPr lvl="2">
              <a:buFont typeface="Arial"/>
              <a:buChar char="•"/>
            </a:pPr>
            <a:r>
              <a:rPr lang="en-US" sz="2000">
                <a:solidFill>
                  <a:srgbClr val="000000"/>
                </a:solidFill>
                <a:latin typeface="Calibri"/>
              </a:rPr>
              <a:t>Fourth level</a:t>
            </a:r>
            <a:endParaRPr/>
          </a:p>
          <a:p>
            <a:pPr lvl="3">
              <a:buFont typeface="Arial"/>
              <a:buChar char="–"/>
            </a:pPr>
            <a:r>
              <a:rPr lang="en-US" sz="2000">
                <a:solidFill>
                  <a:srgbClr val="000000"/>
                </a:solidFill>
                <a:latin typeface="Calibri"/>
              </a:rPr>
              <a:t>Fifth level</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F191E131-7171-4131-9141-01D1313151D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722160" y="4406760"/>
            <a:ext cx="7772040" cy="1361880"/>
          </a:xfrm>
          <a:prstGeom prst="rect">
            <a:avLst/>
          </a:prstGeom>
        </p:spPr>
        <p:txBody>
          <a:bodyPr/>
          <a:p>
            <a:pPr algn="ctr">
              <a:lnSpc>
                <a:spcPct val="100000"/>
              </a:lnSpc>
            </a:pPr>
            <a:r>
              <a:rPr b="1" lang="en-US" sz="4000">
                <a:solidFill>
                  <a:srgbClr val="000000"/>
                </a:solidFill>
                <a:latin typeface="Calibri"/>
              </a:rPr>
              <a:t>Click to edit the title text formatClick to edit Master title style</a:t>
            </a:r>
            <a:endParaRPr/>
          </a:p>
        </p:txBody>
      </p:sp>
      <p:sp>
        <p:nvSpPr>
          <p:cNvPr id="75" name="PlaceHolder 2"/>
          <p:cNvSpPr>
            <a:spLocks noGrp="1"/>
          </p:cNvSpPr>
          <p:nvPr>
            <p:ph type="body"/>
          </p:nvPr>
        </p:nvSpPr>
        <p:spPr>
          <a:xfrm>
            <a:off x="722160" y="2906640"/>
            <a:ext cx="7772040" cy="1499760"/>
          </a:xfrm>
          <a:prstGeom prst="rect">
            <a:avLst/>
          </a:prstGeom>
        </p:spPr>
        <p:txBody>
          <a:bodyPr anchor="b"/>
          <a:p>
            <a:pPr>
              <a:buSzPct val="45000"/>
              <a:buFont typeface="StarSymbol"/>
              <a:buChar char=""/>
            </a:pPr>
            <a:r>
              <a:rPr lang="en-US" sz="2000">
                <a:solidFill>
                  <a:srgbClr val="8b8b8b"/>
                </a:solidFill>
                <a:latin typeface="Calibri"/>
              </a:rPr>
              <a:t>Click to edit the outline text format</a:t>
            </a:r>
            <a:endParaRPr/>
          </a:p>
          <a:p>
            <a:pPr lvl="1">
              <a:buSzPct val="75000"/>
              <a:buFont typeface="StarSymbol"/>
              <a:buChar char=""/>
            </a:pPr>
            <a:r>
              <a:rPr lang="en-US" sz="2000">
                <a:solidFill>
                  <a:srgbClr val="8b8b8b"/>
                </a:solidFill>
                <a:latin typeface="Calibri"/>
              </a:rPr>
              <a:t>Second Outline Level</a:t>
            </a:r>
            <a:endParaRPr/>
          </a:p>
          <a:p>
            <a:pPr lvl="2">
              <a:buSzPct val="45000"/>
              <a:buFont typeface="StarSymbol"/>
              <a:buChar char=""/>
            </a:pPr>
            <a:r>
              <a:rPr lang="en-US" sz="2000">
                <a:solidFill>
                  <a:srgbClr val="8b8b8b"/>
                </a:solidFill>
                <a:latin typeface="Calibri"/>
              </a:rPr>
              <a:t>Third Outline Level</a:t>
            </a:r>
            <a:endParaRPr/>
          </a:p>
          <a:p>
            <a:pPr lvl="3">
              <a:buSzPct val="75000"/>
              <a:buFont typeface="StarSymbol"/>
              <a:buChar char=""/>
            </a:pPr>
            <a:r>
              <a:rPr lang="en-US" sz="2000">
                <a:solidFill>
                  <a:srgbClr val="8b8b8b"/>
                </a:solidFill>
                <a:latin typeface="Calibri"/>
              </a:rPr>
              <a:t>Fourth Outline Level</a:t>
            </a:r>
            <a:endParaRPr/>
          </a:p>
          <a:p>
            <a:pPr lvl="4">
              <a:buSzPct val="45000"/>
              <a:buFont typeface="StarSymbol"/>
              <a:buChar char=""/>
            </a:pPr>
            <a:r>
              <a:rPr lang="en-US" sz="2000">
                <a:solidFill>
                  <a:srgbClr val="8b8b8b"/>
                </a:solidFill>
                <a:latin typeface="Calibri"/>
              </a:rPr>
              <a:t>Fifth Outline Level</a:t>
            </a:r>
            <a:endParaRPr/>
          </a:p>
          <a:p>
            <a:pPr lvl="5">
              <a:buSzPct val="45000"/>
              <a:buFont typeface="StarSymbol"/>
              <a:buChar char=""/>
            </a:pPr>
            <a:r>
              <a:rPr lang="en-US" sz="2000">
                <a:solidFill>
                  <a:srgbClr val="8b8b8b"/>
                </a:solidFill>
                <a:latin typeface="Calibri"/>
              </a:rPr>
              <a:t>Sixth Outline Level</a:t>
            </a:r>
            <a:endParaRPr/>
          </a:p>
          <a:p>
            <a:pPr>
              <a:lnSpc>
                <a:spcPct val="100000"/>
              </a:lnSpc>
            </a:pPr>
            <a:r>
              <a:rPr lang="en-US" sz="2000">
                <a:solidFill>
                  <a:srgbClr val="8b8b8b"/>
                </a:solidFill>
                <a:latin typeface="Calibri"/>
              </a:rPr>
              <a:t>Seventh Outline LevelClick to edit Master text styles</a:t>
            </a:r>
            <a:endParaRPr/>
          </a:p>
        </p:txBody>
      </p:sp>
      <p:sp>
        <p:nvSpPr>
          <p:cNvPr id="76"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77" name="PlaceHolder 4"/>
          <p:cNvSpPr>
            <a:spLocks noGrp="1"/>
          </p:cNvSpPr>
          <p:nvPr>
            <p:ph type="ftr"/>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78"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B1A1C1F1-E131-41A1-9191-7121A1F1A1B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1219320" y="304920"/>
            <a:ext cx="7772040" cy="1206000"/>
          </a:xfrm>
          <a:prstGeom prst="rect">
            <a:avLst/>
          </a:prstGeom>
        </p:spPr>
        <p:txBody>
          <a:bodyPr anchor="ctr"/>
          <a:p>
            <a:pPr algn="ctr">
              <a:lnSpc>
                <a:spcPct val="100000"/>
              </a:lnSpc>
            </a:pPr>
            <a:r>
              <a:rPr lang="en-US" sz="4400">
                <a:solidFill>
                  <a:srgbClr val="000000"/>
                </a:solidFill>
                <a:latin typeface="Calibri"/>
              </a:rPr>
              <a:t>Click to edit the title text formatFare clic per modificare lo stile del titolo</a:t>
            </a:r>
            <a:endParaRPr/>
          </a:p>
        </p:txBody>
      </p:sp>
      <p:sp>
        <p:nvSpPr>
          <p:cNvPr id="112" name="PlaceHolder 2"/>
          <p:cNvSpPr>
            <a:spLocks noGrp="1"/>
          </p:cNvSpPr>
          <p:nvPr>
            <p:ph type="body"/>
          </p:nvPr>
        </p:nvSpPr>
        <p:spPr>
          <a:xfrm>
            <a:off x="1219320" y="1600200"/>
            <a:ext cx="3809520" cy="449532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LevelFare clic per modificare stili del testo dello schema</a:t>
            </a:r>
            <a:endParaRPr/>
          </a:p>
          <a:p>
            <a:pPr lvl="1">
              <a:lnSpc>
                <a:spcPct val="100000"/>
              </a:lnSpc>
              <a:buFont typeface="Arial"/>
              <a:buChar char="–"/>
            </a:pPr>
            <a:r>
              <a:rPr lang="en-US" sz="2800">
                <a:solidFill>
                  <a:srgbClr val="000000"/>
                </a:solidFill>
                <a:latin typeface="Calibri"/>
              </a:rPr>
              <a:t>Secondo livello</a:t>
            </a:r>
            <a:endParaRPr/>
          </a:p>
          <a:p>
            <a:pPr lvl="1">
              <a:buFont typeface="Arial"/>
              <a:buChar char="–"/>
            </a:pPr>
            <a:r>
              <a:rPr lang="en-US" sz="2400">
                <a:solidFill>
                  <a:srgbClr val="000000"/>
                </a:solidFill>
                <a:latin typeface="Calibri"/>
              </a:rPr>
              <a:t>Terzo livello</a:t>
            </a:r>
            <a:endParaRPr/>
          </a:p>
          <a:p>
            <a:pPr lvl="2">
              <a:buFont typeface="Arial"/>
              <a:buChar char="•"/>
            </a:pPr>
            <a:r>
              <a:rPr lang="en-US" sz="2000">
                <a:solidFill>
                  <a:srgbClr val="000000"/>
                </a:solidFill>
                <a:latin typeface="Calibri"/>
              </a:rPr>
              <a:t>Quarto livello</a:t>
            </a:r>
            <a:endParaRPr/>
          </a:p>
          <a:p>
            <a:pPr lvl="3">
              <a:buFont typeface="Arial"/>
              <a:buChar char="–"/>
            </a:pPr>
            <a:r>
              <a:rPr lang="en-US" sz="2000">
                <a:solidFill>
                  <a:srgbClr val="000000"/>
                </a:solidFill>
                <a:latin typeface="Calibri"/>
              </a:rPr>
              <a:t>Quinto livello</a:t>
            </a:r>
            <a:endParaRPr/>
          </a:p>
        </p:txBody>
      </p:sp>
      <p:sp>
        <p:nvSpPr>
          <p:cNvPr id="113" name="PlaceHolder 3"/>
          <p:cNvSpPr>
            <a:spLocks noGrp="1"/>
          </p:cNvSpPr>
          <p:nvPr>
            <p:ph type="body"/>
          </p:nvPr>
        </p:nvSpPr>
        <p:spPr>
          <a:xfrm>
            <a:off x="5181480" y="1600200"/>
            <a:ext cx="3809520" cy="2171520"/>
          </a:xfrm>
          <a:prstGeom prst="rect">
            <a:avLst/>
          </a:prstGeom>
        </p:spPr>
        <p:txBody>
          <a:bodyPr anchor="ctr"/>
          <a:p>
            <a:pPr>
              <a:buSzPct val="45000"/>
              <a:buFont typeface="StarSymbol"/>
              <a:buChar char=""/>
            </a:pPr>
            <a:r>
              <a:rPr lang="en-US" sz="1200">
                <a:solidFill>
                  <a:srgbClr val="8b8b8b"/>
                </a:solidFill>
                <a:latin typeface="Calibri"/>
              </a:rPr>
              <a:t>Click to edit the outline text format</a:t>
            </a:r>
            <a:endParaRPr/>
          </a:p>
          <a:p>
            <a:pPr lvl="1">
              <a:buSzPct val="75000"/>
              <a:buFont typeface="StarSymbol"/>
              <a:buChar char=""/>
            </a:pPr>
            <a:r>
              <a:rPr lang="en-US" sz="1200">
                <a:solidFill>
                  <a:srgbClr val="8b8b8b"/>
                </a:solidFill>
                <a:latin typeface="Calibri"/>
              </a:rPr>
              <a:t>Second Outline Level</a:t>
            </a:r>
            <a:endParaRPr/>
          </a:p>
          <a:p>
            <a:pPr lvl="2">
              <a:buSzPct val="45000"/>
              <a:buFont typeface="StarSymbol"/>
              <a:buChar char=""/>
            </a:pPr>
            <a:r>
              <a:rPr lang="en-US" sz="1200">
                <a:solidFill>
                  <a:srgbClr val="8b8b8b"/>
                </a:solidFill>
                <a:latin typeface="Calibri"/>
              </a:rPr>
              <a:t>Third Outline Level</a:t>
            </a:r>
            <a:endParaRPr/>
          </a:p>
          <a:p>
            <a:pPr lvl="3">
              <a:buSzPct val="75000"/>
              <a:buFont typeface="StarSymbol"/>
              <a:buChar char=""/>
            </a:pPr>
            <a:r>
              <a:rPr lang="en-US" sz="1200">
                <a:solidFill>
                  <a:srgbClr val="8b8b8b"/>
                </a:solidFill>
                <a:latin typeface="Calibri"/>
              </a:rPr>
              <a:t>Fourth Outline Level</a:t>
            </a:r>
            <a:endParaRPr/>
          </a:p>
          <a:p>
            <a:pPr lvl="4">
              <a:buSzPct val="45000"/>
              <a:buFont typeface="StarSymbol"/>
              <a:buChar char=""/>
            </a:pPr>
            <a:r>
              <a:rPr lang="en-US" sz="1200">
                <a:solidFill>
                  <a:srgbClr val="8b8b8b"/>
                </a:solidFill>
                <a:latin typeface="Calibri"/>
              </a:rPr>
              <a:t>Fifth Outline Level</a:t>
            </a:r>
            <a:endParaRPr/>
          </a:p>
          <a:p>
            <a:pPr lvl="5">
              <a:buSzPct val="45000"/>
              <a:buFont typeface="StarSymbol"/>
              <a:buChar char=""/>
            </a:pPr>
            <a:r>
              <a:rPr lang="en-US" sz="1200">
                <a:solidFill>
                  <a:srgbClr val="8b8b8b"/>
                </a:solidFill>
                <a:latin typeface="Calibri"/>
              </a:rPr>
              <a:t>Sixth Outline Level</a:t>
            </a:r>
            <a:endParaRPr/>
          </a:p>
          <a:p>
            <a:pPr>
              <a:lnSpc>
                <a:spcPct val="100000"/>
              </a:lnSpc>
              <a:buFont typeface="Arial"/>
              <a:buChar char="•"/>
            </a:pPr>
            <a:r>
              <a:rPr lang="en-US" sz="1200">
                <a:solidFill>
                  <a:srgbClr val="8b8b8b"/>
                </a:solidFill>
                <a:latin typeface="Calibri"/>
              </a:rPr>
              <a:t>Seventh Outline LevelFare clic per modificare stili del testo dello schema</a:t>
            </a:r>
            <a:endParaRPr/>
          </a:p>
          <a:p>
            <a:pPr lvl="1">
              <a:lnSpc>
                <a:spcPct val="100000"/>
              </a:lnSpc>
              <a:buFont typeface="Arial"/>
              <a:buChar char="–"/>
            </a:pPr>
            <a:r>
              <a:rPr lang="en-US" sz="2800">
                <a:solidFill>
                  <a:srgbClr val="000000"/>
                </a:solidFill>
                <a:latin typeface="Calibri"/>
              </a:rPr>
              <a:t>Secondo livello</a:t>
            </a:r>
            <a:endParaRPr/>
          </a:p>
          <a:p>
            <a:pPr lvl="1">
              <a:buFont typeface="Arial"/>
              <a:buChar char="–"/>
            </a:pPr>
            <a:r>
              <a:rPr lang="en-US" sz="2400">
                <a:solidFill>
                  <a:srgbClr val="000000"/>
                </a:solidFill>
                <a:latin typeface="Calibri"/>
              </a:rPr>
              <a:t>Terzo livello</a:t>
            </a:r>
            <a:endParaRPr/>
          </a:p>
          <a:p>
            <a:pPr lvl="2">
              <a:buFont typeface="Arial"/>
              <a:buChar char="•"/>
            </a:pPr>
            <a:r>
              <a:rPr lang="en-US" sz="2000">
                <a:solidFill>
                  <a:srgbClr val="000000"/>
                </a:solidFill>
                <a:latin typeface="Calibri"/>
              </a:rPr>
              <a:t>Quarto livello</a:t>
            </a:r>
            <a:endParaRPr/>
          </a:p>
          <a:p>
            <a:pPr lvl="3">
              <a:buFont typeface="Arial"/>
              <a:buChar char="–"/>
            </a:pPr>
            <a:r>
              <a:rPr lang="en-US" sz="2000">
                <a:solidFill>
                  <a:srgbClr val="000000"/>
                </a:solidFill>
                <a:latin typeface="Calibri"/>
              </a:rPr>
              <a:t>Quinto livello</a:t>
            </a:r>
            <a:endParaRPr/>
          </a:p>
        </p:txBody>
      </p:sp>
      <p:sp>
        <p:nvSpPr>
          <p:cNvPr id="114" name="PlaceHolder 4"/>
          <p:cNvSpPr>
            <a:spLocks noGrp="1"/>
          </p:cNvSpPr>
          <p:nvPr>
            <p:ph type="body"/>
          </p:nvPr>
        </p:nvSpPr>
        <p:spPr>
          <a:xfrm>
            <a:off x="5181480" y="3924360"/>
            <a:ext cx="3809520" cy="2171520"/>
          </a:xfrm>
          <a:prstGeom prst="rect">
            <a:avLst/>
          </a:prstGeom>
        </p:spPr>
        <p:txBody>
          <a:bodyPr anchor="ctr"/>
          <a:p>
            <a:pPr>
              <a:buSzPct val="45000"/>
              <a:buFont typeface="StarSymbol"/>
              <a:buChar char=""/>
            </a:pPr>
            <a:r>
              <a:rPr lang="en-US" sz="1200">
                <a:solidFill>
                  <a:srgbClr val="8b8b8b"/>
                </a:solidFill>
                <a:latin typeface="Calibri"/>
              </a:rPr>
              <a:t>Click to edit the outline text format</a:t>
            </a:r>
            <a:endParaRPr/>
          </a:p>
          <a:p>
            <a:pPr lvl="1">
              <a:buSzPct val="75000"/>
              <a:buFont typeface="StarSymbol"/>
              <a:buChar char=""/>
            </a:pPr>
            <a:r>
              <a:rPr lang="en-US" sz="1200">
                <a:solidFill>
                  <a:srgbClr val="8b8b8b"/>
                </a:solidFill>
                <a:latin typeface="Calibri"/>
              </a:rPr>
              <a:t>Second Outline Level</a:t>
            </a:r>
            <a:endParaRPr/>
          </a:p>
          <a:p>
            <a:pPr lvl="2">
              <a:buSzPct val="45000"/>
              <a:buFont typeface="StarSymbol"/>
              <a:buChar char=""/>
            </a:pPr>
            <a:r>
              <a:rPr lang="en-US" sz="1200">
                <a:solidFill>
                  <a:srgbClr val="8b8b8b"/>
                </a:solidFill>
                <a:latin typeface="Calibri"/>
              </a:rPr>
              <a:t>Third Outline Level</a:t>
            </a:r>
            <a:endParaRPr/>
          </a:p>
          <a:p>
            <a:pPr lvl="3">
              <a:buSzPct val="75000"/>
              <a:buFont typeface="StarSymbol"/>
              <a:buChar char=""/>
            </a:pPr>
            <a:r>
              <a:rPr lang="en-US" sz="1200">
                <a:solidFill>
                  <a:srgbClr val="8b8b8b"/>
                </a:solidFill>
                <a:latin typeface="Calibri"/>
              </a:rPr>
              <a:t>Fourth Outline Level</a:t>
            </a:r>
            <a:endParaRPr/>
          </a:p>
          <a:p>
            <a:pPr lvl="4">
              <a:buSzPct val="45000"/>
              <a:buFont typeface="StarSymbol"/>
              <a:buChar char=""/>
            </a:pPr>
            <a:r>
              <a:rPr lang="en-US" sz="1200">
                <a:solidFill>
                  <a:srgbClr val="8b8b8b"/>
                </a:solidFill>
                <a:latin typeface="Calibri"/>
              </a:rPr>
              <a:t>Fifth Outline Level</a:t>
            </a:r>
            <a:endParaRPr/>
          </a:p>
          <a:p>
            <a:pPr lvl="5">
              <a:buSzPct val="45000"/>
              <a:buFont typeface="StarSymbol"/>
              <a:buChar char=""/>
            </a:pPr>
            <a:r>
              <a:rPr lang="en-US" sz="1200">
                <a:solidFill>
                  <a:srgbClr val="8b8b8b"/>
                </a:solidFill>
                <a:latin typeface="Calibri"/>
              </a:rPr>
              <a:t>Sixth Outline Level</a:t>
            </a:r>
            <a:endParaRPr/>
          </a:p>
          <a:p>
            <a:pPr>
              <a:lnSpc>
                <a:spcPct val="100000"/>
              </a:lnSpc>
              <a:buFont typeface="Arial"/>
              <a:buChar char="•"/>
            </a:pPr>
            <a:r>
              <a:rPr lang="en-US" sz="1200">
                <a:solidFill>
                  <a:srgbClr val="8b8b8b"/>
                </a:solidFill>
                <a:latin typeface="Calibri"/>
              </a:rPr>
              <a:t>Seventh Outline LevelFare clic per modificare stili del testo dello schema</a:t>
            </a:r>
            <a:endParaRPr/>
          </a:p>
          <a:p>
            <a:pPr lvl="1">
              <a:lnSpc>
                <a:spcPct val="100000"/>
              </a:lnSpc>
              <a:buFont typeface="Arial"/>
              <a:buChar char="–"/>
            </a:pPr>
            <a:r>
              <a:rPr lang="en-US" sz="2800">
                <a:solidFill>
                  <a:srgbClr val="000000"/>
                </a:solidFill>
                <a:latin typeface="Calibri"/>
              </a:rPr>
              <a:t>Secondo livello</a:t>
            </a:r>
            <a:endParaRPr/>
          </a:p>
          <a:p>
            <a:pPr lvl="1">
              <a:buFont typeface="Arial"/>
              <a:buChar char="–"/>
            </a:pPr>
            <a:r>
              <a:rPr lang="en-US" sz="2400">
                <a:solidFill>
                  <a:srgbClr val="000000"/>
                </a:solidFill>
                <a:latin typeface="Calibri"/>
              </a:rPr>
              <a:t>Terzo livello</a:t>
            </a:r>
            <a:endParaRPr/>
          </a:p>
          <a:p>
            <a:pPr lvl="2">
              <a:buFont typeface="Arial"/>
              <a:buChar char="•"/>
            </a:pPr>
            <a:r>
              <a:rPr lang="en-US" sz="2000">
                <a:solidFill>
                  <a:srgbClr val="000000"/>
                </a:solidFill>
                <a:latin typeface="Calibri"/>
              </a:rPr>
              <a:t>Quarto livello</a:t>
            </a:r>
            <a:endParaRPr/>
          </a:p>
          <a:p>
            <a:pPr lvl="3">
              <a:buFont typeface="Arial"/>
              <a:buChar char="–"/>
            </a:pPr>
            <a:r>
              <a:rPr lang="en-US" sz="2000">
                <a:solidFill>
                  <a:srgbClr val="000000"/>
                </a:solidFill>
                <a:latin typeface="Calibri"/>
              </a:rPr>
              <a:t>Quinto livello</a:t>
            </a:r>
            <a:endParaRPr/>
          </a:p>
        </p:txBody>
      </p:sp>
      <p:sp>
        <p:nvSpPr>
          <p:cNvPr id="115" name="PlaceHolder 5"/>
          <p:cNvSpPr>
            <a:spLocks noGrp="1"/>
          </p:cNvSpPr>
          <p:nvPr>
            <p:ph type="dt"/>
          </p:nvPr>
        </p:nvSpPr>
        <p:spPr>
          <a:xfrm>
            <a:off x="1143000" y="6400800"/>
            <a:ext cx="1904760" cy="45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116" name="PlaceHolder 6"/>
          <p:cNvSpPr>
            <a:spLocks noGrp="1"/>
          </p:cNvSpPr>
          <p:nvPr>
            <p:ph type="ftr"/>
          </p:nvPr>
        </p:nvSpPr>
        <p:spPr>
          <a:xfrm>
            <a:off x="3581280" y="6400800"/>
            <a:ext cx="2895120" cy="45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117" name="PlaceHolder 7"/>
          <p:cNvSpPr>
            <a:spLocks noGrp="1"/>
          </p:cNvSpPr>
          <p:nvPr>
            <p:ph type="sldNum"/>
          </p:nvPr>
        </p:nvSpPr>
        <p:spPr>
          <a:xfrm>
            <a:off x="7238880" y="6400800"/>
            <a:ext cx="1904760" cy="456840"/>
          </a:xfrm>
          <a:prstGeom prst="rect">
            <a:avLst/>
          </a:prstGeom>
        </p:spPr>
        <p:txBody>
          <a:bodyPr bIns="45000" lIns="90000" rIns="90000" tIns="45000"/>
          <a:p>
            <a:pPr>
              <a:lnSpc>
                <a:spcPct val="100000"/>
              </a:lnSpc>
            </a:pPr>
            <a:fld id="{B1F1D1C1-8171-41F1-81F1-2111C141B14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151" name="PlaceHolder 2"/>
          <p:cNvSpPr>
            <a:spLocks noGrp="1"/>
          </p:cNvSpPr>
          <p:nvPr>
            <p:ph type="body"/>
          </p:nvPr>
        </p:nvSpPr>
        <p:spPr>
          <a:xfrm>
            <a:off x="457200" y="1600200"/>
            <a:ext cx="4038120" cy="45255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152" name="PlaceHolder 3"/>
          <p:cNvSpPr>
            <a:spLocks noGrp="1"/>
          </p:cNvSpPr>
          <p:nvPr>
            <p:ph type="body"/>
          </p:nvPr>
        </p:nvSpPr>
        <p:spPr>
          <a:xfrm>
            <a:off x="4648320" y="1600200"/>
            <a:ext cx="4038120" cy="4525560"/>
          </a:xfrm>
          <a:prstGeom prst="rect">
            <a:avLst/>
          </a:prstGeom>
        </p:spPr>
        <p:txBody>
          <a:bodyPr anchor="ctr"/>
          <a:p>
            <a:pPr>
              <a:buSzPct val="45000"/>
              <a:buFont typeface="StarSymbol"/>
              <a:buChar char=""/>
            </a:pPr>
            <a:r>
              <a:rPr lang="en-US" sz="2800">
                <a:solidFill>
                  <a:srgbClr val="8b8b8b"/>
                </a:solidFill>
                <a:latin typeface="Calibri"/>
              </a:rPr>
              <a:t>Click to edit the outline text format</a:t>
            </a:r>
            <a:endParaRPr/>
          </a:p>
          <a:p>
            <a:pPr lvl="1">
              <a:buSzPct val="75000"/>
              <a:buFont typeface="StarSymbol"/>
              <a:buChar char=""/>
            </a:pPr>
            <a:r>
              <a:rPr lang="en-US" sz="2800">
                <a:solidFill>
                  <a:srgbClr val="8b8b8b"/>
                </a:solidFill>
                <a:latin typeface="Calibri"/>
              </a:rPr>
              <a:t>Second Outline Level</a:t>
            </a:r>
            <a:endParaRPr/>
          </a:p>
          <a:p>
            <a:pPr lvl="2">
              <a:buSzPct val="45000"/>
              <a:buFont typeface="StarSymbol"/>
              <a:buChar char=""/>
            </a:pPr>
            <a:r>
              <a:rPr lang="en-US" sz="2800">
                <a:solidFill>
                  <a:srgbClr val="8b8b8b"/>
                </a:solidFill>
                <a:latin typeface="Calibri"/>
              </a:rPr>
              <a:t>Third Outline Level</a:t>
            </a:r>
            <a:endParaRPr/>
          </a:p>
          <a:p>
            <a:pPr lvl="3">
              <a:buSzPct val="75000"/>
              <a:buFont typeface="StarSymbol"/>
              <a:buChar char=""/>
            </a:pPr>
            <a:r>
              <a:rPr lang="en-US" sz="2800">
                <a:solidFill>
                  <a:srgbClr val="8b8b8b"/>
                </a:solidFill>
                <a:latin typeface="Calibri"/>
              </a:rPr>
              <a:t>Fourth Outline Level</a:t>
            </a:r>
            <a:endParaRPr/>
          </a:p>
          <a:p>
            <a:pPr lvl="4">
              <a:buSzPct val="45000"/>
              <a:buFont typeface="StarSymbol"/>
              <a:buChar char=""/>
            </a:pPr>
            <a:r>
              <a:rPr lang="en-US" sz="2800">
                <a:solidFill>
                  <a:srgbClr val="8b8b8b"/>
                </a:solidFill>
                <a:latin typeface="Calibri"/>
              </a:rPr>
              <a:t>Fifth Outline Level</a:t>
            </a:r>
            <a:endParaRPr/>
          </a:p>
          <a:p>
            <a:pPr lvl="5">
              <a:buSzPct val="45000"/>
              <a:buFont typeface="StarSymbol"/>
              <a:buChar char=""/>
            </a:pPr>
            <a:r>
              <a:rPr lang="en-US" sz="2800">
                <a:solidFill>
                  <a:srgbClr val="8b8b8b"/>
                </a:solidFill>
                <a:latin typeface="Calibri"/>
              </a:rPr>
              <a:t>Sixth Outline Level</a:t>
            </a:r>
            <a:endParaRPr/>
          </a:p>
          <a:p>
            <a:pPr>
              <a:lnSpc>
                <a:spcPct val="100000"/>
              </a:lnSpc>
              <a:buFont typeface="Arial"/>
              <a:buChar char="•"/>
            </a:pPr>
            <a:r>
              <a:rPr lang="en-US" sz="2800">
                <a:solidFill>
                  <a:srgbClr val="8b8b8b"/>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153"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154" name="PlaceHolder 5"/>
          <p:cNvSpPr>
            <a:spLocks noGrp="1"/>
          </p:cNvSpPr>
          <p:nvPr>
            <p:ph type="ftr"/>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155"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A18131F1-1171-41E1-81B1-61911181515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88" name="PlaceHolder 1"/>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9/24/14</a:t>
            </a:r>
            <a:endParaRPr/>
          </a:p>
        </p:txBody>
      </p:sp>
      <p:sp>
        <p:nvSpPr>
          <p:cNvPr id="189" name="PlaceHolder 2"/>
          <p:cNvSpPr>
            <a:spLocks noGrp="1"/>
          </p:cNvSpPr>
          <p:nvPr>
            <p:ph type="ftr"/>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Locks and Safes</a:t>
            </a:r>
            <a:endParaRPr/>
          </a:p>
        </p:txBody>
      </p:sp>
      <p:sp>
        <p:nvSpPr>
          <p:cNvPr id="190"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A1D1F1B1-61D1-41A1-B181-3181617171F1}" type="slidenum">
              <a:rPr lang="en-US">
                <a:solidFill>
                  <a:srgbClr val="000000"/>
                </a:solidFill>
                <a:latin typeface="Calibri"/>
              </a:rPr>
              <a:t>&lt;number&gt;</a:t>
            </a:fld>
            <a:endParaRPr/>
          </a:p>
        </p:txBody>
      </p:sp>
      <p:sp>
        <p:nvSpPr>
          <p:cNvPr id="191" name="PlaceHolder 4"/>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192" name="PlaceHolder 5"/>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44.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2.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5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2.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2.xml"/>
</Relationships>
</file>

<file path=ppt/slides/_rels/slide2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4.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52.xml"/>
</Relationships>
</file>

<file path=ppt/slides/_rels/slide2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5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44.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44.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44.xml"/>
</Relationships>
</file>

<file path=ppt/slides/_rels/slide3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44.xml"/>
</Relationships>
</file>

<file path=ppt/slides/_rels/slide3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5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TextShape 1"/>
          <p:cNvSpPr txBox="1"/>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Chapter 2 – Physical Security</a:t>
            </a:r>
            <a:endParaRPr/>
          </a:p>
        </p:txBody>
      </p:sp>
      <p:sp>
        <p:nvSpPr>
          <p:cNvPr id="231" name="TextShape 2"/>
          <p:cNvSpPr txBox="1"/>
          <p:nvPr/>
        </p:nvSpPr>
        <p:spPr>
          <a:xfrm>
            <a:off x="1371600" y="3873600"/>
            <a:ext cx="6400440" cy="936360"/>
          </a:xfrm>
          <a:prstGeom prst="rect">
            <a:avLst/>
          </a:prstGeom>
        </p:spPr>
        <p:txBody>
          <a:bodyPr/>
          <a:p>
            <a:pPr algn="ctr">
              <a:lnSpc>
                <a:spcPct val="90000"/>
              </a:lnSpc>
            </a:pPr>
            <a:r>
              <a:rPr lang="en-US" sz="3200">
                <a:solidFill>
                  <a:srgbClr val="ffffff"/>
                </a:solidFill>
                <a:latin typeface="Calibri"/>
              </a:rPr>
              <a:t>Digital security often begins with physical security…</a:t>
            </a:r>
            <a:endParaRPr/>
          </a:p>
        </p:txBody>
      </p:sp>
      <p:sp>
        <p:nvSpPr>
          <p:cNvPr id="232" name="TextShape 3"/>
          <p:cNvSpPr txBox="1"/>
          <p:nvPr/>
        </p:nvSpPr>
        <p:spPr>
          <a:xfrm>
            <a:off x="0" y="0"/>
            <a:ext cx="-11796840" cy="-11796840"/>
          </a:xfrm>
          <a:prstGeom prst="rect">
            <a:avLst/>
          </a:prstGeom>
        </p:spPr>
        <p:txBody>
          <a:bodyPr bIns="45000" lIns="90000" rIns="90000" tIns="45000"/>
          <a:p>
            <a:pPr>
              <a:lnSpc>
                <a:spcPct val="100000"/>
              </a:lnSpc>
            </a:pPr>
            <a:fld id="{F1917141-6151-4111-8181-3191C1A14111}" type="slidenum">
              <a:rPr lang="en-US">
                <a:solidFill>
                  <a:srgbClr val="000000"/>
                </a:solidFill>
                <a:latin typeface="Calibri"/>
              </a:rPr>
              <a:t>&lt;number&gt;</a:t>
            </a:fld>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Lock Picking</a:t>
            </a:r>
            <a:endParaRPr/>
          </a:p>
        </p:txBody>
      </p:sp>
      <p:sp>
        <p:nvSpPr>
          <p:cNvPr id="260"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Lock picking had been the exclusive art of locksmiths, professional thieves, spies and magicians for hundreds of years</a:t>
            </a:r>
            <a:endParaRPr/>
          </a:p>
          <a:p>
            <a:pPr>
              <a:lnSpc>
                <a:spcPct val="100000"/>
              </a:lnSpc>
              <a:buFont typeface="Arial"/>
              <a:buChar char="•"/>
            </a:pPr>
            <a:r>
              <a:rPr lang="en-US" sz="3200">
                <a:solidFill>
                  <a:srgbClr val="000000"/>
                </a:solidFill>
                <a:latin typeface="Calibri"/>
              </a:rPr>
              <a:t>However, with the advent of the Internet, information about lock picking methods and tools has become readily available</a:t>
            </a:r>
            <a:endParaRPr/>
          </a:p>
          <a:p>
            <a:pPr lvl="1">
              <a:lnSpc>
                <a:spcPct val="100000"/>
              </a:lnSpc>
              <a:buFont typeface="Arial"/>
              <a:buChar char="–"/>
            </a:pPr>
            <a:r>
              <a:rPr lang="en-US" sz="2800">
                <a:solidFill>
                  <a:srgbClr val="000000"/>
                </a:solidFill>
                <a:latin typeface="Calibri"/>
              </a:rPr>
              <a:t>E.g., YouTube has many lock picking videos</a:t>
            </a:r>
            <a:endParaRPr/>
          </a:p>
        </p:txBody>
      </p:sp>
      <p:sp>
        <p:nvSpPr>
          <p:cNvPr id="261" name="TextShape 3"/>
          <p:cNvSpPr txBox="1"/>
          <p:nvPr/>
        </p:nvSpPr>
        <p:spPr>
          <a:xfrm>
            <a:off x="0" y="0"/>
            <a:ext cx="-11796840" cy="-11796840"/>
          </a:xfrm>
          <a:prstGeom prst="rect">
            <a:avLst/>
          </a:prstGeom>
        </p:spPr>
        <p:txBody>
          <a:bodyPr bIns="45000" lIns="90000" rIns="90000" tIns="45000"/>
          <a:p>
            <a:pPr>
              <a:lnSpc>
                <a:spcPct val="100000"/>
              </a:lnSpc>
            </a:pPr>
            <a:fld id="{91913121-5151-4111-A1E1-6131F1211141}" type="slidenum">
              <a:rPr lang="en-US">
                <a:solidFill>
                  <a:srgbClr val="000000"/>
                </a:solidFill>
                <a:latin typeface="Calibri"/>
              </a:rPr>
              <a:t>&lt;number&gt;</a:t>
            </a:fld>
            <a:endParaRPr/>
          </a:p>
        </p:txBody>
      </p:sp>
    </p:spTree>
  </p:cSld>
  <p:timing>
    <p:tnLst>
      <p:par>
        <p:cTn dur="indefinite" id="107" nodeType="tmRoot" restart="never">
          <p:childTnLst>
            <p:seq>
              <p:cTn id="108"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Lock Picking in Movies</a:t>
            </a:r>
            <a:endParaRPr/>
          </a:p>
        </p:txBody>
      </p:sp>
      <p:sp>
        <p:nvSpPr>
          <p:cNvPr id="263" name="TextShape 2"/>
          <p:cNvSpPr txBox="1"/>
          <p:nvPr/>
        </p:nvSpPr>
        <p:spPr>
          <a:xfrm>
            <a:off x="457200" y="1447920"/>
            <a:ext cx="5028840" cy="4952520"/>
          </a:xfrm>
          <a:prstGeom prst="rect">
            <a:avLst/>
          </a:prstGeom>
        </p:spPr>
        <p:txBody>
          <a:bodyPr/>
          <a:p>
            <a:pPr>
              <a:lnSpc>
                <a:spcPct val="100000"/>
              </a:lnSpc>
              <a:buFont typeface="Arial"/>
              <a:buChar char="•"/>
            </a:pPr>
            <a:r>
              <a:rPr lang="en-US" sz="2800">
                <a:solidFill>
                  <a:srgbClr val="000000"/>
                </a:solidFill>
                <a:latin typeface="Calibri"/>
              </a:rPr>
              <a:t>Genuine lock picking  in movies used to be prohibited </a:t>
            </a:r>
            <a:endParaRPr/>
          </a:p>
          <a:p>
            <a:pPr>
              <a:lnSpc>
                <a:spcPct val="100000"/>
              </a:lnSpc>
              <a:buFont typeface="Arial"/>
              <a:buChar char="•"/>
            </a:pPr>
            <a:r>
              <a:rPr lang="en-US" sz="2800">
                <a:solidFill>
                  <a:srgbClr val="000000"/>
                </a:solidFill>
                <a:latin typeface="Calibri"/>
              </a:rPr>
              <a:t>Before  1967,  the Hays</a:t>
            </a:r>
            <a:r>
              <a:rPr b="1" lang="en-US" sz="2800">
                <a:solidFill>
                  <a:srgbClr val="000000"/>
                </a:solidFill>
                <a:latin typeface="Calibri"/>
              </a:rPr>
              <a:t> </a:t>
            </a:r>
            <a:r>
              <a:rPr lang="en-US" sz="2800">
                <a:solidFill>
                  <a:srgbClr val="000000"/>
                </a:solidFill>
                <a:latin typeface="Calibri"/>
              </a:rPr>
              <a:t>code (Motion Picture Production Code)  required censorship of Hollywood movies</a:t>
            </a:r>
            <a:endParaRPr/>
          </a:p>
          <a:p>
            <a:pPr lvl="1">
              <a:lnSpc>
                <a:spcPct val="100000"/>
              </a:lnSpc>
              <a:buFont typeface="Arial"/>
              <a:buChar char="–"/>
            </a:pPr>
            <a:r>
              <a:rPr lang="en-US" sz="2400">
                <a:solidFill>
                  <a:srgbClr val="000000"/>
                </a:solidFill>
                <a:latin typeface="Calibri"/>
              </a:rPr>
              <a:t>“</a:t>
            </a:r>
            <a:r>
              <a:rPr lang="en-US" sz="2400">
                <a:solidFill>
                  <a:srgbClr val="000000"/>
                </a:solidFill>
                <a:latin typeface="Calibri"/>
              </a:rPr>
              <a:t>All detailed (that is, imitable) depiction of crime must be removed, such as lock picking or mixing of chemicals to make explosives”</a:t>
            </a:r>
            <a:endParaRPr/>
          </a:p>
        </p:txBody>
      </p:sp>
      <p:sp>
        <p:nvSpPr>
          <p:cNvPr id="264" name="TextShape 3"/>
          <p:cNvSpPr txBox="1"/>
          <p:nvPr/>
        </p:nvSpPr>
        <p:spPr>
          <a:xfrm>
            <a:off x="0" y="0"/>
            <a:ext cx="-11796840" cy="-11796840"/>
          </a:xfrm>
          <a:prstGeom prst="rect">
            <a:avLst/>
          </a:prstGeom>
        </p:spPr>
        <p:txBody>
          <a:bodyPr bIns="45000" lIns="90000" rIns="90000" tIns="45000"/>
          <a:p>
            <a:pPr>
              <a:lnSpc>
                <a:spcPct val="100000"/>
              </a:lnSpc>
            </a:pPr>
            <a:fld id="{E1E10141-2121-4171-A121-B1D1B1D1A1E1}" type="slidenum">
              <a:rPr lang="en-US">
                <a:solidFill>
                  <a:srgbClr val="000000"/>
                </a:solidFill>
                <a:latin typeface="Calibri"/>
              </a:rPr>
              <a:t>&lt;number&gt;</a:t>
            </a:fld>
            <a:endParaRPr/>
          </a:p>
        </p:txBody>
      </p:sp>
      <p:pic>
        <p:nvPicPr>
          <p:cNvPr descr="" id="265" name="Picture 2"/>
          <p:cNvPicPr/>
          <p:nvPr/>
        </p:nvPicPr>
        <p:blipFill>
          <a:blip r:embed="rId1"/>
          <a:stretch>
            <a:fillRect/>
          </a:stretch>
        </p:blipFill>
        <p:spPr>
          <a:xfrm>
            <a:off x="5486400" y="1143000"/>
            <a:ext cx="3439800" cy="5114520"/>
          </a:xfrm>
          <a:prstGeom prst="rect">
            <a:avLst/>
          </a:prstGeom>
        </p:spPr>
      </p:pic>
      <p:sp>
        <p:nvSpPr>
          <p:cNvPr id="266" name="CustomShape 4"/>
          <p:cNvSpPr/>
          <p:nvPr/>
        </p:nvSpPr>
        <p:spPr>
          <a:xfrm>
            <a:off x="3609000" y="6324480"/>
            <a:ext cx="482760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http://commons.wikimedia.org/wiki/File:Motion_Picture_Production_Code.gif</a:t>
            </a:r>
            <a:endParaRPr/>
          </a:p>
        </p:txBody>
      </p:sp>
    </p:spTree>
  </p:cSld>
  <p:timing>
    <p:tnLst>
      <p:par>
        <p:cTn dur="indefinite" id="109" nodeType="tmRoot" restart="never">
          <p:childTnLst>
            <p:seq>
              <p:cTn id="110"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722160" y="4406760"/>
            <a:ext cx="7772040" cy="1361880"/>
          </a:xfrm>
          <a:prstGeom prst="rect">
            <a:avLst/>
          </a:prstGeom>
        </p:spPr>
        <p:txBody>
          <a:bodyPr/>
          <a:p>
            <a:pPr algn="ctr">
              <a:lnSpc>
                <a:spcPct val="100000"/>
              </a:lnSpc>
            </a:pPr>
            <a:r>
              <a:rPr b="1" lang="en-US" sz="4000">
                <a:solidFill>
                  <a:srgbClr val="000000"/>
                </a:solidFill>
                <a:latin typeface="Calibri"/>
              </a:rPr>
              <a:t>LOCK TYPES</a:t>
            </a:r>
            <a:endParaRPr/>
          </a:p>
        </p:txBody>
      </p:sp>
      <p:sp>
        <p:nvSpPr>
          <p:cNvPr id="268" name="TextShape 2"/>
          <p:cNvSpPr txBox="1"/>
          <p:nvPr/>
        </p:nvSpPr>
        <p:spPr>
          <a:xfrm>
            <a:off x="0" y="0"/>
            <a:ext cx="-11796840" cy="-11796840"/>
          </a:xfrm>
          <a:prstGeom prst="rect">
            <a:avLst/>
          </a:prstGeom>
        </p:spPr>
        <p:txBody>
          <a:bodyPr bIns="45000" lIns="90000" rIns="90000" tIns="45000"/>
          <a:p>
            <a:pPr>
              <a:lnSpc>
                <a:spcPct val="100000"/>
              </a:lnSpc>
            </a:pPr>
            <a:fld id="{21015121-9141-4121-A121-11C1D1D1A141}" type="slidenum">
              <a:rPr lang="en-US">
                <a:solidFill>
                  <a:srgbClr val="000000"/>
                </a:solidFill>
                <a:latin typeface="Calibri"/>
              </a:rPr>
              <a:t>&lt;number&gt;</a:t>
            </a:fld>
            <a:endParaRPr/>
          </a:p>
        </p:txBody>
      </p:sp>
      <p:pic>
        <p:nvPicPr>
          <p:cNvPr descr="" id="269" name="Picture 2"/>
          <p:cNvPicPr/>
          <p:nvPr/>
        </p:nvPicPr>
        <p:blipFill>
          <a:blip r:embed="rId1"/>
          <a:stretch>
            <a:fillRect/>
          </a:stretch>
        </p:blipFill>
        <p:spPr>
          <a:xfrm>
            <a:off x="3733920" y="457200"/>
            <a:ext cx="4825800" cy="3619080"/>
          </a:xfrm>
          <a:prstGeom prst="rect">
            <a:avLst/>
          </a:prstGeom>
        </p:spPr>
      </p:pic>
      <p:sp>
        <p:nvSpPr>
          <p:cNvPr id="270" name="CustomShape 3"/>
          <p:cNvSpPr/>
          <p:nvPr/>
        </p:nvSpPr>
        <p:spPr>
          <a:xfrm>
            <a:off x="1406520" y="6477120"/>
            <a:ext cx="69141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http://commons.wikimedia.org/wiki/File:Ancient_warded_lock_open.jpg used with permission under Gnu Free Documentation License 1.2</a:t>
            </a:r>
            <a:endParaRPr/>
          </a:p>
        </p:txBody>
      </p:sp>
    </p:spTree>
  </p:cSld>
  <p:timing>
    <p:tnLst>
      <p:par>
        <p:cTn dur="indefinite" id="111" nodeType="tmRoot" restart="never">
          <p:childTnLst>
            <p:seq>
              <p:cTn id="112"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TSA Lock</a:t>
            </a:r>
            <a:endParaRPr/>
          </a:p>
        </p:txBody>
      </p:sp>
      <p:sp>
        <p:nvSpPr>
          <p:cNvPr id="272" name="TextShape 2"/>
          <p:cNvSpPr txBox="1"/>
          <p:nvPr/>
        </p:nvSpPr>
        <p:spPr>
          <a:xfrm>
            <a:off x="642960" y="1571760"/>
            <a:ext cx="5428800" cy="4828680"/>
          </a:xfrm>
          <a:prstGeom prst="rect">
            <a:avLst/>
          </a:prstGeom>
        </p:spPr>
        <p:txBody>
          <a:bodyPr/>
          <a:p>
            <a:pPr>
              <a:lnSpc>
                <a:spcPct val="100000"/>
              </a:lnSpc>
              <a:buFont typeface="Arial"/>
              <a:buChar char="•"/>
            </a:pPr>
            <a:r>
              <a:rPr lang="en-US" sz="2800">
                <a:solidFill>
                  <a:srgbClr val="000000"/>
                </a:solidFill>
                <a:latin typeface="Calibri"/>
              </a:rPr>
              <a:t>The U.S. government has established a set of rules for the inspection of baggage without the presence of passengers</a:t>
            </a:r>
            <a:endParaRPr/>
          </a:p>
          <a:p>
            <a:pPr>
              <a:lnSpc>
                <a:spcPct val="100000"/>
              </a:lnSpc>
              <a:buFont typeface="Arial"/>
              <a:buChar char="•"/>
            </a:pPr>
            <a:r>
              <a:rPr lang="en-US" sz="2800">
                <a:solidFill>
                  <a:srgbClr val="000000"/>
                </a:solidFill>
                <a:latin typeface="Calibri"/>
              </a:rPr>
              <a:t>Special TSA-approved locks allow both inspection and protection against theft</a:t>
            </a:r>
            <a:endParaRPr/>
          </a:p>
          <a:p>
            <a:pPr>
              <a:lnSpc>
                <a:spcPct val="100000"/>
              </a:lnSpc>
              <a:buFont typeface="Arial"/>
              <a:buChar char="•"/>
            </a:pPr>
            <a:r>
              <a:rPr lang="en-US" sz="2800">
                <a:solidFill>
                  <a:srgbClr val="000000"/>
                </a:solidFill>
                <a:latin typeface="Calibri"/>
              </a:rPr>
              <a:t>An important element is that the inspection must be easily verifiable by the user</a:t>
            </a:r>
            <a:endParaRPr/>
          </a:p>
        </p:txBody>
      </p:sp>
      <p:sp>
        <p:nvSpPr>
          <p:cNvPr id="273" name="TextShape 3"/>
          <p:cNvSpPr txBox="1"/>
          <p:nvPr/>
        </p:nvSpPr>
        <p:spPr>
          <a:xfrm>
            <a:off x="0" y="0"/>
            <a:ext cx="-11796840" cy="-11796840"/>
          </a:xfrm>
          <a:prstGeom prst="rect">
            <a:avLst/>
          </a:prstGeom>
        </p:spPr>
        <p:txBody>
          <a:bodyPr bIns="45000" lIns="90000" rIns="90000" tIns="45000"/>
          <a:p>
            <a:pPr>
              <a:lnSpc>
                <a:spcPct val="100000"/>
              </a:lnSpc>
            </a:pPr>
            <a:fld id="{D15171B1-6161-4181-A1F1-61A1D1117101}" type="slidenum">
              <a:rPr lang="en-US">
                <a:solidFill>
                  <a:srgbClr val="000000"/>
                </a:solidFill>
                <a:latin typeface="Calibri"/>
              </a:rPr>
              <a:t>&lt;number&gt;</a:t>
            </a:fld>
            <a:endParaRPr/>
          </a:p>
        </p:txBody>
      </p:sp>
      <p:pic>
        <p:nvPicPr>
          <p:cNvPr descr="" id="274" name="Picture 2"/>
          <p:cNvPicPr/>
          <p:nvPr/>
        </p:nvPicPr>
        <p:blipFill>
          <a:blip r:embed="rId1"/>
          <a:stretch>
            <a:fillRect/>
          </a:stretch>
        </p:blipFill>
        <p:spPr>
          <a:xfrm>
            <a:off x="6215040" y="0"/>
            <a:ext cx="2928600" cy="3620880"/>
          </a:xfrm>
          <a:prstGeom prst="rect">
            <a:avLst/>
          </a:prstGeom>
        </p:spPr>
      </p:pic>
      <p:sp>
        <p:nvSpPr>
          <p:cNvPr id="275" name="CustomShape 4"/>
          <p:cNvSpPr/>
          <p:nvPr/>
        </p:nvSpPr>
        <p:spPr>
          <a:xfrm>
            <a:off x="6752160" y="3657600"/>
            <a:ext cx="16959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government image</a:t>
            </a:r>
            <a:endParaRPr/>
          </a:p>
        </p:txBody>
      </p:sp>
    </p:spTree>
  </p:cSld>
  <p:timing>
    <p:tnLst>
      <p:par>
        <p:cTn dur="indefinite" id="113" nodeType="tmRoot" restart="never">
          <p:childTnLst>
            <p:seq>
              <p:cTn id="114"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Warded  Locks</a:t>
            </a:r>
            <a:endParaRPr/>
          </a:p>
        </p:txBody>
      </p:sp>
      <p:sp>
        <p:nvSpPr>
          <p:cNvPr id="277" name="TextShape 2"/>
          <p:cNvSpPr txBox="1"/>
          <p:nvPr/>
        </p:nvSpPr>
        <p:spPr>
          <a:xfrm>
            <a:off x="838080" y="1571760"/>
            <a:ext cx="4304880" cy="4447800"/>
          </a:xfrm>
          <a:prstGeom prst="rect">
            <a:avLst/>
          </a:prstGeom>
        </p:spPr>
        <p:txBody>
          <a:bodyPr/>
          <a:p>
            <a:pPr>
              <a:lnSpc>
                <a:spcPct val="100000"/>
              </a:lnSpc>
              <a:buFont typeface="Arial"/>
              <a:buChar char="•"/>
            </a:pPr>
            <a:r>
              <a:rPr lang="en-US" sz="2800">
                <a:solidFill>
                  <a:srgbClr val="000000"/>
                </a:solidFill>
                <a:latin typeface="Calibri"/>
              </a:rPr>
              <a:t>Locks of this type were used in ancient times</a:t>
            </a:r>
            <a:endParaRPr/>
          </a:p>
          <a:p>
            <a:pPr>
              <a:lnSpc>
                <a:spcPct val="100000"/>
              </a:lnSpc>
              <a:buFont typeface="Arial"/>
              <a:buChar char="•"/>
            </a:pPr>
            <a:r>
              <a:rPr lang="en-US" sz="2800">
                <a:solidFill>
                  <a:srgbClr val="000000"/>
                </a:solidFill>
                <a:latin typeface="Calibri"/>
              </a:rPr>
              <a:t>The key moves the bolt assisted by a support spring</a:t>
            </a:r>
            <a:endParaRPr/>
          </a:p>
          <a:p>
            <a:pPr>
              <a:lnSpc>
                <a:spcPct val="100000"/>
              </a:lnSpc>
              <a:buFont typeface="Arial"/>
              <a:buChar char="•"/>
            </a:pPr>
            <a:r>
              <a:rPr lang="en-US" sz="2800">
                <a:solidFill>
                  <a:srgbClr val="000000"/>
                </a:solidFill>
                <a:latin typeface="Calibri"/>
              </a:rPr>
              <a:t>Security relies on the fact that not all keys pass through the key hole</a:t>
            </a:r>
            <a:endParaRPr/>
          </a:p>
        </p:txBody>
      </p:sp>
      <p:sp>
        <p:nvSpPr>
          <p:cNvPr id="278" name="TextShape 3"/>
          <p:cNvSpPr txBox="1"/>
          <p:nvPr/>
        </p:nvSpPr>
        <p:spPr>
          <a:xfrm>
            <a:off x="0" y="0"/>
            <a:ext cx="-11796840" cy="-11796840"/>
          </a:xfrm>
          <a:prstGeom prst="rect">
            <a:avLst/>
          </a:prstGeom>
        </p:spPr>
        <p:txBody>
          <a:bodyPr bIns="45000" lIns="90000" rIns="90000" tIns="45000"/>
          <a:p>
            <a:pPr>
              <a:lnSpc>
                <a:spcPct val="100000"/>
              </a:lnSpc>
            </a:pPr>
            <a:fld id="{C1D191F1-1141-4161-B131-E1A151A151C1}" type="slidenum">
              <a:rPr lang="en-US">
                <a:solidFill>
                  <a:srgbClr val="000000"/>
                </a:solidFill>
                <a:latin typeface="Calibri"/>
              </a:rPr>
              <a:t>&lt;number&gt;</a:t>
            </a:fld>
            <a:endParaRPr/>
          </a:p>
        </p:txBody>
      </p:sp>
      <p:pic>
        <p:nvPicPr>
          <p:cNvPr descr="" id="279" name="Picture 2"/>
          <p:cNvPicPr/>
          <p:nvPr/>
        </p:nvPicPr>
        <p:blipFill>
          <a:blip r:embed="rId1"/>
          <a:stretch>
            <a:fillRect/>
          </a:stretch>
        </p:blipFill>
        <p:spPr>
          <a:xfrm>
            <a:off x="5429160" y="1330200"/>
            <a:ext cx="3357360" cy="4955760"/>
          </a:xfrm>
          <a:prstGeom prst="rect">
            <a:avLst/>
          </a:prstGeom>
        </p:spPr>
      </p:pic>
      <p:sp>
        <p:nvSpPr>
          <p:cNvPr id="280" name="CustomShape 4"/>
          <p:cNvSpPr/>
          <p:nvPr/>
        </p:nvSpPr>
        <p:spPr>
          <a:xfrm>
            <a:off x="6786720" y="6000840"/>
            <a:ext cx="713880" cy="285480"/>
          </a:xfrm>
          <a:prstGeom prst="rect">
            <a:avLst/>
          </a:prstGeom>
          <a:solidFill>
            <a:srgbClr val="ffffff"/>
          </a:solidFill>
        </p:spPr>
      </p:sp>
    </p:spTree>
  </p:cSld>
  <p:timing>
    <p:tnLst>
      <p:par>
        <p:cTn dur="indefinite" id="115" nodeType="tmRoot" restart="never">
          <p:childTnLst>
            <p:seq>
              <p:cTn id="116"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1" name="Picture 4"/>
          <p:cNvPicPr/>
          <p:nvPr/>
        </p:nvPicPr>
        <p:blipFill>
          <a:blip r:embed="rId1"/>
          <a:stretch>
            <a:fillRect/>
          </a:stretch>
        </p:blipFill>
        <p:spPr>
          <a:xfrm>
            <a:off x="6324480" y="1287360"/>
            <a:ext cx="2514240" cy="1888920"/>
          </a:xfrm>
          <a:prstGeom prst="rect">
            <a:avLst/>
          </a:prstGeom>
        </p:spPr>
      </p:pic>
      <p:sp>
        <p:nvSpPr>
          <p:cNvPr id="282" name="TextShape 1"/>
          <p:cNvSpPr txBox="1"/>
          <p:nvPr/>
        </p:nvSpPr>
        <p:spPr>
          <a:xfrm>
            <a:off x="571680" y="214200"/>
            <a:ext cx="8572320" cy="1142640"/>
          </a:xfrm>
          <a:prstGeom prst="rect">
            <a:avLst/>
          </a:prstGeom>
        </p:spPr>
        <p:txBody>
          <a:bodyPr anchor="ctr"/>
          <a:p>
            <a:pPr algn="ctr">
              <a:lnSpc>
                <a:spcPct val="100000"/>
              </a:lnSpc>
            </a:pPr>
            <a:r>
              <a:rPr lang="en-US" sz="4400">
                <a:solidFill>
                  <a:srgbClr val="000000"/>
                </a:solidFill>
                <a:latin typeface="Calibri"/>
              </a:rPr>
              <a:t>Skeleton</a:t>
            </a:r>
            <a:r>
              <a:rPr i="1" lang="en-US" sz="4400">
                <a:solidFill>
                  <a:srgbClr val="000000"/>
                </a:solidFill>
                <a:latin typeface="Calibri"/>
              </a:rPr>
              <a:t> </a:t>
            </a:r>
            <a:r>
              <a:rPr lang="en-US" sz="4400">
                <a:solidFill>
                  <a:srgbClr val="000000"/>
                </a:solidFill>
                <a:latin typeface="Calibri"/>
              </a:rPr>
              <a:t>Key</a:t>
            </a:r>
            <a:endParaRPr/>
          </a:p>
        </p:txBody>
      </p:sp>
      <p:sp>
        <p:nvSpPr>
          <p:cNvPr id="283" name="TextShape 2"/>
          <p:cNvSpPr txBox="1"/>
          <p:nvPr/>
        </p:nvSpPr>
        <p:spPr>
          <a:xfrm>
            <a:off x="642960" y="1500120"/>
            <a:ext cx="5605200" cy="4219200"/>
          </a:xfrm>
          <a:prstGeom prst="rect">
            <a:avLst/>
          </a:prstGeom>
        </p:spPr>
        <p:txBody>
          <a:bodyPr/>
          <a:p>
            <a:pPr>
              <a:lnSpc>
                <a:spcPct val="100000"/>
              </a:lnSpc>
              <a:buFont typeface="Arial"/>
              <a:buChar char="•"/>
            </a:pPr>
            <a:r>
              <a:rPr lang="en-US" sz="3200">
                <a:solidFill>
                  <a:srgbClr val="000000"/>
                </a:solidFill>
                <a:latin typeface="Calibri"/>
              </a:rPr>
              <a:t>Usually in old style doors </a:t>
            </a:r>
            <a:r>
              <a:rPr lang="en-US" sz="3200">
                <a:solidFill>
                  <a:srgbClr val="000000"/>
                </a:solidFill>
                <a:latin typeface="Calibri"/>
              </a:rPr>
              <a:t>
</a:t>
            </a:r>
            <a:r>
              <a:rPr lang="en-US" sz="3200">
                <a:solidFill>
                  <a:srgbClr val="000000"/>
                </a:solidFill>
                <a:latin typeface="Calibri"/>
              </a:rPr>
              <a:t>or desks</a:t>
            </a:r>
            <a:endParaRPr/>
          </a:p>
          <a:p>
            <a:pPr>
              <a:lnSpc>
                <a:spcPct val="100000"/>
              </a:lnSpc>
              <a:buFont typeface="Arial"/>
              <a:buChar char="•"/>
            </a:pPr>
            <a:r>
              <a:rPr lang="en-US" sz="3200">
                <a:solidFill>
                  <a:srgbClr val="000000"/>
                </a:solidFill>
                <a:latin typeface="Calibri"/>
              </a:rPr>
              <a:t>Different concentric obstructions</a:t>
            </a:r>
            <a:endParaRPr/>
          </a:p>
          <a:p>
            <a:pPr>
              <a:lnSpc>
                <a:spcPct val="100000"/>
              </a:lnSpc>
              <a:buFont typeface="Arial"/>
              <a:buChar char="•"/>
            </a:pPr>
            <a:r>
              <a:rPr lang="en-US" sz="3200">
                <a:solidFill>
                  <a:srgbClr val="000000"/>
                </a:solidFill>
                <a:latin typeface="Calibri"/>
              </a:rPr>
              <a:t>Easy to lock pick with Skeleton keys</a:t>
            </a:r>
            <a:endParaRPr/>
          </a:p>
          <a:p>
            <a:pPr>
              <a:lnSpc>
                <a:spcPct val="100000"/>
              </a:lnSpc>
              <a:buFont typeface="Arial"/>
              <a:buChar char="•"/>
            </a:pPr>
            <a:r>
              <a:rPr lang="en-US" sz="3200">
                <a:solidFill>
                  <a:srgbClr val="000000"/>
                </a:solidFill>
                <a:latin typeface="Calibri"/>
              </a:rPr>
              <a:t>They come from ancient Rome</a:t>
            </a:r>
            <a:endParaRPr/>
          </a:p>
          <a:p>
            <a:pPr>
              <a:lnSpc>
                <a:spcPct val="100000"/>
              </a:lnSpc>
            </a:pPr>
            <a:endParaRPr/>
          </a:p>
        </p:txBody>
      </p:sp>
      <p:sp>
        <p:nvSpPr>
          <p:cNvPr id="284" name="TextShape 3"/>
          <p:cNvSpPr txBox="1"/>
          <p:nvPr/>
        </p:nvSpPr>
        <p:spPr>
          <a:xfrm>
            <a:off x="0" y="0"/>
            <a:ext cx="-11796840" cy="-11796840"/>
          </a:xfrm>
          <a:prstGeom prst="rect">
            <a:avLst/>
          </a:prstGeom>
        </p:spPr>
        <p:txBody>
          <a:bodyPr bIns="45000" lIns="90000" rIns="90000" tIns="45000"/>
          <a:p>
            <a:pPr>
              <a:lnSpc>
                <a:spcPct val="100000"/>
              </a:lnSpc>
            </a:pPr>
            <a:fld id="{41D12121-E151-4121-9101-B101F1D151B1}" type="slidenum">
              <a:rPr lang="en-US">
                <a:solidFill>
                  <a:srgbClr val="000000"/>
                </a:solidFill>
                <a:latin typeface="Calibri"/>
              </a:rPr>
              <a:t>&lt;number&gt;</a:t>
            </a:fld>
            <a:endParaRPr/>
          </a:p>
        </p:txBody>
      </p:sp>
      <p:pic>
        <p:nvPicPr>
          <p:cNvPr descr="" id="285" name="Picture 6"/>
          <p:cNvPicPr/>
          <p:nvPr/>
        </p:nvPicPr>
        <p:blipFill>
          <a:blip r:embed="rId2"/>
          <a:stretch>
            <a:fillRect/>
          </a:stretch>
        </p:blipFill>
        <p:spPr>
          <a:xfrm>
            <a:off x="6400800" y="4114800"/>
            <a:ext cx="2476080" cy="1858680"/>
          </a:xfrm>
          <a:prstGeom prst="rect">
            <a:avLst/>
          </a:prstGeom>
        </p:spPr>
      </p:pic>
      <p:sp>
        <p:nvSpPr>
          <p:cNvPr id="286" name="CustomShape 4"/>
          <p:cNvSpPr/>
          <p:nvPr/>
        </p:nvSpPr>
        <p:spPr>
          <a:xfrm>
            <a:off x="1455120" y="6477120"/>
            <a:ext cx="593568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http://en.wikipedia.org/wiki/File:Warded_locked.png used by permission under Gnu free documentation license 1.2</a:t>
            </a:r>
            <a:endParaRPr/>
          </a:p>
        </p:txBody>
      </p:sp>
    </p:spTree>
  </p:cSld>
  <p:timing>
    <p:tnLst>
      <p:par>
        <p:cTn dur="indefinite" id="117" nodeType="tmRoot" restart="never">
          <p:childTnLst>
            <p:seq>
              <p:cTn id="118"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Pick  vs. Bypass</a:t>
            </a:r>
            <a:endParaRPr/>
          </a:p>
        </p:txBody>
      </p:sp>
      <p:sp>
        <p:nvSpPr>
          <p:cNvPr id="288" name="TextShape 2"/>
          <p:cNvSpPr txBox="1"/>
          <p:nvPr/>
        </p:nvSpPr>
        <p:spPr>
          <a:xfrm>
            <a:off x="714240" y="1643040"/>
            <a:ext cx="7895880" cy="4376520"/>
          </a:xfrm>
          <a:prstGeom prst="rect">
            <a:avLst/>
          </a:prstGeom>
        </p:spPr>
        <p:txBody>
          <a:bodyPr/>
          <a:p>
            <a:pPr>
              <a:lnSpc>
                <a:spcPct val="100000"/>
              </a:lnSpc>
            </a:pPr>
            <a:r>
              <a:rPr lang="en-US" sz="3200">
                <a:solidFill>
                  <a:srgbClr val="000000"/>
                </a:solidFill>
                <a:latin typeface="Calibri"/>
              </a:rPr>
              <a:t>Break open a lock in a nondestructive manner can be achieved either through: </a:t>
            </a:r>
            <a:endParaRPr/>
          </a:p>
          <a:p>
            <a:pPr>
              <a:lnSpc>
                <a:spcPct val="100000"/>
              </a:lnSpc>
              <a:buFont typeface="Arial"/>
              <a:buChar char="•"/>
            </a:pPr>
            <a:r>
              <a:rPr lang="en-US" sz="3200">
                <a:solidFill>
                  <a:srgbClr val="000000"/>
                </a:solidFill>
                <a:latin typeface="Calibri"/>
              </a:rPr>
              <a:t>Pick: acting on the lock mechanism simulating the operation of the key</a:t>
            </a:r>
            <a:endParaRPr/>
          </a:p>
          <a:p>
            <a:pPr>
              <a:lnSpc>
                <a:spcPct val="100000"/>
              </a:lnSpc>
              <a:buFont typeface="Arial"/>
              <a:buChar char="•"/>
            </a:pPr>
            <a:r>
              <a:rPr lang="en-US" sz="3200">
                <a:solidFill>
                  <a:srgbClr val="000000"/>
                </a:solidFill>
                <a:latin typeface="Calibri"/>
              </a:rPr>
              <a:t>Bypass: manipulation of the bolt without using the lock</a:t>
            </a:r>
            <a:endParaRPr/>
          </a:p>
        </p:txBody>
      </p:sp>
      <p:sp>
        <p:nvSpPr>
          <p:cNvPr id="289" name="TextShape 3"/>
          <p:cNvSpPr txBox="1"/>
          <p:nvPr/>
        </p:nvSpPr>
        <p:spPr>
          <a:xfrm>
            <a:off x="0" y="0"/>
            <a:ext cx="-11796840" cy="-11796840"/>
          </a:xfrm>
          <a:prstGeom prst="rect">
            <a:avLst/>
          </a:prstGeom>
        </p:spPr>
        <p:txBody>
          <a:bodyPr bIns="45000" lIns="90000" rIns="90000" tIns="45000"/>
          <a:p>
            <a:pPr>
              <a:lnSpc>
                <a:spcPct val="100000"/>
              </a:lnSpc>
            </a:pPr>
            <a:fld id="{71413151-11C1-4171-9131-E19171D18161}" type="slidenum">
              <a:rPr lang="en-US">
                <a:solidFill>
                  <a:srgbClr val="000000"/>
                </a:solidFill>
                <a:latin typeface="Calibri"/>
              </a:rPr>
              <a:t>&lt;number&gt;</a:t>
            </a:fld>
            <a:endParaRPr/>
          </a:p>
        </p:txBody>
      </p:sp>
    </p:spTree>
  </p:cSld>
  <p:timing>
    <p:tnLst>
      <p:par>
        <p:cTn dur="indefinite" id="119" nodeType="tmRoot" restart="never">
          <p:childTnLst>
            <p:seq>
              <p:cTn id="120"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TextShape 1"/>
          <p:cNvSpPr txBox="1"/>
          <p:nvPr/>
        </p:nvSpPr>
        <p:spPr>
          <a:xfrm>
            <a:off x="0" y="304920"/>
            <a:ext cx="8991360" cy="1206000"/>
          </a:xfrm>
          <a:prstGeom prst="rect">
            <a:avLst/>
          </a:prstGeom>
        </p:spPr>
        <p:txBody>
          <a:bodyPr anchor="ctr"/>
          <a:p>
            <a:pPr algn="ctr">
              <a:lnSpc>
                <a:spcPct val="100000"/>
              </a:lnSpc>
            </a:pPr>
            <a:r>
              <a:rPr lang="en-US" sz="4000">
                <a:solidFill>
                  <a:srgbClr val="000000"/>
                </a:solidFill>
                <a:latin typeface="Calibri"/>
              </a:rPr>
              <a:t>1860: Yale Pin Tumbler Lock</a:t>
            </a:r>
            <a:endParaRPr/>
          </a:p>
        </p:txBody>
      </p:sp>
      <p:sp>
        <p:nvSpPr>
          <p:cNvPr id="291" name="TextShape 2"/>
          <p:cNvSpPr txBox="1"/>
          <p:nvPr/>
        </p:nvSpPr>
        <p:spPr>
          <a:xfrm>
            <a:off x="795240" y="3809880"/>
            <a:ext cx="4385880" cy="2361960"/>
          </a:xfrm>
          <a:prstGeom prst="rect">
            <a:avLst/>
          </a:prstGeom>
        </p:spPr>
        <p:txBody>
          <a:bodyPr/>
          <a:p>
            <a:pPr>
              <a:lnSpc>
                <a:spcPct val="100000"/>
              </a:lnSpc>
              <a:buFont typeface="Arial"/>
              <a:buChar char="•"/>
            </a:pPr>
            <a:r>
              <a:rPr lang="en-US" sz="2800">
                <a:solidFill>
                  <a:srgbClr val="000000"/>
                </a:solidFill>
                <a:latin typeface="Calibri"/>
              </a:rPr>
              <a:t>Double-detainer theory of locking</a:t>
            </a:r>
            <a:endParaRPr/>
          </a:p>
          <a:p>
            <a:pPr>
              <a:lnSpc>
                <a:spcPct val="100000"/>
              </a:lnSpc>
              <a:buFont typeface="Arial"/>
              <a:buChar char="•"/>
            </a:pPr>
            <a:r>
              <a:rPr lang="en-US" sz="2800">
                <a:solidFill>
                  <a:srgbClr val="000000"/>
                </a:solidFill>
                <a:latin typeface="Calibri"/>
              </a:rPr>
              <a:t>Created shear line</a:t>
            </a:r>
            <a:endParaRPr/>
          </a:p>
        </p:txBody>
      </p:sp>
      <p:sp>
        <p:nvSpPr>
          <p:cNvPr id="292" name="TextShape 3"/>
          <p:cNvSpPr txBox="1"/>
          <p:nvPr/>
        </p:nvSpPr>
        <p:spPr>
          <a:xfrm>
            <a:off x="7238880" y="6400800"/>
            <a:ext cx="1904760" cy="456840"/>
          </a:xfrm>
          <a:prstGeom prst="rect">
            <a:avLst/>
          </a:prstGeom>
        </p:spPr>
        <p:txBody>
          <a:bodyPr bIns="45000" lIns="90000" rIns="90000" tIns="45000"/>
          <a:p>
            <a:pPr>
              <a:lnSpc>
                <a:spcPct val="100000"/>
              </a:lnSpc>
            </a:pPr>
            <a:fld id="{01016131-1171-41A1-B161-91017101F1F1}" type="slidenum">
              <a:rPr lang="en-US">
                <a:solidFill>
                  <a:srgbClr val="000000"/>
                </a:solidFill>
                <a:latin typeface="Calibri"/>
              </a:rPr>
              <a:t>&lt;number&gt;</a:t>
            </a:fld>
            <a:endParaRPr/>
          </a:p>
        </p:txBody>
      </p:sp>
      <p:sp>
        <p:nvSpPr>
          <p:cNvPr id="293" name="CustomShape 4"/>
          <p:cNvSpPr/>
          <p:nvPr/>
        </p:nvSpPr>
        <p:spPr>
          <a:xfrm>
            <a:off x="1981080" y="1600200"/>
            <a:ext cx="3809520" cy="4495320"/>
          </a:xfrm>
          <a:prstGeom prst="rect">
            <a:avLst/>
          </a:prstGeom>
        </p:spPr>
        <p:txBody>
          <a:bodyPr bIns="45000" lIns="90000" rIns="90000" tIns="45000"/>
          <a:p>
            <a:pPr>
              <a:lnSpc>
                <a:spcPct val="100000"/>
              </a:lnSpc>
              <a:buFont typeface="Arial"/>
              <a:buChar char="•"/>
            </a:pPr>
            <a:r>
              <a:rPr lang="en-US" sz="2800">
                <a:solidFill>
                  <a:srgbClr val="000000"/>
                </a:solidFill>
                <a:latin typeface="Calibri"/>
              </a:rPr>
              <a:t>Modern version of the Egyptian single-pin design</a:t>
            </a:r>
            <a:endParaRPr/>
          </a:p>
          <a:p>
            <a:pPr>
              <a:lnSpc>
                <a:spcPct val="100000"/>
              </a:lnSpc>
              <a:buFont typeface="Arial"/>
              <a:buChar char="•"/>
            </a:pPr>
            <a:r>
              <a:rPr lang="en-US" sz="2800">
                <a:solidFill>
                  <a:srgbClr val="000000"/>
                </a:solidFill>
                <a:latin typeface="Calibri"/>
              </a:rPr>
              <a:t>Utilizes two pins for locking</a:t>
            </a:r>
            <a:endParaRPr/>
          </a:p>
        </p:txBody>
      </p:sp>
      <p:pic>
        <p:nvPicPr>
          <p:cNvPr descr="" id="294" name="Picture 2"/>
          <p:cNvPicPr/>
          <p:nvPr/>
        </p:nvPicPr>
        <p:blipFill>
          <a:blip r:embed="rId1"/>
          <a:stretch>
            <a:fillRect/>
          </a:stretch>
        </p:blipFill>
        <p:spPr>
          <a:xfrm>
            <a:off x="685800" y="1752480"/>
            <a:ext cx="1275840" cy="1275840"/>
          </a:xfrm>
          <a:prstGeom prst="rect">
            <a:avLst/>
          </a:prstGeom>
        </p:spPr>
      </p:pic>
      <p:sp>
        <p:nvSpPr>
          <p:cNvPr id="295" name="CustomShape 5"/>
          <p:cNvSpPr/>
          <p:nvPr/>
        </p:nvSpPr>
        <p:spPr>
          <a:xfrm>
            <a:off x="321480" y="2985120"/>
            <a:ext cx="190620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of Linus Yale, Jr.</a:t>
            </a:r>
            <a:endParaRPr/>
          </a:p>
        </p:txBody>
      </p:sp>
      <p:pic>
        <p:nvPicPr>
          <p:cNvPr descr="" id="296" name="Picture 3"/>
          <p:cNvPicPr/>
          <p:nvPr/>
        </p:nvPicPr>
        <p:blipFill>
          <a:blip r:embed="rId2"/>
          <a:stretch>
            <a:fillRect/>
          </a:stretch>
        </p:blipFill>
        <p:spPr>
          <a:xfrm>
            <a:off x="5486400" y="3200400"/>
            <a:ext cx="3161880" cy="2634840"/>
          </a:xfrm>
          <a:prstGeom prst="rect">
            <a:avLst/>
          </a:prstGeom>
        </p:spPr>
      </p:pic>
      <p:sp>
        <p:nvSpPr>
          <p:cNvPr id="297" name="CustomShape 6"/>
          <p:cNvSpPr/>
          <p:nvPr/>
        </p:nvSpPr>
        <p:spPr>
          <a:xfrm>
            <a:off x="2575080" y="5943600"/>
            <a:ext cx="63183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121" nodeType="tmRoot" restart="never">
          <p:childTnLst>
            <p:seq>
              <p:cTn id="122"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Terminology</a:t>
            </a:r>
            <a:endParaRPr/>
          </a:p>
        </p:txBody>
      </p:sp>
      <p:sp>
        <p:nvSpPr>
          <p:cNvPr id="299" name="TextShape 2"/>
          <p:cNvSpPr txBox="1"/>
          <p:nvPr/>
        </p:nvSpPr>
        <p:spPr>
          <a:xfrm>
            <a:off x="642960" y="1571760"/>
            <a:ext cx="3857400" cy="523440"/>
          </a:xfrm>
          <a:prstGeom prst="rect">
            <a:avLst/>
          </a:prstGeom>
        </p:spPr>
        <p:txBody>
          <a:bodyPr/>
          <a:p>
            <a:pPr>
              <a:lnSpc>
                <a:spcPct val="100000"/>
              </a:lnSpc>
            </a:pPr>
            <a:r>
              <a:rPr lang="en-US" sz="2800">
                <a:solidFill>
                  <a:srgbClr val="000000"/>
                </a:solidFill>
                <a:latin typeface="Calibri"/>
              </a:rPr>
              <a:t>shell or hull</a:t>
            </a:r>
            <a:endParaRPr/>
          </a:p>
        </p:txBody>
      </p:sp>
      <p:sp>
        <p:nvSpPr>
          <p:cNvPr id="300" name="TextShape 3"/>
          <p:cNvSpPr txBox="1"/>
          <p:nvPr/>
        </p:nvSpPr>
        <p:spPr>
          <a:xfrm>
            <a:off x="0" y="0"/>
            <a:ext cx="-11796840" cy="-11796840"/>
          </a:xfrm>
          <a:prstGeom prst="rect">
            <a:avLst/>
          </a:prstGeom>
        </p:spPr>
        <p:txBody>
          <a:bodyPr bIns="45000" lIns="90000" rIns="90000" tIns="45000"/>
          <a:p>
            <a:pPr>
              <a:lnSpc>
                <a:spcPct val="100000"/>
              </a:lnSpc>
            </a:pPr>
            <a:fld id="{11B11171-9191-41A1-A151-61C1E1C16141}" type="slidenum">
              <a:rPr lang="en-US">
                <a:solidFill>
                  <a:srgbClr val="000000"/>
                </a:solidFill>
                <a:latin typeface="Calibri"/>
              </a:rPr>
              <a:t>&lt;number&gt;</a:t>
            </a:fld>
            <a:endParaRPr/>
          </a:p>
        </p:txBody>
      </p:sp>
      <p:pic>
        <p:nvPicPr>
          <p:cNvPr descr="" id="301" name="Picture 3"/>
          <p:cNvPicPr/>
          <p:nvPr/>
        </p:nvPicPr>
        <p:blipFill>
          <a:blip r:embed="rId1"/>
          <a:stretch>
            <a:fillRect/>
          </a:stretch>
        </p:blipFill>
        <p:spPr>
          <a:xfrm>
            <a:off x="2786040" y="1857240"/>
            <a:ext cx="4800240" cy="4000320"/>
          </a:xfrm>
          <a:prstGeom prst="rect">
            <a:avLst/>
          </a:prstGeom>
        </p:spPr>
      </p:pic>
      <p:sp>
        <p:nvSpPr>
          <p:cNvPr id="302" name="CustomShape 4"/>
          <p:cNvSpPr/>
          <p:nvPr/>
        </p:nvSpPr>
        <p:spPr>
          <a:xfrm>
            <a:off x="2500200" y="3857040"/>
            <a:ext cx="1499760" cy="571320"/>
          </a:xfrm>
          <a:prstGeom prst="straightConnector1">
            <a:avLst/>
          </a:prstGeom>
          <a:ln w="57240">
            <a:solidFill>
              <a:srgbClr val="ffff00"/>
            </a:solidFill>
            <a:round/>
            <a:tailEnd len="med" type="triangle" w="med"/>
          </a:ln>
        </p:spPr>
      </p:sp>
      <p:sp>
        <p:nvSpPr>
          <p:cNvPr id="303" name="CustomShape 5"/>
          <p:cNvSpPr/>
          <p:nvPr/>
        </p:nvSpPr>
        <p:spPr>
          <a:xfrm>
            <a:off x="1857240" y="3214800"/>
            <a:ext cx="2356920" cy="70920"/>
          </a:xfrm>
          <a:prstGeom prst="straightConnector1">
            <a:avLst/>
          </a:prstGeom>
          <a:ln w="57240">
            <a:solidFill>
              <a:srgbClr val="ffff00"/>
            </a:solidFill>
            <a:round/>
            <a:tailEnd len="med" type="triangle" w="med"/>
          </a:ln>
        </p:spPr>
      </p:sp>
      <p:sp>
        <p:nvSpPr>
          <p:cNvPr id="304" name="CustomShape 6"/>
          <p:cNvSpPr/>
          <p:nvPr/>
        </p:nvSpPr>
        <p:spPr>
          <a:xfrm>
            <a:off x="3929040" y="4429080"/>
            <a:ext cx="856800" cy="785520"/>
          </a:xfrm>
          <a:prstGeom prst="straightConnector1">
            <a:avLst/>
          </a:prstGeom>
          <a:ln w="57240">
            <a:solidFill>
              <a:srgbClr val="ffff00"/>
            </a:solidFill>
            <a:round/>
            <a:tailEnd len="med" type="triangle" w="med"/>
          </a:ln>
        </p:spPr>
      </p:sp>
      <p:sp>
        <p:nvSpPr>
          <p:cNvPr id="305" name="CustomShape 7"/>
          <p:cNvSpPr/>
          <p:nvPr/>
        </p:nvSpPr>
        <p:spPr>
          <a:xfrm>
            <a:off x="7286760" y="3716280"/>
            <a:ext cx="1285560" cy="1080"/>
          </a:xfrm>
          <a:prstGeom prst="straightConnector1">
            <a:avLst/>
          </a:prstGeom>
          <a:ln w="57240">
            <a:solidFill>
              <a:srgbClr val="ffff00"/>
            </a:solidFill>
            <a:round/>
            <a:tailEnd len="med" type="triangle" w="med"/>
          </a:ln>
        </p:spPr>
      </p:sp>
      <p:sp>
        <p:nvSpPr>
          <p:cNvPr id="306" name="CustomShape 8"/>
          <p:cNvSpPr/>
          <p:nvPr/>
        </p:nvSpPr>
        <p:spPr>
          <a:xfrm>
            <a:off x="7215120" y="4214880"/>
            <a:ext cx="1142640" cy="499680"/>
          </a:xfrm>
          <a:prstGeom prst="straightConnector1">
            <a:avLst/>
          </a:prstGeom>
          <a:ln w="57240">
            <a:solidFill>
              <a:srgbClr val="ffff00"/>
            </a:solidFill>
            <a:round/>
            <a:tailEnd len="med" type="triangle" w="med"/>
          </a:ln>
        </p:spPr>
      </p:sp>
      <p:sp>
        <p:nvSpPr>
          <p:cNvPr id="307" name="CustomShape 9"/>
          <p:cNvSpPr/>
          <p:nvPr/>
        </p:nvSpPr>
        <p:spPr>
          <a:xfrm>
            <a:off x="5429160" y="5643000"/>
            <a:ext cx="713880" cy="356760"/>
          </a:xfrm>
          <a:prstGeom prst="straightConnector1">
            <a:avLst/>
          </a:prstGeom>
          <a:ln w="57240">
            <a:solidFill>
              <a:srgbClr val="ffff00"/>
            </a:solidFill>
            <a:round/>
            <a:tailEnd len="med" type="triangle" w="med"/>
          </a:ln>
        </p:spPr>
      </p:sp>
      <p:sp>
        <p:nvSpPr>
          <p:cNvPr id="308" name="CustomShape 10"/>
          <p:cNvSpPr/>
          <p:nvPr/>
        </p:nvSpPr>
        <p:spPr>
          <a:xfrm>
            <a:off x="2143080" y="2071800"/>
            <a:ext cx="1714320" cy="713880"/>
          </a:xfrm>
          <a:prstGeom prst="straightConnector1">
            <a:avLst/>
          </a:prstGeom>
          <a:ln w="57240">
            <a:solidFill>
              <a:srgbClr val="ffff00"/>
            </a:solidFill>
            <a:round/>
            <a:tailEnd len="med" type="triangle" w="med"/>
          </a:ln>
        </p:spPr>
      </p:sp>
      <p:sp>
        <p:nvSpPr>
          <p:cNvPr id="309" name="CustomShape 11"/>
          <p:cNvSpPr/>
          <p:nvPr/>
        </p:nvSpPr>
        <p:spPr>
          <a:xfrm>
            <a:off x="7296120" y="3438360"/>
            <a:ext cx="276192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pin</a:t>
            </a:r>
            <a:endParaRPr/>
          </a:p>
        </p:txBody>
      </p:sp>
      <p:sp>
        <p:nvSpPr>
          <p:cNvPr id="310" name="CustomShape 12"/>
          <p:cNvSpPr/>
          <p:nvPr/>
        </p:nvSpPr>
        <p:spPr>
          <a:xfrm>
            <a:off x="642960" y="2571840"/>
            <a:ext cx="3809520" cy="11426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tumbler </a:t>
            </a:r>
            <a:r>
              <a:rPr lang="en-US" sz="2800">
                <a:solidFill>
                  <a:srgbClr val="000000"/>
                </a:solidFill>
                <a:latin typeface="Calibri"/>
                <a:ea typeface="ヒラギノ角ゴ Pro W3"/>
              </a:rPr>
              <a:t>
</a:t>
            </a:r>
            <a:r>
              <a:rPr lang="en-US" sz="2800">
                <a:solidFill>
                  <a:srgbClr val="000000"/>
                </a:solidFill>
                <a:latin typeface="Calibri"/>
                <a:ea typeface="ヒラギノ角ゴ Pro W3"/>
              </a:rPr>
              <a:t>spring </a:t>
            </a:r>
            <a:r>
              <a:rPr lang="en-US" sz="2800">
                <a:solidFill>
                  <a:srgbClr val="000000"/>
                </a:solidFill>
                <a:latin typeface="Calibri"/>
                <a:ea typeface="ヒラギノ角ゴ Pro W3"/>
              </a:rPr>
              <a:t>
</a:t>
            </a:r>
            <a:endParaRPr/>
          </a:p>
          <a:p>
            <a:pPr>
              <a:lnSpc>
                <a:spcPct val="100000"/>
              </a:lnSpc>
            </a:pPr>
            <a:endParaRPr/>
          </a:p>
        </p:txBody>
      </p:sp>
      <p:sp>
        <p:nvSpPr>
          <p:cNvPr id="311" name="CustomShape 13"/>
          <p:cNvSpPr/>
          <p:nvPr/>
        </p:nvSpPr>
        <p:spPr>
          <a:xfrm>
            <a:off x="685800" y="3733920"/>
            <a:ext cx="3809520" cy="14997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
</a:t>
            </a:r>
            <a:r>
              <a:rPr lang="en-US" sz="2800">
                <a:solidFill>
                  <a:srgbClr val="000000"/>
                </a:solidFill>
                <a:latin typeface="Calibri"/>
                <a:ea typeface="ヒラギノ角ゴ Pro W3"/>
              </a:rPr>
              <a:t>sheer line</a:t>
            </a:r>
            <a:endParaRPr/>
          </a:p>
          <a:p>
            <a:pPr>
              <a:lnSpc>
                <a:spcPct val="100000"/>
              </a:lnSpc>
            </a:pPr>
            <a:endParaRPr/>
          </a:p>
        </p:txBody>
      </p:sp>
      <p:sp>
        <p:nvSpPr>
          <p:cNvPr id="312" name="CustomShape 14"/>
          <p:cNvSpPr/>
          <p:nvPr/>
        </p:nvSpPr>
        <p:spPr>
          <a:xfrm>
            <a:off x="690480" y="5143680"/>
            <a:ext cx="3809520" cy="41144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cylinder or plug</a:t>
            </a:r>
            <a:endParaRPr/>
          </a:p>
          <a:p>
            <a:pPr>
              <a:lnSpc>
                <a:spcPct val="100000"/>
              </a:lnSpc>
            </a:pPr>
            <a:endParaRPr/>
          </a:p>
        </p:txBody>
      </p:sp>
      <p:sp>
        <p:nvSpPr>
          <p:cNvPr id="313" name="CustomShape 15"/>
          <p:cNvSpPr/>
          <p:nvPr/>
        </p:nvSpPr>
        <p:spPr>
          <a:xfrm>
            <a:off x="5052960" y="5643720"/>
            <a:ext cx="1652400" cy="7855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keyway</a:t>
            </a:r>
            <a:endParaRPr/>
          </a:p>
          <a:p>
            <a:pPr>
              <a:lnSpc>
                <a:spcPct val="100000"/>
              </a:lnSpc>
            </a:pPr>
            <a:endParaRPr/>
          </a:p>
        </p:txBody>
      </p:sp>
      <p:sp>
        <p:nvSpPr>
          <p:cNvPr id="314" name="CustomShape 16"/>
          <p:cNvSpPr/>
          <p:nvPr/>
        </p:nvSpPr>
        <p:spPr>
          <a:xfrm>
            <a:off x="7286760" y="4643280"/>
            <a:ext cx="1213920" cy="285480"/>
          </a:xfrm>
          <a:prstGeom prst="straightConnector1">
            <a:avLst/>
          </a:prstGeom>
          <a:ln w="57240">
            <a:solidFill>
              <a:srgbClr val="ffff00"/>
            </a:solidFill>
            <a:round/>
            <a:tailEnd len="med" type="triangle" w="med"/>
          </a:ln>
        </p:spPr>
      </p:sp>
      <p:sp>
        <p:nvSpPr>
          <p:cNvPr id="315" name="CustomShape 17"/>
          <p:cNvSpPr/>
          <p:nvPr/>
        </p:nvSpPr>
        <p:spPr>
          <a:xfrm>
            <a:off x="5357880" y="1857240"/>
            <a:ext cx="499680" cy="213840"/>
          </a:xfrm>
          <a:prstGeom prst="straightConnector1">
            <a:avLst/>
          </a:prstGeom>
          <a:ln w="57240">
            <a:solidFill>
              <a:srgbClr val="ffff00"/>
            </a:solidFill>
            <a:round/>
            <a:tailEnd len="med" type="triangle" w="med"/>
          </a:ln>
        </p:spPr>
      </p:sp>
      <p:sp>
        <p:nvSpPr>
          <p:cNvPr id="316" name="CustomShape 18"/>
          <p:cNvSpPr/>
          <p:nvPr/>
        </p:nvSpPr>
        <p:spPr>
          <a:xfrm>
            <a:off x="6993000" y="2000160"/>
            <a:ext cx="205704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
</a:t>
            </a:r>
            <a:r>
              <a:rPr lang="en-US" sz="2800">
                <a:solidFill>
                  <a:srgbClr val="000000"/>
                </a:solidFill>
                <a:latin typeface="Calibri"/>
                <a:ea typeface="ヒラギノ角ゴ Pro W3"/>
              </a:rPr>
              <a:t>top or driver</a:t>
            </a:r>
            <a:endParaRPr/>
          </a:p>
        </p:txBody>
      </p:sp>
      <p:sp>
        <p:nvSpPr>
          <p:cNvPr id="317" name="CustomShape 19"/>
          <p:cNvSpPr/>
          <p:nvPr/>
        </p:nvSpPr>
        <p:spPr>
          <a:xfrm>
            <a:off x="7296120" y="4286160"/>
            <a:ext cx="184752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bottom or key</a:t>
            </a:r>
            <a:endParaRPr/>
          </a:p>
        </p:txBody>
      </p:sp>
      <p:sp>
        <p:nvSpPr>
          <p:cNvPr id="318" name="CustomShape 20"/>
          <p:cNvSpPr/>
          <p:nvPr/>
        </p:nvSpPr>
        <p:spPr>
          <a:xfrm>
            <a:off x="7010280" y="3723480"/>
            <a:ext cx="856800" cy="928440"/>
          </a:xfrm>
          <a:prstGeom prst="straightConnector1">
            <a:avLst/>
          </a:prstGeom>
          <a:ln w="57240">
            <a:solidFill>
              <a:srgbClr val="ffff00"/>
            </a:solidFill>
            <a:round/>
            <a:tailEnd len="med" type="triangle" w="med"/>
          </a:ln>
        </p:spPr>
      </p:sp>
      <p:sp>
        <p:nvSpPr>
          <p:cNvPr id="319" name="CustomShape 21"/>
          <p:cNvSpPr/>
          <p:nvPr/>
        </p:nvSpPr>
        <p:spPr>
          <a:xfrm>
            <a:off x="5214960" y="1295280"/>
            <a:ext cx="2761920" cy="77580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driver</a:t>
            </a:r>
            <a:endParaRPr/>
          </a:p>
        </p:txBody>
      </p:sp>
      <p:sp>
        <p:nvSpPr>
          <p:cNvPr id="320" name="CustomShape 22"/>
          <p:cNvSpPr/>
          <p:nvPr/>
        </p:nvSpPr>
        <p:spPr>
          <a:xfrm>
            <a:off x="594000" y="6400800"/>
            <a:ext cx="63183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123" nodeType="tmRoot" restart="never">
          <p:childTnLst>
            <p:seq>
              <p:cTn id="124"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TextShape 1"/>
          <p:cNvSpPr txBox="1"/>
          <p:nvPr/>
        </p:nvSpPr>
        <p:spPr>
          <a:xfrm>
            <a:off x="152280" y="-228600"/>
            <a:ext cx="8534160" cy="1142640"/>
          </a:xfrm>
          <a:prstGeom prst="rect">
            <a:avLst/>
          </a:prstGeom>
        </p:spPr>
        <p:txBody>
          <a:bodyPr anchor="ctr"/>
          <a:p>
            <a:pPr algn="ctr">
              <a:lnSpc>
                <a:spcPct val="100000"/>
              </a:lnSpc>
            </a:pPr>
            <a:r>
              <a:rPr lang="en-US" sz="4400">
                <a:solidFill>
                  <a:srgbClr val="000000"/>
                </a:solidFill>
                <a:latin typeface="Calibri"/>
              </a:rPr>
              <a:t>How Does a Pin Tumbler Lock Work?</a:t>
            </a:r>
            <a:endParaRPr/>
          </a:p>
        </p:txBody>
      </p:sp>
      <p:sp>
        <p:nvSpPr>
          <p:cNvPr id="322" name="TextShape 2"/>
          <p:cNvSpPr txBox="1"/>
          <p:nvPr/>
        </p:nvSpPr>
        <p:spPr>
          <a:xfrm>
            <a:off x="533520" y="914400"/>
            <a:ext cx="4952520" cy="5257440"/>
          </a:xfrm>
          <a:prstGeom prst="rect">
            <a:avLst/>
          </a:prstGeom>
        </p:spPr>
        <p:txBody>
          <a:bodyPr/>
          <a:p>
            <a:pPr>
              <a:lnSpc>
                <a:spcPct val="100000"/>
              </a:lnSpc>
              <a:buFont typeface="Calibri"/>
              <a:buAutoNum type="arabicPeriod"/>
            </a:pPr>
            <a:r>
              <a:rPr lang="en-US" sz="2400">
                <a:solidFill>
                  <a:srgbClr val="000000"/>
                </a:solidFill>
                <a:latin typeface="Calibri"/>
              </a:rPr>
              <a:t>When a key is not present, the pin stacks are pushed down by the springs so that the driver (top) pins span the plug and the outer casing, preventing the plug from rotating. </a:t>
            </a:r>
            <a:endParaRPr/>
          </a:p>
          <a:p>
            <a:pPr>
              <a:lnSpc>
                <a:spcPct val="100000"/>
              </a:lnSpc>
              <a:buFont typeface="Calibri"/>
              <a:buAutoNum type="arabicPeriod"/>
            </a:pPr>
            <a:r>
              <a:rPr lang="en-US" sz="2400">
                <a:solidFill>
                  <a:srgbClr val="000000"/>
                </a:solidFill>
                <a:latin typeface="Calibri"/>
              </a:rPr>
              <a:t>When the correct key is inserted, the ridges of the key push up the pin stacks so that the cuts of the pin stacks are aligned with the shear line. </a:t>
            </a:r>
            <a:endParaRPr/>
          </a:p>
          <a:p>
            <a:pPr>
              <a:lnSpc>
                <a:spcPct val="100000"/>
              </a:lnSpc>
              <a:buFont typeface="Calibri"/>
              <a:buAutoNum type="arabicPeriod"/>
            </a:pPr>
            <a:r>
              <a:rPr lang="en-US" sz="2400">
                <a:solidFill>
                  <a:srgbClr val="000000"/>
                </a:solidFill>
                <a:latin typeface="Calibri"/>
              </a:rPr>
              <a:t>The alignment of the cuts with the shear line allows the plug to be rotated. </a:t>
            </a:r>
            <a:endParaRPr/>
          </a:p>
        </p:txBody>
      </p:sp>
      <p:sp>
        <p:nvSpPr>
          <p:cNvPr id="323" name="TextShape 3"/>
          <p:cNvSpPr txBox="1"/>
          <p:nvPr/>
        </p:nvSpPr>
        <p:spPr>
          <a:xfrm>
            <a:off x="0" y="0"/>
            <a:ext cx="-11796840" cy="-11796840"/>
          </a:xfrm>
          <a:prstGeom prst="rect">
            <a:avLst/>
          </a:prstGeom>
        </p:spPr>
        <p:txBody>
          <a:bodyPr bIns="45000" lIns="90000" rIns="90000" tIns="45000"/>
          <a:p>
            <a:pPr>
              <a:lnSpc>
                <a:spcPct val="100000"/>
              </a:lnSpc>
            </a:pPr>
            <a:fld id="{51610111-B181-4131-81D1-4101D181B1D1}" type="slidenum">
              <a:rPr lang="en-US">
                <a:solidFill>
                  <a:srgbClr val="000000"/>
                </a:solidFill>
                <a:latin typeface="Calibri"/>
              </a:rPr>
              <a:t>&lt;number&gt;</a:t>
            </a:fld>
            <a:endParaRPr/>
          </a:p>
        </p:txBody>
      </p:sp>
      <p:pic>
        <p:nvPicPr>
          <p:cNvPr descr="" id="324" name="Picture 3"/>
          <p:cNvPicPr/>
          <p:nvPr/>
        </p:nvPicPr>
        <p:blipFill>
          <a:blip r:embed="rId1"/>
          <a:stretch>
            <a:fillRect/>
          </a:stretch>
        </p:blipFill>
        <p:spPr>
          <a:xfrm>
            <a:off x="6019920" y="609480"/>
            <a:ext cx="2366640" cy="1972080"/>
          </a:xfrm>
          <a:prstGeom prst="rect">
            <a:avLst/>
          </a:prstGeom>
        </p:spPr>
      </p:pic>
      <p:pic>
        <p:nvPicPr>
          <p:cNvPr descr="" id="325" name="Picture 4"/>
          <p:cNvPicPr/>
          <p:nvPr/>
        </p:nvPicPr>
        <p:blipFill>
          <a:blip r:embed="rId2"/>
          <a:stretch>
            <a:fillRect/>
          </a:stretch>
        </p:blipFill>
        <p:spPr>
          <a:xfrm>
            <a:off x="5791320" y="2362320"/>
            <a:ext cx="2605680" cy="2171520"/>
          </a:xfrm>
          <a:prstGeom prst="rect">
            <a:avLst/>
          </a:prstGeom>
        </p:spPr>
      </p:pic>
      <p:pic>
        <p:nvPicPr>
          <p:cNvPr descr="" id="326" name="Picture 5"/>
          <p:cNvPicPr/>
          <p:nvPr/>
        </p:nvPicPr>
        <p:blipFill>
          <a:blip r:embed="rId3"/>
          <a:stretch>
            <a:fillRect/>
          </a:stretch>
        </p:blipFill>
        <p:spPr>
          <a:xfrm>
            <a:off x="5791320" y="4191120"/>
            <a:ext cx="2697120" cy="2247480"/>
          </a:xfrm>
          <a:prstGeom prst="rect">
            <a:avLst/>
          </a:prstGeom>
        </p:spPr>
      </p:pic>
      <p:sp>
        <p:nvSpPr>
          <p:cNvPr id="327" name="CustomShape 4"/>
          <p:cNvSpPr/>
          <p:nvPr/>
        </p:nvSpPr>
        <p:spPr>
          <a:xfrm>
            <a:off x="568080" y="6400800"/>
            <a:ext cx="637020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http://en.wikipedia.org/wiki/File:Pin_tumbler_with_key.svg used with permission under Gnu Free Documentation License 1.2</a:t>
            </a:r>
            <a:endParaRPr/>
          </a:p>
        </p:txBody>
      </p:sp>
    </p:spTree>
  </p:cSld>
  <p:timing>
    <p:tnLst>
      <p:par>
        <p:cTn dur="indefinite" id="125" nodeType="tmRoot" restart="never">
          <p:childTnLst>
            <p:seq>
              <p:cTn dur="indefinite" id="126" nodeType="mainSeq">
                <p:childTnLst>
                  <p:par>
                    <p:cTn fill="hold" id="127">
                      <p:stCondLst>
                        <p:cond delay="indefinite"/>
                      </p:stCondLst>
                      <p:childTnLst>
                        <p:par>
                          <p:cTn fill="hold" id="128">
                            <p:stCondLst>
                              <p:cond delay="0"/>
                            </p:stCondLst>
                            <p:childTnLst>
                              <p:par>
                                <p:cTn fill="hold" id="129" nodeType="clickEffect" presetClass="entr" presetID="31">
                                  <p:stCondLst>
                                    <p:cond delay="0"/>
                                  </p:stCondLst>
                                  <p:childTnLst>
                                    <p:set>
                                      <p:cBhvr>
                                        <p:cTn dur="1" fill="hold" id="130">
                                          <p:stCondLst>
                                            <p:cond delay="0"/>
                                          </p:stCondLst>
                                        </p:cTn>
                                        <p:tgtEl>
                                          <p:spTgt spid="325"/>
                                        </p:tgtEl>
                                        <p:attrNameLst>
                                          <p:attrName>style.visibility</p:attrName>
                                        </p:attrNameLst>
                                      </p:cBhvr>
                                      <p:to>
                                        <p:strVal val="visible"/>
                                      </p:to>
                                    </p:set>
                                    <p:anim calcmode="lin" valueType="num">
                                      <p:cBhvr additive="repl">
                                        <p:cTn dur="1000" fill="hold" id="131"/>
                                        <p:tgtEl>
                                          <p:spTgt spid="325"/>
                                        </p:tgtEl>
                                        <p:attrNameLst>
                                          <p:attrName/>
                                        </p:attrNameLst>
                                      </p:cBhvr>
                                      <p:tavLst>
                                        <p:tav tm="0">
                                          <p:val/>
                                        </p:tav>
                                        <p:tav tm="100000">
                                          <p:val>
                                            <p:strVal val="#ppt_w"/>
                                          </p:val>
                                        </p:tav>
                                      </p:tavLst>
                                    </p:anim>
                                    <p:anim calcmode="lin" valueType="num">
                                      <p:cBhvr additive="repl">
                                        <p:cTn dur="1000" fill="hold" id="132"/>
                                        <p:tgtEl>
                                          <p:spTgt spid="325"/>
                                        </p:tgtEl>
                                        <p:attrNameLst>
                                          <p:attrName/>
                                        </p:attrNameLst>
                                      </p:cBhvr>
                                      <p:tavLst>
                                        <p:tav tm="0">
                                          <p:val/>
                                        </p:tav>
                                        <p:tav tm="100000">
                                          <p:val>
                                            <p:strVal val="#ppt_h"/>
                                          </p:val>
                                        </p:tav>
                                      </p:tavLst>
                                    </p:anim>
                                    <p:anim calcmode="lin" valueType="num">
                                      <p:cBhvr additive="repl">
                                        <p:cTn dur="1000" fill="hold" id="133"/>
                                        <p:tgtEl>
                                          <p:spTgt spid="325"/>
                                        </p:tgtEl>
                                        <p:attrNameLst>
                                          <p:attrName/>
                                        </p:attrNameLst>
                                      </p:cBhvr>
                                      <p:tavLst>
                                        <p:tav tm="0">
                                          <p:val>
                                            <p:strVal val="90"/>
                                          </p:val>
                                        </p:tav>
                                        <p:tav tm="100000">
                                          <p:val>
                                            <p:strVal val="0"/>
                                          </p:val>
                                        </p:tav>
                                      </p:tavLst>
                                    </p:anim>
                                    <p:animEffect filter="fade" transition="in">
                                      <p:cBhvr additive="repl">
                                        <p:cTn dur="1000" fill="freeze" id="134"/>
                                        <p:tgtEl>
                                          <p:spTgt spid="325"/>
                                        </p:tgtEl>
                                      </p:cBhvr>
                                    </p:animEffect>
                                  </p:childTnLst>
                                </p:cTn>
                              </p:par>
                            </p:childTnLst>
                          </p:cTn>
                        </p:par>
                      </p:childTnLst>
                    </p:cTn>
                  </p:par>
                  <p:par>
                    <p:cTn fill="hold" id="135">
                      <p:stCondLst>
                        <p:cond delay="indefinite"/>
                      </p:stCondLst>
                      <p:childTnLst>
                        <p:par>
                          <p:cTn fill="hold" id="136">
                            <p:stCondLst>
                              <p:cond delay="0"/>
                            </p:stCondLst>
                            <p:childTnLst>
                              <p:par>
                                <p:cTn fill="hold" id="137" nodeType="clickEffect" presetClass="entr" presetID="31">
                                  <p:stCondLst>
                                    <p:cond delay="0"/>
                                  </p:stCondLst>
                                  <p:childTnLst>
                                    <p:set>
                                      <p:cBhvr>
                                        <p:cTn dur="1" fill="hold" id="138">
                                          <p:stCondLst>
                                            <p:cond delay="0"/>
                                          </p:stCondLst>
                                        </p:cTn>
                                        <p:tgtEl>
                                          <p:spTgt spid="326"/>
                                        </p:tgtEl>
                                        <p:attrNameLst>
                                          <p:attrName>style.visibility</p:attrName>
                                        </p:attrNameLst>
                                      </p:cBhvr>
                                      <p:to>
                                        <p:strVal val="visible"/>
                                      </p:to>
                                    </p:set>
                                    <p:anim calcmode="lin" valueType="num">
                                      <p:cBhvr additive="repl">
                                        <p:cTn dur="1000" fill="hold" id="139"/>
                                        <p:tgtEl>
                                          <p:spTgt spid="326"/>
                                        </p:tgtEl>
                                        <p:attrNameLst>
                                          <p:attrName/>
                                        </p:attrNameLst>
                                      </p:cBhvr>
                                      <p:tavLst>
                                        <p:tav tm="0">
                                          <p:val/>
                                        </p:tav>
                                        <p:tav tm="100000">
                                          <p:val>
                                            <p:strVal val="#ppt_w"/>
                                          </p:val>
                                        </p:tav>
                                      </p:tavLst>
                                    </p:anim>
                                    <p:anim calcmode="lin" valueType="num">
                                      <p:cBhvr additive="repl">
                                        <p:cTn dur="1000" fill="hold" id="140"/>
                                        <p:tgtEl>
                                          <p:spTgt spid="326"/>
                                        </p:tgtEl>
                                        <p:attrNameLst>
                                          <p:attrName/>
                                        </p:attrNameLst>
                                      </p:cBhvr>
                                      <p:tavLst>
                                        <p:tav tm="0">
                                          <p:val/>
                                        </p:tav>
                                        <p:tav tm="100000">
                                          <p:val>
                                            <p:strVal val="#ppt_h"/>
                                          </p:val>
                                        </p:tav>
                                      </p:tavLst>
                                    </p:anim>
                                    <p:anim calcmode="lin" valueType="num">
                                      <p:cBhvr additive="repl">
                                        <p:cTn dur="1000" fill="hold" id="141"/>
                                        <p:tgtEl>
                                          <p:spTgt spid="326"/>
                                        </p:tgtEl>
                                        <p:attrNameLst>
                                          <p:attrName/>
                                        </p:attrNameLst>
                                      </p:cBhvr>
                                      <p:tavLst>
                                        <p:tav tm="0">
                                          <p:val>
                                            <p:strVal val="90"/>
                                          </p:val>
                                        </p:tav>
                                        <p:tav tm="100000">
                                          <p:val>
                                            <p:strVal val="0"/>
                                          </p:val>
                                        </p:tav>
                                      </p:tavLst>
                                    </p:anim>
                                    <p:animEffect filter="fade" transition="in">
                                      <p:cBhvr additive="repl">
                                        <p:cTn dur="1000" fill="freeze" id="142"/>
                                        <p:tgtEl>
                                          <p:spTgt spid="3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Why Physical Security?</a:t>
            </a:r>
            <a:endParaRPr/>
          </a:p>
        </p:txBody>
      </p:sp>
      <p:sp>
        <p:nvSpPr>
          <p:cNvPr id="234" name="TextShape 2"/>
          <p:cNvSpPr txBox="1"/>
          <p:nvPr/>
        </p:nvSpPr>
        <p:spPr>
          <a:xfrm>
            <a:off x="457200" y="1417320"/>
            <a:ext cx="8229240" cy="5074920"/>
          </a:xfrm>
          <a:prstGeom prst="rect">
            <a:avLst/>
          </a:prstGeom>
        </p:spPr>
        <p:txBody>
          <a:bodyPr/>
          <a:p>
            <a:pPr>
              <a:lnSpc>
                <a:spcPct val="100000"/>
              </a:lnSpc>
              <a:buFont typeface="Arial"/>
              <a:buChar char="•"/>
            </a:pPr>
            <a:r>
              <a:rPr lang="en-US" sz="3200">
                <a:solidFill>
                  <a:srgbClr val="000000"/>
                </a:solidFill>
                <a:latin typeface="Calibri"/>
              </a:rPr>
              <a:t>Notion of boundaries</a:t>
            </a:r>
            <a:endParaRPr/>
          </a:p>
          <a:p>
            <a:pPr lvl="1">
              <a:buSzPct val="75000"/>
              <a:buFont typeface="StarSymbol"/>
              <a:buChar char=""/>
            </a:pPr>
            <a:r>
              <a:rPr lang="en-US" sz="3200">
                <a:solidFill>
                  <a:srgbClr val="000000"/>
                </a:solidFill>
                <a:latin typeface="Calibri"/>
              </a:rPr>
              <a:t>Physical</a:t>
            </a:r>
            <a:endParaRPr/>
          </a:p>
          <a:p>
            <a:pPr lvl="1">
              <a:buSzPct val="75000"/>
              <a:buFont typeface="StarSymbol"/>
              <a:buChar char=""/>
            </a:pPr>
            <a:r>
              <a:rPr lang="en-US" sz="3200">
                <a:solidFill>
                  <a:srgbClr val="000000"/>
                </a:solidFill>
                <a:latin typeface="Calibri"/>
              </a:rPr>
              <a:t>Logical</a:t>
            </a:r>
            <a:endParaRPr/>
          </a:p>
          <a:p>
            <a:pPr lvl="1">
              <a:buSzPct val="75000"/>
              <a:buFont typeface="StarSymbol"/>
              <a:buChar char=""/>
            </a:pPr>
            <a:r>
              <a:rPr lang="en-US" sz="3200">
                <a:solidFill>
                  <a:srgbClr val="000000"/>
                </a:solidFill>
                <a:latin typeface="Calibri"/>
              </a:rPr>
              <a:t>Cryptographic</a:t>
            </a:r>
            <a:endParaRPr/>
          </a:p>
          <a:p>
            <a:pPr>
              <a:lnSpc>
                <a:spcPct val="100000"/>
              </a:lnSpc>
              <a:buFont typeface="Arial"/>
              <a:buChar char="•"/>
            </a:pPr>
            <a:r>
              <a:rPr lang="en-US" sz="3200">
                <a:solidFill>
                  <a:srgbClr val="000000"/>
                </a:solidFill>
                <a:latin typeface="Calibri"/>
              </a:rPr>
              <a:t>There may be several of each type</a:t>
            </a:r>
            <a:endParaRPr/>
          </a:p>
          <a:p>
            <a:pPr>
              <a:lnSpc>
                <a:spcPct val="100000"/>
              </a:lnSpc>
              <a:buFont typeface="Arial"/>
              <a:buChar char="•"/>
            </a:pPr>
            <a:r>
              <a:rPr lang="en-US" sz="3200">
                <a:solidFill>
                  <a:srgbClr val="000000"/>
                </a:solidFill>
                <a:latin typeface="Calibri"/>
              </a:rPr>
              <a:t>These may be interleaved</a:t>
            </a:r>
            <a:endParaRPr/>
          </a:p>
          <a:p>
            <a:pPr>
              <a:lnSpc>
                <a:spcPct val="100000"/>
              </a:lnSpc>
              <a:buFont typeface="Arial"/>
              <a:buChar char="•"/>
            </a:pPr>
            <a:r>
              <a:rPr lang="en-US" sz="3200">
                <a:solidFill>
                  <a:srgbClr val="000000"/>
                </a:solidFill>
                <a:latin typeface="Calibri"/>
              </a:rPr>
              <a:t>Even the most secure system may be vulnerable if physical access is obtained</a:t>
            </a:r>
            <a:endParaRPr/>
          </a:p>
          <a:p>
            <a:pPr>
              <a:lnSpc>
                <a:spcPct val="100000"/>
              </a:lnSpc>
            </a:pPr>
            <a:endParaRPr/>
          </a:p>
        </p:txBody>
      </p:sp>
      <p:sp>
        <p:nvSpPr>
          <p:cNvPr id="235" name="TextShape 3"/>
          <p:cNvSpPr txBox="1"/>
          <p:nvPr/>
        </p:nvSpPr>
        <p:spPr>
          <a:xfrm>
            <a:off x="0" y="0"/>
            <a:ext cx="-11796840" cy="-11796840"/>
          </a:xfrm>
          <a:prstGeom prst="rect">
            <a:avLst/>
          </a:prstGeom>
        </p:spPr>
        <p:txBody>
          <a:bodyPr bIns="45000" lIns="90000" rIns="90000" tIns="45000"/>
          <a:p>
            <a:pPr>
              <a:lnSpc>
                <a:spcPct val="100000"/>
              </a:lnSpc>
            </a:pPr>
            <a:fld id="{11819181-5151-4131-A1D1-213181014121}" type="slidenum">
              <a:rPr lang="en-US">
                <a:solidFill>
                  <a:srgbClr val="000000"/>
                </a:solidFill>
                <a:latin typeface="Calibri"/>
              </a:rPr>
              <a:t>&lt;number&gt;</a:t>
            </a:fld>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152280" y="-228600"/>
            <a:ext cx="8534160" cy="1142640"/>
          </a:xfrm>
          <a:prstGeom prst="rect">
            <a:avLst/>
          </a:prstGeom>
        </p:spPr>
        <p:txBody>
          <a:bodyPr anchor="ctr"/>
          <a:p>
            <a:pPr algn="ctr">
              <a:lnSpc>
                <a:spcPct val="100000"/>
              </a:lnSpc>
            </a:pPr>
            <a:r>
              <a:rPr lang="en-US" sz="4400">
                <a:solidFill>
                  <a:srgbClr val="000000"/>
                </a:solidFill>
                <a:latin typeface="Calibri"/>
              </a:rPr>
              <a:t>How Does a Pin Tumbler Lock Work?</a:t>
            </a:r>
            <a:endParaRPr/>
          </a:p>
        </p:txBody>
      </p:sp>
      <p:sp>
        <p:nvSpPr>
          <p:cNvPr id="329" name="TextShape 2"/>
          <p:cNvSpPr txBox="1"/>
          <p:nvPr/>
        </p:nvSpPr>
        <p:spPr>
          <a:xfrm>
            <a:off x="457200" y="1981080"/>
            <a:ext cx="4038120" cy="4144680"/>
          </a:xfrm>
          <a:prstGeom prst="rect">
            <a:avLst/>
          </a:prstGeom>
        </p:spPr>
        <p:txBody>
          <a:bodyPr/>
          <a:p>
            <a:pPr>
              <a:lnSpc>
                <a:spcPct val="100000"/>
              </a:lnSpc>
              <a:buFont typeface="Arial"/>
              <a:buChar char="•"/>
            </a:pPr>
            <a:r>
              <a:rPr lang="en-US" sz="2800">
                <a:solidFill>
                  <a:srgbClr val="000000"/>
                </a:solidFill>
                <a:latin typeface="Calibri"/>
              </a:rPr>
              <a:t>If an inappropriate key is insered, then the pins do not align along the shear line and the lock does not turn.</a:t>
            </a:r>
            <a:endParaRPr/>
          </a:p>
        </p:txBody>
      </p:sp>
      <p:sp>
        <p:nvSpPr>
          <p:cNvPr id="330" name="TextShape 3"/>
          <p:cNvSpPr txBox="1"/>
          <p:nvPr/>
        </p:nvSpPr>
        <p:spPr>
          <a:xfrm>
            <a:off x="0" y="0"/>
            <a:ext cx="-11796840" cy="-11796840"/>
          </a:xfrm>
          <a:prstGeom prst="rect">
            <a:avLst/>
          </a:prstGeom>
        </p:spPr>
        <p:txBody>
          <a:bodyPr bIns="45000" lIns="90000" rIns="90000" tIns="45000"/>
          <a:p>
            <a:pPr>
              <a:lnSpc>
                <a:spcPct val="100000"/>
              </a:lnSpc>
            </a:pPr>
            <a:fld id="{E1319161-C1E1-4121-B121-B14101F101D1}" type="slidenum">
              <a:rPr lang="en-US">
                <a:solidFill>
                  <a:srgbClr val="000000"/>
                </a:solidFill>
                <a:latin typeface="Calibri"/>
              </a:rPr>
              <a:t>&lt;number&gt;</a:t>
            </a:fld>
            <a:endParaRPr/>
          </a:p>
        </p:txBody>
      </p:sp>
      <p:pic>
        <p:nvPicPr>
          <p:cNvPr descr="" id="331" name="Picture 6"/>
          <p:cNvPicPr/>
          <p:nvPr/>
        </p:nvPicPr>
        <p:blipFill>
          <a:blip r:embed="rId1"/>
          <a:stretch>
            <a:fillRect/>
          </a:stretch>
        </p:blipFill>
        <p:spPr>
          <a:xfrm>
            <a:off x="4572000" y="1828800"/>
            <a:ext cx="3952440" cy="3293640"/>
          </a:xfrm>
          <a:prstGeom prst="rect">
            <a:avLst/>
          </a:prstGeom>
        </p:spPr>
      </p:pic>
      <p:sp>
        <p:nvSpPr>
          <p:cNvPr id="332" name="CustomShape 4"/>
          <p:cNvSpPr/>
          <p:nvPr/>
        </p:nvSpPr>
        <p:spPr>
          <a:xfrm>
            <a:off x="594000" y="6400800"/>
            <a:ext cx="63183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143" nodeType="tmRoot" restart="never">
          <p:childTnLst>
            <p:seq>
              <p:cTn dur="indefinite" id="144" nodeType="mainSeq">
                <p:childTnLst>
                  <p:par>
                    <p:cTn fill="hold" id="145">
                      <p:stCondLst>
                        <p:cond delay="indefinite"/>
                      </p:stCondLst>
                      <p:childTnLst>
                        <p:par>
                          <p:cTn fill="hold" id="146">
                            <p:stCondLst>
                              <p:cond delay="0"/>
                            </p:stCondLst>
                            <p:childTnLst>
                              <p:par>
                                <p:cTn fill="hold" id="147" nodeType="clickEffect" presetClass="entr" presetID="31">
                                  <p:stCondLst>
                                    <p:cond delay="0"/>
                                  </p:stCondLst>
                                  <p:childTnLst>
                                    <p:set>
                                      <p:cBhvr>
                                        <p:cTn dur="1" fill="hold" id="148">
                                          <p:stCondLst>
                                            <p:cond delay="0"/>
                                          </p:stCondLst>
                                        </p:cTn>
                                        <p:tgtEl>
                                          <p:spTgt spid="331"/>
                                        </p:tgtEl>
                                        <p:attrNameLst>
                                          <p:attrName>style.visibility</p:attrName>
                                        </p:attrNameLst>
                                      </p:cBhvr>
                                      <p:to>
                                        <p:strVal val="visible"/>
                                      </p:to>
                                    </p:set>
                                    <p:anim calcmode="lin" valueType="num">
                                      <p:cBhvr additive="repl">
                                        <p:cTn dur="1000" fill="hold" id="149"/>
                                        <p:tgtEl>
                                          <p:spTgt spid="331"/>
                                        </p:tgtEl>
                                        <p:attrNameLst>
                                          <p:attrName/>
                                        </p:attrNameLst>
                                      </p:cBhvr>
                                      <p:tavLst>
                                        <p:tav tm="0">
                                          <p:val/>
                                        </p:tav>
                                        <p:tav tm="100000">
                                          <p:val>
                                            <p:strVal val="#ppt_w"/>
                                          </p:val>
                                        </p:tav>
                                      </p:tavLst>
                                    </p:anim>
                                    <p:anim calcmode="lin" valueType="num">
                                      <p:cBhvr additive="repl">
                                        <p:cTn dur="1000" fill="hold" id="150"/>
                                        <p:tgtEl>
                                          <p:spTgt spid="331"/>
                                        </p:tgtEl>
                                        <p:attrNameLst>
                                          <p:attrName/>
                                        </p:attrNameLst>
                                      </p:cBhvr>
                                      <p:tavLst>
                                        <p:tav tm="0">
                                          <p:val/>
                                        </p:tav>
                                        <p:tav tm="100000">
                                          <p:val>
                                            <p:strVal val="#ppt_h"/>
                                          </p:val>
                                        </p:tav>
                                      </p:tavLst>
                                    </p:anim>
                                    <p:anim calcmode="lin" valueType="num">
                                      <p:cBhvr additive="repl">
                                        <p:cTn dur="1000" fill="hold" id="151"/>
                                        <p:tgtEl>
                                          <p:spTgt spid="331"/>
                                        </p:tgtEl>
                                        <p:attrNameLst>
                                          <p:attrName/>
                                        </p:attrNameLst>
                                      </p:cBhvr>
                                      <p:tavLst>
                                        <p:tav tm="0">
                                          <p:val>
                                            <p:strVal val="90"/>
                                          </p:val>
                                        </p:tav>
                                        <p:tav tm="100000">
                                          <p:val>
                                            <p:strVal val="0"/>
                                          </p:val>
                                        </p:tav>
                                      </p:tavLst>
                                    </p:anim>
                                    <p:animEffect filter="fade" transition="in">
                                      <p:cBhvr additive="repl">
                                        <p:cTn dur="1000" fill="freeze" id="152"/>
                                        <p:tgtEl>
                                          <p:spTgt spid="3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TextShape 1"/>
          <p:cNvSpPr txBox="1"/>
          <p:nvPr/>
        </p:nvSpPr>
        <p:spPr>
          <a:xfrm>
            <a:off x="722160" y="4406760"/>
            <a:ext cx="7772040" cy="1361880"/>
          </a:xfrm>
          <a:prstGeom prst="rect">
            <a:avLst/>
          </a:prstGeom>
        </p:spPr>
        <p:txBody>
          <a:bodyPr/>
          <a:p>
            <a:pPr algn="ctr">
              <a:lnSpc>
                <a:spcPct val="100000"/>
              </a:lnSpc>
            </a:pPr>
            <a:r>
              <a:rPr b="1" lang="en-US" sz="4000">
                <a:solidFill>
                  <a:srgbClr val="000000"/>
                </a:solidFill>
                <a:latin typeface="Calibri"/>
              </a:rPr>
              <a:t>LOCK PICKING</a:t>
            </a:r>
            <a:endParaRPr/>
          </a:p>
        </p:txBody>
      </p:sp>
      <p:sp>
        <p:nvSpPr>
          <p:cNvPr id="334" name="TextShape 2"/>
          <p:cNvSpPr txBox="1"/>
          <p:nvPr/>
        </p:nvSpPr>
        <p:spPr>
          <a:xfrm>
            <a:off x="0" y="0"/>
            <a:ext cx="-11796840" cy="-11796840"/>
          </a:xfrm>
          <a:prstGeom prst="rect">
            <a:avLst/>
          </a:prstGeom>
        </p:spPr>
        <p:txBody>
          <a:bodyPr bIns="45000" lIns="90000" rIns="90000" tIns="45000"/>
          <a:p>
            <a:pPr>
              <a:lnSpc>
                <a:spcPct val="100000"/>
              </a:lnSpc>
            </a:pPr>
            <a:fld id="{01C181A1-7181-4181-B1F1-61C1E141B121}" type="slidenum">
              <a:rPr lang="en-US">
                <a:solidFill>
                  <a:srgbClr val="000000"/>
                </a:solidFill>
                <a:latin typeface="Calibri"/>
              </a:rPr>
              <a:t>&lt;number&gt;</a:t>
            </a:fld>
            <a:endParaRPr/>
          </a:p>
        </p:txBody>
      </p:sp>
      <p:pic>
        <p:nvPicPr>
          <p:cNvPr descr="" id="335" name="Picture 2"/>
          <p:cNvPicPr/>
          <p:nvPr/>
        </p:nvPicPr>
        <p:blipFill>
          <a:blip r:embed="rId1"/>
          <a:stretch>
            <a:fillRect/>
          </a:stretch>
        </p:blipFill>
        <p:spPr>
          <a:xfrm>
            <a:off x="3276720" y="533520"/>
            <a:ext cx="4495320" cy="2852640"/>
          </a:xfrm>
          <a:prstGeom prst="rect">
            <a:avLst/>
          </a:prstGeom>
        </p:spPr>
      </p:pic>
      <p:sp>
        <p:nvSpPr>
          <p:cNvPr id="336" name="CustomShape 3"/>
          <p:cNvSpPr/>
          <p:nvPr/>
        </p:nvSpPr>
        <p:spPr>
          <a:xfrm>
            <a:off x="4281480" y="3429000"/>
            <a:ext cx="249588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Dan Rosenberg included with permission.</a:t>
            </a:r>
            <a:endParaRPr/>
          </a:p>
        </p:txBody>
      </p:sp>
    </p:spTree>
  </p:cSld>
  <p:timing>
    <p:tnLst>
      <p:par>
        <p:cTn dur="indefinite" id="153" nodeType="tmRoot" restart="never">
          <p:childTnLst>
            <p:seq>
              <p:cTn id="154"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Terminology</a:t>
            </a:r>
            <a:endParaRPr/>
          </a:p>
        </p:txBody>
      </p:sp>
      <p:sp>
        <p:nvSpPr>
          <p:cNvPr id="338" name="TextShape 2"/>
          <p:cNvSpPr txBox="1"/>
          <p:nvPr/>
        </p:nvSpPr>
        <p:spPr>
          <a:xfrm>
            <a:off x="642960" y="1571760"/>
            <a:ext cx="3857400" cy="523440"/>
          </a:xfrm>
          <a:prstGeom prst="rect">
            <a:avLst/>
          </a:prstGeom>
        </p:spPr>
        <p:txBody>
          <a:bodyPr/>
          <a:p>
            <a:pPr>
              <a:lnSpc>
                <a:spcPct val="100000"/>
              </a:lnSpc>
            </a:pPr>
            <a:r>
              <a:rPr lang="en-US" sz="2800">
                <a:solidFill>
                  <a:srgbClr val="000000"/>
                </a:solidFill>
                <a:latin typeface="Calibri"/>
              </a:rPr>
              <a:t>shell or hull</a:t>
            </a:r>
            <a:endParaRPr/>
          </a:p>
        </p:txBody>
      </p:sp>
      <p:sp>
        <p:nvSpPr>
          <p:cNvPr id="339" name="TextShape 3"/>
          <p:cNvSpPr txBox="1"/>
          <p:nvPr/>
        </p:nvSpPr>
        <p:spPr>
          <a:xfrm>
            <a:off x="0" y="0"/>
            <a:ext cx="-11796840" cy="-11796840"/>
          </a:xfrm>
          <a:prstGeom prst="rect">
            <a:avLst/>
          </a:prstGeom>
        </p:spPr>
        <p:txBody>
          <a:bodyPr bIns="45000" lIns="90000" rIns="90000" tIns="45000"/>
          <a:p>
            <a:pPr>
              <a:lnSpc>
                <a:spcPct val="100000"/>
              </a:lnSpc>
            </a:pPr>
            <a:fld id="{119161D1-2121-4121-8171-B1B1917141C1}" type="slidenum">
              <a:rPr lang="en-US">
                <a:solidFill>
                  <a:srgbClr val="000000"/>
                </a:solidFill>
                <a:latin typeface="Calibri"/>
              </a:rPr>
              <a:t>&lt;number&gt;</a:t>
            </a:fld>
            <a:endParaRPr/>
          </a:p>
        </p:txBody>
      </p:sp>
      <p:pic>
        <p:nvPicPr>
          <p:cNvPr descr="" id="340" name="Picture 3"/>
          <p:cNvPicPr/>
          <p:nvPr/>
        </p:nvPicPr>
        <p:blipFill>
          <a:blip r:embed="rId1"/>
          <a:stretch>
            <a:fillRect/>
          </a:stretch>
        </p:blipFill>
        <p:spPr>
          <a:xfrm>
            <a:off x="2786040" y="1857240"/>
            <a:ext cx="4800240" cy="4000320"/>
          </a:xfrm>
          <a:prstGeom prst="rect">
            <a:avLst/>
          </a:prstGeom>
        </p:spPr>
      </p:pic>
      <p:sp>
        <p:nvSpPr>
          <p:cNvPr id="341" name="CustomShape 4"/>
          <p:cNvSpPr/>
          <p:nvPr/>
        </p:nvSpPr>
        <p:spPr>
          <a:xfrm>
            <a:off x="2500200" y="3857040"/>
            <a:ext cx="1499760" cy="571320"/>
          </a:xfrm>
          <a:prstGeom prst="straightConnector1">
            <a:avLst/>
          </a:prstGeom>
          <a:ln w="57240">
            <a:solidFill>
              <a:srgbClr val="ffff00"/>
            </a:solidFill>
            <a:round/>
            <a:tailEnd len="med" type="triangle" w="med"/>
          </a:ln>
        </p:spPr>
      </p:sp>
      <p:sp>
        <p:nvSpPr>
          <p:cNvPr id="342" name="CustomShape 5"/>
          <p:cNvSpPr/>
          <p:nvPr/>
        </p:nvSpPr>
        <p:spPr>
          <a:xfrm>
            <a:off x="1857240" y="3214800"/>
            <a:ext cx="2356920" cy="70920"/>
          </a:xfrm>
          <a:prstGeom prst="straightConnector1">
            <a:avLst/>
          </a:prstGeom>
          <a:ln w="57240">
            <a:solidFill>
              <a:srgbClr val="ffff00"/>
            </a:solidFill>
            <a:round/>
            <a:tailEnd len="med" type="triangle" w="med"/>
          </a:ln>
        </p:spPr>
      </p:sp>
      <p:sp>
        <p:nvSpPr>
          <p:cNvPr id="343" name="CustomShape 6"/>
          <p:cNvSpPr/>
          <p:nvPr/>
        </p:nvSpPr>
        <p:spPr>
          <a:xfrm>
            <a:off x="3929040" y="4429080"/>
            <a:ext cx="856800" cy="785520"/>
          </a:xfrm>
          <a:prstGeom prst="straightConnector1">
            <a:avLst/>
          </a:prstGeom>
          <a:ln w="57240">
            <a:solidFill>
              <a:srgbClr val="ffff00"/>
            </a:solidFill>
            <a:round/>
            <a:tailEnd len="med" type="triangle" w="med"/>
          </a:ln>
        </p:spPr>
      </p:sp>
      <p:sp>
        <p:nvSpPr>
          <p:cNvPr id="344" name="CustomShape 7"/>
          <p:cNvSpPr/>
          <p:nvPr/>
        </p:nvSpPr>
        <p:spPr>
          <a:xfrm>
            <a:off x="7286760" y="3716280"/>
            <a:ext cx="1285560" cy="1080"/>
          </a:xfrm>
          <a:prstGeom prst="straightConnector1">
            <a:avLst/>
          </a:prstGeom>
          <a:ln w="57240">
            <a:solidFill>
              <a:srgbClr val="ffff00"/>
            </a:solidFill>
            <a:round/>
            <a:tailEnd len="med" type="triangle" w="med"/>
          </a:ln>
        </p:spPr>
      </p:sp>
      <p:sp>
        <p:nvSpPr>
          <p:cNvPr id="345" name="CustomShape 8"/>
          <p:cNvSpPr/>
          <p:nvPr/>
        </p:nvSpPr>
        <p:spPr>
          <a:xfrm>
            <a:off x="7215120" y="4214880"/>
            <a:ext cx="1142640" cy="499680"/>
          </a:xfrm>
          <a:prstGeom prst="straightConnector1">
            <a:avLst/>
          </a:prstGeom>
          <a:ln w="57240">
            <a:solidFill>
              <a:srgbClr val="ffff00"/>
            </a:solidFill>
            <a:round/>
            <a:tailEnd len="med" type="triangle" w="med"/>
          </a:ln>
        </p:spPr>
      </p:sp>
      <p:sp>
        <p:nvSpPr>
          <p:cNvPr id="346" name="CustomShape 9"/>
          <p:cNvSpPr/>
          <p:nvPr/>
        </p:nvSpPr>
        <p:spPr>
          <a:xfrm>
            <a:off x="5429160" y="5643000"/>
            <a:ext cx="713880" cy="356760"/>
          </a:xfrm>
          <a:prstGeom prst="straightConnector1">
            <a:avLst/>
          </a:prstGeom>
          <a:ln w="57240">
            <a:solidFill>
              <a:srgbClr val="ffff00"/>
            </a:solidFill>
            <a:round/>
            <a:tailEnd len="med" type="triangle" w="med"/>
          </a:ln>
        </p:spPr>
      </p:sp>
      <p:sp>
        <p:nvSpPr>
          <p:cNvPr id="347" name="CustomShape 10"/>
          <p:cNvSpPr/>
          <p:nvPr/>
        </p:nvSpPr>
        <p:spPr>
          <a:xfrm>
            <a:off x="2143080" y="2071800"/>
            <a:ext cx="1714320" cy="713880"/>
          </a:xfrm>
          <a:prstGeom prst="straightConnector1">
            <a:avLst/>
          </a:prstGeom>
          <a:ln w="57240">
            <a:solidFill>
              <a:srgbClr val="ffff00"/>
            </a:solidFill>
            <a:round/>
            <a:tailEnd len="med" type="triangle" w="med"/>
          </a:ln>
        </p:spPr>
      </p:sp>
      <p:sp>
        <p:nvSpPr>
          <p:cNvPr id="348" name="CustomShape 11"/>
          <p:cNvSpPr/>
          <p:nvPr/>
        </p:nvSpPr>
        <p:spPr>
          <a:xfrm>
            <a:off x="7296120" y="3438360"/>
            <a:ext cx="276192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pin</a:t>
            </a:r>
            <a:endParaRPr/>
          </a:p>
        </p:txBody>
      </p:sp>
      <p:sp>
        <p:nvSpPr>
          <p:cNvPr id="349" name="CustomShape 12"/>
          <p:cNvSpPr/>
          <p:nvPr/>
        </p:nvSpPr>
        <p:spPr>
          <a:xfrm>
            <a:off x="642960" y="2571840"/>
            <a:ext cx="3809520" cy="11426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tumbler </a:t>
            </a:r>
            <a:r>
              <a:rPr lang="en-US" sz="2800">
                <a:solidFill>
                  <a:srgbClr val="000000"/>
                </a:solidFill>
                <a:latin typeface="Calibri"/>
                <a:ea typeface="ヒラギノ角ゴ Pro W3"/>
              </a:rPr>
              <a:t>
</a:t>
            </a:r>
            <a:r>
              <a:rPr lang="en-US" sz="2800">
                <a:solidFill>
                  <a:srgbClr val="000000"/>
                </a:solidFill>
                <a:latin typeface="Calibri"/>
                <a:ea typeface="ヒラギノ角ゴ Pro W3"/>
              </a:rPr>
              <a:t>spring </a:t>
            </a:r>
            <a:r>
              <a:rPr lang="en-US" sz="2800">
                <a:solidFill>
                  <a:srgbClr val="000000"/>
                </a:solidFill>
                <a:latin typeface="Calibri"/>
                <a:ea typeface="ヒラギノ角ゴ Pro W3"/>
              </a:rPr>
              <a:t>
</a:t>
            </a:r>
            <a:endParaRPr/>
          </a:p>
          <a:p>
            <a:pPr>
              <a:lnSpc>
                <a:spcPct val="100000"/>
              </a:lnSpc>
            </a:pPr>
            <a:endParaRPr/>
          </a:p>
        </p:txBody>
      </p:sp>
      <p:sp>
        <p:nvSpPr>
          <p:cNvPr id="350" name="CustomShape 13"/>
          <p:cNvSpPr/>
          <p:nvPr/>
        </p:nvSpPr>
        <p:spPr>
          <a:xfrm>
            <a:off x="685800" y="3733920"/>
            <a:ext cx="3809520" cy="14997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
</a:t>
            </a:r>
            <a:r>
              <a:rPr lang="en-US" sz="2800">
                <a:solidFill>
                  <a:srgbClr val="000000"/>
                </a:solidFill>
                <a:latin typeface="Calibri"/>
                <a:ea typeface="ヒラギノ角ゴ Pro W3"/>
              </a:rPr>
              <a:t>sheer line</a:t>
            </a:r>
            <a:endParaRPr/>
          </a:p>
          <a:p>
            <a:pPr>
              <a:lnSpc>
                <a:spcPct val="100000"/>
              </a:lnSpc>
            </a:pPr>
            <a:endParaRPr/>
          </a:p>
        </p:txBody>
      </p:sp>
      <p:sp>
        <p:nvSpPr>
          <p:cNvPr id="351" name="CustomShape 14"/>
          <p:cNvSpPr/>
          <p:nvPr/>
        </p:nvSpPr>
        <p:spPr>
          <a:xfrm>
            <a:off x="690480" y="5143680"/>
            <a:ext cx="3809520" cy="411444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cylinder or plug</a:t>
            </a:r>
            <a:endParaRPr/>
          </a:p>
          <a:p>
            <a:pPr>
              <a:lnSpc>
                <a:spcPct val="100000"/>
              </a:lnSpc>
            </a:pPr>
            <a:endParaRPr/>
          </a:p>
        </p:txBody>
      </p:sp>
      <p:sp>
        <p:nvSpPr>
          <p:cNvPr id="352" name="CustomShape 15"/>
          <p:cNvSpPr/>
          <p:nvPr/>
        </p:nvSpPr>
        <p:spPr>
          <a:xfrm>
            <a:off x="5052960" y="5643720"/>
            <a:ext cx="1652400" cy="78552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keyway</a:t>
            </a:r>
            <a:endParaRPr/>
          </a:p>
          <a:p>
            <a:pPr>
              <a:lnSpc>
                <a:spcPct val="100000"/>
              </a:lnSpc>
            </a:pPr>
            <a:endParaRPr/>
          </a:p>
        </p:txBody>
      </p:sp>
      <p:sp>
        <p:nvSpPr>
          <p:cNvPr id="353" name="CustomShape 16"/>
          <p:cNvSpPr/>
          <p:nvPr/>
        </p:nvSpPr>
        <p:spPr>
          <a:xfrm>
            <a:off x="7286760" y="4643280"/>
            <a:ext cx="1213920" cy="285480"/>
          </a:xfrm>
          <a:prstGeom prst="straightConnector1">
            <a:avLst/>
          </a:prstGeom>
          <a:ln w="57240">
            <a:solidFill>
              <a:srgbClr val="ffff00"/>
            </a:solidFill>
            <a:round/>
            <a:tailEnd len="med" type="triangle" w="med"/>
          </a:ln>
        </p:spPr>
      </p:sp>
      <p:sp>
        <p:nvSpPr>
          <p:cNvPr id="354" name="CustomShape 17"/>
          <p:cNvSpPr/>
          <p:nvPr/>
        </p:nvSpPr>
        <p:spPr>
          <a:xfrm>
            <a:off x="5357880" y="1857240"/>
            <a:ext cx="499680" cy="213840"/>
          </a:xfrm>
          <a:prstGeom prst="straightConnector1">
            <a:avLst/>
          </a:prstGeom>
          <a:ln w="57240">
            <a:solidFill>
              <a:srgbClr val="ffff00"/>
            </a:solidFill>
            <a:round/>
            <a:tailEnd len="med" type="triangle" w="med"/>
          </a:ln>
        </p:spPr>
      </p:sp>
      <p:sp>
        <p:nvSpPr>
          <p:cNvPr id="355" name="CustomShape 18"/>
          <p:cNvSpPr/>
          <p:nvPr/>
        </p:nvSpPr>
        <p:spPr>
          <a:xfrm>
            <a:off x="6993000" y="2000160"/>
            <a:ext cx="205704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
</a:t>
            </a:r>
            <a:r>
              <a:rPr lang="en-US" sz="2800">
                <a:solidFill>
                  <a:srgbClr val="000000"/>
                </a:solidFill>
                <a:latin typeface="Calibri"/>
                <a:ea typeface="ヒラギノ角ゴ Pro W3"/>
              </a:rPr>
              <a:t>top or driver</a:t>
            </a:r>
            <a:endParaRPr/>
          </a:p>
        </p:txBody>
      </p:sp>
      <p:sp>
        <p:nvSpPr>
          <p:cNvPr id="356" name="CustomShape 19"/>
          <p:cNvSpPr/>
          <p:nvPr/>
        </p:nvSpPr>
        <p:spPr>
          <a:xfrm>
            <a:off x="7296120" y="4286160"/>
            <a:ext cx="1847520" cy="128556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bottom or key</a:t>
            </a:r>
            <a:endParaRPr/>
          </a:p>
        </p:txBody>
      </p:sp>
      <p:sp>
        <p:nvSpPr>
          <p:cNvPr id="357" name="CustomShape 20"/>
          <p:cNvSpPr/>
          <p:nvPr/>
        </p:nvSpPr>
        <p:spPr>
          <a:xfrm>
            <a:off x="7010280" y="3723480"/>
            <a:ext cx="856800" cy="928440"/>
          </a:xfrm>
          <a:prstGeom prst="straightConnector1">
            <a:avLst/>
          </a:prstGeom>
          <a:ln w="57240">
            <a:solidFill>
              <a:srgbClr val="ffff00"/>
            </a:solidFill>
            <a:round/>
            <a:tailEnd len="med" type="triangle" w="med"/>
          </a:ln>
        </p:spPr>
      </p:sp>
      <p:sp>
        <p:nvSpPr>
          <p:cNvPr id="358" name="CustomShape 21"/>
          <p:cNvSpPr/>
          <p:nvPr/>
        </p:nvSpPr>
        <p:spPr>
          <a:xfrm>
            <a:off x="5214960" y="1295280"/>
            <a:ext cx="2761920" cy="775800"/>
          </a:xfrm>
          <a:prstGeom prst="rect">
            <a:avLst/>
          </a:prstGeom>
        </p:spPr>
        <p:txBody>
          <a:bodyPr bIns="45000" lIns="90000" rIns="90000" tIns="45000"/>
          <a:p>
            <a:pPr>
              <a:lnSpc>
                <a:spcPct val="100000"/>
              </a:lnSpc>
            </a:pPr>
            <a:r>
              <a:rPr lang="en-US" sz="2800">
                <a:solidFill>
                  <a:srgbClr val="000000"/>
                </a:solidFill>
                <a:latin typeface="Calibri"/>
                <a:ea typeface="ヒラギノ角ゴ Pro W3"/>
              </a:rPr>
              <a:t>driver</a:t>
            </a:r>
            <a:endParaRPr/>
          </a:p>
        </p:txBody>
      </p:sp>
      <p:sp>
        <p:nvSpPr>
          <p:cNvPr id="359" name="CustomShape 22"/>
          <p:cNvSpPr/>
          <p:nvPr/>
        </p:nvSpPr>
        <p:spPr>
          <a:xfrm>
            <a:off x="594000" y="6400800"/>
            <a:ext cx="63183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http://en.wikipedia.org/wiki/File:Pin_tumbler_with_key.svg used with permission under Gnu Free Documentation License 1.2</a:t>
            </a:r>
            <a:endParaRPr/>
          </a:p>
        </p:txBody>
      </p:sp>
    </p:spTree>
  </p:cSld>
  <p:timing>
    <p:tnLst>
      <p:par>
        <p:cTn dur="indefinite" id="155" nodeType="tmRoot" restart="never">
          <p:childTnLst>
            <p:seq>
              <p:cTn id="156"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TextShape 1"/>
          <p:cNvSpPr txBox="1"/>
          <p:nvPr/>
        </p:nvSpPr>
        <p:spPr>
          <a:xfrm>
            <a:off x="1219320" y="304920"/>
            <a:ext cx="7772040" cy="1206000"/>
          </a:xfrm>
          <a:prstGeom prst="rect">
            <a:avLst/>
          </a:prstGeom>
        </p:spPr>
        <p:txBody>
          <a:bodyPr anchor="ctr"/>
          <a:p>
            <a:pPr algn="ctr">
              <a:lnSpc>
                <a:spcPct val="100000"/>
              </a:lnSpc>
            </a:pPr>
            <a:r>
              <a:rPr lang="en-US" sz="4400">
                <a:solidFill>
                  <a:srgbClr val="000000"/>
                </a:solidFill>
                <a:latin typeface="Calibri"/>
              </a:rPr>
              <a:t>Lockpicking Tools</a:t>
            </a:r>
            <a:endParaRPr/>
          </a:p>
        </p:txBody>
      </p:sp>
      <p:sp>
        <p:nvSpPr>
          <p:cNvPr id="361" name="TextShape 2"/>
          <p:cNvSpPr txBox="1"/>
          <p:nvPr/>
        </p:nvSpPr>
        <p:spPr>
          <a:xfrm>
            <a:off x="838080" y="1600200"/>
            <a:ext cx="4190760" cy="4495320"/>
          </a:xfrm>
          <a:prstGeom prst="rect">
            <a:avLst/>
          </a:prstGeom>
        </p:spPr>
        <p:txBody>
          <a:bodyPr/>
          <a:p>
            <a:pPr>
              <a:lnSpc>
                <a:spcPct val="100000"/>
              </a:lnSpc>
              <a:buFont typeface="Arial"/>
              <a:buChar char="•"/>
            </a:pPr>
            <a:r>
              <a:rPr lang="en-US" sz="3200">
                <a:solidFill>
                  <a:srgbClr val="000000"/>
                </a:solidFill>
                <a:latin typeface="Calibri"/>
              </a:rPr>
              <a:t>Feelers</a:t>
            </a:r>
            <a:endParaRPr/>
          </a:p>
          <a:p>
            <a:pPr>
              <a:lnSpc>
                <a:spcPct val="100000"/>
              </a:lnSpc>
              <a:buFont typeface="Arial"/>
              <a:buChar char="•"/>
            </a:pPr>
            <a:r>
              <a:rPr lang="en-US" sz="3200">
                <a:solidFill>
                  <a:srgbClr val="000000"/>
                </a:solidFill>
                <a:latin typeface="Calibri"/>
              </a:rPr>
              <a:t>Scrubbers</a:t>
            </a:r>
            <a:endParaRPr/>
          </a:p>
          <a:p>
            <a:pPr>
              <a:lnSpc>
                <a:spcPct val="100000"/>
              </a:lnSpc>
              <a:buFont typeface="Arial"/>
              <a:buChar char="•"/>
            </a:pPr>
            <a:r>
              <a:rPr lang="en-US" sz="3200">
                <a:solidFill>
                  <a:srgbClr val="000000"/>
                </a:solidFill>
                <a:latin typeface="Calibri"/>
              </a:rPr>
              <a:t>Tension tools</a:t>
            </a:r>
            <a:endParaRPr/>
          </a:p>
        </p:txBody>
      </p:sp>
      <p:sp>
        <p:nvSpPr>
          <p:cNvPr id="362" name="TextShape 3"/>
          <p:cNvSpPr txBox="1"/>
          <p:nvPr/>
        </p:nvSpPr>
        <p:spPr>
          <a:xfrm>
            <a:off x="7238880" y="6400800"/>
            <a:ext cx="1904760" cy="456840"/>
          </a:xfrm>
          <a:prstGeom prst="rect">
            <a:avLst/>
          </a:prstGeom>
        </p:spPr>
        <p:txBody>
          <a:bodyPr bIns="45000" lIns="90000" rIns="90000" tIns="45000"/>
          <a:p>
            <a:pPr>
              <a:lnSpc>
                <a:spcPct val="100000"/>
              </a:lnSpc>
            </a:pPr>
            <a:fld id="{21C13191-71E1-4151-91E1-81B1E1911111}" type="slidenum">
              <a:rPr lang="en-US">
                <a:solidFill>
                  <a:srgbClr val="000000"/>
                </a:solidFill>
                <a:latin typeface="Calibri"/>
              </a:rPr>
              <a:t>&lt;number&gt;</a:t>
            </a:fld>
            <a:endParaRPr/>
          </a:p>
        </p:txBody>
      </p:sp>
      <p:sp>
        <p:nvSpPr>
          <p:cNvPr id="363" name="CustomShape 4"/>
          <p:cNvSpPr/>
          <p:nvPr/>
        </p:nvSpPr>
        <p:spPr>
          <a:xfrm>
            <a:off x="5423040" y="6095880"/>
            <a:ext cx="24411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pic>
        <p:nvPicPr>
          <p:cNvPr descr="" id="364" name="Picture 8"/>
          <p:cNvPicPr/>
          <p:nvPr/>
        </p:nvPicPr>
        <p:blipFill>
          <a:blip r:embed="rId1"/>
          <a:stretch>
            <a:fillRect/>
          </a:stretch>
        </p:blipFill>
        <p:spPr>
          <a:xfrm>
            <a:off x="3809880" y="1447920"/>
            <a:ext cx="5156640" cy="4571640"/>
          </a:xfrm>
          <a:prstGeom prst="rect">
            <a:avLst/>
          </a:prstGeom>
        </p:spPr>
      </p:pic>
    </p:spTree>
  </p:cSld>
  <p:timing>
    <p:tnLst>
      <p:par>
        <p:cTn dur="indefinite" id="157" nodeType="tmRoot" restart="never">
          <p:childTnLst>
            <p:seq>
              <p:cTn id="158"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5"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Feeler Picking</a:t>
            </a:r>
            <a:endParaRPr/>
          </a:p>
        </p:txBody>
      </p:sp>
      <p:sp>
        <p:nvSpPr>
          <p:cNvPr id="366" name="TextShape 2"/>
          <p:cNvSpPr txBox="1"/>
          <p:nvPr/>
        </p:nvSpPr>
        <p:spPr>
          <a:xfrm>
            <a:off x="457200" y="1600200"/>
            <a:ext cx="4114440" cy="4525560"/>
          </a:xfrm>
          <a:prstGeom prst="rect">
            <a:avLst/>
          </a:prstGeom>
        </p:spPr>
        <p:txBody>
          <a:bodyPr/>
          <a:p>
            <a:pPr>
              <a:lnSpc>
                <a:spcPct val="100000"/>
              </a:lnSpc>
              <a:buFont typeface="Arial"/>
              <a:buChar char="•"/>
            </a:pPr>
            <a:r>
              <a:rPr lang="en-US" sz="2800">
                <a:solidFill>
                  <a:srgbClr val="000000"/>
                </a:solidFill>
                <a:latin typeface="Calibri"/>
              </a:rPr>
              <a:t>Apply light tension</a:t>
            </a:r>
            <a:endParaRPr/>
          </a:p>
          <a:p>
            <a:pPr>
              <a:lnSpc>
                <a:spcPct val="100000"/>
              </a:lnSpc>
              <a:buFont typeface="Arial"/>
              <a:buChar char="•"/>
            </a:pPr>
            <a:r>
              <a:rPr lang="en-US" sz="2800">
                <a:solidFill>
                  <a:srgbClr val="000000"/>
                </a:solidFill>
                <a:latin typeface="Calibri"/>
              </a:rPr>
              <a:t>Lift one pin at a time</a:t>
            </a:r>
            <a:endParaRPr/>
          </a:p>
          <a:p>
            <a:pPr lvl="1">
              <a:lnSpc>
                <a:spcPct val="100000"/>
              </a:lnSpc>
              <a:buFont typeface="Arial"/>
              <a:buChar char="–"/>
            </a:pPr>
            <a:r>
              <a:rPr lang="en-US" sz="2400">
                <a:solidFill>
                  <a:srgbClr val="000000"/>
                </a:solidFill>
                <a:latin typeface="Calibri"/>
              </a:rPr>
              <a:t>Identify binding pin</a:t>
            </a:r>
            <a:endParaRPr/>
          </a:p>
          <a:p>
            <a:pPr>
              <a:lnSpc>
                <a:spcPct val="100000"/>
              </a:lnSpc>
              <a:buFont typeface="Arial"/>
              <a:buChar char="•"/>
            </a:pPr>
            <a:r>
              <a:rPr lang="en-US" sz="2800">
                <a:solidFill>
                  <a:srgbClr val="000000"/>
                </a:solidFill>
                <a:latin typeface="Calibri"/>
              </a:rPr>
              <a:t>Lift binding pin until it reaches the shear line</a:t>
            </a:r>
            <a:endParaRPr/>
          </a:p>
          <a:p>
            <a:pPr>
              <a:lnSpc>
                <a:spcPct val="100000"/>
              </a:lnSpc>
              <a:buFont typeface="Arial"/>
              <a:buChar char="•"/>
            </a:pPr>
            <a:r>
              <a:rPr lang="en-US" sz="2800">
                <a:solidFill>
                  <a:srgbClr val="000000"/>
                </a:solidFill>
                <a:latin typeface="Calibri"/>
              </a:rPr>
              <a:t>Setting the binding pin will rotate the lock slightly</a:t>
            </a:r>
            <a:endParaRPr/>
          </a:p>
          <a:p>
            <a:pPr>
              <a:lnSpc>
                <a:spcPct val="100000"/>
              </a:lnSpc>
              <a:buFont typeface="Arial"/>
              <a:buChar char="•"/>
            </a:pPr>
            <a:r>
              <a:rPr lang="en-US" sz="2800">
                <a:solidFill>
                  <a:srgbClr val="000000"/>
                </a:solidFill>
                <a:latin typeface="Calibri"/>
              </a:rPr>
              <a:t>Find next pin and repeat the process</a:t>
            </a:r>
            <a:endParaRPr/>
          </a:p>
        </p:txBody>
      </p:sp>
      <p:sp>
        <p:nvSpPr>
          <p:cNvPr id="367" name="TextShape 3"/>
          <p:cNvSpPr txBox="1"/>
          <p:nvPr/>
        </p:nvSpPr>
        <p:spPr>
          <a:xfrm>
            <a:off x="0" y="0"/>
            <a:ext cx="-11796840" cy="-11796840"/>
          </a:xfrm>
          <a:prstGeom prst="rect">
            <a:avLst/>
          </a:prstGeom>
        </p:spPr>
        <p:txBody>
          <a:bodyPr bIns="45000" lIns="90000" rIns="90000" tIns="45000"/>
          <a:p>
            <a:pPr>
              <a:lnSpc>
                <a:spcPct val="100000"/>
              </a:lnSpc>
            </a:pPr>
            <a:fld id="{E1617111-51A1-41F1-A1B1-41D12131E151}" type="slidenum">
              <a:rPr lang="en-US">
                <a:solidFill>
                  <a:srgbClr val="000000"/>
                </a:solidFill>
                <a:latin typeface="Calibri"/>
              </a:rPr>
              <a:t>&lt;number&gt;</a:t>
            </a:fld>
            <a:endParaRPr/>
          </a:p>
        </p:txBody>
      </p:sp>
      <p:pic>
        <p:nvPicPr>
          <p:cNvPr descr="" id="368" name="Picture 2"/>
          <p:cNvPicPr/>
          <p:nvPr/>
        </p:nvPicPr>
        <p:blipFill>
          <a:blip r:embed="rId1"/>
          <a:stretch>
            <a:fillRect/>
          </a:stretch>
        </p:blipFill>
        <p:spPr>
          <a:xfrm>
            <a:off x="4419720" y="2057400"/>
            <a:ext cx="4495320" cy="2952000"/>
          </a:xfrm>
          <a:prstGeom prst="rect">
            <a:avLst/>
          </a:prstGeom>
        </p:spPr>
      </p:pic>
      <p:sp>
        <p:nvSpPr>
          <p:cNvPr id="369" name="CustomShape 4"/>
          <p:cNvSpPr/>
          <p:nvPr/>
        </p:nvSpPr>
        <p:spPr>
          <a:xfrm>
            <a:off x="1216080" y="6490080"/>
            <a:ext cx="71319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 from http://commons.wikimedia.org/wiki/File:Pin_and_tumbler_lock_picking.PNG used with permission under Gnu Free Documentation License 1.2</a:t>
            </a:r>
            <a:endParaRPr/>
          </a:p>
        </p:txBody>
      </p:sp>
    </p:spTree>
  </p:cSld>
  <p:timing>
    <p:tnLst>
      <p:par>
        <p:cTn dur="indefinite" id="159" nodeType="tmRoot" restart="never">
          <p:childTnLst>
            <p:seq>
              <p:cTn id="160"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Scrubbing / Raking</a:t>
            </a:r>
            <a:endParaRPr/>
          </a:p>
        </p:txBody>
      </p:sp>
      <p:sp>
        <p:nvSpPr>
          <p:cNvPr id="371" name="TextShape 2"/>
          <p:cNvSpPr txBox="1"/>
          <p:nvPr/>
        </p:nvSpPr>
        <p:spPr>
          <a:xfrm>
            <a:off x="228600" y="1494000"/>
            <a:ext cx="5333760" cy="4525560"/>
          </a:xfrm>
          <a:prstGeom prst="rect">
            <a:avLst/>
          </a:prstGeom>
        </p:spPr>
        <p:txBody>
          <a:bodyPr/>
          <a:p>
            <a:pPr>
              <a:lnSpc>
                <a:spcPct val="100000"/>
              </a:lnSpc>
              <a:buFont typeface="Arial"/>
              <a:buChar char="•"/>
            </a:pPr>
            <a:r>
              <a:rPr lang="en-US" sz="2800">
                <a:solidFill>
                  <a:srgbClr val="000000"/>
                </a:solidFill>
                <a:latin typeface="Calibri"/>
              </a:rPr>
              <a:t>Apply light tension</a:t>
            </a:r>
            <a:endParaRPr/>
          </a:p>
          <a:p>
            <a:pPr>
              <a:lnSpc>
                <a:spcPct val="93000"/>
              </a:lnSpc>
              <a:buFont typeface="Arial"/>
              <a:buChar char="•"/>
            </a:pPr>
            <a:r>
              <a:rPr lang="en-US" sz="2800">
                <a:solidFill>
                  <a:srgbClr val="000000"/>
                </a:solidFill>
                <a:latin typeface="Calibri"/>
              </a:rPr>
              <a:t>Work over pins back to front in a circular motion</a:t>
            </a:r>
            <a:endParaRPr/>
          </a:p>
          <a:p>
            <a:pPr lvl="1">
              <a:lnSpc>
                <a:spcPct val="93000"/>
              </a:lnSpc>
              <a:buFont typeface="Arial"/>
              <a:buChar char="–"/>
            </a:pPr>
            <a:r>
              <a:rPr lang="en-US" sz="2400">
                <a:solidFill>
                  <a:srgbClr val="000000"/>
                </a:solidFill>
                <a:latin typeface="Calibri"/>
              </a:rPr>
              <a:t>attempting to pop them into the shear line with the combination of tension</a:t>
            </a:r>
            <a:endParaRPr/>
          </a:p>
          <a:p>
            <a:pPr>
              <a:lnSpc>
                <a:spcPct val="93000"/>
              </a:lnSpc>
              <a:buFont typeface="Arial"/>
              <a:buChar char="•"/>
            </a:pPr>
            <a:r>
              <a:rPr lang="en-US" sz="2800">
                <a:solidFill>
                  <a:srgbClr val="000000"/>
                </a:solidFill>
                <a:latin typeface="Calibri"/>
              </a:rPr>
              <a:t>Good for beginners </a:t>
            </a:r>
            <a:endParaRPr/>
          </a:p>
          <a:p>
            <a:pPr>
              <a:lnSpc>
                <a:spcPct val="93000"/>
              </a:lnSpc>
              <a:buFont typeface="Arial"/>
              <a:buChar char="•"/>
            </a:pPr>
            <a:r>
              <a:rPr lang="en-US" sz="2800">
                <a:solidFill>
                  <a:srgbClr val="000000"/>
                </a:solidFill>
                <a:latin typeface="Calibri"/>
              </a:rPr>
              <a:t>Usually employ snake pick or half diamond</a:t>
            </a:r>
            <a:endParaRPr/>
          </a:p>
          <a:p>
            <a:pPr>
              <a:lnSpc>
                <a:spcPct val="100000"/>
              </a:lnSpc>
            </a:pPr>
            <a:endParaRPr/>
          </a:p>
          <a:p>
            <a:pPr>
              <a:lnSpc>
                <a:spcPct val="100000"/>
              </a:lnSpc>
            </a:pPr>
            <a:endParaRPr/>
          </a:p>
        </p:txBody>
      </p:sp>
      <p:sp>
        <p:nvSpPr>
          <p:cNvPr id="372" name="TextShape 3"/>
          <p:cNvSpPr txBox="1"/>
          <p:nvPr/>
        </p:nvSpPr>
        <p:spPr>
          <a:xfrm>
            <a:off x="0" y="0"/>
            <a:ext cx="-11796840" cy="-11796840"/>
          </a:xfrm>
          <a:prstGeom prst="rect">
            <a:avLst/>
          </a:prstGeom>
        </p:spPr>
        <p:txBody>
          <a:bodyPr bIns="45000" lIns="90000" rIns="90000" tIns="45000"/>
          <a:p>
            <a:pPr>
              <a:lnSpc>
                <a:spcPct val="100000"/>
              </a:lnSpc>
            </a:pPr>
            <a:fld id="{91B1B121-41B1-41B1-B1A1-F1C14181C1F1}" type="slidenum">
              <a:rPr lang="en-US">
                <a:solidFill>
                  <a:srgbClr val="000000"/>
                </a:solidFill>
                <a:latin typeface="Calibri"/>
              </a:rPr>
              <a:t>&lt;number&gt;</a:t>
            </a:fld>
            <a:endParaRPr/>
          </a:p>
        </p:txBody>
      </p:sp>
      <p:sp>
        <p:nvSpPr>
          <p:cNvPr id="373" name="CustomShape 4"/>
          <p:cNvSpPr/>
          <p:nvPr/>
        </p:nvSpPr>
        <p:spPr>
          <a:xfrm>
            <a:off x="5956560" y="6095880"/>
            <a:ext cx="24411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pic>
        <p:nvPicPr>
          <p:cNvPr descr="" id="374" name="Picture 9"/>
          <p:cNvPicPr/>
          <p:nvPr/>
        </p:nvPicPr>
        <p:blipFill>
          <a:blip r:embed="rId1"/>
          <a:stretch>
            <a:fillRect/>
          </a:stretch>
        </p:blipFill>
        <p:spPr>
          <a:xfrm>
            <a:off x="6934320" y="1447920"/>
            <a:ext cx="837720" cy="4571640"/>
          </a:xfrm>
          <a:prstGeom prst="rect">
            <a:avLst/>
          </a:prstGeom>
        </p:spPr>
      </p:pic>
    </p:spTree>
  </p:cSld>
  <p:timing>
    <p:tnLst>
      <p:par>
        <p:cTn dur="indefinite" id="161" nodeType="tmRoot" restart="never">
          <p:childTnLst>
            <p:seq>
              <p:cTn id="162"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5"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The Math of Lock Picking</a:t>
            </a:r>
            <a:endParaRPr/>
          </a:p>
        </p:txBody>
      </p:sp>
      <p:sp>
        <p:nvSpPr>
          <p:cNvPr id="376"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Suppose we have</a:t>
            </a:r>
            <a:endParaRPr/>
          </a:p>
          <a:p>
            <a:pPr lvl="1">
              <a:lnSpc>
                <a:spcPct val="100000"/>
              </a:lnSpc>
              <a:buFont typeface="Arial"/>
              <a:buChar char="–"/>
            </a:pPr>
            <a:r>
              <a:rPr lang="en-US" sz="2800">
                <a:solidFill>
                  <a:srgbClr val="000000"/>
                </a:solidFill>
                <a:latin typeface="Calibri"/>
              </a:rPr>
              <a:t> </a:t>
            </a:r>
            <a:r>
              <a:rPr lang="en-US" sz="2800">
                <a:solidFill>
                  <a:srgbClr val="000000"/>
                </a:solidFill>
                <a:latin typeface="Calibri"/>
              </a:rPr>
              <a:t>40 different kinds of key blanks</a:t>
            </a:r>
            <a:endParaRPr/>
          </a:p>
          <a:p>
            <a:pPr lvl="1">
              <a:lnSpc>
                <a:spcPct val="100000"/>
              </a:lnSpc>
              <a:buFont typeface="Arial"/>
              <a:buChar char="–"/>
            </a:pPr>
            <a:r>
              <a:rPr lang="en-US" sz="2800">
                <a:solidFill>
                  <a:srgbClr val="000000"/>
                </a:solidFill>
                <a:latin typeface="Calibri"/>
              </a:rPr>
              <a:t> </a:t>
            </a:r>
            <a:r>
              <a:rPr lang="en-US" sz="2800">
                <a:solidFill>
                  <a:srgbClr val="000000"/>
                </a:solidFill>
                <a:latin typeface="Calibri"/>
              </a:rPr>
              <a:t>7 pin positions</a:t>
            </a:r>
            <a:endParaRPr/>
          </a:p>
          <a:p>
            <a:pPr lvl="1">
              <a:lnSpc>
                <a:spcPct val="100000"/>
              </a:lnSpc>
              <a:buFont typeface="Arial"/>
              <a:buChar char="–"/>
            </a:pPr>
            <a:r>
              <a:rPr lang="en-US" sz="2800">
                <a:solidFill>
                  <a:srgbClr val="000000"/>
                </a:solidFill>
                <a:latin typeface="Calibri"/>
              </a:rPr>
              <a:t> </a:t>
            </a:r>
            <a:r>
              <a:rPr lang="en-US" sz="2800">
                <a:solidFill>
                  <a:srgbClr val="000000"/>
                </a:solidFill>
                <a:latin typeface="Calibri"/>
              </a:rPr>
              <a:t>8 different possible pin heights</a:t>
            </a:r>
            <a:endParaRPr/>
          </a:p>
          <a:p>
            <a:pPr>
              <a:lnSpc>
                <a:spcPct val="100000"/>
              </a:lnSpc>
              <a:buFont typeface="Arial"/>
              <a:buChar char="•"/>
            </a:pPr>
            <a:r>
              <a:rPr lang="en-US" sz="3200">
                <a:solidFill>
                  <a:srgbClr val="000000"/>
                </a:solidFill>
                <a:latin typeface="Calibri"/>
              </a:rPr>
              <a:t>Then the total number of possible locks is</a:t>
            </a:r>
            <a:endParaRPr/>
          </a:p>
          <a:p>
            <a:pPr lvl="1">
              <a:lnSpc>
                <a:spcPct val="100000"/>
              </a:lnSpc>
              <a:buFont typeface="Arial"/>
              <a:buChar char="–"/>
            </a:pPr>
            <a:r>
              <a:rPr lang="en-US" sz="2800">
                <a:solidFill>
                  <a:srgbClr val="000000"/>
                </a:solidFill>
                <a:latin typeface="Calibri"/>
              </a:rPr>
              <a:t> </a:t>
            </a:r>
            <a:r>
              <a:rPr lang="en-US" sz="2800">
                <a:solidFill>
                  <a:srgbClr val="000000"/>
                </a:solidFill>
                <a:latin typeface="Calibri"/>
              </a:rPr>
              <a:t>40 x 8</a:t>
            </a:r>
            <a:r>
              <a:rPr lang="en-US" sz="2800">
                <a:solidFill>
                  <a:srgbClr val="000000"/>
                </a:solidFill>
                <a:latin typeface="Calibri"/>
              </a:rPr>
              <a:t>7</a:t>
            </a:r>
            <a:r>
              <a:rPr lang="en-US" sz="2800">
                <a:solidFill>
                  <a:srgbClr val="000000"/>
                </a:solidFill>
                <a:latin typeface="Calibri"/>
              </a:rPr>
              <a:t> = 83,886,080</a:t>
            </a:r>
            <a:endParaRPr/>
          </a:p>
          <a:p>
            <a:pPr>
              <a:lnSpc>
                <a:spcPct val="100000"/>
              </a:lnSpc>
              <a:buFont typeface="Arial"/>
              <a:buChar char="•"/>
            </a:pPr>
            <a:r>
              <a:rPr lang="en-US" sz="3200">
                <a:solidFill>
                  <a:srgbClr val="000000"/>
                </a:solidFill>
                <a:latin typeface="Calibri"/>
              </a:rPr>
              <a:t>Not all these are possible, however, as it is difficult to put long teeth next to small teeth.</a:t>
            </a:r>
            <a:endParaRPr/>
          </a:p>
        </p:txBody>
      </p:sp>
      <p:sp>
        <p:nvSpPr>
          <p:cNvPr id="377" name="TextShape 3"/>
          <p:cNvSpPr txBox="1"/>
          <p:nvPr/>
        </p:nvSpPr>
        <p:spPr>
          <a:xfrm>
            <a:off x="0" y="0"/>
            <a:ext cx="-11796840" cy="-11796840"/>
          </a:xfrm>
          <a:prstGeom prst="rect">
            <a:avLst/>
          </a:prstGeom>
        </p:spPr>
        <p:txBody>
          <a:bodyPr bIns="45000" lIns="90000" rIns="90000" tIns="45000"/>
          <a:p>
            <a:pPr>
              <a:lnSpc>
                <a:spcPct val="100000"/>
              </a:lnSpc>
            </a:pPr>
            <a:fld id="{7141A1A1-E1A1-4171-B111-A141E1815131}" type="slidenum">
              <a:rPr lang="en-US">
                <a:solidFill>
                  <a:srgbClr val="000000"/>
                </a:solidFill>
                <a:latin typeface="Calibri"/>
              </a:rPr>
              <a:t>&lt;number&gt;</a:t>
            </a:fld>
            <a:endParaRPr/>
          </a:p>
        </p:txBody>
      </p:sp>
    </p:spTree>
  </p:cSld>
  <p:timing>
    <p:tnLst>
      <p:par>
        <p:cTn dur="indefinite" id="163" nodeType="tmRoot" restart="never">
          <p:childTnLst>
            <p:seq>
              <p:cTn id="164" nodeType="mainSeq">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TextShape 1"/>
          <p:cNvSpPr txBox="1"/>
          <p:nvPr/>
        </p:nvSpPr>
        <p:spPr>
          <a:xfrm>
            <a:off x="0" y="0"/>
            <a:ext cx="-11796840" cy="-11796840"/>
          </a:xfrm>
          <a:prstGeom prst="rect">
            <a:avLst/>
          </a:prstGeom>
        </p:spPr>
        <p:txBody>
          <a:bodyPr bIns="45000" lIns="90000" rIns="90000" tIns="45000"/>
          <a:p>
            <a:pPr>
              <a:lnSpc>
                <a:spcPct val="100000"/>
              </a:lnSpc>
            </a:pPr>
            <a:fld id="{8131C101-6141-4191-A111-A1A1B1E1F1F1}" type="slidenum">
              <a:rPr lang="en-US">
                <a:solidFill>
                  <a:srgbClr val="000000"/>
                </a:solidFill>
                <a:latin typeface="Calibri"/>
              </a:rPr>
              <a:t>&lt;number&gt;</a:t>
            </a:fld>
            <a:endParaRPr/>
          </a:p>
        </p:txBody>
      </p:sp>
      <p:sp>
        <p:nvSpPr>
          <p:cNvPr id="379" name="CustomShape 2"/>
          <p:cNvSpPr/>
          <p:nvPr/>
        </p:nvSpPr>
        <p:spPr>
          <a:xfrm>
            <a:off x="306360" y="304920"/>
            <a:ext cx="8608680" cy="126324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Master Keyed Systems</a:t>
            </a:r>
            <a:endParaRPr/>
          </a:p>
        </p:txBody>
      </p:sp>
      <p:sp>
        <p:nvSpPr>
          <p:cNvPr id="380" name="CustomShape 3"/>
          <p:cNvSpPr/>
          <p:nvPr/>
        </p:nvSpPr>
        <p:spPr>
          <a:xfrm>
            <a:off x="306360" y="1563840"/>
            <a:ext cx="8608680" cy="4762080"/>
          </a:xfrm>
          <a:prstGeom prst="rect">
            <a:avLst/>
          </a:prstGeom>
        </p:spPr>
        <p:txBody>
          <a:bodyPr bIns="0" lIns="0" rIns="0" tIns="0"/>
          <a:p>
            <a:pPr>
              <a:lnSpc>
                <a:spcPct val="93000"/>
              </a:lnSpc>
            </a:pPr>
            <a:r>
              <a:rPr lang="en-US" sz="2800">
                <a:solidFill>
                  <a:srgbClr val="000000"/>
                </a:solidFill>
                <a:latin typeface="Calibri"/>
                <a:ea typeface="ヒラギノ角ゴ Pro W3"/>
              </a:rPr>
              <a:t>Change key unlocks one lock</a:t>
            </a:r>
            <a:endParaRPr/>
          </a:p>
          <a:p>
            <a:pPr>
              <a:lnSpc>
                <a:spcPct val="93000"/>
              </a:lnSpc>
            </a:pPr>
            <a:r>
              <a:rPr lang="en-US" sz="2800">
                <a:solidFill>
                  <a:srgbClr val="000000"/>
                </a:solidFill>
                <a:latin typeface="Calibri"/>
                <a:ea typeface="ヒラギノ角ゴ Pro W3"/>
              </a:rPr>
              <a:t>M</a:t>
            </a:r>
            <a:r>
              <a:rPr lang="en-US" sz="2800">
                <a:solidFill>
                  <a:srgbClr val="000000"/>
                </a:solidFill>
                <a:latin typeface="Calibri"/>
                <a:ea typeface="ヒラギノ角ゴ Pro W3"/>
              </a:rPr>
              <a:t>aster key unlocks all locks</a:t>
            </a:r>
            <a:endParaRPr/>
          </a:p>
          <a:p>
            <a:pPr>
              <a:lnSpc>
                <a:spcPct val="93000"/>
              </a:lnSpc>
              <a:buSzPct val="45000"/>
              <a:buFont charset="2" typeface="Wingdings"/>
              <a:buChar char=""/>
            </a:pPr>
            <a:r>
              <a:rPr lang="en-US" sz="2800">
                <a:solidFill>
                  <a:srgbClr val="000000"/>
                </a:solidFill>
                <a:latin typeface="Calibri"/>
                <a:ea typeface="ヒラギノ角ゴ Pro W3"/>
              </a:rPr>
              <a:t>Pin stack has spacer pin between driver and key pin</a:t>
            </a:r>
            <a:endParaRPr/>
          </a:p>
          <a:p>
            <a:pPr>
              <a:lnSpc>
                <a:spcPct val="93000"/>
              </a:lnSpc>
              <a:buSzPct val="45000"/>
              <a:buFont charset="2" typeface="Wingdings"/>
              <a:buChar char=""/>
            </a:pPr>
            <a:r>
              <a:rPr lang="en-US" sz="2800">
                <a:solidFill>
                  <a:srgbClr val="000000"/>
                </a:solidFill>
                <a:latin typeface="Calibri"/>
                <a:ea typeface="ヒラギノ角ゴ Pro W3"/>
              </a:rPr>
              <a:t>If either line between driver and spacer pins, or the line between spacer and key pins lines up with the shear line for all pins, then the plug will turn</a:t>
            </a:r>
            <a:endParaRPr/>
          </a:p>
          <a:p>
            <a:pPr>
              <a:lnSpc>
                <a:spcPct val="93000"/>
              </a:lnSpc>
              <a:buSzPct val="45000"/>
              <a:buFont charset="2" typeface="Wingdings"/>
              <a:buChar char=""/>
            </a:pPr>
            <a:r>
              <a:rPr lang="en-US" sz="2800">
                <a:solidFill>
                  <a:srgbClr val="000000"/>
                </a:solidFill>
                <a:latin typeface="Calibri"/>
                <a:ea typeface="ヒラギノ角ゴ Pro W3"/>
              </a:rPr>
              <a:t>A Master key is enabled by making a single sequence of heights work for all locks</a:t>
            </a:r>
            <a:endParaRPr/>
          </a:p>
        </p:txBody>
      </p:sp>
    </p:spTree>
  </p:cSld>
  <p:timing>
    <p:tnLst>
      <p:par>
        <p:cTn dur="indefinite" id="165" nodeType="tmRoot" restart="never">
          <p:childTnLst>
            <p:seq>
              <p:cTn id="166" nodeType="mainSeq">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1" name="TextShape 1"/>
          <p:cNvSpPr txBox="1"/>
          <p:nvPr/>
        </p:nvSpPr>
        <p:spPr>
          <a:xfrm>
            <a:off x="0" y="0"/>
            <a:ext cx="-11796840" cy="-11796840"/>
          </a:xfrm>
          <a:prstGeom prst="rect">
            <a:avLst/>
          </a:prstGeom>
        </p:spPr>
        <p:txBody>
          <a:bodyPr bIns="45000" lIns="90000" rIns="90000" tIns="45000"/>
          <a:p>
            <a:pPr>
              <a:lnSpc>
                <a:spcPct val="100000"/>
              </a:lnSpc>
            </a:pPr>
            <a:fld id="{D1E171D1-F1E1-41E1-8141-0131F1515111}" type="slidenum">
              <a:rPr lang="en-US">
                <a:solidFill>
                  <a:srgbClr val="000000"/>
                </a:solidFill>
                <a:latin typeface="Calibri"/>
              </a:rPr>
              <a:t>&lt;number&gt;</a:t>
            </a:fld>
            <a:endParaRPr/>
          </a:p>
        </p:txBody>
      </p:sp>
      <p:sp>
        <p:nvSpPr>
          <p:cNvPr id="382" name="CustomShape 2"/>
          <p:cNvSpPr/>
          <p:nvPr/>
        </p:nvSpPr>
        <p:spPr>
          <a:xfrm>
            <a:off x="306360" y="304920"/>
            <a:ext cx="8608680" cy="126324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in </a:t>
            </a:r>
            <a:endParaRPr/>
          </a:p>
          <a:p>
            <a:pPr algn="ctr">
              <a:lnSpc>
                <a:spcPct val="93000"/>
              </a:lnSpc>
            </a:pPr>
            <a:r>
              <a:rPr lang="en-US" sz="4400">
                <a:solidFill>
                  <a:srgbClr val="000000"/>
                </a:solidFill>
                <a:latin typeface="Calibri"/>
                <a:ea typeface="ヒラギノ角ゴ Pro W3"/>
              </a:rPr>
              <a:t>Master Keyed Systems</a:t>
            </a:r>
            <a:endParaRPr/>
          </a:p>
        </p:txBody>
      </p:sp>
      <p:sp>
        <p:nvSpPr>
          <p:cNvPr id="383" name="CustomShape 3"/>
          <p:cNvSpPr/>
          <p:nvPr/>
        </p:nvSpPr>
        <p:spPr>
          <a:xfrm>
            <a:off x="306360" y="1568160"/>
            <a:ext cx="8608680" cy="4762080"/>
          </a:xfrm>
          <a:prstGeom prst="rect">
            <a:avLst/>
          </a:prstGeom>
        </p:spPr>
        <p:txBody>
          <a:bodyPr bIns="0" lIns="0" rIns="0" tIns="0"/>
          <a:p>
            <a:pPr>
              <a:lnSpc>
                <a:spcPct val="93000"/>
              </a:lnSpc>
            </a:pPr>
            <a:endParaRPr/>
          </a:p>
          <a:p>
            <a:pPr>
              <a:lnSpc>
                <a:spcPct val="93000"/>
              </a:lnSpc>
            </a:pPr>
            <a:r>
              <a:rPr lang="en-US" sz="2800">
                <a:solidFill>
                  <a:srgbClr val="000000"/>
                </a:solidFill>
                <a:latin typeface="Calibri"/>
                <a:ea typeface="ヒラギノ角ゴ Pro W3"/>
              </a:rPr>
              <a:t>Published by Matt Blaze at Penn</a:t>
            </a:r>
            <a:endParaRPr/>
          </a:p>
          <a:p>
            <a:pPr>
              <a:lnSpc>
                <a:spcPct val="93000"/>
              </a:lnSpc>
            </a:pPr>
            <a:endParaRPr/>
          </a:p>
          <a:p>
            <a:pPr>
              <a:lnSpc>
                <a:spcPct val="93000"/>
              </a:lnSpc>
            </a:pPr>
            <a:r>
              <a:rPr lang="en-US" sz="2800">
                <a:solidFill>
                  <a:srgbClr val="000000"/>
                </a:solidFill>
                <a:latin typeface="Calibri"/>
                <a:ea typeface="ヒラギノ角ゴ Pro W3"/>
              </a:rPr>
              <a:t>Reverse engineer master key from change key </a:t>
            </a:r>
            <a:endParaRPr/>
          </a:p>
          <a:p>
            <a:pPr>
              <a:lnSpc>
                <a:spcPct val="93000"/>
              </a:lnSpc>
              <a:buSzPct val="45000"/>
              <a:buFont charset="2" typeface="Wingdings"/>
              <a:buChar char=""/>
            </a:pPr>
            <a:r>
              <a:rPr lang="en-US" sz="2800">
                <a:solidFill>
                  <a:srgbClr val="000000"/>
                </a:solidFill>
                <a:latin typeface="Calibri"/>
                <a:ea typeface="ヒラギノ角ゴ Pro W3"/>
              </a:rPr>
              <a:t>Each lock has P pins, with D potential cut heights</a:t>
            </a:r>
            <a:endParaRPr/>
          </a:p>
          <a:p>
            <a:pPr>
              <a:lnSpc>
                <a:spcPct val="93000"/>
              </a:lnSpc>
              <a:buSzPct val="45000"/>
              <a:buFont charset="2" typeface="Wingdings"/>
              <a:buChar char=""/>
            </a:pPr>
            <a:r>
              <a:rPr lang="en-US" sz="2800">
                <a:solidFill>
                  <a:srgbClr val="000000"/>
                </a:solidFill>
                <a:latin typeface="Calibri"/>
                <a:ea typeface="ヒラギノ角ゴ Pro W3"/>
              </a:rPr>
              <a:t>Create D-1 test keys for each pin position </a:t>
            </a:r>
            <a:r>
              <a:rPr i="1" lang="en-US" sz="2800">
                <a:solidFill>
                  <a:srgbClr val="000000"/>
                </a:solidFill>
                <a:latin typeface="Calibri"/>
                <a:ea typeface="ヒラギノ角ゴ Pro W3"/>
              </a:rPr>
              <a:t>p</a:t>
            </a:r>
            <a:endParaRPr/>
          </a:p>
          <a:p>
            <a:pPr lvl="1">
              <a:lnSpc>
                <a:spcPct val="93000"/>
              </a:lnSpc>
              <a:buSzPct val="45000"/>
              <a:buFont charset="2" typeface="Wingdings"/>
              <a:buChar char=""/>
            </a:pPr>
            <a:r>
              <a:rPr lang="en-US" sz="2800">
                <a:solidFill>
                  <a:srgbClr val="000000"/>
                </a:solidFill>
                <a:latin typeface="Calibri"/>
                <a:ea typeface="ヒラギノ角ゴ Pro W3"/>
              </a:rPr>
              <a:t>Cut all pin positions except </a:t>
            </a:r>
            <a:r>
              <a:rPr i="1" lang="en-US" sz="2800">
                <a:solidFill>
                  <a:srgbClr val="000000"/>
                </a:solidFill>
                <a:latin typeface="Calibri"/>
                <a:ea typeface="ヒラギノ角ゴ Pro W3"/>
              </a:rPr>
              <a:t>p</a:t>
            </a:r>
            <a:r>
              <a:rPr lang="en-US" sz="2800">
                <a:solidFill>
                  <a:srgbClr val="000000"/>
                </a:solidFill>
                <a:latin typeface="Calibri"/>
                <a:ea typeface="ヒラギノ角ゴ Pro W3"/>
              </a:rPr>
              <a:t> as known change key</a:t>
            </a:r>
            <a:endParaRPr/>
          </a:p>
          <a:p>
            <a:pPr lvl="1">
              <a:lnSpc>
                <a:spcPct val="93000"/>
              </a:lnSpc>
              <a:buSzPct val="45000"/>
              <a:buFont charset="2" typeface="Wingdings"/>
              <a:buChar char=""/>
            </a:pPr>
            <a:endParaRPr/>
          </a:p>
          <a:p>
            <a:pPr>
              <a:lnSpc>
                <a:spcPct val="93000"/>
              </a:lnSpc>
              <a:buSzPct val="45000"/>
              <a:buFont charset="2" typeface="Wingdings"/>
              <a:buChar char=""/>
            </a:pPr>
            <a:endParaRPr/>
          </a:p>
        </p:txBody>
      </p:sp>
    </p:spTree>
  </p:cSld>
  <p:timing>
    <p:tnLst>
      <p:par>
        <p:cTn dur="indefinite" id="167" nodeType="tmRoot" restart="never">
          <p:childTnLst>
            <p:seq>
              <p:cTn id="168"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TextShape 1"/>
          <p:cNvSpPr txBox="1"/>
          <p:nvPr/>
        </p:nvSpPr>
        <p:spPr>
          <a:xfrm>
            <a:off x="0" y="0"/>
            <a:ext cx="-11796840" cy="-11796840"/>
          </a:xfrm>
          <a:prstGeom prst="rect">
            <a:avLst/>
          </a:prstGeom>
        </p:spPr>
        <p:txBody>
          <a:bodyPr bIns="45000" lIns="90000" rIns="90000" tIns="45000"/>
          <a:p>
            <a:pPr>
              <a:lnSpc>
                <a:spcPct val="100000"/>
              </a:lnSpc>
            </a:pPr>
            <a:fld id="{F1E11171-C171-4100-8121-1181F1010181}" type="slidenum">
              <a:rPr lang="en-US">
                <a:solidFill>
                  <a:srgbClr val="000000"/>
                </a:solidFill>
                <a:latin typeface="Calibri"/>
              </a:rPr>
              <a:t>&lt;number&gt;</a:t>
            </a:fld>
            <a:endParaRPr/>
          </a:p>
        </p:txBody>
      </p:sp>
      <p:sp>
        <p:nvSpPr>
          <p:cNvPr id="385" name="CustomShape 2"/>
          <p:cNvSpPr/>
          <p:nvPr/>
        </p:nvSpPr>
        <p:spPr>
          <a:xfrm>
            <a:off x="152280" y="152280"/>
            <a:ext cx="8608680" cy="126324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(continued)</a:t>
            </a:r>
            <a:endParaRPr/>
          </a:p>
        </p:txBody>
      </p:sp>
      <p:sp>
        <p:nvSpPr>
          <p:cNvPr id="386" name="CustomShape 3"/>
          <p:cNvSpPr/>
          <p:nvPr/>
        </p:nvSpPr>
        <p:spPr>
          <a:xfrm>
            <a:off x="152280" y="1627200"/>
            <a:ext cx="8608680" cy="4763880"/>
          </a:xfrm>
          <a:prstGeom prst="rect">
            <a:avLst/>
          </a:prstGeom>
        </p:spPr>
        <p:txBody>
          <a:bodyPr bIns="0" lIns="0" rIns="0" tIns="0"/>
          <a:p>
            <a:pPr>
              <a:lnSpc>
                <a:spcPct val="93000"/>
              </a:lnSpc>
              <a:buSzPct val="45000"/>
              <a:buFont charset="2" typeface="Wingdings"/>
              <a:buChar char=""/>
            </a:pPr>
            <a:r>
              <a:rPr lang="en-US" sz="2800">
                <a:solidFill>
                  <a:srgbClr val="000000"/>
                </a:solidFill>
                <a:latin typeface="Calibri"/>
                <a:ea typeface="ヒラギノ角ゴ Pro W3"/>
              </a:rPr>
              <a:t>Query the lock until you find each pin position</a:t>
            </a:r>
            <a:endParaRPr/>
          </a:p>
          <a:p>
            <a:pPr lvl="1">
              <a:lnSpc>
                <a:spcPct val="93000"/>
              </a:lnSpc>
              <a:buSzPct val="45000"/>
              <a:buFont charset="2" typeface="Wingdings"/>
              <a:buChar char=""/>
            </a:pPr>
            <a:r>
              <a:rPr lang="en-US" sz="2800">
                <a:solidFill>
                  <a:srgbClr val="000000"/>
                </a:solidFill>
                <a:latin typeface="Calibri"/>
                <a:ea typeface="ヒラギノ角ゴ Pro W3"/>
              </a:rPr>
              <a:t>i.e. To determine first key cut depth insert each of the D-1 test keys and determine which one does not bind to the pin</a:t>
            </a:r>
            <a:endParaRPr/>
          </a:p>
          <a:p>
            <a:pPr lvl="1">
              <a:lnSpc>
                <a:spcPct val="93000"/>
              </a:lnSpc>
              <a:buSzPct val="45000"/>
              <a:buFont charset="2" typeface="Wingdings"/>
              <a:buChar char=""/>
            </a:pPr>
            <a:r>
              <a:rPr lang="en-US" sz="2800">
                <a:solidFill>
                  <a:srgbClr val="000000"/>
                </a:solidFill>
                <a:latin typeface="Calibri"/>
                <a:ea typeface="ヒラギノ角ゴ Pro W3"/>
              </a:rPr>
              <a:t>Repeat for each pin</a:t>
            </a:r>
            <a:endParaRPr/>
          </a:p>
        </p:txBody>
      </p:sp>
    </p:spTree>
  </p:cSld>
  <p:timing>
    <p:tnLst>
      <p:par>
        <p:cTn dur="indefinite" id="169" nodeType="tmRoot" restart="never">
          <p:childTnLst>
            <p:seq>
              <p:cTn id="170"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What is Physical Security?</a:t>
            </a:r>
            <a:endParaRPr/>
          </a:p>
        </p:txBody>
      </p:sp>
      <p:sp>
        <p:nvSpPr>
          <p:cNvPr id="237" name="TextShape 2"/>
          <p:cNvSpPr txBox="1"/>
          <p:nvPr/>
        </p:nvSpPr>
        <p:spPr>
          <a:xfrm>
            <a:off x="457200" y="1417320"/>
            <a:ext cx="8229240" cy="5074920"/>
          </a:xfrm>
          <a:prstGeom prst="rect">
            <a:avLst/>
          </a:prstGeom>
        </p:spPr>
        <p:txBody>
          <a:bodyPr/>
          <a:p>
            <a:pPr>
              <a:lnSpc>
                <a:spcPct val="100000"/>
              </a:lnSpc>
              <a:buFont typeface="Arial"/>
              <a:buChar char="•"/>
            </a:pPr>
            <a:r>
              <a:rPr lang="en-US" sz="3200">
                <a:solidFill>
                  <a:srgbClr val="000000"/>
                </a:solidFill>
                <a:latin typeface="Calibri"/>
              </a:rPr>
              <a:t>Use of physical measure for protection</a:t>
            </a:r>
            <a:endParaRPr/>
          </a:p>
          <a:p>
            <a:pPr>
              <a:lnSpc>
                <a:spcPct val="100000"/>
              </a:lnSpc>
              <a:buFont typeface="Arial"/>
              <a:buChar char="•"/>
            </a:pPr>
            <a:r>
              <a:rPr lang="en-US" sz="3200">
                <a:solidFill>
                  <a:srgbClr val="000000"/>
                </a:solidFill>
                <a:latin typeface="Calibri"/>
              </a:rPr>
              <a:t>Aspects:</a:t>
            </a:r>
            <a:endParaRPr/>
          </a:p>
          <a:p>
            <a:pPr lvl="1">
              <a:buSzPct val="75000"/>
              <a:buFont typeface="StarSymbol"/>
              <a:buChar char=""/>
            </a:pPr>
            <a:r>
              <a:rPr lang="en-US" sz="3200">
                <a:solidFill>
                  <a:srgbClr val="000000"/>
                </a:solidFill>
                <a:latin typeface="Calibri"/>
              </a:rPr>
              <a:t>Location – behind walls, locks</a:t>
            </a:r>
            <a:endParaRPr/>
          </a:p>
          <a:p>
            <a:pPr lvl="1">
              <a:buSzPct val="75000"/>
              <a:buFont typeface="StarSymbol"/>
              <a:buChar char=""/>
            </a:pPr>
            <a:r>
              <a:rPr lang="en-US" sz="3200">
                <a:solidFill>
                  <a:srgbClr val="000000"/>
                </a:solidFill>
                <a:latin typeface="Calibri"/>
              </a:rPr>
              <a:t>Physical intrusion detection</a:t>
            </a:r>
            <a:endParaRPr/>
          </a:p>
          <a:p>
            <a:pPr lvl="1">
              <a:buSzPct val="75000"/>
              <a:buFont typeface="StarSymbol"/>
              <a:buChar char=""/>
            </a:pPr>
            <a:r>
              <a:rPr lang="en-US" sz="3200">
                <a:solidFill>
                  <a:srgbClr val="000000"/>
                </a:solidFill>
                <a:latin typeface="Calibri"/>
              </a:rPr>
              <a:t>Hardware attacks</a:t>
            </a:r>
            <a:endParaRPr/>
          </a:p>
          <a:p>
            <a:pPr lvl="1">
              <a:buSzPct val="75000"/>
              <a:buFont typeface="StarSymbol"/>
              <a:buChar char=""/>
            </a:pPr>
            <a:r>
              <a:rPr lang="en-US" sz="3200">
                <a:solidFill>
                  <a:srgbClr val="000000"/>
                </a:solidFill>
                <a:latin typeface="Calibri"/>
              </a:rPr>
              <a:t>Eavesdropping</a:t>
            </a:r>
            <a:endParaRPr/>
          </a:p>
          <a:p>
            <a:pPr lvl="1">
              <a:buSzPct val="75000"/>
              <a:buFont typeface="StarSymbol"/>
              <a:buChar char=""/>
            </a:pPr>
            <a:r>
              <a:rPr lang="en-US" sz="3200">
                <a:solidFill>
                  <a:srgbClr val="000000"/>
                </a:solidFill>
                <a:latin typeface="Calibri"/>
              </a:rPr>
              <a:t>Physical interface attacks</a:t>
            </a:r>
            <a:endParaRPr/>
          </a:p>
          <a:p>
            <a:pPr>
              <a:lnSpc>
                <a:spcPct val="100000"/>
              </a:lnSpc>
              <a:buFont typeface="Arial"/>
              <a:buChar char="•"/>
            </a:pPr>
            <a:endParaRPr/>
          </a:p>
          <a:p>
            <a:pPr>
              <a:lnSpc>
                <a:spcPct val="100000"/>
              </a:lnSpc>
            </a:pPr>
            <a:endParaRPr/>
          </a:p>
        </p:txBody>
      </p:sp>
      <p:sp>
        <p:nvSpPr>
          <p:cNvPr id="238" name="TextShape 3"/>
          <p:cNvSpPr txBox="1"/>
          <p:nvPr/>
        </p:nvSpPr>
        <p:spPr>
          <a:xfrm>
            <a:off x="0" y="0"/>
            <a:ext cx="-11796840" cy="-11796840"/>
          </a:xfrm>
          <a:prstGeom prst="rect">
            <a:avLst/>
          </a:prstGeom>
        </p:spPr>
        <p:txBody>
          <a:bodyPr bIns="45000" lIns="90000" rIns="90000" tIns="45000"/>
          <a:p>
            <a:pPr>
              <a:lnSpc>
                <a:spcPct val="100000"/>
              </a:lnSpc>
            </a:pPr>
            <a:fld id="{E111F151-5141-41E1-A131-916141E19100}" type="slidenum">
              <a:rPr lang="en-US">
                <a:solidFill>
                  <a:srgbClr val="000000"/>
                </a:solidFill>
                <a:latin typeface="Calibri"/>
              </a:rPr>
              <a:t>&lt;number&gt;</a:t>
            </a:fld>
            <a:endParaRPr/>
          </a:p>
        </p:txBody>
      </p:sp>
    </p:spTree>
  </p:cSld>
  <p:timing>
    <p:tnLst>
      <p:par>
        <p:cTn dur="indefinite" id="5" nodeType="tmRoot" restart="never">
          <p:childTnLst>
            <p:seq>
              <p:cTn id="6" nodeType="mainSeq">
                <p:childTnLst>
                  <p:par>
                    <p:cTn fill="freeze" id="7">
                      <p:stCondLst>
                        <p:cond delay="indefinite"/>
                      </p:stCondLst>
                      <p:childTnLst>
                        <p:par>
                          <p:cTn fill="freeze" id="8">
                            <p:stCondLst>
                              <p:cond delay="0"/>
                            </p:stCondLst>
                            <p:childTnLst>
                              <p:par>
                                <p:cTn fill="hold" id="9" nodeType="clickEffect" presetClass="entr" presetID="1">
                                  <p:stCondLst>
                                    <p:cond delay="0"/>
                                  </p:stCondLst>
                                  <p:childTnLst>
                                    <p:set>
                                      <p:cBhvr>
                                        <p:cTn dur="1" fill="hold" id="10">
                                          <p:stCondLst>
                                            <p:cond delay="0"/>
                                          </p:stCondLst>
                                        </p:cTn>
                                        <p:tgtEl>
                                          <p:spTgt spid="237">
                                            <p:txEl>
                                              <p:pRg end="48" st="39"/>
                                            </p:txEl>
                                          </p:spTgt>
                                        </p:tgtEl>
                                        <p:attrNameLst>
                                          <p:attrName>style.visibility</p:attrName>
                                        </p:attrNameLst>
                                      </p:cBhvr>
                                      <p:to>
                                        <p:strVal val="visible"/>
                                      </p:to>
                                    </p:set>
                                  </p:childTnLst>
                                </p:cTn>
                              </p:par>
                            </p:childTnLst>
                          </p:cTn>
                        </p:par>
                      </p:childTnLst>
                    </p:cTn>
                  </p:par>
                  <p:par>
                    <p:cTn fill="freeze" id="11">
                      <p:stCondLst>
                        <p:cond delay="indefinite"/>
                      </p:stCondLst>
                      <p:childTnLst>
                        <p:par>
                          <p:cTn fill="freeze" id="12">
                            <p:stCondLst>
                              <p:cond delay="0"/>
                            </p:stCondLst>
                            <p:childTnLst>
                              <p:par>
                                <p:cTn fill="hold" id="13" nodeType="clickEffect" presetClass="entr" presetID="1">
                                  <p:stCondLst>
                                    <p:cond delay="0"/>
                                  </p:stCondLst>
                                  <p:childTnLst>
                                    <p:set>
                                      <p:cBhvr>
                                        <p:cTn dur="1" fill="hold" id="14">
                                          <p:stCondLst>
                                            <p:cond delay="0"/>
                                          </p:stCondLst>
                                        </p:cTn>
                                        <p:tgtEl>
                                          <p:spTgt spid="237">
                                            <p:txEl>
                                              <p:pRg end="79" st="48"/>
                                            </p:txEl>
                                          </p:spTgt>
                                        </p:tgtEl>
                                        <p:attrNameLst>
                                          <p:attrName>style.visibility</p:attrName>
                                        </p:attrNameLst>
                                      </p:cBhvr>
                                      <p:to>
                                        <p:strVal val="visible"/>
                                      </p:to>
                                    </p:set>
                                  </p:childTnLst>
                                </p:cTn>
                              </p:par>
                            </p:childTnLst>
                          </p:cTn>
                        </p:par>
                      </p:childTnLst>
                    </p:cTn>
                  </p:par>
                  <p:par>
                    <p:cTn fill="freeze" id="15">
                      <p:stCondLst>
                        <p:cond delay="indefinite"/>
                      </p:stCondLst>
                      <p:childTnLst>
                        <p:par>
                          <p:cTn fill="freeze" id="16">
                            <p:stCondLst>
                              <p:cond delay="0"/>
                            </p:stCondLst>
                            <p:childTnLst>
                              <p:par>
                                <p:cTn fill="hold" id="17" nodeType="clickEffect" presetClass="entr" presetID="1">
                                  <p:stCondLst>
                                    <p:cond delay="0"/>
                                  </p:stCondLst>
                                  <p:childTnLst>
                                    <p:set>
                                      <p:cBhvr>
                                        <p:cTn dur="1" fill="hold" id="18">
                                          <p:stCondLst>
                                            <p:cond delay="0"/>
                                          </p:stCondLst>
                                        </p:cTn>
                                        <p:tgtEl>
                                          <p:spTgt spid="237">
                                            <p:txEl>
                                              <p:pRg end="108" st="79"/>
                                            </p:txEl>
                                          </p:spTgt>
                                        </p:tgtEl>
                                        <p:attrNameLst>
                                          <p:attrName>style.visibility</p:attrName>
                                        </p:attrNameLst>
                                      </p:cBhvr>
                                      <p:to>
                                        <p:strVal val="visible"/>
                                      </p:to>
                                    </p:set>
                                  </p:childTnLst>
                                </p:cTn>
                              </p:par>
                            </p:childTnLst>
                          </p:cTn>
                        </p:par>
                      </p:childTnLst>
                    </p:cTn>
                  </p:par>
                  <p:par>
                    <p:cTn fill="freeze" id="19">
                      <p:stCondLst>
                        <p:cond delay="indefinite"/>
                      </p:stCondLst>
                      <p:childTnLst>
                        <p:par>
                          <p:cTn fill="freeze" id="20">
                            <p:stCondLst>
                              <p:cond delay="0"/>
                            </p:stCondLst>
                            <p:childTnLst>
                              <p:par>
                                <p:cTn fill="hold" id="21" nodeType="clickEffect" presetClass="entr" presetID="1">
                                  <p:stCondLst>
                                    <p:cond delay="0"/>
                                  </p:stCondLst>
                                  <p:childTnLst>
                                    <p:set>
                                      <p:cBhvr>
                                        <p:cTn dur="1" fill="hold" id="22">
                                          <p:stCondLst>
                                            <p:cond delay="0"/>
                                          </p:stCondLst>
                                        </p:cTn>
                                        <p:tgtEl>
                                          <p:spTgt spid="237">
                                            <p:txEl>
                                              <p:pRg end="125" st="108"/>
                                            </p:txEl>
                                          </p:spTgt>
                                        </p:tgtEl>
                                        <p:attrNameLst>
                                          <p:attrName>style.visibility</p:attrName>
                                        </p:attrNameLst>
                                      </p:cBhvr>
                                      <p:to>
                                        <p:strVal val="visible"/>
                                      </p:to>
                                    </p:set>
                                  </p:childTnLst>
                                </p:cTn>
                              </p:par>
                            </p:childTnLst>
                          </p:cTn>
                        </p:par>
                      </p:childTnLst>
                    </p:cTn>
                  </p:par>
                  <p:par>
                    <p:cTn fill="freeze" id="23">
                      <p:stCondLst>
                        <p:cond delay="indefinite"/>
                      </p:stCondLst>
                      <p:childTnLst>
                        <p:par>
                          <p:cTn fill="freeze" id="24">
                            <p:stCondLst>
                              <p:cond delay="0"/>
                            </p:stCondLst>
                            <p:childTnLst>
                              <p:par>
                                <p:cTn fill="hold" id="25" nodeType="clickEffect" presetClass="entr" presetID="1">
                                  <p:stCondLst>
                                    <p:cond delay="0"/>
                                  </p:stCondLst>
                                  <p:childTnLst>
                                    <p:set>
                                      <p:cBhvr>
                                        <p:cTn dur="1" fill="hold" id="26">
                                          <p:stCondLst>
                                            <p:cond delay="0"/>
                                          </p:stCondLst>
                                        </p:cTn>
                                        <p:tgtEl>
                                          <p:spTgt spid="237">
                                            <p:txEl>
                                              <p:pRg end="139" st="125"/>
                                            </p:txEl>
                                          </p:spTgt>
                                        </p:tgtEl>
                                        <p:attrNameLst>
                                          <p:attrName>style.visibility</p:attrName>
                                        </p:attrNameLst>
                                      </p:cBhvr>
                                      <p:to>
                                        <p:strVal val="visible"/>
                                      </p:to>
                                    </p:set>
                                  </p:childTnLst>
                                </p:cTn>
                              </p:par>
                            </p:childTnLst>
                          </p:cTn>
                        </p:par>
                      </p:childTnLst>
                    </p:cTn>
                  </p:par>
                  <p:par>
                    <p:cTn fill="freeze" id="27">
                      <p:stCondLst>
                        <p:cond delay="indefinite"/>
                      </p:stCondLst>
                      <p:childTnLst>
                        <p:par>
                          <p:cTn fill="freeze" id="28">
                            <p:stCondLst>
                              <p:cond delay="0"/>
                            </p:stCondLst>
                            <p:childTnLst>
                              <p:par>
                                <p:cTn fill="hold" id="29" nodeType="clickEffect" presetClass="entr" presetID="1">
                                  <p:stCondLst>
                                    <p:cond delay="0"/>
                                  </p:stCondLst>
                                  <p:childTnLst>
                                    <p:set>
                                      <p:cBhvr>
                                        <p:cTn dur="1" fill="hold" id="30">
                                          <p:stCondLst>
                                            <p:cond delay="0"/>
                                          </p:stCondLst>
                                        </p:cTn>
                                        <p:tgtEl>
                                          <p:spTgt spid="237">
                                            <p:txEl>
                                              <p:pRg end="166" st="1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TextShape 1"/>
          <p:cNvSpPr txBox="1"/>
          <p:nvPr/>
        </p:nvSpPr>
        <p:spPr>
          <a:xfrm>
            <a:off x="0" y="0"/>
            <a:ext cx="-11796840" cy="-11796840"/>
          </a:xfrm>
          <a:prstGeom prst="rect">
            <a:avLst/>
          </a:prstGeom>
        </p:spPr>
        <p:txBody>
          <a:bodyPr bIns="45000" lIns="90000" rIns="90000" tIns="45000"/>
          <a:p>
            <a:pPr>
              <a:lnSpc>
                <a:spcPct val="100000"/>
              </a:lnSpc>
            </a:pPr>
            <a:fld id="{51016121-4181-4121-B121-615181F10171}" type="slidenum">
              <a:rPr lang="en-US">
                <a:solidFill>
                  <a:srgbClr val="000000"/>
                </a:solidFill>
                <a:latin typeface="Calibri"/>
              </a:rPr>
              <a:t>&lt;number&gt;</a:t>
            </a:fld>
            <a:endParaRPr/>
          </a:p>
        </p:txBody>
      </p:sp>
      <p:sp>
        <p:nvSpPr>
          <p:cNvPr id="388" name="CustomShape 2"/>
          <p:cNvSpPr/>
          <p:nvPr/>
        </p:nvSpPr>
        <p:spPr>
          <a:xfrm>
            <a:off x="304920" y="-76320"/>
            <a:ext cx="8608680" cy="1263240"/>
          </a:xfrm>
          <a:prstGeom prst="rect">
            <a:avLst/>
          </a:prstGeom>
        </p:spPr>
        <p:txBody>
          <a:bodyPr anchor="ctr" bIns="0" lIns="0" rIns="0" tIns="0"/>
          <a:p>
            <a:pPr algn="ctr">
              <a:lnSpc>
                <a:spcPct val="93000"/>
              </a:lnSpc>
            </a:pPr>
            <a:r>
              <a:rPr lang="en-US" sz="4400">
                <a:solidFill>
                  <a:srgbClr val="000000"/>
                </a:solidFill>
                <a:latin typeface="Calibri"/>
                <a:ea typeface="ヒラギノ角ゴ Pro W3"/>
              </a:rPr>
              <a:t>Rights Amplification Statistics</a:t>
            </a:r>
            <a:endParaRPr/>
          </a:p>
        </p:txBody>
      </p:sp>
      <p:sp>
        <p:nvSpPr>
          <p:cNvPr id="389" name="CustomShape 3"/>
          <p:cNvSpPr/>
          <p:nvPr/>
        </p:nvSpPr>
        <p:spPr>
          <a:xfrm>
            <a:off x="304920" y="1398600"/>
            <a:ext cx="8608680" cy="5081400"/>
          </a:xfrm>
          <a:prstGeom prst="rect">
            <a:avLst/>
          </a:prstGeom>
        </p:spPr>
        <p:txBody>
          <a:bodyPr bIns="0" lIns="0" rIns="0" tIns="0"/>
          <a:p>
            <a:pPr>
              <a:lnSpc>
                <a:spcPct val="93000"/>
              </a:lnSpc>
              <a:buSzPct val="45000"/>
              <a:buFont charset="2" typeface="Wingdings"/>
              <a:buChar char=""/>
            </a:pPr>
            <a:r>
              <a:rPr lang="en-US" sz="3200">
                <a:solidFill>
                  <a:srgbClr val="000000"/>
                </a:solidFill>
                <a:latin typeface="Calibri"/>
                <a:ea typeface="ヒラギノ角ゴ Pro W3"/>
              </a:rPr>
              <a:t>Consumes P(D-1) blanks</a:t>
            </a:r>
            <a:endParaRPr/>
          </a:p>
          <a:p>
            <a:pPr>
              <a:lnSpc>
                <a:spcPct val="93000"/>
              </a:lnSpc>
              <a:buSzPct val="45000"/>
              <a:buFont charset="2" typeface="Wingdings"/>
              <a:buChar char=""/>
            </a:pPr>
            <a:r>
              <a:rPr lang="en-US" sz="3200">
                <a:solidFill>
                  <a:srgbClr val="000000"/>
                </a:solidFill>
                <a:latin typeface="Calibri"/>
                <a:ea typeface="ヒラギノ角ゴ Pro W3"/>
              </a:rPr>
              <a:t>Can reduce to P blanks and file down on the fly</a:t>
            </a:r>
            <a:endParaRPr/>
          </a:p>
          <a:p>
            <a:pPr lvl="1">
              <a:lnSpc>
                <a:spcPct val="93000"/>
              </a:lnSpc>
              <a:buSzPct val="45000"/>
              <a:buFont charset="2" typeface="Wingdings"/>
              <a:buChar char=""/>
            </a:pPr>
            <a:r>
              <a:rPr lang="en-US" sz="2800">
                <a:solidFill>
                  <a:srgbClr val="000000"/>
                </a:solidFill>
                <a:latin typeface="Calibri"/>
                <a:ea typeface="ヒラギノ角ゴ Pro W3"/>
              </a:rPr>
              <a:t>But this looks suspicious</a:t>
            </a:r>
            <a:endParaRPr/>
          </a:p>
          <a:p>
            <a:pPr>
              <a:lnSpc>
                <a:spcPct val="93000"/>
              </a:lnSpc>
              <a:buSzPct val="45000"/>
              <a:buFont charset="2" typeface="Wingdings"/>
              <a:buChar char=""/>
            </a:pPr>
            <a:r>
              <a:rPr lang="en-US" sz="3200">
                <a:solidFill>
                  <a:srgbClr val="000000"/>
                </a:solidFill>
                <a:latin typeface="Calibri"/>
                <a:ea typeface="ヒラギノ角ゴ Pro W3"/>
              </a:rPr>
              <a:t>Search space is practically pruned by manufacturer specs</a:t>
            </a:r>
            <a:endParaRPr/>
          </a:p>
          <a:p>
            <a:pPr lvl="1">
              <a:lnSpc>
                <a:spcPct val="93000"/>
              </a:lnSpc>
              <a:buSzPct val="45000"/>
              <a:buFont charset="2" typeface="Wingdings"/>
              <a:buChar char=""/>
            </a:pPr>
            <a:r>
              <a:rPr lang="en-US" sz="2800">
                <a:solidFill>
                  <a:srgbClr val="000000"/>
                </a:solidFill>
                <a:latin typeface="Calibri"/>
                <a:ea typeface="ヒラギノ角ゴ Pro W3"/>
              </a:rPr>
              <a:t>maximum distance limit in legal adjacent cuts</a:t>
            </a:r>
            <a:endParaRPr/>
          </a:p>
          <a:p>
            <a:pPr lvl="1">
              <a:lnSpc>
                <a:spcPct val="93000"/>
              </a:lnSpc>
              <a:buSzPct val="45000"/>
              <a:buFont charset="2" typeface="Wingdings"/>
              <a:buChar char=""/>
            </a:pPr>
            <a:r>
              <a:rPr lang="en-US" sz="2800">
                <a:solidFill>
                  <a:srgbClr val="000000"/>
                </a:solidFill>
                <a:latin typeface="Calibri"/>
                <a:ea typeface="ヒラギノ角ゴ Pro W3"/>
              </a:rPr>
              <a:t>Older installations sometimes require MKs to be higher on the pin stack</a:t>
            </a:r>
            <a:endParaRPr/>
          </a:p>
        </p:txBody>
      </p:sp>
    </p:spTree>
  </p:cSld>
  <p:timing>
    <p:tnLst>
      <p:par>
        <p:cTn dur="indefinite" id="171" nodeType="tmRoot" restart="never">
          <p:childTnLst>
            <p:seq>
              <p:cTn id="172" nodeType="mainSeq">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Tubular lock</a:t>
            </a:r>
            <a:endParaRPr/>
          </a:p>
        </p:txBody>
      </p:sp>
      <p:sp>
        <p:nvSpPr>
          <p:cNvPr id="391" name="TextShape 2"/>
          <p:cNvSpPr txBox="1"/>
          <p:nvPr/>
        </p:nvSpPr>
        <p:spPr>
          <a:xfrm>
            <a:off x="609480" y="1371600"/>
            <a:ext cx="5409720" cy="4343040"/>
          </a:xfrm>
          <a:prstGeom prst="rect">
            <a:avLst/>
          </a:prstGeom>
        </p:spPr>
        <p:txBody>
          <a:bodyPr/>
          <a:p>
            <a:pPr>
              <a:lnSpc>
                <a:spcPct val="100000"/>
              </a:lnSpc>
              <a:buFont typeface="Arial"/>
              <a:buChar char="•"/>
            </a:pPr>
            <a:r>
              <a:rPr lang="en-US" sz="2800">
                <a:solidFill>
                  <a:srgbClr val="000000"/>
                </a:solidFill>
                <a:latin typeface="Calibri"/>
              </a:rPr>
              <a:t>Usually on car alarms or vending machines</a:t>
            </a:r>
            <a:endParaRPr/>
          </a:p>
          <a:p>
            <a:pPr>
              <a:lnSpc>
                <a:spcPct val="100000"/>
              </a:lnSpc>
              <a:buFont typeface="Arial"/>
              <a:buChar char="•"/>
            </a:pPr>
            <a:r>
              <a:rPr lang="en-US" sz="2800">
                <a:solidFill>
                  <a:srgbClr val="000000"/>
                </a:solidFill>
                <a:latin typeface="Calibri"/>
              </a:rPr>
              <a:t>6-8 pins </a:t>
            </a:r>
            <a:endParaRPr/>
          </a:p>
          <a:p>
            <a:pPr>
              <a:lnSpc>
                <a:spcPct val="100000"/>
              </a:lnSpc>
              <a:buFont typeface="Arial"/>
              <a:buChar char="•"/>
            </a:pPr>
            <a:r>
              <a:rPr lang="en-US" sz="2800">
                <a:solidFill>
                  <a:srgbClr val="000000"/>
                </a:solidFill>
                <a:latin typeface="Calibri"/>
              </a:rPr>
              <a:t>Easy to pick with special tool</a:t>
            </a:r>
            <a:endParaRPr/>
          </a:p>
          <a:p>
            <a:pPr>
              <a:lnSpc>
                <a:spcPct val="100000"/>
              </a:lnSpc>
              <a:buFont typeface="Arial"/>
              <a:buChar char="•"/>
            </a:pPr>
            <a:r>
              <a:rPr lang="en-US" sz="2800">
                <a:solidFill>
                  <a:srgbClr val="000000"/>
                </a:solidFill>
                <a:latin typeface="Calibri"/>
              </a:rPr>
              <a:t>The tool could become a new key</a:t>
            </a:r>
            <a:endParaRPr/>
          </a:p>
        </p:txBody>
      </p:sp>
      <p:sp>
        <p:nvSpPr>
          <p:cNvPr id="392" name="TextShape 3"/>
          <p:cNvSpPr txBox="1"/>
          <p:nvPr/>
        </p:nvSpPr>
        <p:spPr>
          <a:xfrm>
            <a:off x="0" y="0"/>
            <a:ext cx="-11796840" cy="-11796840"/>
          </a:xfrm>
          <a:prstGeom prst="rect">
            <a:avLst/>
          </a:prstGeom>
        </p:spPr>
        <p:txBody>
          <a:bodyPr bIns="45000" lIns="90000" rIns="90000" tIns="45000"/>
          <a:p>
            <a:pPr>
              <a:lnSpc>
                <a:spcPct val="100000"/>
              </a:lnSpc>
            </a:pPr>
            <a:fld id="{119171E1-C1D1-4171-B141-D16151E12181}" type="slidenum">
              <a:rPr lang="en-US">
                <a:solidFill>
                  <a:srgbClr val="000000"/>
                </a:solidFill>
                <a:latin typeface="Calibri"/>
              </a:rPr>
              <a:t>&lt;number&gt;</a:t>
            </a:fld>
            <a:endParaRPr/>
          </a:p>
        </p:txBody>
      </p:sp>
      <p:pic>
        <p:nvPicPr>
          <p:cNvPr descr="" id="393" name="Picture 2"/>
          <p:cNvPicPr/>
          <p:nvPr/>
        </p:nvPicPr>
        <p:blipFill>
          <a:blip r:embed="rId1"/>
          <a:stretch>
            <a:fillRect/>
          </a:stretch>
        </p:blipFill>
        <p:spPr>
          <a:xfrm>
            <a:off x="6062760" y="1600200"/>
            <a:ext cx="2937960" cy="1257120"/>
          </a:xfrm>
          <a:prstGeom prst="rect">
            <a:avLst/>
          </a:prstGeom>
        </p:spPr>
      </p:pic>
      <p:pic>
        <p:nvPicPr>
          <p:cNvPr descr="" id="394" name="Picture 3"/>
          <p:cNvPicPr/>
          <p:nvPr/>
        </p:nvPicPr>
        <p:blipFill>
          <a:blip r:embed="rId2"/>
          <a:stretch>
            <a:fillRect/>
          </a:stretch>
        </p:blipFill>
        <p:spPr>
          <a:xfrm>
            <a:off x="6059520" y="2971800"/>
            <a:ext cx="2927160" cy="1252080"/>
          </a:xfrm>
          <a:prstGeom prst="rect">
            <a:avLst/>
          </a:prstGeom>
        </p:spPr>
      </p:pic>
      <p:pic>
        <p:nvPicPr>
          <p:cNvPr descr="" id="395" name="Picture 4"/>
          <p:cNvPicPr/>
          <p:nvPr/>
        </p:nvPicPr>
        <p:blipFill>
          <a:blip r:embed="rId3"/>
          <a:stretch>
            <a:fillRect/>
          </a:stretch>
        </p:blipFill>
        <p:spPr>
          <a:xfrm>
            <a:off x="6046920" y="4332240"/>
            <a:ext cx="2949120" cy="1261800"/>
          </a:xfrm>
          <a:prstGeom prst="rect">
            <a:avLst/>
          </a:prstGeom>
        </p:spPr>
      </p:pic>
      <p:sp>
        <p:nvSpPr>
          <p:cNvPr id="396" name="CustomShape 4"/>
          <p:cNvSpPr/>
          <p:nvPr/>
        </p:nvSpPr>
        <p:spPr>
          <a:xfrm>
            <a:off x="2853000" y="5867280"/>
            <a:ext cx="608184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http://en.wikipedia.org/wiki/File:Tubular_locked.png used with permission under Gnu Free Documentation License 1.2</a:t>
            </a:r>
            <a:endParaRPr/>
          </a:p>
        </p:txBody>
      </p:sp>
    </p:spTree>
  </p:cSld>
  <p:timing>
    <p:tnLst>
      <p:par>
        <p:cTn dur="indefinite" id="173" nodeType="tmRoot" restart="never">
          <p:childTnLst>
            <p:seq>
              <p:cTn id="174" nodeType="mainSeq">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Statistics</a:t>
            </a:r>
            <a:endParaRPr/>
          </a:p>
        </p:txBody>
      </p:sp>
      <p:sp>
        <p:nvSpPr>
          <p:cNvPr id="398"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4-6 pins, 4-10 levels</a:t>
            </a:r>
            <a:endParaRPr/>
          </a:p>
          <a:p>
            <a:pPr>
              <a:lnSpc>
                <a:spcPct val="100000"/>
              </a:lnSpc>
              <a:buFont typeface="Arial"/>
              <a:buChar char="•"/>
            </a:pPr>
            <a:r>
              <a:rPr lang="en-US" sz="3200">
                <a:solidFill>
                  <a:srgbClr val="000000"/>
                </a:solidFill>
                <a:latin typeface="Calibri"/>
              </a:rPr>
              <a:t>10</a:t>
            </a:r>
            <a:r>
              <a:rPr lang="en-US" sz="3200">
                <a:solidFill>
                  <a:srgbClr val="000000"/>
                </a:solidFill>
                <a:latin typeface="Calibri"/>
              </a:rPr>
              <a:t>6</a:t>
            </a:r>
            <a:r>
              <a:rPr lang="en-US" sz="3200">
                <a:solidFill>
                  <a:srgbClr val="000000"/>
                </a:solidFill>
                <a:latin typeface="Calibri"/>
              </a:rPr>
              <a:t> = 1,000,000 possible keys!</a:t>
            </a:r>
            <a:endParaRPr/>
          </a:p>
          <a:p>
            <a:pPr>
              <a:lnSpc>
                <a:spcPct val="100000"/>
              </a:lnSpc>
              <a:buFont typeface="Arial"/>
              <a:buChar char="•"/>
            </a:pPr>
            <a:r>
              <a:rPr lang="en-US" sz="3200">
                <a:solidFill>
                  <a:srgbClr val="000000"/>
                </a:solidFill>
                <a:latin typeface="Calibri"/>
              </a:rPr>
              <a:t>The angular positions of the cylinders allow to obtain about 180 different positions</a:t>
            </a:r>
            <a:r>
              <a:rPr lang="en-US" sz="3200">
                <a:solidFill>
                  <a:srgbClr val="000000"/>
                </a:solidFill>
                <a:latin typeface="Calibri"/>
              </a:rPr>
              <a:t>	</a:t>
            </a:r>
            <a:r>
              <a:rPr lang="en-US" sz="3200">
                <a:solidFill>
                  <a:srgbClr val="000000"/>
                </a:solidFill>
                <a:latin typeface="Calibri"/>
              </a:rPr>
              <a:t> (180</a:t>
            </a:r>
            <a:r>
              <a:rPr lang="en-US" sz="3200">
                <a:solidFill>
                  <a:srgbClr val="000000"/>
                </a:solidFill>
                <a:latin typeface="Symbol"/>
              </a:rPr>
              <a:t></a:t>
            </a:r>
            <a:r>
              <a:rPr lang="en-US" sz="3200">
                <a:solidFill>
                  <a:srgbClr val="000000"/>
                </a:solidFill>
                <a:latin typeface="Calibri"/>
              </a:rPr>
              <a:t>10)</a:t>
            </a:r>
            <a:r>
              <a:rPr lang="en-US" sz="3200">
                <a:solidFill>
                  <a:srgbClr val="000000"/>
                </a:solidFill>
                <a:latin typeface="Calibri"/>
              </a:rPr>
              <a:t>6</a:t>
            </a:r>
            <a:r>
              <a:rPr lang="en-US" sz="3200">
                <a:solidFill>
                  <a:srgbClr val="000000"/>
                </a:solidFill>
                <a:latin typeface="Calibri"/>
              </a:rPr>
              <a:t> = 3.4012224 × 10</a:t>
            </a:r>
            <a:r>
              <a:rPr lang="en-US" sz="3200">
                <a:solidFill>
                  <a:srgbClr val="000000"/>
                </a:solidFill>
                <a:latin typeface="Calibri"/>
              </a:rPr>
              <a:t>19</a:t>
            </a:r>
            <a:endParaRPr/>
          </a:p>
          <a:p>
            <a:pPr>
              <a:lnSpc>
                <a:spcPct val="100000"/>
              </a:lnSpc>
              <a:buFont typeface="Arial"/>
              <a:buChar char="•"/>
            </a:pPr>
            <a:r>
              <a:rPr lang="en-US" sz="3200">
                <a:solidFill>
                  <a:srgbClr val="000000"/>
                </a:solidFill>
                <a:latin typeface="Calibri"/>
              </a:rPr>
              <a:t>(Un) fortunately there is a need for some tolerance in locks</a:t>
            </a:r>
            <a:endParaRPr/>
          </a:p>
        </p:txBody>
      </p:sp>
      <p:sp>
        <p:nvSpPr>
          <p:cNvPr id="399" name="TextShape 3"/>
          <p:cNvSpPr txBox="1"/>
          <p:nvPr/>
        </p:nvSpPr>
        <p:spPr>
          <a:xfrm>
            <a:off x="0" y="0"/>
            <a:ext cx="-11796840" cy="-11796840"/>
          </a:xfrm>
          <a:prstGeom prst="rect">
            <a:avLst/>
          </a:prstGeom>
        </p:spPr>
        <p:txBody>
          <a:bodyPr bIns="45000" lIns="90000" rIns="90000" tIns="45000"/>
          <a:p>
            <a:pPr>
              <a:lnSpc>
                <a:spcPct val="100000"/>
              </a:lnSpc>
            </a:pPr>
            <a:fld id="{D1E1D171-F141-4191-B100-D171D1C181C1}" type="slidenum">
              <a:rPr lang="en-US">
                <a:solidFill>
                  <a:srgbClr val="000000"/>
                </a:solidFill>
                <a:latin typeface="Calibri"/>
              </a:rPr>
              <a:t>&lt;number&gt;</a:t>
            </a:fld>
            <a:endParaRPr/>
          </a:p>
        </p:txBody>
      </p:sp>
    </p:spTree>
  </p:cSld>
  <p:timing>
    <p:tnLst>
      <p:par>
        <p:cTn dur="indefinite" id="175" nodeType="tmRoot" restart="never">
          <p:childTnLst>
            <p:seq>
              <p:cTn id="176" nodeType="mainSeq">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457200" y="304920"/>
            <a:ext cx="8348400" cy="1206000"/>
          </a:xfrm>
          <a:prstGeom prst="rect">
            <a:avLst/>
          </a:prstGeom>
        </p:spPr>
        <p:txBody>
          <a:bodyPr anchor="ctr"/>
          <a:p>
            <a:pPr algn="ctr">
              <a:lnSpc>
                <a:spcPct val="100000"/>
              </a:lnSpc>
            </a:pPr>
            <a:r>
              <a:rPr lang="en-US" sz="4400">
                <a:solidFill>
                  <a:srgbClr val="000000"/>
                </a:solidFill>
                <a:latin typeface="Calibri"/>
              </a:rPr>
              <a:t>Combination Locks</a:t>
            </a:r>
            <a:endParaRPr/>
          </a:p>
        </p:txBody>
      </p:sp>
      <p:sp>
        <p:nvSpPr>
          <p:cNvPr id="401" name="TextShape 2"/>
          <p:cNvSpPr txBox="1"/>
          <p:nvPr/>
        </p:nvSpPr>
        <p:spPr>
          <a:xfrm>
            <a:off x="609480" y="1600200"/>
            <a:ext cx="5285880" cy="4495320"/>
          </a:xfrm>
          <a:prstGeom prst="rect">
            <a:avLst/>
          </a:prstGeom>
        </p:spPr>
        <p:txBody>
          <a:bodyPr/>
          <a:p>
            <a:pPr>
              <a:lnSpc>
                <a:spcPct val="100000"/>
              </a:lnSpc>
              <a:buFont typeface="Arial"/>
              <a:buChar char="•"/>
            </a:pPr>
            <a:r>
              <a:rPr lang="en-US" sz="2800">
                <a:solidFill>
                  <a:srgbClr val="000000"/>
                </a:solidFill>
                <a:latin typeface="Calibri"/>
              </a:rPr>
              <a:t>There are locks that do not require a physical key to be opened but a code</a:t>
            </a:r>
            <a:endParaRPr/>
          </a:p>
          <a:p>
            <a:pPr>
              <a:lnSpc>
                <a:spcPct val="100000"/>
              </a:lnSpc>
              <a:buFont typeface="Arial"/>
              <a:buChar char="•"/>
            </a:pPr>
            <a:r>
              <a:rPr lang="en-US" sz="2800">
                <a:solidFill>
                  <a:srgbClr val="000000"/>
                </a:solidFill>
                <a:latin typeface="Calibri"/>
              </a:rPr>
              <a:t>Number of combinations is</a:t>
            </a:r>
            <a:endParaRPr/>
          </a:p>
          <a:p>
            <a:pPr lvl="1">
              <a:lnSpc>
                <a:spcPct val="100000"/>
              </a:lnSpc>
              <a:buFont typeface="Arial"/>
              <a:buChar char="–"/>
            </a:pPr>
            <a:r>
              <a:rPr lang="en-US" sz="2400">
                <a:solidFill>
                  <a:srgbClr val="000000"/>
                </a:solidFill>
                <a:latin typeface="Calibri"/>
              </a:rPr>
              <a:t>Number of digits</a:t>
            </a:r>
            <a:endParaRPr/>
          </a:p>
          <a:p>
            <a:r>
              <a:rPr lang="en-US" sz="2400">
                <a:solidFill>
                  <a:srgbClr val="000000"/>
                </a:solidFill>
                <a:latin typeface="Calibri"/>
              </a:rPr>
              <a:t>              </a:t>
            </a:r>
            <a:r>
              <a:rPr lang="en-US" sz="2400">
                <a:solidFill>
                  <a:srgbClr val="000000"/>
                </a:solidFill>
                <a:latin typeface="Calibri"/>
              </a:rPr>
              <a:t>to the power of</a:t>
            </a:r>
            <a:endParaRPr/>
          </a:p>
          <a:p>
            <a:pPr lvl="1">
              <a:lnSpc>
                <a:spcPct val="100000"/>
              </a:lnSpc>
              <a:buFont typeface="Arial"/>
              <a:buChar char="–"/>
            </a:pPr>
            <a:r>
              <a:rPr lang="en-US" sz="2400">
                <a:solidFill>
                  <a:srgbClr val="000000"/>
                </a:solidFill>
                <a:latin typeface="Calibri"/>
              </a:rPr>
              <a:t>Length of combination</a:t>
            </a:r>
            <a:endParaRPr/>
          </a:p>
        </p:txBody>
      </p:sp>
      <p:sp>
        <p:nvSpPr>
          <p:cNvPr id="402" name="TextShape 3"/>
          <p:cNvSpPr txBox="1"/>
          <p:nvPr/>
        </p:nvSpPr>
        <p:spPr>
          <a:xfrm>
            <a:off x="7238880" y="6400800"/>
            <a:ext cx="1904760" cy="456840"/>
          </a:xfrm>
          <a:prstGeom prst="rect">
            <a:avLst/>
          </a:prstGeom>
        </p:spPr>
        <p:txBody>
          <a:bodyPr bIns="45000" lIns="90000" rIns="90000" tIns="45000"/>
          <a:p>
            <a:pPr>
              <a:lnSpc>
                <a:spcPct val="100000"/>
              </a:lnSpc>
            </a:pPr>
            <a:fld id="{61E161C1-7111-4161-91E1-61B18141B141}" type="slidenum">
              <a:rPr lang="en-US">
                <a:solidFill>
                  <a:srgbClr val="000000"/>
                </a:solidFill>
                <a:latin typeface="Calibri"/>
              </a:rPr>
              <a:t>&lt;number&gt;</a:t>
            </a:fld>
            <a:endParaRPr/>
          </a:p>
        </p:txBody>
      </p:sp>
      <p:pic>
        <p:nvPicPr>
          <p:cNvPr descr="" id="403" name="Picture 2"/>
          <p:cNvPicPr/>
          <p:nvPr/>
        </p:nvPicPr>
        <p:blipFill>
          <a:blip r:embed="rId1"/>
          <a:stretch>
            <a:fillRect/>
          </a:stretch>
        </p:blipFill>
        <p:spPr>
          <a:xfrm>
            <a:off x="6095880" y="1600200"/>
            <a:ext cx="2381040" cy="1914120"/>
          </a:xfrm>
          <a:prstGeom prst="rect">
            <a:avLst/>
          </a:prstGeom>
        </p:spPr>
      </p:pic>
      <p:sp>
        <p:nvSpPr>
          <p:cNvPr id="404" name="CustomShape 4"/>
          <p:cNvSpPr/>
          <p:nvPr/>
        </p:nvSpPr>
        <p:spPr>
          <a:xfrm>
            <a:off x="2084400" y="6400800"/>
            <a:ext cx="6050160" cy="33372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Images from http://en.wikipedia.org/wiki/File:Combination_unlocked.png  and </a:t>
            </a:r>
            <a:endParaRPr/>
          </a:p>
          <a:p>
            <a:pPr>
              <a:lnSpc>
                <a:spcPct val="100000"/>
              </a:lnSpc>
            </a:pPr>
            <a:r>
              <a:rPr lang="en-US" sz="800">
                <a:solidFill>
                  <a:srgbClr val="000000"/>
                </a:solidFill>
                <a:latin typeface="Arial"/>
                <a:ea typeface="ヒラギノ角ゴ Pro W3"/>
              </a:rPr>
              <a:t>http://commons.wikimedia.org/wiki/File:Electronic_lock_yl88.jpg used with permission under Gnu Free Documentation License 1.2</a:t>
            </a:r>
            <a:endParaRPr/>
          </a:p>
        </p:txBody>
      </p:sp>
      <p:pic>
        <p:nvPicPr>
          <p:cNvPr descr="" id="405" name="Picture 4"/>
          <p:cNvPicPr/>
          <p:nvPr/>
        </p:nvPicPr>
        <p:blipFill>
          <a:blip r:embed="rId2"/>
          <a:stretch>
            <a:fillRect/>
          </a:stretch>
        </p:blipFill>
        <p:spPr>
          <a:xfrm>
            <a:off x="5758560" y="3962520"/>
            <a:ext cx="2997000" cy="1966680"/>
          </a:xfrm>
          <a:prstGeom prst="rect">
            <a:avLst/>
          </a:prstGeom>
        </p:spPr>
      </p:pic>
    </p:spTree>
  </p:cSld>
  <p:timing>
    <p:tnLst>
      <p:par>
        <p:cTn dur="indefinite" id="177" nodeType="tmRoot" restart="never">
          <p:childTnLst>
            <p:seq>
              <p:cTn id="178" nodeType="mainSeq">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TextShape 1"/>
          <p:cNvSpPr txBox="1"/>
          <p:nvPr/>
        </p:nvSpPr>
        <p:spPr>
          <a:xfrm>
            <a:off x="457200" y="304920"/>
            <a:ext cx="8348400" cy="1206000"/>
          </a:xfrm>
          <a:prstGeom prst="rect">
            <a:avLst/>
          </a:prstGeom>
        </p:spPr>
        <p:txBody>
          <a:bodyPr anchor="ctr"/>
          <a:p>
            <a:pPr algn="ctr">
              <a:lnSpc>
                <a:spcPct val="100000"/>
              </a:lnSpc>
            </a:pPr>
            <a:r>
              <a:rPr lang="en-US" sz="4400">
                <a:solidFill>
                  <a:srgbClr val="000000"/>
                </a:solidFill>
                <a:latin typeface="Calibri"/>
              </a:rPr>
              <a:t>Combination Locks</a:t>
            </a:r>
            <a:endParaRPr/>
          </a:p>
        </p:txBody>
      </p:sp>
      <p:sp>
        <p:nvSpPr>
          <p:cNvPr id="407" name="TextShape 2"/>
          <p:cNvSpPr txBox="1"/>
          <p:nvPr/>
        </p:nvSpPr>
        <p:spPr>
          <a:xfrm>
            <a:off x="609480" y="1600200"/>
            <a:ext cx="4876560" cy="4952520"/>
          </a:xfrm>
          <a:prstGeom prst="rect">
            <a:avLst/>
          </a:prstGeom>
        </p:spPr>
        <p:txBody>
          <a:bodyPr/>
          <a:p>
            <a:pPr>
              <a:lnSpc>
                <a:spcPct val="100000"/>
              </a:lnSpc>
              <a:buFont typeface="Arial"/>
              <a:buChar char="•"/>
            </a:pPr>
            <a:r>
              <a:rPr lang="en-US" sz="2400">
                <a:solidFill>
                  <a:srgbClr val="000000"/>
                </a:solidFill>
                <a:latin typeface="Calibri"/>
              </a:rPr>
              <a:t>Inexpensive combination padlocks allow attacks based on reducing the space of possible combinations to try</a:t>
            </a:r>
            <a:endParaRPr/>
          </a:p>
          <a:p>
            <a:pPr lvl="1">
              <a:lnSpc>
                <a:spcPct val="100000"/>
              </a:lnSpc>
              <a:buFont typeface="Arial"/>
              <a:buChar char="–"/>
            </a:pPr>
            <a:r>
              <a:rPr lang="en-US" sz="2000">
                <a:solidFill>
                  <a:srgbClr val="000000"/>
                </a:solidFill>
                <a:latin typeface="Calibri"/>
              </a:rPr>
              <a:t>The gears have a higher tolerance of the external disk combination</a:t>
            </a:r>
            <a:endParaRPr/>
          </a:p>
          <a:p>
            <a:pPr lvl="1">
              <a:lnSpc>
                <a:spcPct val="100000"/>
              </a:lnSpc>
              <a:buFont typeface="Arial"/>
              <a:buChar char="–"/>
            </a:pPr>
            <a:r>
              <a:rPr lang="en-US" sz="2000">
                <a:solidFill>
                  <a:srgbClr val="000000"/>
                </a:solidFill>
                <a:latin typeface="Calibri"/>
              </a:rPr>
              <a:t>Nominal number of combinations is 40</a:t>
            </a:r>
            <a:r>
              <a:rPr lang="en-US" sz="2000">
                <a:solidFill>
                  <a:srgbClr val="000000"/>
                </a:solidFill>
                <a:latin typeface="Calibri"/>
              </a:rPr>
              <a:t>3</a:t>
            </a:r>
            <a:r>
              <a:rPr lang="en-US" sz="2000">
                <a:solidFill>
                  <a:srgbClr val="000000"/>
                </a:solidFill>
                <a:latin typeface="Calibri"/>
              </a:rPr>
              <a:t> = 64,000</a:t>
            </a:r>
            <a:endParaRPr/>
          </a:p>
          <a:p>
            <a:pPr lvl="1">
              <a:lnSpc>
                <a:spcPct val="100000"/>
              </a:lnSpc>
              <a:buFont typeface="Arial"/>
              <a:buChar char="–"/>
            </a:pPr>
            <a:r>
              <a:rPr lang="en-US" sz="2000">
                <a:solidFill>
                  <a:srgbClr val="000000"/>
                </a:solidFill>
                <a:latin typeface="Calibri"/>
              </a:rPr>
              <a:t>Possibilities can be reduced to about 80 by detecting critical gear points</a:t>
            </a:r>
            <a:endParaRPr/>
          </a:p>
        </p:txBody>
      </p:sp>
      <p:sp>
        <p:nvSpPr>
          <p:cNvPr id="408" name="TextShape 3"/>
          <p:cNvSpPr txBox="1"/>
          <p:nvPr/>
        </p:nvSpPr>
        <p:spPr>
          <a:xfrm>
            <a:off x="7238880" y="6400800"/>
            <a:ext cx="1904760" cy="456840"/>
          </a:xfrm>
          <a:prstGeom prst="rect">
            <a:avLst/>
          </a:prstGeom>
        </p:spPr>
        <p:txBody>
          <a:bodyPr bIns="45000" lIns="90000" rIns="90000" tIns="45000"/>
          <a:p>
            <a:pPr>
              <a:lnSpc>
                <a:spcPct val="100000"/>
              </a:lnSpc>
            </a:pPr>
            <a:fld id="{31F161F1-71A1-4121-91B1-C1C111418101}" type="slidenum">
              <a:rPr lang="en-US">
                <a:solidFill>
                  <a:srgbClr val="000000"/>
                </a:solidFill>
                <a:latin typeface="Calibri"/>
              </a:rPr>
              <a:t>&lt;number&gt;</a:t>
            </a:fld>
            <a:endParaRPr/>
          </a:p>
        </p:txBody>
      </p:sp>
      <p:sp>
        <p:nvSpPr>
          <p:cNvPr id="409" name="CustomShape 4"/>
          <p:cNvSpPr/>
          <p:nvPr/>
        </p:nvSpPr>
        <p:spPr>
          <a:xfrm>
            <a:off x="5269680" y="4952880"/>
            <a:ext cx="364068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http://commons.wikimedia.org/wiki/File:Lock.JPG</a:t>
            </a:r>
            <a:endParaRPr/>
          </a:p>
        </p:txBody>
      </p:sp>
      <p:pic>
        <p:nvPicPr>
          <p:cNvPr descr="" id="410" name="Picture 2"/>
          <p:cNvPicPr/>
          <p:nvPr/>
        </p:nvPicPr>
        <p:blipFill>
          <a:blip r:embed="rId1"/>
          <a:stretch>
            <a:fillRect/>
          </a:stretch>
        </p:blipFill>
        <p:spPr>
          <a:xfrm>
            <a:off x="5562720" y="2209680"/>
            <a:ext cx="3403080" cy="2552400"/>
          </a:xfrm>
          <a:prstGeom prst="rect">
            <a:avLst/>
          </a:prstGeom>
        </p:spPr>
      </p:pic>
      <p:sp>
        <p:nvSpPr>
          <p:cNvPr id="411" name="CustomShape 5"/>
          <p:cNvSpPr/>
          <p:nvPr/>
        </p:nvSpPr>
        <p:spPr>
          <a:xfrm>
            <a:off x="929880" y="6400800"/>
            <a:ext cx="6751080" cy="303480"/>
          </a:xfrm>
          <a:prstGeom prst="rect">
            <a:avLst/>
          </a:prstGeom>
        </p:spPr>
        <p:txBody>
          <a:bodyPr bIns="45000" lIns="90000" rIns="90000" tIns="45000" wrap="none"/>
          <a:p>
            <a:pPr>
              <a:lnSpc>
                <a:spcPct val="100000"/>
              </a:lnSpc>
            </a:pPr>
            <a:r>
              <a:rPr lang="en-US" sz="1400">
                <a:solidFill>
                  <a:srgbClr val="000000"/>
                </a:solidFill>
                <a:latin typeface="Arial"/>
                <a:ea typeface="ヒラギノ角ゴ Pro W3"/>
              </a:rPr>
              <a:t>E.g., see http://www.wikihow.com/Crack-a-%22Master-Lock%22-Combination-Lock</a:t>
            </a:r>
            <a:endParaRPr/>
          </a:p>
        </p:txBody>
      </p:sp>
    </p:spTree>
  </p:cSld>
  <p:timing>
    <p:tnLst>
      <p:par>
        <p:cTn dur="indefinite" id="179" nodeType="tmRoot" restart="never">
          <p:childTnLst>
            <p:seq>
              <p:cTn id="180" nodeType="mainSeq">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TextShape 1"/>
          <p:cNvSpPr txBox="1"/>
          <p:nvPr/>
        </p:nvSpPr>
        <p:spPr>
          <a:xfrm>
            <a:off x="457200" y="274680"/>
            <a:ext cx="8229240" cy="1142640"/>
          </a:xfrm>
          <a:prstGeom prst="rect">
            <a:avLst/>
          </a:prstGeom>
        </p:spPr>
        <p:txBody>
          <a:bodyPr anchor="ctr"/>
          <a:p>
            <a:pPr algn="ctr">
              <a:lnSpc>
                <a:spcPct val="100000"/>
              </a:lnSpc>
            </a:pPr>
            <a:r>
              <a:rPr lang="en-US" sz="4000">
                <a:solidFill>
                  <a:srgbClr val="000000"/>
                </a:solidFill>
                <a:latin typeface="Calibri"/>
              </a:rPr>
              <a:t>Bumping</a:t>
            </a:r>
            <a:endParaRPr/>
          </a:p>
        </p:txBody>
      </p:sp>
      <p:sp>
        <p:nvSpPr>
          <p:cNvPr id="413"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A different way of picking locks</a:t>
            </a:r>
            <a:endParaRPr/>
          </a:p>
          <a:p>
            <a:pPr>
              <a:lnSpc>
                <a:spcPct val="100000"/>
              </a:lnSpc>
              <a:buFont typeface="Arial"/>
              <a:buChar char="•"/>
            </a:pPr>
            <a:r>
              <a:rPr lang="en-US" sz="3200">
                <a:solidFill>
                  <a:srgbClr val="000000"/>
                </a:solidFill>
                <a:latin typeface="Calibri"/>
              </a:rPr>
              <a:t>Virtually all traditional Yale and similar locks can be opened by bumping</a:t>
            </a:r>
            <a:endParaRPr/>
          </a:p>
          <a:p>
            <a:pPr>
              <a:lnSpc>
                <a:spcPct val="100000"/>
              </a:lnSpc>
              <a:buFont typeface="Arial"/>
              <a:buChar char="•"/>
            </a:pPr>
            <a:r>
              <a:rPr lang="en-US" sz="3200">
                <a:solidFill>
                  <a:srgbClr val="000000"/>
                </a:solidFill>
                <a:latin typeface="Calibri"/>
              </a:rPr>
              <a:t>What lock pickers say about bumping:</a:t>
            </a:r>
            <a:endParaRPr/>
          </a:p>
          <a:p>
            <a:pPr lvl="1">
              <a:lnSpc>
                <a:spcPct val="100000"/>
              </a:lnSpc>
              <a:buFont typeface="Arial"/>
              <a:buChar char="–"/>
            </a:pPr>
            <a:r>
              <a:rPr lang="en-US" sz="2800">
                <a:solidFill>
                  <a:srgbClr val="000000"/>
                </a:solidFill>
                <a:latin typeface="Calibri"/>
              </a:rPr>
              <a:t>RELIABLE</a:t>
            </a:r>
            <a:endParaRPr/>
          </a:p>
          <a:p>
            <a:pPr lvl="1">
              <a:lnSpc>
                <a:spcPct val="100000"/>
              </a:lnSpc>
              <a:buFont typeface="Arial"/>
              <a:buChar char="–"/>
            </a:pPr>
            <a:r>
              <a:rPr lang="en-US" sz="2800">
                <a:solidFill>
                  <a:srgbClr val="000000"/>
                </a:solidFill>
                <a:latin typeface="Calibri"/>
              </a:rPr>
              <a:t>REPEATABLE</a:t>
            </a:r>
            <a:endParaRPr/>
          </a:p>
          <a:p>
            <a:pPr lvl="1">
              <a:lnSpc>
                <a:spcPct val="100000"/>
              </a:lnSpc>
              <a:buFont typeface="Arial"/>
              <a:buChar char="–"/>
            </a:pPr>
            <a:r>
              <a:rPr lang="en-US" sz="2800">
                <a:solidFill>
                  <a:srgbClr val="000000"/>
                </a:solidFill>
                <a:latin typeface="Calibri"/>
              </a:rPr>
              <a:t>SIMPLE TO LEARN</a:t>
            </a:r>
            <a:endParaRPr/>
          </a:p>
        </p:txBody>
      </p:sp>
      <p:sp>
        <p:nvSpPr>
          <p:cNvPr id="414" name="TextShape 3"/>
          <p:cNvSpPr txBox="1"/>
          <p:nvPr/>
        </p:nvSpPr>
        <p:spPr>
          <a:xfrm>
            <a:off x="0" y="0"/>
            <a:ext cx="-11796840" cy="-11796840"/>
          </a:xfrm>
          <a:prstGeom prst="rect">
            <a:avLst/>
          </a:prstGeom>
        </p:spPr>
        <p:txBody>
          <a:bodyPr bIns="45000" lIns="90000" rIns="90000" tIns="45000"/>
          <a:p>
            <a:pPr>
              <a:lnSpc>
                <a:spcPct val="100000"/>
              </a:lnSpc>
            </a:pPr>
            <a:fld id="{41711181-6131-41C1-9171-1111A1B191D1}" type="slidenum">
              <a:rPr lang="en-US">
                <a:solidFill>
                  <a:srgbClr val="000000"/>
                </a:solidFill>
                <a:latin typeface="Calibri"/>
              </a:rPr>
              <a:t>&lt;number&gt;</a:t>
            </a:fld>
            <a:endParaRPr/>
          </a:p>
        </p:txBody>
      </p:sp>
      <p:pic>
        <p:nvPicPr>
          <p:cNvPr descr="" id="415" name="Picture 6"/>
          <p:cNvPicPr/>
          <p:nvPr/>
        </p:nvPicPr>
        <p:blipFill>
          <a:blip r:embed="rId1"/>
          <a:stretch>
            <a:fillRect/>
          </a:stretch>
        </p:blipFill>
        <p:spPr>
          <a:xfrm>
            <a:off x="4343400" y="3886200"/>
            <a:ext cx="3428640" cy="2519640"/>
          </a:xfrm>
          <a:prstGeom prst="rect">
            <a:avLst/>
          </a:prstGeom>
        </p:spPr>
      </p:pic>
      <p:sp>
        <p:nvSpPr>
          <p:cNvPr id="416" name="CustomShape 4"/>
          <p:cNvSpPr/>
          <p:nvPr/>
        </p:nvSpPr>
        <p:spPr>
          <a:xfrm>
            <a:off x="4965840" y="6477120"/>
            <a:ext cx="24411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spTree>
  </p:cSld>
  <p:timing>
    <p:tnLst>
      <p:par>
        <p:cTn dur="indefinite" id="181" nodeType="tmRoot" restart="never">
          <p:childTnLst>
            <p:seq>
              <p:cTn id="182" nodeType="mainSeq">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TextShape 1"/>
          <p:cNvSpPr txBox="1"/>
          <p:nvPr/>
        </p:nvSpPr>
        <p:spPr>
          <a:xfrm>
            <a:off x="214200" y="304920"/>
            <a:ext cx="8776800" cy="1206000"/>
          </a:xfrm>
          <a:prstGeom prst="rect">
            <a:avLst/>
          </a:prstGeom>
        </p:spPr>
        <p:txBody>
          <a:bodyPr anchor="ctr"/>
          <a:p>
            <a:pPr algn="ctr">
              <a:lnSpc>
                <a:spcPct val="100000"/>
              </a:lnSpc>
            </a:pPr>
            <a:r>
              <a:rPr lang="en-US" sz="4400">
                <a:solidFill>
                  <a:srgbClr val="000000"/>
                </a:solidFill>
                <a:latin typeface="Calibri"/>
              </a:rPr>
              <a:t>Bump Keys</a:t>
            </a:r>
            <a:endParaRPr/>
          </a:p>
        </p:txBody>
      </p:sp>
      <p:sp>
        <p:nvSpPr>
          <p:cNvPr id="418" name="TextShape 2"/>
          <p:cNvSpPr txBox="1"/>
          <p:nvPr/>
        </p:nvSpPr>
        <p:spPr>
          <a:xfrm>
            <a:off x="428760" y="1500120"/>
            <a:ext cx="4981320" cy="4900320"/>
          </a:xfrm>
          <a:prstGeom prst="rect">
            <a:avLst/>
          </a:prstGeom>
        </p:spPr>
        <p:txBody>
          <a:bodyPr/>
          <a:p>
            <a:pPr>
              <a:lnSpc>
                <a:spcPct val="100000"/>
              </a:lnSpc>
              <a:buFont typeface="Arial"/>
              <a:buChar char="•"/>
            </a:pPr>
            <a:r>
              <a:rPr lang="en-US" sz="2800">
                <a:solidFill>
                  <a:srgbClr val="000000"/>
                </a:solidFill>
                <a:latin typeface="Calibri"/>
              </a:rPr>
              <a:t>Driver pins “jump” higher than the cylinder just for an instant</a:t>
            </a:r>
            <a:endParaRPr/>
          </a:p>
          <a:p>
            <a:pPr>
              <a:lnSpc>
                <a:spcPct val="100000"/>
              </a:lnSpc>
              <a:buFont typeface="Arial"/>
              <a:buChar char="•"/>
            </a:pPr>
            <a:r>
              <a:rPr lang="en-US" sz="2800">
                <a:solidFill>
                  <a:srgbClr val="000000"/>
                </a:solidFill>
                <a:latin typeface="Calibri"/>
              </a:rPr>
              <a:t>If a light rotational force is applied, the cylinder will turn </a:t>
            </a:r>
            <a:endParaRPr/>
          </a:p>
          <a:p>
            <a:pPr>
              <a:lnSpc>
                <a:spcPct val="100000"/>
              </a:lnSpc>
              <a:buFont typeface="Arial"/>
              <a:buChar char="•"/>
            </a:pPr>
            <a:r>
              <a:rPr lang="en-US" sz="2800">
                <a:solidFill>
                  <a:srgbClr val="000000"/>
                </a:solidFill>
                <a:latin typeface="Calibri"/>
              </a:rPr>
              <a:t>Lock bumping is a very fast method for opening the lock</a:t>
            </a:r>
            <a:endParaRPr/>
          </a:p>
          <a:p>
            <a:pPr>
              <a:lnSpc>
                <a:spcPct val="100000"/>
              </a:lnSpc>
              <a:buFont typeface="Arial"/>
              <a:buChar char="•"/>
            </a:pPr>
            <a:r>
              <a:rPr lang="en-US" sz="2800">
                <a:solidFill>
                  <a:srgbClr val="000000"/>
                </a:solidFill>
                <a:latin typeface="Calibri"/>
              </a:rPr>
              <a:t>The lock is not damaged </a:t>
            </a:r>
            <a:r>
              <a:rPr lang="en-US" sz="2800">
                <a:solidFill>
                  <a:srgbClr val="000000"/>
                </a:solidFill>
                <a:latin typeface="Calibri"/>
              </a:rPr>
              <a:t>
</a:t>
            </a:r>
            <a:r>
              <a:rPr lang="en-US" sz="2800">
                <a:solidFill>
                  <a:srgbClr val="000000"/>
                </a:solidFill>
                <a:latin typeface="Calibri"/>
              </a:rPr>
              <a:t>in any way</a:t>
            </a:r>
            <a:endParaRPr/>
          </a:p>
          <a:p>
            <a:pPr>
              <a:lnSpc>
                <a:spcPct val="100000"/>
              </a:lnSpc>
              <a:buFont typeface="Arial"/>
              <a:buChar char="•"/>
            </a:pPr>
            <a:r>
              <a:rPr lang="en-US" sz="2800">
                <a:solidFill>
                  <a:srgbClr val="000000"/>
                </a:solidFill>
                <a:latin typeface="Calibri"/>
              </a:rPr>
              <a:t>Few key-pin locks cannot</a:t>
            </a:r>
            <a:r>
              <a:rPr lang="en-US" sz="2800">
                <a:solidFill>
                  <a:srgbClr val="000000"/>
                </a:solidFill>
                <a:latin typeface="Calibri"/>
              </a:rPr>
              <a:t>
</a:t>
            </a:r>
            <a:r>
              <a:rPr lang="en-US" sz="2800">
                <a:solidFill>
                  <a:srgbClr val="000000"/>
                </a:solidFill>
                <a:latin typeface="Calibri"/>
              </a:rPr>
              <a:t>be bumped </a:t>
            </a:r>
            <a:endParaRPr/>
          </a:p>
        </p:txBody>
      </p:sp>
      <p:sp>
        <p:nvSpPr>
          <p:cNvPr id="419" name="TextShape 3"/>
          <p:cNvSpPr txBox="1"/>
          <p:nvPr/>
        </p:nvSpPr>
        <p:spPr>
          <a:xfrm>
            <a:off x="7238880" y="6400800"/>
            <a:ext cx="1904760" cy="456840"/>
          </a:xfrm>
          <a:prstGeom prst="rect">
            <a:avLst/>
          </a:prstGeom>
        </p:spPr>
        <p:txBody>
          <a:bodyPr bIns="45000" lIns="90000" rIns="90000" tIns="45000"/>
          <a:p>
            <a:pPr>
              <a:lnSpc>
                <a:spcPct val="100000"/>
              </a:lnSpc>
            </a:pPr>
            <a:fld id="{41F191B1-C101-4181-9161-9141C1D1D161}" type="slidenum">
              <a:rPr lang="en-US">
                <a:solidFill>
                  <a:srgbClr val="000000"/>
                </a:solidFill>
                <a:latin typeface="Calibri"/>
              </a:rPr>
              <a:t>&lt;number&gt;</a:t>
            </a:fld>
            <a:endParaRPr/>
          </a:p>
        </p:txBody>
      </p:sp>
      <p:pic>
        <p:nvPicPr>
          <p:cNvPr descr="" id="420" name="Picture 10"/>
          <p:cNvPicPr/>
          <p:nvPr/>
        </p:nvPicPr>
        <p:blipFill>
          <a:blip r:embed="rId1"/>
          <a:stretch>
            <a:fillRect/>
          </a:stretch>
        </p:blipFill>
        <p:spPr>
          <a:xfrm>
            <a:off x="5486400" y="2362320"/>
            <a:ext cx="3428640" cy="2519640"/>
          </a:xfrm>
          <a:prstGeom prst="rect">
            <a:avLst/>
          </a:prstGeom>
        </p:spPr>
      </p:pic>
      <p:sp>
        <p:nvSpPr>
          <p:cNvPr id="421" name="CustomShape 4"/>
          <p:cNvSpPr/>
          <p:nvPr/>
        </p:nvSpPr>
        <p:spPr>
          <a:xfrm>
            <a:off x="6108840" y="4952880"/>
            <a:ext cx="244116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Photo by Jennie Rogers included with permission.</a:t>
            </a:r>
            <a:endParaRPr/>
          </a:p>
        </p:txBody>
      </p:sp>
    </p:spTree>
  </p:cSld>
  <p:timing>
    <p:tnLst>
      <p:par>
        <p:cTn dur="indefinite" id="183" nodeType="tmRoot" restart="never">
          <p:childTnLst>
            <p:seq>
              <p:cTn id="184" nodeType="mainSeq">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TextShape 1"/>
          <p:cNvSpPr txBox="1"/>
          <p:nvPr/>
        </p:nvSpPr>
        <p:spPr>
          <a:xfrm>
            <a:off x="0" y="304920"/>
            <a:ext cx="8991360" cy="1206000"/>
          </a:xfrm>
          <a:prstGeom prst="rect">
            <a:avLst/>
          </a:prstGeom>
        </p:spPr>
        <p:txBody>
          <a:bodyPr anchor="ctr"/>
          <a:p>
            <a:pPr algn="ctr">
              <a:lnSpc>
                <a:spcPct val="100000"/>
              </a:lnSpc>
            </a:pPr>
            <a:r>
              <a:rPr lang="en-US" sz="4400">
                <a:solidFill>
                  <a:srgbClr val="000000"/>
                </a:solidFill>
                <a:latin typeface="Calibri"/>
              </a:rPr>
              <a:t>Pick Gun</a:t>
            </a:r>
            <a:endParaRPr/>
          </a:p>
        </p:txBody>
      </p:sp>
      <p:sp>
        <p:nvSpPr>
          <p:cNvPr id="423" name="TextShape 2"/>
          <p:cNvSpPr txBox="1"/>
          <p:nvPr/>
        </p:nvSpPr>
        <p:spPr>
          <a:xfrm>
            <a:off x="642960" y="1523880"/>
            <a:ext cx="4919400" cy="4495320"/>
          </a:xfrm>
          <a:prstGeom prst="rect">
            <a:avLst/>
          </a:prstGeom>
        </p:spPr>
        <p:txBody>
          <a:bodyPr/>
          <a:p>
            <a:pPr>
              <a:lnSpc>
                <a:spcPct val="100000"/>
              </a:lnSpc>
              <a:buFont typeface="Arial"/>
              <a:buChar char="•"/>
            </a:pPr>
            <a:r>
              <a:rPr lang="en-US" sz="2800">
                <a:solidFill>
                  <a:srgbClr val="000000"/>
                </a:solidFill>
                <a:latin typeface="Calibri"/>
              </a:rPr>
              <a:t>Manual and electronic pick guns are a popular method for quick and easy ways of opening up doors</a:t>
            </a:r>
            <a:endParaRPr/>
          </a:p>
          <a:p>
            <a:pPr>
              <a:lnSpc>
                <a:spcPct val="100000"/>
              </a:lnSpc>
              <a:buFont typeface="Arial"/>
              <a:buChar char="•"/>
            </a:pPr>
            <a:r>
              <a:rPr lang="en-US" sz="2800">
                <a:solidFill>
                  <a:srgbClr val="000000"/>
                </a:solidFill>
                <a:latin typeface="Calibri"/>
              </a:rPr>
              <a:t>The pick gun is used in a similar way to bumping but usually has a </a:t>
            </a:r>
            <a:r>
              <a:rPr lang="en-US" sz="2800">
                <a:solidFill>
                  <a:srgbClr val="f79646"/>
                </a:solidFill>
                <a:latin typeface="Calibri"/>
              </a:rPr>
              <a:t>trigger</a:t>
            </a:r>
            <a:r>
              <a:rPr lang="en-US" sz="2800">
                <a:solidFill>
                  <a:srgbClr val="000000"/>
                </a:solidFill>
                <a:latin typeface="Calibri"/>
              </a:rPr>
              <a:t> that creates an upward movement that must be repeated rapidly to open the lock</a:t>
            </a:r>
            <a:endParaRPr/>
          </a:p>
        </p:txBody>
      </p:sp>
      <p:pic>
        <p:nvPicPr>
          <p:cNvPr descr="" id="424" name="Picture 2"/>
          <p:cNvPicPr/>
          <p:nvPr/>
        </p:nvPicPr>
        <p:blipFill>
          <a:blip r:embed="rId1"/>
          <a:stretch>
            <a:fillRect/>
          </a:stretch>
        </p:blipFill>
        <p:spPr>
          <a:xfrm>
            <a:off x="5867280" y="2438280"/>
            <a:ext cx="2895120" cy="2171520"/>
          </a:xfrm>
          <a:prstGeom prst="rect">
            <a:avLst/>
          </a:prstGeom>
        </p:spPr>
      </p:pic>
      <p:sp>
        <p:nvSpPr>
          <p:cNvPr id="425" name="TextShape 3"/>
          <p:cNvSpPr txBox="1"/>
          <p:nvPr/>
        </p:nvSpPr>
        <p:spPr>
          <a:xfrm>
            <a:off x="7238880" y="6400800"/>
            <a:ext cx="1904760" cy="456840"/>
          </a:xfrm>
          <a:prstGeom prst="rect">
            <a:avLst/>
          </a:prstGeom>
        </p:spPr>
        <p:txBody>
          <a:bodyPr bIns="45000" lIns="90000" rIns="90000" tIns="45000"/>
          <a:p>
            <a:pPr>
              <a:lnSpc>
                <a:spcPct val="100000"/>
              </a:lnSpc>
            </a:pPr>
            <a:fld id="{C1D141F1-C1A1-41A1-A171-91F11161A141}" type="slidenum">
              <a:rPr lang="en-US">
                <a:solidFill>
                  <a:srgbClr val="000000"/>
                </a:solidFill>
                <a:latin typeface="Calibri"/>
              </a:rPr>
              <a:t>&lt;number&gt;</a:t>
            </a:fld>
            <a:endParaRPr/>
          </a:p>
        </p:txBody>
      </p:sp>
      <p:sp>
        <p:nvSpPr>
          <p:cNvPr id="426" name="CustomShape 4"/>
          <p:cNvSpPr/>
          <p:nvPr/>
        </p:nvSpPr>
        <p:spPr>
          <a:xfrm>
            <a:off x="4439880" y="6248520"/>
            <a:ext cx="439632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from http://en.wikipedia.org/wiki/File:IDET2007_lock_picking_device.jpg</a:t>
            </a:r>
            <a:endParaRPr/>
          </a:p>
        </p:txBody>
      </p:sp>
    </p:spTree>
  </p:cSld>
  <p:timing>
    <p:tnLst>
      <p:par>
        <p:cTn dur="indefinite" id="185" nodeType="tmRoot" restart="never">
          <p:childTnLst>
            <p:seq>
              <p:cTn id="186" nodeType="mainSeq">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Side Channel Attacks</a:t>
            </a:r>
            <a:endParaRPr/>
          </a:p>
        </p:txBody>
      </p:sp>
      <p:sp>
        <p:nvSpPr>
          <p:cNvPr id="428" name="TextShape 2"/>
          <p:cNvSpPr txBox="1"/>
          <p:nvPr/>
        </p:nvSpPr>
        <p:spPr>
          <a:xfrm>
            <a:off x="457200" y="1600200"/>
            <a:ext cx="4038120" cy="4038120"/>
          </a:xfrm>
          <a:prstGeom prst="rect">
            <a:avLst/>
          </a:prstGeom>
        </p:spPr>
        <p:txBody>
          <a:bodyPr/>
          <a:p>
            <a:pPr>
              <a:lnSpc>
                <a:spcPct val="100000"/>
              </a:lnSpc>
              <a:buFont typeface="Arial"/>
              <a:buChar char="•"/>
            </a:pPr>
            <a:r>
              <a:rPr lang="en-US" sz="2400">
                <a:solidFill>
                  <a:srgbClr val="000000"/>
                </a:solidFill>
                <a:latin typeface="Calibri"/>
              </a:rPr>
              <a:t>Rather than attempting to directly bypass security measures, an attacker instead goes around them by exploiting other vulnerabilities not protected by the security mechanisms. </a:t>
            </a:r>
            <a:endParaRPr/>
          </a:p>
          <a:p>
            <a:pPr>
              <a:lnSpc>
                <a:spcPct val="100000"/>
              </a:lnSpc>
              <a:buFont typeface="Arial"/>
              <a:buChar char="•"/>
            </a:pPr>
            <a:r>
              <a:rPr lang="en-US" sz="2400">
                <a:solidFill>
                  <a:srgbClr val="000000"/>
                </a:solidFill>
                <a:latin typeface="Calibri"/>
              </a:rPr>
              <a:t>Side channel attacks are sometimes surprisingly simple to perform.</a:t>
            </a:r>
            <a:endParaRPr/>
          </a:p>
        </p:txBody>
      </p:sp>
      <p:pic>
        <p:nvPicPr>
          <p:cNvPr descr="" id="429" name="Picture 2"/>
          <p:cNvPicPr/>
          <p:nvPr/>
        </p:nvPicPr>
        <p:blipFill>
          <a:blip r:embed="rId1"/>
          <a:stretch>
            <a:fillRect/>
          </a:stretch>
        </p:blipFill>
        <p:spPr>
          <a:xfrm>
            <a:off x="4982400" y="1600200"/>
            <a:ext cx="3369600" cy="4525560"/>
          </a:xfrm>
          <a:prstGeom prst="rect">
            <a:avLst/>
          </a:prstGeom>
        </p:spPr>
      </p:pic>
      <p:sp>
        <p:nvSpPr>
          <p:cNvPr id="430" name="TextShape 3"/>
          <p:cNvSpPr txBox="1"/>
          <p:nvPr/>
        </p:nvSpPr>
        <p:spPr>
          <a:xfrm>
            <a:off x="0" y="0"/>
            <a:ext cx="-11796840" cy="-11796840"/>
          </a:xfrm>
          <a:prstGeom prst="rect">
            <a:avLst/>
          </a:prstGeom>
        </p:spPr>
        <p:txBody>
          <a:bodyPr bIns="45000" lIns="90000" rIns="90000" tIns="45000"/>
          <a:p>
            <a:pPr>
              <a:lnSpc>
                <a:spcPct val="100000"/>
              </a:lnSpc>
            </a:pPr>
            <a:fld id="{E16181C1-41D1-4171-A1F1-7191F181B101}" type="slidenum">
              <a:rPr lang="en-US">
                <a:solidFill>
                  <a:srgbClr val="000000"/>
                </a:solidFill>
                <a:latin typeface="Calibri"/>
              </a:rPr>
              <a:t>&lt;number&gt;</a:t>
            </a:fld>
            <a:endParaRPr/>
          </a:p>
        </p:txBody>
      </p:sp>
      <p:sp>
        <p:nvSpPr>
          <p:cNvPr id="431" name="CustomShape 4"/>
          <p:cNvSpPr/>
          <p:nvPr/>
        </p:nvSpPr>
        <p:spPr>
          <a:xfrm>
            <a:off x="2147040" y="5638680"/>
            <a:ext cx="2806920" cy="456120"/>
          </a:xfrm>
          <a:prstGeom prst="rect">
            <a:avLst/>
          </a:prstGeom>
          <a:ln>
            <a:solidFill>
              <a:srgbClr val="ffffff"/>
            </a:solidFill>
          </a:ln>
        </p:spPr>
        <p:txBody>
          <a:bodyPr bIns="45000" lIns="90000" rIns="90000" tIns="45000" wrap="none"/>
          <a:p>
            <a:pPr>
              <a:lnSpc>
                <a:spcPct val="100000"/>
              </a:lnSpc>
            </a:pPr>
            <a:r>
              <a:rPr b="1" lang="en-US" sz="2400">
                <a:solidFill>
                  <a:srgbClr val="0070c0"/>
                </a:solidFill>
                <a:latin typeface="Arial"/>
                <a:ea typeface="ヒラギノ角ゴ Pro W3"/>
              </a:rPr>
              <a:t>High security lock</a:t>
            </a:r>
            <a:endParaRPr/>
          </a:p>
        </p:txBody>
      </p:sp>
      <p:sp>
        <p:nvSpPr>
          <p:cNvPr id="432" name="CustomShape 5"/>
          <p:cNvSpPr/>
          <p:nvPr/>
        </p:nvSpPr>
        <p:spPr>
          <a:xfrm>
            <a:off x="6793200" y="1143000"/>
            <a:ext cx="2177640" cy="456120"/>
          </a:xfrm>
          <a:prstGeom prst="rect">
            <a:avLst/>
          </a:prstGeom>
          <a:ln>
            <a:solidFill>
              <a:srgbClr val="ffffff"/>
            </a:solidFill>
          </a:ln>
        </p:spPr>
        <p:txBody>
          <a:bodyPr bIns="45000" lIns="90000" rIns="90000" tIns="45000" wrap="none"/>
          <a:p>
            <a:pPr>
              <a:lnSpc>
                <a:spcPct val="100000"/>
              </a:lnSpc>
            </a:pPr>
            <a:r>
              <a:rPr b="1" lang="en-US" sz="2400">
                <a:solidFill>
                  <a:srgbClr val="0070c0"/>
                </a:solidFill>
                <a:latin typeface="Arial"/>
                <a:ea typeface="ヒラギノ角ゴ Pro W3"/>
              </a:rPr>
              <a:t>Cheap hinges</a:t>
            </a:r>
            <a:endParaRPr/>
          </a:p>
        </p:txBody>
      </p:sp>
      <p:sp>
        <p:nvSpPr>
          <p:cNvPr id="433" name="CustomShape 6"/>
          <p:cNvSpPr/>
          <p:nvPr/>
        </p:nvSpPr>
        <p:spPr>
          <a:xfrm>
            <a:off x="8077320" y="1523880"/>
            <a:ext cx="990360" cy="304560"/>
          </a:xfrm>
          <a:prstGeom prst="straightConnector1">
            <a:avLst/>
          </a:prstGeom>
          <a:ln w="76320">
            <a:solidFill>
              <a:srgbClr val="0070c0"/>
            </a:solidFill>
            <a:round/>
            <a:tailEnd len="med" type="triangle" w="med"/>
          </a:ln>
        </p:spPr>
      </p:sp>
      <p:sp>
        <p:nvSpPr>
          <p:cNvPr id="434" name="CustomShape 7"/>
          <p:cNvSpPr/>
          <p:nvPr/>
        </p:nvSpPr>
        <p:spPr>
          <a:xfrm>
            <a:off x="8229600" y="1523880"/>
            <a:ext cx="3352320" cy="456840"/>
          </a:xfrm>
          <a:prstGeom prst="straightConnector1">
            <a:avLst/>
          </a:prstGeom>
          <a:ln w="76320">
            <a:solidFill>
              <a:srgbClr val="0070c0"/>
            </a:solidFill>
            <a:round/>
            <a:tailEnd len="med" type="triangle" w="med"/>
          </a:ln>
        </p:spPr>
      </p:sp>
      <p:sp>
        <p:nvSpPr>
          <p:cNvPr id="435" name="CustomShape 8"/>
          <p:cNvSpPr/>
          <p:nvPr/>
        </p:nvSpPr>
        <p:spPr>
          <a:xfrm>
            <a:off x="3657600" y="4038480"/>
            <a:ext cx="2742840" cy="1676160"/>
          </a:xfrm>
          <a:prstGeom prst="straightConnector1">
            <a:avLst/>
          </a:prstGeom>
          <a:ln w="76320">
            <a:solidFill>
              <a:srgbClr val="0070c0"/>
            </a:solidFill>
            <a:round/>
            <a:tailEnd len="med" type="triangle" w="med"/>
          </a:ln>
        </p:spPr>
      </p:sp>
      <p:sp>
        <p:nvSpPr>
          <p:cNvPr id="436" name="CustomShape 9"/>
          <p:cNvSpPr/>
          <p:nvPr/>
        </p:nvSpPr>
        <p:spPr>
          <a:xfrm>
            <a:off x="3073680" y="6248520"/>
            <a:ext cx="5346000" cy="212040"/>
          </a:xfrm>
          <a:prstGeom prst="rect">
            <a:avLst/>
          </a:prstGeom>
        </p:spPr>
        <p:txBody>
          <a:bodyPr bIns="45000" lIns="90000" rIns="90000" tIns="45000" wrap="none"/>
          <a:p>
            <a:pPr>
              <a:lnSpc>
                <a:spcPct val="100000"/>
              </a:lnSpc>
            </a:pPr>
            <a:r>
              <a:rPr lang="en-US" sz="800">
                <a:solidFill>
                  <a:srgbClr val="000000"/>
                </a:solidFill>
                <a:latin typeface="Arial"/>
                <a:ea typeface="ヒラギノ角ゴ Pro W3"/>
              </a:rPr>
              <a:t>Public domain image by Pearson Scott Foresman from http://en.wikipedia.org/wiki/File:Screen2_%28PSF%29.png</a:t>
            </a:r>
            <a:endParaRPr/>
          </a:p>
        </p:txBody>
      </p:sp>
    </p:spTree>
  </p:cSld>
  <p:timing>
    <p:tnLst>
      <p:par>
        <p:cTn dur="indefinite" id="187" nodeType="tmRoot" restart="never">
          <p:childTnLst>
            <p:seq>
              <p:cTn id="188"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Section 2.2 – Locks and Keys</a:t>
            </a:r>
            <a:endParaRPr/>
          </a:p>
        </p:txBody>
      </p:sp>
      <p:sp>
        <p:nvSpPr>
          <p:cNvPr id="240" name="TextShape 2"/>
          <p:cNvSpPr txBox="1"/>
          <p:nvPr/>
        </p:nvSpPr>
        <p:spPr>
          <a:xfrm>
            <a:off x="1371600" y="3873600"/>
            <a:ext cx="6400440" cy="936360"/>
          </a:xfrm>
          <a:prstGeom prst="rect">
            <a:avLst/>
          </a:prstGeom>
        </p:spPr>
        <p:txBody>
          <a:bodyPr/>
          <a:p>
            <a:pPr algn="ctr">
              <a:lnSpc>
                <a:spcPct val="90000"/>
              </a:lnSpc>
            </a:pPr>
            <a:r>
              <a:rPr lang="en-US" sz="3200">
                <a:solidFill>
                  <a:srgbClr val="ffffff"/>
                </a:solidFill>
                <a:latin typeface="Calibri"/>
              </a:rPr>
              <a:t>Digital security often begins with physical security…</a:t>
            </a:r>
            <a:endParaRPr/>
          </a:p>
        </p:txBody>
      </p:sp>
      <p:sp>
        <p:nvSpPr>
          <p:cNvPr id="241" name="TextShape 3"/>
          <p:cNvSpPr txBox="1"/>
          <p:nvPr/>
        </p:nvSpPr>
        <p:spPr>
          <a:xfrm>
            <a:off x="0" y="0"/>
            <a:ext cx="-11796840" cy="-11796840"/>
          </a:xfrm>
          <a:prstGeom prst="rect">
            <a:avLst/>
          </a:prstGeom>
        </p:spPr>
        <p:txBody>
          <a:bodyPr bIns="45000" lIns="90000" rIns="90000" tIns="45000"/>
          <a:p>
            <a:pPr>
              <a:lnSpc>
                <a:spcPct val="100000"/>
              </a:lnSpc>
            </a:pPr>
            <a:fld id="{611191D1-B141-41F1-A1F1-8161C171C141}" type="slidenum">
              <a:rPr lang="en-US">
                <a:solidFill>
                  <a:srgbClr val="000000"/>
                </a:solidFill>
                <a:latin typeface="Calibri"/>
              </a:rPr>
              <a:t>&lt;number&gt;</a:t>
            </a:fld>
            <a:endParaRPr/>
          </a:p>
        </p:txBody>
      </p:sp>
    </p:spTree>
  </p:cSld>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Legal Notice</a:t>
            </a:r>
            <a:endParaRPr/>
          </a:p>
        </p:txBody>
      </p:sp>
      <p:sp>
        <p:nvSpPr>
          <p:cNvPr id="243" name="TextShape 2"/>
          <p:cNvSpPr txBox="1"/>
          <p:nvPr/>
        </p:nvSpPr>
        <p:spPr>
          <a:xfrm>
            <a:off x="457200" y="1295280"/>
            <a:ext cx="4571640" cy="4830480"/>
          </a:xfrm>
          <a:prstGeom prst="rect">
            <a:avLst/>
          </a:prstGeom>
        </p:spPr>
        <p:txBody>
          <a:bodyPr/>
          <a:p>
            <a:pPr>
              <a:lnSpc>
                <a:spcPct val="100000"/>
              </a:lnSpc>
              <a:buFont typeface="Arial"/>
              <a:buChar char="•"/>
            </a:pPr>
            <a:r>
              <a:rPr lang="en-US" sz="2800">
                <a:solidFill>
                  <a:srgbClr val="000000"/>
                </a:solidFill>
                <a:latin typeface="Calibri"/>
              </a:rPr>
              <a:t>Laws regarding lock picking vary significantly state-by-state</a:t>
            </a:r>
            <a:endParaRPr/>
          </a:p>
          <a:p>
            <a:pPr>
              <a:lnSpc>
                <a:spcPct val="100000"/>
              </a:lnSpc>
              <a:buFont typeface="Arial"/>
              <a:buChar char="•"/>
            </a:pPr>
            <a:r>
              <a:rPr lang="en-US" sz="2800">
                <a:solidFill>
                  <a:srgbClr val="000000"/>
                </a:solidFill>
                <a:latin typeface="Calibri"/>
              </a:rPr>
              <a:t>In most states purchase and possession of dedicated lock picking tools is legal </a:t>
            </a:r>
            <a:endParaRPr/>
          </a:p>
          <a:p>
            <a:pPr lvl="1">
              <a:lnSpc>
                <a:spcPct val="100000"/>
              </a:lnSpc>
              <a:buFont typeface="Arial"/>
              <a:buChar char="–"/>
            </a:pPr>
            <a:r>
              <a:rPr lang="en-US" sz="2400">
                <a:solidFill>
                  <a:srgbClr val="000000"/>
                </a:solidFill>
                <a:latin typeface="Calibri"/>
              </a:rPr>
              <a:t>Penalties are raised significantly if you get caught using them in the commission of a crime</a:t>
            </a:r>
            <a:endParaRPr/>
          </a:p>
        </p:txBody>
      </p:sp>
      <p:sp>
        <p:nvSpPr>
          <p:cNvPr id="244" name="TextShape 3"/>
          <p:cNvSpPr txBox="1"/>
          <p:nvPr/>
        </p:nvSpPr>
        <p:spPr>
          <a:xfrm>
            <a:off x="0" y="0"/>
            <a:ext cx="-11796840" cy="-11796840"/>
          </a:xfrm>
          <a:prstGeom prst="rect">
            <a:avLst/>
          </a:prstGeom>
        </p:spPr>
        <p:txBody>
          <a:bodyPr bIns="45000" lIns="90000" rIns="90000" tIns="45000"/>
          <a:p>
            <a:pPr>
              <a:lnSpc>
                <a:spcPct val="100000"/>
              </a:lnSpc>
            </a:pPr>
            <a:fld id="{91215191-B141-41D1-91C1-B1C171B10121}" type="slidenum">
              <a:rPr lang="en-US">
                <a:solidFill>
                  <a:srgbClr val="000000"/>
                </a:solidFill>
                <a:latin typeface="Calibri"/>
              </a:rPr>
              <a:t>&lt;number&gt;</a:t>
            </a:fld>
            <a:endParaRPr/>
          </a:p>
        </p:txBody>
      </p:sp>
      <p:pic>
        <p:nvPicPr>
          <p:cNvPr descr="" id="245" name="Picture 2"/>
          <p:cNvPicPr/>
          <p:nvPr/>
        </p:nvPicPr>
        <p:blipFill>
          <a:blip r:embed="rId1"/>
          <a:stretch>
            <a:fillRect/>
          </a:stretch>
        </p:blipFill>
        <p:spPr>
          <a:xfrm>
            <a:off x="5181480" y="1523880"/>
            <a:ext cx="3352320" cy="4258440"/>
          </a:xfrm>
          <a:prstGeom prst="rect">
            <a:avLst/>
          </a:prstGeom>
        </p:spPr>
      </p:pic>
      <p:sp>
        <p:nvSpPr>
          <p:cNvPr id="246" name="CustomShape 4"/>
          <p:cNvSpPr/>
          <p:nvPr/>
        </p:nvSpPr>
        <p:spPr>
          <a:xfrm>
            <a:off x="3515400" y="6095880"/>
            <a:ext cx="4940640" cy="227520"/>
          </a:xfrm>
          <a:prstGeom prst="rect">
            <a:avLst/>
          </a:prstGeom>
        </p:spPr>
        <p:txBody>
          <a:bodyPr bIns="45000" lIns="90000" rIns="90000" tIns="45000" wrap="none"/>
          <a:p>
            <a:pPr>
              <a:lnSpc>
                <a:spcPct val="100000"/>
              </a:lnSpc>
            </a:pPr>
            <a:r>
              <a:rPr lang="en-US" sz="900">
                <a:solidFill>
                  <a:srgbClr val="000000"/>
                </a:solidFill>
                <a:latin typeface="Arial"/>
                <a:ea typeface="ヒラギノ角ゴ Pro W3"/>
              </a:rPr>
              <a:t>Public domain image from http://commons.wikimedia.org/wiki/File:Madame_Restell_in_jail.jpg</a:t>
            </a:r>
            <a:endParaRPr/>
          </a:p>
        </p:txBody>
      </p:sp>
    </p:spTree>
  </p:cSld>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What Is Physical Security?</a:t>
            </a:r>
            <a:endParaRPr/>
          </a:p>
        </p:txBody>
      </p:sp>
      <p:sp>
        <p:nvSpPr>
          <p:cNvPr id="248"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Any physical object that creates a barrier to unauthorized access</a:t>
            </a:r>
            <a:endParaRPr/>
          </a:p>
          <a:p>
            <a:pPr>
              <a:lnSpc>
                <a:spcPct val="100000"/>
              </a:lnSpc>
              <a:buFont typeface="Arial"/>
              <a:buChar char="•"/>
            </a:pPr>
            <a:r>
              <a:rPr lang="en-US" sz="3200">
                <a:solidFill>
                  <a:srgbClr val="000000"/>
                </a:solidFill>
                <a:latin typeface="Calibri"/>
              </a:rPr>
              <a:t>This includes: locks, latches, safes, alarms, guards, guard dogs, doors, windows, walls, ceilings, floors, fences, door strikes, door frames and door closers, motion detectors, light beam detectors, sound detectors, scent detectors, etc. </a:t>
            </a:r>
            <a:endParaRPr/>
          </a:p>
          <a:p>
            <a:pPr>
              <a:lnSpc>
                <a:spcPct val="100000"/>
              </a:lnSpc>
            </a:pPr>
            <a:endParaRPr/>
          </a:p>
        </p:txBody>
      </p:sp>
      <p:sp>
        <p:nvSpPr>
          <p:cNvPr id="249" name="TextShape 3"/>
          <p:cNvSpPr txBox="1"/>
          <p:nvPr/>
        </p:nvSpPr>
        <p:spPr>
          <a:xfrm>
            <a:off x="0" y="0"/>
            <a:ext cx="-11796840" cy="-11796840"/>
          </a:xfrm>
          <a:prstGeom prst="rect">
            <a:avLst/>
          </a:prstGeom>
        </p:spPr>
        <p:txBody>
          <a:bodyPr bIns="45000" lIns="90000" rIns="90000" tIns="45000"/>
          <a:p>
            <a:pPr>
              <a:lnSpc>
                <a:spcPct val="100000"/>
              </a:lnSpc>
            </a:pPr>
            <a:fld id="{818181E1-3101-41C1-9100-41710151F171}" type="slidenum">
              <a:rPr lang="en-US">
                <a:solidFill>
                  <a:srgbClr val="000000"/>
                </a:solidFill>
                <a:latin typeface="Calibri"/>
              </a:rPr>
              <a:t>&lt;number&gt;</a:t>
            </a:fld>
            <a:endParaRPr/>
          </a:p>
        </p:txBody>
      </p:sp>
    </p:spTree>
  </p:cSld>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457200" y="274680"/>
            <a:ext cx="8229240" cy="1142640"/>
          </a:xfrm>
          <a:prstGeom prst="rect">
            <a:avLst/>
          </a:prstGeom>
        </p:spPr>
        <p:txBody>
          <a:bodyPr anchor="ctr"/>
          <a:p>
            <a:pPr algn="ctr">
              <a:lnSpc>
                <a:spcPct val="100000"/>
              </a:lnSpc>
            </a:pPr>
            <a:r>
              <a:rPr lang="en-US" sz="4000">
                <a:solidFill>
                  <a:srgbClr val="000000"/>
                </a:solidFill>
                <a:latin typeface="Calibri"/>
              </a:rPr>
              <a:t>Is Physical Security An IT Concern?</a:t>
            </a:r>
            <a:endParaRPr/>
          </a:p>
        </p:txBody>
      </p:sp>
      <p:sp>
        <p:nvSpPr>
          <p:cNvPr id="251" name="TextShape 2"/>
          <p:cNvSpPr txBox="1"/>
          <p:nvPr/>
        </p:nvSpPr>
        <p:spPr>
          <a:xfrm>
            <a:off x="685800" y="1447920"/>
            <a:ext cx="7772040" cy="4647960"/>
          </a:xfrm>
          <a:prstGeom prst="rect">
            <a:avLst/>
          </a:prstGeom>
        </p:spPr>
        <p:txBody>
          <a:bodyPr/>
          <a:p>
            <a:pPr>
              <a:lnSpc>
                <a:spcPct val="100000"/>
              </a:lnSpc>
              <a:buFont typeface="Arial"/>
              <a:buChar char="•"/>
            </a:pPr>
            <a:r>
              <a:rPr lang="en-US" sz="3200">
                <a:solidFill>
                  <a:srgbClr val="000000"/>
                </a:solidFill>
                <a:latin typeface="Calibri"/>
              </a:rPr>
              <a:t>You have been working hard to secure your network from cyber attacks</a:t>
            </a:r>
            <a:endParaRPr/>
          </a:p>
          <a:p>
            <a:pPr lvl="1">
              <a:lnSpc>
                <a:spcPct val="100000"/>
              </a:lnSpc>
              <a:buFont typeface="Arial"/>
              <a:buChar char="–"/>
            </a:pPr>
            <a:r>
              <a:rPr lang="en-US" sz="2800">
                <a:solidFill>
                  <a:srgbClr val="000000"/>
                </a:solidFill>
                <a:latin typeface="Calibri"/>
              </a:rPr>
              <a:t>Redundant layers of antivirus programs, firewalls and intrusion detection systems should protect against every possible electronic method of entry</a:t>
            </a:r>
            <a:endParaRPr/>
          </a:p>
          <a:p>
            <a:pPr>
              <a:lnSpc>
                <a:spcPct val="100000"/>
              </a:lnSpc>
              <a:buFont typeface="Arial"/>
              <a:buChar char="•"/>
            </a:pPr>
            <a:r>
              <a:rPr lang="en-US" sz="3200">
                <a:solidFill>
                  <a:srgbClr val="000000"/>
                </a:solidFill>
                <a:latin typeface="Calibri"/>
              </a:rPr>
              <a:t>But what if an attacker gains access to the server room or network wiring closet ...</a:t>
            </a:r>
            <a:endParaRPr/>
          </a:p>
          <a:p>
            <a:pPr>
              <a:lnSpc>
                <a:spcPct val="100000"/>
              </a:lnSpc>
              <a:buFont typeface="Arial"/>
              <a:buChar char="•"/>
            </a:pPr>
            <a:r>
              <a:rPr lang="en-US" sz="3200">
                <a:solidFill>
                  <a:srgbClr val="000000"/>
                </a:solidFill>
                <a:latin typeface="Calibri"/>
              </a:rPr>
              <a:t>Is your network still safe?</a:t>
            </a:r>
            <a:endParaRPr/>
          </a:p>
        </p:txBody>
      </p:sp>
      <p:sp>
        <p:nvSpPr>
          <p:cNvPr id="252" name="TextShape 3"/>
          <p:cNvSpPr txBox="1"/>
          <p:nvPr/>
        </p:nvSpPr>
        <p:spPr>
          <a:xfrm>
            <a:off x="0" y="0"/>
            <a:ext cx="-11796840" cy="-11796840"/>
          </a:xfrm>
          <a:prstGeom prst="rect">
            <a:avLst/>
          </a:prstGeom>
        </p:spPr>
        <p:txBody>
          <a:bodyPr bIns="45000" lIns="90000" rIns="90000" tIns="45000"/>
          <a:p>
            <a:pPr>
              <a:lnSpc>
                <a:spcPct val="100000"/>
              </a:lnSpc>
            </a:pPr>
            <a:fld id="{A18151F1-6161-4151-8131-A1E151C1B161}" type="slidenum">
              <a:rPr lang="en-US">
                <a:solidFill>
                  <a:srgbClr val="000000"/>
                </a:solidFill>
                <a:latin typeface="Calibri"/>
              </a:rPr>
              <a:t>&lt;number&gt;</a:t>
            </a:fld>
            <a:endParaRPr/>
          </a:p>
        </p:txBody>
      </p:sp>
    </p:spTree>
  </p:cSld>
  <p:timing>
    <p:tnLst>
      <p:par>
        <p:cTn dur="indefinite" id="37" nodeType="tmRoot" restart="never">
          <p:childTnLst>
            <p:seq>
              <p:cTn id="38" nodeType="mainSeq">
                <p:childTnLst>
                  <p:par>
                    <p:cTn fill="freeze" id="39">
                      <p:stCondLst>
                        <p:cond delay="indefinite"/>
                      </p:stCondLst>
                      <p:childTnLst>
                        <p:par>
                          <p:cTn fill="freeze" id="40">
                            <p:stCondLst>
                              <p:cond delay="0"/>
                            </p:stCondLst>
                            <p:childTnLst>
                              <p:par>
                                <p:cTn fill="hold" id="41" nodeType="clickEffect" presetClass="entr" presetID="1">
                                  <p:stCondLst>
                                    <p:cond delay="0"/>
                                  </p:stCondLst>
                                  <p:childTnLst>
                                    <p:set>
                                      <p:cBhvr>
                                        <p:cTn dur="1" fill="hold" id="42">
                                          <p:stCondLst>
                                            <p:cond delay="0"/>
                                          </p:stCondLst>
                                        </p:cTn>
                                        <p:tgtEl>
                                          <p:spTgt spid="251">
                                            <p:txEl>
                                              <p:pRg end="69" st="0"/>
                                            </p:txEl>
                                          </p:spTgt>
                                        </p:tgtEl>
                                        <p:attrNameLst>
                                          <p:attrName>style.visibility</p:attrName>
                                        </p:attrNameLst>
                                      </p:cBhvr>
                                      <p:to>
                                        <p:strVal val="visible"/>
                                      </p:to>
                                    </p:set>
                                  </p:childTnLst>
                                </p:cTn>
                              </p:par>
                            </p:childTnLst>
                          </p:cTn>
                        </p:par>
                      </p:childTnLst>
                    </p:cTn>
                  </p:par>
                  <p:par>
                    <p:cTn fill="freeze" id="43">
                      <p:stCondLst>
                        <p:cond delay="indefinite"/>
                      </p:stCondLst>
                      <p:childTnLst>
                        <p:par>
                          <p:cTn fill="freeze" id="44">
                            <p:stCondLst>
                              <p:cond delay="0"/>
                            </p:stCondLst>
                            <p:childTnLst>
                              <p:par>
                                <p:cTn fill="hold" id="45" nodeType="clickEffect" presetClass="entr" presetID="1">
                                  <p:stCondLst>
                                    <p:cond delay="0"/>
                                  </p:stCondLst>
                                  <p:childTnLst>
                                    <p:set>
                                      <p:cBhvr>
                                        <p:cTn dur="1" fill="hold" id="46">
                                          <p:stCondLst>
                                            <p:cond delay="0"/>
                                          </p:stCondLst>
                                        </p:cTn>
                                        <p:tgtEl>
                                          <p:spTgt spid="251">
                                            <p:txEl>
                                              <p:pRg end="216" st="69"/>
                                            </p:txEl>
                                          </p:spTgt>
                                        </p:tgtEl>
                                        <p:attrNameLst>
                                          <p:attrName>style.visibility</p:attrName>
                                        </p:attrNameLst>
                                      </p:cBhvr>
                                      <p:to>
                                        <p:strVal val="visible"/>
                                      </p:to>
                                    </p:set>
                                  </p:childTnLst>
                                </p:cTn>
                              </p:par>
                            </p:childTnLst>
                          </p:cTn>
                        </p:par>
                      </p:childTnLst>
                    </p:cTn>
                  </p:par>
                  <p:par>
                    <p:cTn fill="freeze" id="47">
                      <p:stCondLst>
                        <p:cond delay="indefinite"/>
                      </p:stCondLst>
                      <p:childTnLst>
                        <p:par>
                          <p:cTn fill="freeze" id="48">
                            <p:stCondLst>
                              <p:cond delay="0"/>
                            </p:stCondLst>
                            <p:childTnLst>
                              <p:par>
                                <p:cTn fill="hold" id="49" nodeType="clickEffect" presetClass="entr" presetID="1">
                                  <p:stCondLst>
                                    <p:cond delay="0"/>
                                  </p:stCondLst>
                                  <p:childTnLst>
                                    <p:set>
                                      <p:cBhvr>
                                        <p:cTn dur="1" fill="hold" id="50">
                                          <p:stCondLst>
                                            <p:cond delay="0"/>
                                          </p:stCondLst>
                                        </p:cTn>
                                        <p:tgtEl>
                                          <p:spTgt spid="251">
                                            <p:txEl>
                                              <p:pRg end="301" st="216"/>
                                            </p:txEl>
                                          </p:spTgt>
                                        </p:tgtEl>
                                        <p:attrNameLst>
                                          <p:attrName>style.visibility</p:attrName>
                                        </p:attrNameLst>
                                      </p:cBhvr>
                                      <p:to>
                                        <p:strVal val="visible"/>
                                      </p:to>
                                    </p:set>
                                  </p:childTnLst>
                                </p:cTn>
                              </p:par>
                            </p:childTnLst>
                          </p:cTn>
                        </p:par>
                      </p:childTnLst>
                    </p:cTn>
                  </p:par>
                  <p:par>
                    <p:cTn fill="freeze" id="51">
                      <p:stCondLst>
                        <p:cond delay="indefinite"/>
                      </p:stCondLst>
                      <p:childTnLst>
                        <p:par>
                          <p:cTn fill="freeze" id="52">
                            <p:stCondLst>
                              <p:cond delay="0"/>
                            </p:stCondLst>
                            <p:childTnLst>
                              <p:par>
                                <p:cTn fill="hold" id="53" nodeType="clickEffect" presetClass="entr" presetID="1">
                                  <p:stCondLst>
                                    <p:cond delay="0"/>
                                  </p:stCondLst>
                                  <p:childTnLst>
                                    <p:set>
                                      <p:cBhvr>
                                        <p:cTn dur="1" fill="hold" id="54">
                                          <p:stCondLst>
                                            <p:cond delay="0"/>
                                          </p:stCondLst>
                                        </p:cTn>
                                        <p:tgtEl>
                                          <p:spTgt spid="251">
                                            <p:txEl>
                                              <p:pRg end="329" st="30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a:off x="457200" y="274680"/>
            <a:ext cx="8229240" cy="1142640"/>
          </a:xfrm>
          <a:prstGeom prst="rect">
            <a:avLst/>
          </a:prstGeom>
        </p:spPr>
        <p:txBody>
          <a:bodyPr anchor="ctr"/>
          <a:p>
            <a:pPr algn="ctr">
              <a:lnSpc>
                <a:spcPct val="100000"/>
              </a:lnSpc>
            </a:pPr>
            <a:r>
              <a:rPr lang="en-US" sz="4000">
                <a:solidFill>
                  <a:srgbClr val="000000"/>
                </a:solidFill>
                <a:latin typeface="Calibri"/>
              </a:rPr>
              <a:t>Destructive vs. Nondestructive Entry</a:t>
            </a:r>
            <a:endParaRPr/>
          </a:p>
        </p:txBody>
      </p:sp>
      <p:sp>
        <p:nvSpPr>
          <p:cNvPr id="254" name="TextShape 2"/>
          <p:cNvSpPr txBox="1"/>
          <p:nvPr/>
        </p:nvSpPr>
        <p:spPr>
          <a:xfrm>
            <a:off x="457200" y="1600200"/>
            <a:ext cx="8229240" cy="4525560"/>
          </a:xfrm>
          <a:prstGeom prst="rect">
            <a:avLst/>
          </a:prstGeom>
        </p:spPr>
        <p:txBody>
          <a:bodyPr/>
          <a:p>
            <a:pPr>
              <a:lnSpc>
                <a:spcPct val="100000"/>
              </a:lnSpc>
              <a:buFont typeface="Arial"/>
              <a:buChar char="•"/>
            </a:pPr>
            <a:r>
              <a:rPr lang="en-US" sz="2800">
                <a:solidFill>
                  <a:srgbClr val="000000"/>
                </a:solidFill>
                <a:latin typeface="Calibri"/>
              </a:rPr>
              <a:t>Destructive entry</a:t>
            </a:r>
            <a:endParaRPr/>
          </a:p>
          <a:p>
            <a:pPr lvl="1">
              <a:lnSpc>
                <a:spcPct val="100000"/>
              </a:lnSpc>
              <a:buFont typeface="Arial"/>
              <a:buChar char="–"/>
            </a:pPr>
            <a:r>
              <a:rPr lang="en-US" sz="2400">
                <a:solidFill>
                  <a:srgbClr val="000000"/>
                </a:solidFill>
                <a:latin typeface="Calibri"/>
              </a:rPr>
              <a:t>Involves using force to defeat physical security</a:t>
            </a:r>
            <a:endParaRPr/>
          </a:p>
          <a:p>
            <a:pPr lvl="1">
              <a:lnSpc>
                <a:spcPct val="100000"/>
              </a:lnSpc>
              <a:buFont typeface="Arial"/>
              <a:buChar char="–"/>
            </a:pPr>
            <a:r>
              <a:rPr lang="en-US" sz="2400">
                <a:solidFill>
                  <a:srgbClr val="000000"/>
                </a:solidFill>
                <a:latin typeface="Calibri"/>
              </a:rPr>
              <a:t>Methods involve crowbars, bolt cutters and sledge hammers</a:t>
            </a:r>
            <a:endParaRPr/>
          </a:p>
          <a:p>
            <a:pPr lvl="1">
              <a:lnSpc>
                <a:spcPct val="100000"/>
              </a:lnSpc>
              <a:buFont typeface="Arial"/>
              <a:buChar char="–"/>
            </a:pPr>
            <a:r>
              <a:rPr lang="en-US" sz="2400">
                <a:solidFill>
                  <a:srgbClr val="000000"/>
                </a:solidFill>
                <a:latin typeface="Calibri"/>
              </a:rPr>
              <a:t>Negative impact on IT resources is apparent</a:t>
            </a:r>
            <a:endParaRPr/>
          </a:p>
          <a:p>
            <a:pPr lvl="1">
              <a:lnSpc>
                <a:spcPct val="100000"/>
              </a:lnSpc>
              <a:buFont typeface="Arial"/>
              <a:buChar char="–"/>
            </a:pPr>
            <a:r>
              <a:rPr lang="en-US" sz="2400">
                <a:solidFill>
                  <a:srgbClr val="000000"/>
                </a:solidFill>
                <a:latin typeface="Calibri"/>
              </a:rPr>
              <a:t>Remediation steps also obvious</a:t>
            </a:r>
            <a:endParaRPr/>
          </a:p>
          <a:p>
            <a:pPr>
              <a:lnSpc>
                <a:spcPct val="100000"/>
              </a:lnSpc>
              <a:buFont typeface="Arial"/>
              <a:buChar char="•"/>
            </a:pPr>
            <a:r>
              <a:rPr lang="en-US" sz="2800">
                <a:solidFill>
                  <a:srgbClr val="000000"/>
                </a:solidFill>
                <a:latin typeface="Calibri"/>
              </a:rPr>
              <a:t>Nondestructive entry</a:t>
            </a:r>
            <a:endParaRPr/>
          </a:p>
          <a:p>
            <a:pPr lvl="1">
              <a:lnSpc>
                <a:spcPct val="100000"/>
              </a:lnSpc>
              <a:buFont typeface="Arial"/>
              <a:buChar char="–"/>
            </a:pPr>
            <a:r>
              <a:rPr lang="en-US" sz="2400">
                <a:solidFill>
                  <a:srgbClr val="000000"/>
                </a:solidFill>
                <a:latin typeface="Calibri"/>
              </a:rPr>
              <a:t>Compromises security without leaving signs of a breach</a:t>
            </a:r>
            <a:endParaRPr/>
          </a:p>
          <a:p>
            <a:pPr lvl="1">
              <a:lnSpc>
                <a:spcPct val="100000"/>
              </a:lnSpc>
              <a:buFont typeface="Arial"/>
              <a:buChar char="–"/>
            </a:pPr>
            <a:r>
              <a:rPr lang="en-US" sz="2400">
                <a:solidFill>
                  <a:srgbClr val="000000"/>
                </a:solidFill>
                <a:latin typeface="Calibri"/>
              </a:rPr>
              <a:t>Defeats intrusion detection</a:t>
            </a:r>
            <a:endParaRPr/>
          </a:p>
          <a:p>
            <a:pPr lvl="1">
              <a:lnSpc>
                <a:spcPct val="100000"/>
              </a:lnSpc>
              <a:buFont typeface="Arial"/>
              <a:buChar char="–"/>
            </a:pPr>
            <a:r>
              <a:rPr lang="en-US" sz="2400">
                <a:solidFill>
                  <a:srgbClr val="000000"/>
                </a:solidFill>
                <a:latin typeface="Calibri"/>
              </a:rPr>
              <a:t>Greater and long-term threat</a:t>
            </a:r>
            <a:endParaRPr/>
          </a:p>
          <a:p>
            <a:pPr>
              <a:lnSpc>
                <a:spcPct val="100000"/>
              </a:lnSpc>
            </a:pPr>
            <a:endParaRPr/>
          </a:p>
        </p:txBody>
      </p:sp>
      <p:sp>
        <p:nvSpPr>
          <p:cNvPr id="255" name="TextShape 3"/>
          <p:cNvSpPr txBox="1"/>
          <p:nvPr/>
        </p:nvSpPr>
        <p:spPr>
          <a:xfrm>
            <a:off x="0" y="0"/>
            <a:ext cx="-11796840" cy="-11796840"/>
          </a:xfrm>
          <a:prstGeom prst="rect">
            <a:avLst/>
          </a:prstGeom>
        </p:spPr>
        <p:txBody>
          <a:bodyPr bIns="45000" lIns="90000" rIns="90000" tIns="45000"/>
          <a:p>
            <a:pPr>
              <a:lnSpc>
                <a:spcPct val="100000"/>
              </a:lnSpc>
            </a:pPr>
            <a:fld id="{01C1F111-1181-41F1-9181-A1E171515141}" type="slidenum">
              <a:rPr lang="en-US">
                <a:solidFill>
                  <a:srgbClr val="000000"/>
                </a:solidFill>
                <a:latin typeface="Calibri"/>
              </a:rPr>
              <a:t>&lt;number&gt;</a:t>
            </a:fld>
            <a:endParaRPr/>
          </a:p>
        </p:txBody>
      </p:sp>
    </p:spTree>
  </p:cSld>
  <p:timing>
    <p:tnLst>
      <p:par>
        <p:cTn dur="indefinite" id="55" nodeType="tmRoot" restart="never">
          <p:childTnLst>
            <p:seq>
              <p:cTn id="56" nodeType="mainSeq">
                <p:childTnLst>
                  <p:par>
                    <p:cTn fill="freeze" id="57">
                      <p:stCondLst>
                        <p:cond delay="indefinite"/>
                      </p:stCondLst>
                      <p:childTnLst>
                        <p:par>
                          <p:cTn fill="freeze" id="58">
                            <p:stCondLst>
                              <p:cond delay="0"/>
                            </p:stCondLst>
                            <p:childTnLst>
                              <p:par>
                                <p:cTn fill="hold" id="59" nodeType="clickEffect" presetClass="entr" presetID="1">
                                  <p:stCondLst>
                                    <p:cond delay="0"/>
                                  </p:stCondLst>
                                  <p:childTnLst>
                                    <p:set>
                                      <p:cBhvr>
                                        <p:cTn dur="1" fill="hold" id="60">
                                          <p:stCondLst>
                                            <p:cond delay="0"/>
                                          </p:stCondLst>
                                        </p:cTn>
                                        <p:tgtEl>
                                          <p:spTgt spid="254">
                                            <p:txEl>
                                              <p:pRg end="18" st="0"/>
                                            </p:txEl>
                                          </p:spTgt>
                                        </p:tgtEl>
                                        <p:attrNameLst>
                                          <p:attrName>style.visibility</p:attrName>
                                        </p:attrNameLst>
                                      </p:cBhvr>
                                      <p:to>
                                        <p:strVal val="visible"/>
                                      </p:to>
                                    </p:set>
                                  </p:childTnLst>
                                </p:cTn>
                              </p:par>
                            </p:childTnLst>
                          </p:cTn>
                        </p:par>
                      </p:childTnLst>
                    </p:cTn>
                  </p:par>
                  <p:par>
                    <p:cTn fill="freeze" id="61">
                      <p:stCondLst>
                        <p:cond delay="indefinite"/>
                      </p:stCondLst>
                      <p:childTnLst>
                        <p:par>
                          <p:cTn fill="freeze" id="62">
                            <p:stCondLst>
                              <p:cond delay="0"/>
                            </p:stCondLst>
                            <p:childTnLst>
                              <p:par>
                                <p:cTn fill="hold" id="63" nodeType="clickEffect" presetClass="entr" presetID="1">
                                  <p:stCondLst>
                                    <p:cond delay="0"/>
                                  </p:stCondLst>
                                  <p:childTnLst>
                                    <p:set>
                                      <p:cBhvr>
                                        <p:cTn dur="1" fill="hold" id="64">
                                          <p:stCondLst>
                                            <p:cond delay="0"/>
                                          </p:stCondLst>
                                        </p:cTn>
                                        <p:tgtEl>
                                          <p:spTgt spid="254">
                                            <p:txEl>
                                              <p:pRg end="67" st="18"/>
                                            </p:txEl>
                                          </p:spTgt>
                                        </p:tgtEl>
                                        <p:attrNameLst>
                                          <p:attrName>style.visibility</p:attrName>
                                        </p:attrNameLst>
                                      </p:cBhvr>
                                      <p:to>
                                        <p:strVal val="visible"/>
                                      </p:to>
                                    </p:set>
                                  </p:childTnLst>
                                </p:cTn>
                              </p:par>
                            </p:childTnLst>
                          </p:cTn>
                        </p:par>
                      </p:childTnLst>
                    </p:cTn>
                  </p:par>
                  <p:par>
                    <p:cTn fill="freeze" id="65">
                      <p:stCondLst>
                        <p:cond delay="indefinite"/>
                      </p:stCondLst>
                      <p:childTnLst>
                        <p:par>
                          <p:cTn fill="freeze" id="66">
                            <p:stCondLst>
                              <p:cond delay="0"/>
                            </p:stCondLst>
                            <p:childTnLst>
                              <p:par>
                                <p:cTn fill="hold" id="67" nodeType="clickEffect" presetClass="entr" presetID="1">
                                  <p:stCondLst>
                                    <p:cond delay="0"/>
                                  </p:stCondLst>
                                  <p:childTnLst>
                                    <p:set>
                                      <p:cBhvr>
                                        <p:cTn dur="1" fill="hold" id="68">
                                          <p:stCondLst>
                                            <p:cond delay="0"/>
                                          </p:stCondLst>
                                        </p:cTn>
                                        <p:tgtEl>
                                          <p:spTgt spid="254">
                                            <p:txEl>
                                              <p:pRg end="125" st="67"/>
                                            </p:txEl>
                                          </p:spTgt>
                                        </p:tgtEl>
                                        <p:attrNameLst>
                                          <p:attrName>style.visibility</p:attrName>
                                        </p:attrNameLst>
                                      </p:cBhvr>
                                      <p:to>
                                        <p:strVal val="visible"/>
                                      </p:to>
                                    </p:set>
                                  </p:childTnLst>
                                </p:cTn>
                              </p:par>
                            </p:childTnLst>
                          </p:cTn>
                        </p:par>
                      </p:childTnLst>
                    </p:cTn>
                  </p:par>
                  <p:par>
                    <p:cTn fill="freeze" id="69">
                      <p:stCondLst>
                        <p:cond delay="indefinite"/>
                      </p:stCondLst>
                      <p:childTnLst>
                        <p:par>
                          <p:cTn fill="freeze" id="70">
                            <p:stCondLst>
                              <p:cond delay="0"/>
                            </p:stCondLst>
                            <p:childTnLst>
                              <p:par>
                                <p:cTn fill="hold" id="71" nodeType="clickEffect" presetClass="entr" presetID="1">
                                  <p:stCondLst>
                                    <p:cond delay="0"/>
                                  </p:stCondLst>
                                  <p:childTnLst>
                                    <p:set>
                                      <p:cBhvr>
                                        <p:cTn dur="1" fill="hold" id="72">
                                          <p:stCondLst>
                                            <p:cond delay="0"/>
                                          </p:stCondLst>
                                        </p:cTn>
                                        <p:tgtEl>
                                          <p:spTgt spid="254">
                                            <p:txEl>
                                              <p:pRg end="169" st="125"/>
                                            </p:txEl>
                                          </p:spTgt>
                                        </p:tgtEl>
                                        <p:attrNameLst>
                                          <p:attrName>style.visibility</p:attrName>
                                        </p:attrNameLst>
                                      </p:cBhvr>
                                      <p:to>
                                        <p:strVal val="visible"/>
                                      </p:to>
                                    </p:set>
                                  </p:childTnLst>
                                </p:cTn>
                              </p:par>
                            </p:childTnLst>
                          </p:cTn>
                        </p:par>
                      </p:childTnLst>
                    </p:cTn>
                  </p:par>
                  <p:par>
                    <p:cTn fill="freeze" id="73">
                      <p:stCondLst>
                        <p:cond delay="indefinite"/>
                      </p:stCondLst>
                      <p:childTnLst>
                        <p:par>
                          <p:cTn fill="freeze" id="74">
                            <p:stCondLst>
                              <p:cond delay="0"/>
                            </p:stCondLst>
                            <p:childTnLst>
                              <p:par>
                                <p:cTn fill="hold" id="75" nodeType="clickEffect" presetClass="entr" presetID="1">
                                  <p:stCondLst>
                                    <p:cond delay="0"/>
                                  </p:stCondLst>
                                  <p:childTnLst>
                                    <p:set>
                                      <p:cBhvr>
                                        <p:cTn dur="1" fill="hold" id="76">
                                          <p:stCondLst>
                                            <p:cond delay="0"/>
                                          </p:stCondLst>
                                        </p:cTn>
                                        <p:tgtEl>
                                          <p:spTgt spid="254">
                                            <p:txEl>
                                              <p:pRg end="200" st="169"/>
                                            </p:txEl>
                                          </p:spTgt>
                                        </p:tgtEl>
                                        <p:attrNameLst>
                                          <p:attrName>style.visibility</p:attrName>
                                        </p:attrNameLst>
                                      </p:cBhvr>
                                      <p:to>
                                        <p:strVal val="visible"/>
                                      </p:to>
                                    </p:set>
                                  </p:childTnLst>
                                </p:cTn>
                              </p:par>
                            </p:childTnLst>
                          </p:cTn>
                        </p:par>
                      </p:childTnLst>
                    </p:cTn>
                  </p:par>
                  <p:par>
                    <p:cTn fill="freeze" id="77">
                      <p:stCondLst>
                        <p:cond delay="indefinite"/>
                      </p:stCondLst>
                      <p:childTnLst>
                        <p:par>
                          <p:cTn fill="freeze" id="78">
                            <p:stCondLst>
                              <p:cond delay="0"/>
                            </p:stCondLst>
                            <p:childTnLst>
                              <p:par>
                                <p:cTn fill="hold" id="79" nodeType="clickEffect" presetClass="entr" presetID="1">
                                  <p:stCondLst>
                                    <p:cond delay="0"/>
                                  </p:stCondLst>
                                  <p:childTnLst>
                                    <p:set>
                                      <p:cBhvr>
                                        <p:cTn dur="1" fill="hold" id="80">
                                          <p:stCondLst>
                                            <p:cond delay="0"/>
                                          </p:stCondLst>
                                        </p:cTn>
                                        <p:tgtEl>
                                          <p:spTgt spid="254">
                                            <p:txEl>
                                              <p:pRg end="221" st="200"/>
                                            </p:txEl>
                                          </p:spTgt>
                                        </p:tgtEl>
                                        <p:attrNameLst>
                                          <p:attrName>style.visibility</p:attrName>
                                        </p:attrNameLst>
                                      </p:cBhvr>
                                      <p:to>
                                        <p:strVal val="visible"/>
                                      </p:to>
                                    </p:set>
                                  </p:childTnLst>
                                </p:cTn>
                              </p:par>
                            </p:childTnLst>
                          </p:cTn>
                        </p:par>
                      </p:childTnLst>
                    </p:cTn>
                  </p:par>
                  <p:par>
                    <p:cTn fill="freeze" id="81">
                      <p:stCondLst>
                        <p:cond delay="indefinite"/>
                      </p:stCondLst>
                      <p:childTnLst>
                        <p:par>
                          <p:cTn fill="freeze" id="82">
                            <p:stCondLst>
                              <p:cond delay="0"/>
                            </p:stCondLst>
                            <p:childTnLst>
                              <p:par>
                                <p:cTn fill="hold" id="83" nodeType="clickEffect" presetClass="entr" presetID="1">
                                  <p:stCondLst>
                                    <p:cond delay="0"/>
                                  </p:stCondLst>
                                  <p:childTnLst>
                                    <p:set>
                                      <p:cBhvr>
                                        <p:cTn dur="1" fill="hold" id="84">
                                          <p:stCondLst>
                                            <p:cond delay="0"/>
                                          </p:stCondLst>
                                        </p:cTn>
                                        <p:tgtEl>
                                          <p:spTgt spid="254">
                                            <p:txEl>
                                              <p:pRg end="276" st="221"/>
                                            </p:txEl>
                                          </p:spTgt>
                                        </p:tgtEl>
                                        <p:attrNameLst>
                                          <p:attrName>style.visibility</p:attrName>
                                        </p:attrNameLst>
                                      </p:cBhvr>
                                      <p:to>
                                        <p:strVal val="visible"/>
                                      </p:to>
                                    </p:set>
                                  </p:childTnLst>
                                </p:cTn>
                              </p:par>
                            </p:childTnLst>
                          </p:cTn>
                        </p:par>
                      </p:childTnLst>
                    </p:cTn>
                  </p:par>
                  <p:par>
                    <p:cTn fill="freeze" id="85">
                      <p:stCondLst>
                        <p:cond delay="indefinite"/>
                      </p:stCondLst>
                      <p:childTnLst>
                        <p:par>
                          <p:cTn fill="freeze" id="86">
                            <p:stCondLst>
                              <p:cond delay="0"/>
                            </p:stCondLst>
                            <p:childTnLst>
                              <p:par>
                                <p:cTn fill="hold" id="87" nodeType="clickEffect" presetClass="entr" presetID="1">
                                  <p:stCondLst>
                                    <p:cond delay="0"/>
                                  </p:stCondLst>
                                  <p:childTnLst>
                                    <p:set>
                                      <p:cBhvr>
                                        <p:cTn dur="1" fill="hold" id="88">
                                          <p:stCondLst>
                                            <p:cond delay="0"/>
                                          </p:stCondLst>
                                        </p:cTn>
                                        <p:tgtEl>
                                          <p:spTgt spid="254">
                                            <p:txEl>
                                              <p:pRg end="304" st="276"/>
                                            </p:txEl>
                                          </p:spTgt>
                                        </p:tgtEl>
                                        <p:attrNameLst>
                                          <p:attrName>style.visibility</p:attrName>
                                        </p:attrNameLst>
                                      </p:cBhvr>
                                      <p:to>
                                        <p:strVal val="visible"/>
                                      </p:to>
                                    </p:set>
                                  </p:childTnLst>
                                </p:cTn>
                              </p:par>
                            </p:childTnLst>
                          </p:cTn>
                        </p:par>
                      </p:childTnLst>
                    </p:cTn>
                  </p:par>
                  <p:par>
                    <p:cTn fill="freeze" id="89">
                      <p:stCondLst>
                        <p:cond delay="indefinite"/>
                      </p:stCondLst>
                      <p:childTnLst>
                        <p:par>
                          <p:cTn fill="freeze" id="90">
                            <p:stCondLst>
                              <p:cond delay="0"/>
                            </p:stCondLst>
                            <p:childTnLst>
                              <p:par>
                                <p:cTn fill="hold" id="91" nodeType="clickEffect" presetClass="entr" presetID="1">
                                  <p:stCondLst>
                                    <p:cond delay="0"/>
                                  </p:stCondLst>
                                  <p:childTnLst>
                                    <p:set>
                                      <p:cBhvr>
                                        <p:cTn dur="1" fill="hold" id="92">
                                          <p:stCondLst>
                                            <p:cond delay="0"/>
                                          </p:stCondLst>
                                        </p:cTn>
                                        <p:tgtEl>
                                          <p:spTgt spid="254">
                                            <p:txEl>
                                              <p:pRg end="333" st="30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Compromising Locks</a:t>
            </a:r>
            <a:endParaRPr/>
          </a:p>
        </p:txBody>
      </p:sp>
      <p:sp>
        <p:nvSpPr>
          <p:cNvPr id="257" name="TextShape 2"/>
          <p:cNvSpPr txBox="1"/>
          <p:nvPr/>
        </p:nvSpPr>
        <p:spPr>
          <a:xfrm>
            <a:off x="457200" y="1600200"/>
            <a:ext cx="8229240" cy="4525560"/>
          </a:xfrm>
          <a:prstGeom prst="rect">
            <a:avLst/>
          </a:prstGeom>
        </p:spPr>
        <p:txBody>
          <a:bodyPr/>
          <a:p>
            <a:pPr>
              <a:lnSpc>
                <a:spcPct val="100000"/>
              </a:lnSpc>
              <a:buFont typeface="Arial"/>
              <a:buChar char="•"/>
            </a:pPr>
            <a:r>
              <a:rPr lang="en-US" sz="2800">
                <a:solidFill>
                  <a:srgbClr val="000000"/>
                </a:solidFill>
                <a:latin typeface="Calibri"/>
              </a:rPr>
              <a:t>For centuries, the lock has been one of the cornerstones of physical security </a:t>
            </a:r>
            <a:endParaRPr/>
          </a:p>
          <a:p>
            <a:pPr lvl="1">
              <a:lnSpc>
                <a:spcPct val="100000"/>
              </a:lnSpc>
              <a:buFont typeface="Arial"/>
              <a:buChar char="–"/>
            </a:pPr>
            <a:r>
              <a:rPr lang="en-US" sz="2400">
                <a:solidFill>
                  <a:srgbClr val="000000"/>
                </a:solidFill>
                <a:latin typeface="Calibri"/>
              </a:rPr>
              <a:t>We rely on dozens of them every day to protect people and assets</a:t>
            </a:r>
            <a:endParaRPr/>
          </a:p>
          <a:p>
            <a:pPr>
              <a:lnSpc>
                <a:spcPct val="100000"/>
              </a:lnSpc>
              <a:buFont typeface="Arial"/>
              <a:buChar char="•"/>
            </a:pPr>
            <a:r>
              <a:rPr lang="en-US" sz="2800">
                <a:solidFill>
                  <a:srgbClr val="000000"/>
                </a:solidFill>
                <a:latin typeface="Calibri"/>
              </a:rPr>
              <a:t>The trust most people place in locks is unwarranted</a:t>
            </a:r>
            <a:endParaRPr/>
          </a:p>
          <a:p>
            <a:pPr lvl="1">
              <a:lnSpc>
                <a:spcPct val="100000"/>
              </a:lnSpc>
              <a:buFont typeface="Arial"/>
              <a:buChar char="–"/>
            </a:pPr>
            <a:r>
              <a:rPr lang="en-US" sz="2400">
                <a:solidFill>
                  <a:srgbClr val="000000"/>
                </a:solidFill>
                <a:latin typeface="Calibri"/>
              </a:rPr>
              <a:t>Most locks can be easily compromised with nondestructive methods</a:t>
            </a:r>
            <a:endParaRPr/>
          </a:p>
          <a:p>
            <a:pPr lvl="1">
              <a:lnSpc>
                <a:spcPct val="100000"/>
              </a:lnSpc>
              <a:buFont typeface="Arial"/>
              <a:buChar char="–"/>
            </a:pPr>
            <a:r>
              <a:rPr lang="en-US" sz="2400">
                <a:solidFill>
                  <a:srgbClr val="000000"/>
                </a:solidFill>
                <a:latin typeface="Calibri"/>
              </a:rPr>
              <a:t>Sometimes within seconds and with readily available tools</a:t>
            </a:r>
            <a:endParaRPr/>
          </a:p>
          <a:p>
            <a:pPr>
              <a:lnSpc>
                <a:spcPct val="100000"/>
              </a:lnSpc>
              <a:buFont typeface="Arial"/>
              <a:buChar char="•"/>
            </a:pPr>
            <a:r>
              <a:rPr lang="en-US" sz="3200">
                <a:solidFill>
                  <a:srgbClr val="000000"/>
                </a:solidFill>
                <a:latin typeface="Calibri"/>
              </a:rPr>
              <a:t>“</a:t>
            </a:r>
            <a:r>
              <a:rPr lang="en-US" sz="3200">
                <a:solidFill>
                  <a:srgbClr val="000000"/>
                </a:solidFill>
                <a:latin typeface="Calibri"/>
              </a:rPr>
              <a:t>Locks keep honest people honest”</a:t>
            </a:r>
            <a:endParaRPr/>
          </a:p>
        </p:txBody>
      </p:sp>
      <p:sp>
        <p:nvSpPr>
          <p:cNvPr id="258" name="TextShape 3"/>
          <p:cNvSpPr txBox="1"/>
          <p:nvPr/>
        </p:nvSpPr>
        <p:spPr>
          <a:xfrm>
            <a:off x="0" y="0"/>
            <a:ext cx="-11796840" cy="-11796840"/>
          </a:xfrm>
          <a:prstGeom prst="rect">
            <a:avLst/>
          </a:prstGeom>
        </p:spPr>
        <p:txBody>
          <a:bodyPr bIns="45000" lIns="90000" rIns="90000" tIns="45000"/>
          <a:p>
            <a:pPr>
              <a:lnSpc>
                <a:spcPct val="100000"/>
              </a:lnSpc>
            </a:pPr>
            <a:fld id="{41218191-2121-4161-B161-B1C121C191D1}" type="slidenum">
              <a:rPr lang="en-US">
                <a:solidFill>
                  <a:srgbClr val="000000"/>
                </a:solidFill>
                <a:latin typeface="Calibri"/>
              </a:rPr>
              <a:t>&lt;number&gt;</a:t>
            </a:fld>
            <a:endParaRPr/>
          </a:p>
        </p:txBody>
      </p:sp>
    </p:spTree>
  </p:cSld>
  <p:timing>
    <p:tnLst>
      <p:par>
        <p:cTn dur="indefinite" id="93" nodeType="tmRoot" restart="never">
          <p:childTnLst>
            <p:seq>
              <p:cTn id="94" nodeType="mainSeq">
                <p:childTnLst>
                  <p:par>
                    <p:cTn fill="freeze" id="95">
                      <p:stCondLst>
                        <p:cond delay="indefinite"/>
                      </p:stCondLst>
                      <p:childTnLst>
                        <p:par>
                          <p:cTn fill="freeze" id="96">
                            <p:stCondLst>
                              <p:cond delay="0"/>
                            </p:stCondLst>
                            <p:childTnLst>
                              <p:par>
                                <p:cTn fill="hold" id="97" nodeType="clickEffect" presetClass="entr" presetID="1">
                                  <p:stCondLst>
                                    <p:cond delay="0"/>
                                  </p:stCondLst>
                                  <p:childTnLst>
                                    <p:set>
                                      <p:cBhvr>
                                        <p:cTn dur="1" fill="hold" id="98">
                                          <p:stCondLst>
                                            <p:cond delay="0"/>
                                          </p:stCondLst>
                                        </p:cTn>
                                        <p:tgtEl>
                                          <p:spTgt spid="257">
                                            <p:txEl>
                                              <p:pRg end="196" st="144"/>
                                            </p:txEl>
                                          </p:spTgt>
                                        </p:tgtEl>
                                        <p:attrNameLst>
                                          <p:attrName>style.visibility</p:attrName>
                                        </p:attrNameLst>
                                      </p:cBhvr>
                                      <p:to>
                                        <p:strVal val="visible"/>
                                      </p:to>
                                    </p:set>
                                  </p:childTnLst>
                                </p:cTn>
                              </p:par>
                              <p:par>
                                <p:cTn fill="hold" id="99" nodeType="withEffect" presetClass="entr" presetID="1">
                                  <p:stCondLst>
                                    <p:cond delay="0"/>
                                  </p:stCondLst>
                                  <p:childTnLst>
                                    <p:set>
                                      <p:cBhvr>
                                        <p:cTn dur="1" fill="hold" id="100">
                                          <p:stCondLst>
                                            <p:cond delay="0"/>
                                          </p:stCondLst>
                                        </p:cTn>
                                        <p:tgtEl>
                                          <p:spTgt spid="257">
                                            <p:txEl>
                                              <p:pRg end="261" st="196"/>
                                            </p:txEl>
                                          </p:spTgt>
                                        </p:tgtEl>
                                        <p:attrNameLst>
                                          <p:attrName>style.visibility</p:attrName>
                                        </p:attrNameLst>
                                      </p:cBhvr>
                                      <p:to>
                                        <p:strVal val="visible"/>
                                      </p:to>
                                    </p:set>
                                  </p:childTnLst>
                                </p:cTn>
                              </p:par>
                              <p:par>
                                <p:cTn fill="hold" id="101" nodeType="withEffect" presetClass="entr" presetID="1">
                                  <p:stCondLst>
                                    <p:cond delay="0"/>
                                  </p:stCondLst>
                                  <p:childTnLst>
                                    <p:set>
                                      <p:cBhvr>
                                        <p:cTn dur="1" fill="hold" id="102">
                                          <p:stCondLst>
                                            <p:cond delay="0"/>
                                          </p:stCondLst>
                                        </p:cTn>
                                        <p:tgtEl>
                                          <p:spTgt spid="257">
                                            <p:txEl>
                                              <p:pRg end="319" st="261"/>
                                            </p:txEl>
                                          </p:spTgt>
                                        </p:tgtEl>
                                        <p:attrNameLst>
                                          <p:attrName>style.visibility</p:attrName>
                                        </p:attrNameLst>
                                      </p:cBhvr>
                                      <p:to>
                                        <p:strVal val="visible"/>
                                      </p:to>
                                    </p:set>
                                  </p:childTnLst>
                                </p:cTn>
                              </p:par>
                            </p:childTnLst>
                          </p:cTn>
                        </p:par>
                      </p:childTnLst>
                    </p:cTn>
                  </p:par>
                  <p:par>
                    <p:cTn fill="freeze" id="103">
                      <p:stCondLst>
                        <p:cond delay="indefinite"/>
                      </p:stCondLst>
                      <p:childTnLst>
                        <p:par>
                          <p:cTn fill="freeze" id="104">
                            <p:stCondLst>
                              <p:cond delay="0"/>
                            </p:stCondLst>
                            <p:childTnLst>
                              <p:par>
                                <p:cTn fill="hold" id="105" nodeType="clickEffect" presetClass="entr" presetID="1">
                                  <p:stCondLst>
                                    <p:cond delay="0"/>
                                  </p:stCondLst>
                                  <p:childTnLst>
                                    <p:set>
                                      <p:cBhvr>
                                        <p:cTn dur="1" fill="hold" id="106">
                                          <p:stCondLst>
                                            <p:cond delay="0"/>
                                          </p:stCondLst>
                                        </p:cTn>
                                        <p:tgtEl>
                                          <p:spTgt spid="257">
                                            <p:txEl>
                                              <p:pRg end="353" st="31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