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Old Standard TT"/>
      <p:regular r:id="rId16"/>
      <p:bold r:id="rId17"/>
      <p:italic r:id="rId1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ldStandardTT-bold.fntdata"/><Relationship Id="rId16" Type="http://schemas.openxmlformats.org/officeDocument/2006/relationships/font" Target="fonts/OldStandardT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ldStandardT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b="1" sz="14000"/>
            </a:lvl1pPr>
            <a:lvl2pPr algn="ctr">
              <a:spcBef>
                <a:spcPts val="0"/>
              </a:spcBef>
              <a:buSzPct val="100000"/>
              <a:defRPr b="1" sz="14000"/>
            </a:lvl2pPr>
            <a:lvl3pPr algn="ctr">
              <a:spcBef>
                <a:spcPts val="0"/>
              </a:spcBef>
              <a:buSzPct val="100000"/>
              <a:defRPr b="1" sz="14000"/>
            </a:lvl3pPr>
            <a:lvl4pPr algn="ctr">
              <a:spcBef>
                <a:spcPts val="0"/>
              </a:spcBef>
              <a:buSzPct val="100000"/>
              <a:defRPr b="1" sz="14000"/>
            </a:lvl4pPr>
            <a:lvl5pPr algn="ctr">
              <a:spcBef>
                <a:spcPts val="0"/>
              </a:spcBef>
              <a:buSzPct val="100000"/>
              <a:defRPr b="1" sz="14000"/>
            </a:lvl5pPr>
            <a:lvl6pPr algn="ctr">
              <a:spcBef>
                <a:spcPts val="0"/>
              </a:spcBef>
              <a:buSzPct val="100000"/>
              <a:defRPr b="1" sz="14000"/>
            </a:lvl6pPr>
            <a:lvl7pPr algn="ctr">
              <a:spcBef>
                <a:spcPts val="0"/>
              </a:spcBef>
              <a:buSzPct val="100000"/>
              <a:defRPr b="1" sz="14000"/>
            </a:lvl7pPr>
            <a:lvl8pPr algn="ctr">
              <a:spcBef>
                <a:spcPts val="0"/>
              </a:spcBef>
              <a:buSzPct val="100000"/>
              <a:defRPr b="1" sz="14000"/>
            </a:lvl8pPr>
            <a:lvl9pPr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Virus Attack Final Presentation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Alex Whiteside | Audrey Simonne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058225"/>
            <a:ext cx="82353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Simply browsing the web does not present an easy entry point for viruses when using default security. 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This is important to Domain Administrators, as not all sites need to be blocked if the user does not actively look for downloads. 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Hihanin.com is very interesting, as many unrelated sites recursively ended up there by random link choices. 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Numerous exceptions can be thrown for many web related issues, and catching them at every point is the only way to continue operations gracefully.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83000"/>
            <a:ext cx="82353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Other entry points for viruses exist, each could be tested in a similar way</a:t>
            </a:r>
          </a:p>
          <a:p>
            <a:pPr indent="-33655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◆"/>
            </a:pPr>
            <a:r>
              <a:rPr lang="en" sz="1700"/>
              <a:t>Email spam, opening and clicking through various ads</a:t>
            </a:r>
          </a:p>
          <a:p>
            <a:pPr indent="-33655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◆"/>
            </a:pPr>
            <a:r>
              <a:rPr lang="en" sz="1700"/>
              <a:t>Torrenting files and running their contents</a:t>
            </a:r>
          </a:p>
          <a:p>
            <a:pPr indent="-33655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◆"/>
            </a:pPr>
            <a:r>
              <a:rPr lang="en" sz="1700"/>
              <a:t>Downloading free software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Some users turn off their firewall and deviate from the basic security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Use computers that have not just been freshly installed, without patches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The tests could be run for longer periods of time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Tests could look for largest links, or incorporate more human choices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Threat Of Viruses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Over 32% of the world’s computer are currently infected with a virus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The United States ranks 11th on scale with over 30% infection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Viruses cause over $50,000,000,000 (50 Billion) in damage yearly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Anyone can create (or buy) a virus off the market and deploy it</a:t>
            </a:r>
          </a:p>
          <a:p>
            <a:pPr indent="-33655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◆"/>
            </a:pPr>
            <a:r>
              <a:rPr lang="en" sz="1700"/>
              <a:t>No Special Skills are required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Over 74,000 Strains are created daily by computer polymorphism or by hand</a:t>
            </a:r>
          </a:p>
          <a:p>
            <a:pPr indent="-33655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➔"/>
            </a:pPr>
            <a:r>
              <a:rPr lang="en" sz="1700"/>
              <a:t>Viruses propagate in an exponential way, causing harm as soon as they are detected</a:t>
            </a:r>
          </a:p>
          <a:p>
            <a:pPr indent="-336550" lvl="1" marL="914400">
              <a:lnSpc>
                <a:spcPct val="150000"/>
              </a:lnSpc>
              <a:spcBef>
                <a:spcPts val="0"/>
              </a:spcBef>
              <a:buSzPct val="100000"/>
              <a:buChar char="◆"/>
            </a:pPr>
            <a:r>
              <a:rPr lang="en" sz="1700"/>
              <a:t>Academic models show no easy way to curb these attacks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Test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➔"/>
            </a:pPr>
            <a:r>
              <a:rPr lang="en" sz="1700"/>
              <a:t>We wanted to determine how protected the average user was from simple web use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Two common operating systems : Windows 10, Windows 7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Some form of internal protection, but only the default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User running with Administrative privileges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People are random, so we wanted random sites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For each page we visit, we want to gather all possible links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Then open up 5 at random and repeat the process for each new link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We’ll stop the recursive approach when a page has less than 5 links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Implementation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75" y="1211500"/>
            <a:ext cx="7690001" cy="35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Implementation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058225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➔"/>
            </a:pPr>
            <a:r>
              <a:rPr lang="en" sz="1700"/>
              <a:t>Language: Java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Java was a natural choice due to our programming backgrounds, it’s ease of deployment across platforms, and integration with Selenium. 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Crawler Library: Selenium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Selenium is a popular library supporting all OS and web browsers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Logging: Custom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It was easier to implement our own logging to a file than to configure one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Network Connections: Standard Java Sockets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Rather than use a heavy protocol, we leverage Java Sockets to send strings representing the links from master to client.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Execution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058225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➔"/>
            </a:pPr>
            <a:r>
              <a:rPr lang="en" sz="1700"/>
              <a:t>We setup the master and slave and began the test with a seed list of 36 sites. 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We let the system run for 24 hours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We retrieved the logs for both systems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We ran a full virus scan on both systems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774" y="1684424"/>
            <a:ext cx="4023173" cy="30173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497275" y="3198725"/>
            <a:ext cx="30570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Master (center), Development Computer (left) and Slave (right) running the application and opening web pages.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058225"/>
            <a:ext cx="2896800" cy="358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Over 5000 Pages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183 recognized domains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Interesting correlation to ‘Hihanin.com’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Only 2 file downloads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No EXEs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0 Viruses on either system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492" y="944075"/>
            <a:ext cx="5683432" cy="33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 interesting trend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050" y="1058225"/>
            <a:ext cx="3552100" cy="350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058225"/>
            <a:ext cx="41354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Various Exceptions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Random Events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Unrecognizable Domains</a:t>
            </a: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r>
              <a:rPr lang="en" sz="1700"/>
              <a:t>????????????.??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Malformed Popups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Windows Update</a:t>
            </a: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➔"/>
            </a:pPr>
            <a:r>
              <a:rPr lang="en" sz="1700"/>
              <a:t>Many hits to ‘normal sites’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274" y="1166812"/>
            <a:ext cx="4240025" cy="31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