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62"/>
  </p:notesMasterIdLst>
  <p:sldIdLst>
    <p:sldId id="256"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96"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104"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105"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106"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107"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F1C141B1-91A1-41E1-81D1-A1E131A181D1}" type="slidenum">
              <a:rPr lang="en-US"/>
              <a:t>‹#›</a:t>
            </a:fld>
            <a:endParaRPr/>
          </a:p>
        </p:txBody>
      </p:sp>
    </p:spTree>
    <p:extLst>
      <p:ext uri="{BB962C8B-B14F-4D97-AF65-F5344CB8AC3E}">
        <p14:creationId xmlns:p14="http://schemas.microsoft.com/office/powerpoint/2010/main" val="5378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 name="PlaceHolder 1"/>
          <p:cNvSpPr>
            <a:spLocks noGrp="1"/>
          </p:cNvSpPr>
          <p:nvPr>
            <p:ph type="body"/>
          </p:nvPr>
        </p:nvSpPr>
        <p:spPr>
          <a:xfrm>
            <a:off x="0" y="0"/>
            <a:ext cx="11795040" cy="11795040"/>
          </a:xfrm>
          <a:prstGeom prst="rect">
            <a:avLst/>
          </a:prstGeom>
        </p:spPr>
        <p:txBody>
          <a:bodyPr lIns="90000" tIns="45000" rIns="90000" bIns="45000"/>
          <a:lstStyle/>
          <a:p>
            <a:endParaRPr/>
          </a:p>
        </p:txBody>
      </p:sp>
      <p:sp>
        <p:nvSpPr>
          <p:cNvPr id="829" name="CustomShape 2"/>
          <p:cNvSpPr/>
          <p:nvPr/>
        </p:nvSpPr>
        <p:spPr>
          <a:xfrm>
            <a:off x="0" y="0"/>
            <a:ext cx="11795040" cy="11795040"/>
          </a:xfrm>
          <a:prstGeom prst="rect">
            <a:avLst/>
          </a:prstGeom>
        </p:spPr>
        <p:txBody>
          <a:bodyPr lIns="90000" tIns="45000" rIns="90000" bIns="45000"/>
          <a:lstStyle/>
          <a:p>
            <a:pPr>
              <a:lnSpc>
                <a:spcPct val="100000"/>
              </a:lnSpc>
            </a:pPr>
            <a:fld id="{31E191F1-B1D1-41B1-A1A1-81A1E121F1E1}" type="slidenum">
              <a:rPr lang="en-US" sz="1200">
                <a:solidFill>
                  <a:srgbClr val="000000"/>
                </a:solidFill>
                <a:latin typeface="Arial"/>
                <a:ea typeface="+mn-ea"/>
              </a:rPr>
              <a:t>1</a:t>
            </a:fld>
            <a:endParaRPr/>
          </a:p>
        </p:txBody>
      </p:sp>
      <p:sp>
        <p:nvSpPr>
          <p:cNvPr id="830" name="CustomShape 3"/>
          <p:cNvSpPr/>
          <p:nvPr/>
        </p:nvSpPr>
        <p:spPr>
          <a:xfrm>
            <a:off x="0" y="0"/>
            <a:ext cx="11795040" cy="11795040"/>
          </a:xfrm>
          <a:prstGeom prst="rect">
            <a:avLst/>
          </a:prstGeom>
        </p:spPr>
        <p:txBody>
          <a:bodyPr lIns="90000" tIns="45000" rIns="90000" bIns="45000"/>
          <a:lstStyle/>
          <a:p>
            <a:pPr>
              <a:lnSpc>
                <a:spcPct val="100000"/>
              </a:lnSpc>
            </a:pPr>
            <a:r>
              <a:rPr lang="en-US" sz="1200">
                <a:solidFill>
                  <a:srgbClr val="000000"/>
                </a:solidFill>
                <a:latin typeface="Arial"/>
                <a:ea typeface="+mn-ea"/>
              </a:rPr>
              <a:t>8/25/14</a:t>
            </a:r>
            <a:endParaRPr/>
          </a:p>
        </p:txBody>
      </p:sp>
      <p:sp>
        <p:nvSpPr>
          <p:cNvPr id="831" name="CustomShape 4"/>
          <p:cNvSpPr/>
          <p:nvPr/>
        </p:nvSpPr>
        <p:spPr>
          <a:xfrm>
            <a:off x="0" y="0"/>
            <a:ext cx="11795040" cy="11795040"/>
          </a:xfrm>
          <a:prstGeom prst="rect">
            <a:avLst/>
          </a:prstGeom>
        </p:spPr>
        <p:txBody>
          <a:bodyPr lIns="90000" tIns="45000" rIns="90000" bIns="45000"/>
          <a:lstStyle/>
          <a:p>
            <a:pPr>
              <a:lnSpc>
                <a:spcPct val="100000"/>
              </a:lnSpc>
            </a:pPr>
            <a:r>
              <a:rPr lang="en-US" sz="1200">
                <a:solidFill>
                  <a:srgbClr val="000000"/>
                </a:solidFill>
                <a:latin typeface="Arial"/>
                <a:ea typeface="+mn-ea"/>
              </a:rPr>
              <a:t>Introduction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CustomShape 1"/>
          <p:cNvSpPr/>
          <p:nvPr/>
        </p:nvSpPr>
        <p:spPr>
          <a:xfrm>
            <a:off x="0" y="0"/>
            <a:ext cx="11795040" cy="11795040"/>
          </a:xfrm>
          <a:prstGeom prst="rect">
            <a:avLst/>
          </a:prstGeom>
        </p:spPr>
        <p:txBody>
          <a:bodyPr lIns="90000" tIns="45000" rIns="90000" bIns="45000"/>
          <a:lstStyle/>
          <a:p>
            <a:pPr>
              <a:lnSpc>
                <a:spcPct val="100000"/>
              </a:lnSpc>
            </a:pPr>
            <a:fld id="{11216191-9111-41B1-A141-0121517121D1}" type="slidenum">
              <a:rPr lang="en-US" sz="1200">
                <a:solidFill>
                  <a:srgbClr val="000000"/>
                </a:solidFill>
                <a:latin typeface="Arial"/>
                <a:ea typeface="MS Gothic"/>
              </a:rPr>
              <a:t>52</a:t>
            </a:fld>
            <a:endParaRPr/>
          </a:p>
        </p:txBody>
      </p:sp>
      <p:sp>
        <p:nvSpPr>
          <p:cNvPr id="849" name="PlaceHolder 2"/>
          <p:cNvSpPr>
            <a:spLocks noGrp="1"/>
          </p:cNvSpPr>
          <p:nvPr>
            <p:ph type="body"/>
          </p:nvPr>
        </p:nvSpPr>
        <p:spPr>
          <a:xfrm>
            <a:off x="686520" y="4344480"/>
            <a:ext cx="5482800" cy="4115880"/>
          </a:xfrm>
          <a:prstGeom prst="rect">
            <a:avLst/>
          </a:prstGeom>
        </p:spPr>
        <p:txBody>
          <a:bodyPr wrap="none" lIns="90000" tIns="45000" rIns="90000" bIns="45000" anchor="ct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CustomShape 1"/>
          <p:cNvSpPr/>
          <p:nvPr/>
        </p:nvSpPr>
        <p:spPr>
          <a:xfrm>
            <a:off x="0" y="0"/>
            <a:ext cx="11795040" cy="11795040"/>
          </a:xfrm>
          <a:prstGeom prst="rect">
            <a:avLst/>
          </a:prstGeom>
        </p:spPr>
        <p:txBody>
          <a:bodyPr lIns="90000" tIns="45000" rIns="90000" bIns="45000"/>
          <a:lstStyle/>
          <a:p>
            <a:pPr>
              <a:lnSpc>
                <a:spcPct val="100000"/>
              </a:lnSpc>
            </a:pPr>
            <a:fld id="{D121C111-01A1-41A1-8101-714121B1E101}" type="slidenum">
              <a:rPr lang="en-US" sz="1200">
                <a:solidFill>
                  <a:srgbClr val="000000"/>
                </a:solidFill>
                <a:latin typeface="Arial"/>
                <a:ea typeface="MS Gothic"/>
              </a:rPr>
              <a:t>53</a:t>
            </a:fld>
            <a:endParaRPr/>
          </a:p>
        </p:txBody>
      </p:sp>
      <p:sp>
        <p:nvSpPr>
          <p:cNvPr id="851" name="CustomShape 2"/>
          <p:cNvSpPr/>
          <p:nvPr/>
        </p:nvSpPr>
        <p:spPr>
          <a:xfrm>
            <a:off x="3884040" y="8686800"/>
            <a:ext cx="2970720" cy="455040"/>
          </a:xfrm>
          <a:prstGeom prst="rect">
            <a:avLst/>
          </a:prstGeom>
        </p:spPr>
        <p:txBody>
          <a:bodyPr lIns="90000" tIns="46800" rIns="90000" bIns="46800" anchor="b"/>
          <a:lstStyle/>
          <a:p>
            <a:pPr algn="r">
              <a:lnSpc>
                <a:spcPct val="100000"/>
              </a:lnSpc>
            </a:pPr>
            <a:fld id="{B1F151B1-C1A1-41B1-91E1-E161513151E1}" type="slidenum">
              <a:rPr lang="en-US" sz="1200">
                <a:solidFill>
                  <a:srgbClr val="FFFFFF"/>
                </a:solidFill>
                <a:latin typeface="Arial"/>
                <a:ea typeface="+mn-ea"/>
              </a:rPr>
              <a:t>53</a:t>
            </a:fld>
            <a:endParaRPr/>
          </a:p>
        </p:txBody>
      </p:sp>
      <p:sp>
        <p:nvSpPr>
          <p:cNvPr id="852" name="CustomShape 3"/>
          <p:cNvSpPr/>
          <p:nvPr/>
        </p:nvSpPr>
        <p:spPr>
          <a:xfrm>
            <a:off x="3884040" y="8686800"/>
            <a:ext cx="2970720" cy="455040"/>
          </a:xfrm>
          <a:prstGeom prst="rect">
            <a:avLst/>
          </a:prstGeom>
        </p:spPr>
        <p:txBody>
          <a:bodyPr lIns="90000" tIns="45000" rIns="90000" bIns="45000" anchor="b"/>
          <a:lstStyle/>
          <a:p>
            <a:pPr algn="r">
              <a:lnSpc>
                <a:spcPct val="100000"/>
              </a:lnSpc>
            </a:pPr>
            <a:fld id="{614111A1-8131-4111-B1F1-B111F131E1E1}" type="slidenum">
              <a:rPr lang="en-US" sz="1200">
                <a:solidFill>
                  <a:srgbClr val="FFFFFF"/>
                </a:solidFill>
                <a:latin typeface="Arial"/>
                <a:ea typeface="+mn-ea"/>
              </a:rPr>
              <a:t>53</a:t>
            </a:fld>
            <a:endParaRPr/>
          </a:p>
        </p:txBody>
      </p:sp>
      <p:sp>
        <p:nvSpPr>
          <p:cNvPr id="853" name="CustomShape 4"/>
          <p:cNvSpPr/>
          <p:nvPr/>
        </p:nvSpPr>
        <p:spPr>
          <a:xfrm>
            <a:off x="2254680" y="685800"/>
            <a:ext cx="2346840" cy="3428280"/>
          </a:xfrm>
          <a:prstGeom prst="rect">
            <a:avLst/>
          </a:prstGeom>
          <a:solidFill>
            <a:srgbClr val="FFFFFF"/>
          </a:solidFill>
          <a:ln w="9360">
            <a:solidFill>
              <a:srgbClr val="000000"/>
            </a:solidFill>
            <a:miter/>
          </a:ln>
        </p:spPr>
      </p:sp>
      <p:sp>
        <p:nvSpPr>
          <p:cNvPr id="854" name="PlaceHolder 5"/>
          <p:cNvSpPr>
            <a:spLocks noGrp="1"/>
          </p:cNvSpPr>
          <p:nvPr>
            <p:ph type="body"/>
          </p:nvPr>
        </p:nvSpPr>
        <p:spPr>
          <a:xfrm>
            <a:off x="686520" y="4344480"/>
            <a:ext cx="5482800" cy="4113720"/>
          </a:xfrm>
          <a:prstGeom prst="rect">
            <a:avLst/>
          </a:prstGeom>
        </p:spPr>
        <p:txBody>
          <a:bodyPr lIns="90000" tIns="45000" rIns="90000" bIns="45000"/>
          <a:lstStyle/>
          <a:p>
            <a:pPr>
              <a:lnSpc>
                <a:spcPct val="100000"/>
              </a:lnSpc>
            </a:pPr>
            <a:r>
              <a:rPr lang="en-US">
                <a:latin typeface="Arial"/>
                <a:ea typeface="MS Gothic"/>
              </a:rPr>
              <a:t>Spostare in altra sezione</a:t>
            </a:r>
            <a:endParaRPr/>
          </a:p>
          <a:p>
            <a:pPr>
              <a:lnSpc>
                <a:spcPct val="100000"/>
              </a:lnSpc>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 name="CustomShape 1"/>
          <p:cNvSpPr/>
          <p:nvPr/>
        </p:nvSpPr>
        <p:spPr>
          <a:xfrm>
            <a:off x="0" y="0"/>
            <a:ext cx="11795040" cy="11795040"/>
          </a:xfrm>
          <a:prstGeom prst="rect">
            <a:avLst/>
          </a:prstGeom>
        </p:spPr>
        <p:txBody>
          <a:bodyPr lIns="90000" tIns="45000" rIns="90000" bIns="45000"/>
          <a:lstStyle/>
          <a:p>
            <a:pPr>
              <a:lnSpc>
                <a:spcPct val="100000"/>
              </a:lnSpc>
            </a:pPr>
            <a:fld id="{E191F151-7141-41E1-B1B1-9151D141B141}" type="slidenum">
              <a:rPr lang="en-US" sz="1200">
                <a:solidFill>
                  <a:srgbClr val="000000"/>
                </a:solidFill>
                <a:latin typeface="Arial"/>
                <a:ea typeface="MS Gothic"/>
              </a:rPr>
              <a:t>54</a:t>
            </a:fld>
            <a:endParaRPr/>
          </a:p>
        </p:txBody>
      </p:sp>
      <p:sp>
        <p:nvSpPr>
          <p:cNvPr id="856" name="PlaceHolder 2"/>
          <p:cNvSpPr>
            <a:spLocks noGrp="1"/>
          </p:cNvSpPr>
          <p:nvPr>
            <p:ph type="body"/>
          </p:nvPr>
        </p:nvSpPr>
        <p:spPr>
          <a:xfrm>
            <a:off x="686520" y="4344480"/>
            <a:ext cx="5482800" cy="4115880"/>
          </a:xfrm>
          <a:prstGeom prst="rect">
            <a:avLst/>
          </a:prstGeom>
        </p:spPr>
        <p:txBody>
          <a:bodyPr wrap="none" lIns="90000" tIns="45000" rIns="90000" bIns="45000" anchor="ct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 name="CustomShape 1"/>
          <p:cNvSpPr/>
          <p:nvPr/>
        </p:nvSpPr>
        <p:spPr>
          <a:xfrm>
            <a:off x="0" y="0"/>
            <a:ext cx="11795040" cy="11795040"/>
          </a:xfrm>
          <a:prstGeom prst="rect">
            <a:avLst/>
          </a:prstGeom>
        </p:spPr>
        <p:txBody>
          <a:bodyPr lIns="90000" tIns="45000" rIns="90000" bIns="45000"/>
          <a:lstStyle/>
          <a:p>
            <a:pPr>
              <a:lnSpc>
                <a:spcPct val="100000"/>
              </a:lnSpc>
            </a:pPr>
            <a:fld id="{A1B1E141-61E1-4141-A1B1-0151B101E181}" type="slidenum">
              <a:rPr lang="en-US" sz="1200">
                <a:solidFill>
                  <a:srgbClr val="000000"/>
                </a:solidFill>
                <a:latin typeface="Arial"/>
                <a:ea typeface="MS Gothic"/>
              </a:rPr>
              <a:t>55</a:t>
            </a:fld>
            <a:endParaRPr/>
          </a:p>
        </p:txBody>
      </p:sp>
      <p:sp>
        <p:nvSpPr>
          <p:cNvPr id="858" name="CustomShape 2"/>
          <p:cNvSpPr/>
          <p:nvPr/>
        </p:nvSpPr>
        <p:spPr>
          <a:xfrm>
            <a:off x="3884040" y="8686800"/>
            <a:ext cx="2970720" cy="455040"/>
          </a:xfrm>
          <a:prstGeom prst="rect">
            <a:avLst/>
          </a:prstGeom>
        </p:spPr>
        <p:txBody>
          <a:bodyPr lIns="90000" tIns="46800" rIns="90000" bIns="46800" anchor="b"/>
          <a:lstStyle/>
          <a:p>
            <a:pPr algn="r">
              <a:lnSpc>
                <a:spcPct val="100000"/>
              </a:lnSpc>
            </a:pPr>
            <a:fld id="{D1D1D1A1-9191-41E1-91B1-61C1B11121C1}" type="slidenum">
              <a:rPr lang="en-US" sz="1200">
                <a:solidFill>
                  <a:srgbClr val="FFFFFF"/>
                </a:solidFill>
                <a:latin typeface="Arial"/>
                <a:ea typeface="+mn-ea"/>
              </a:rPr>
              <a:t>55</a:t>
            </a:fld>
            <a:endParaRPr/>
          </a:p>
        </p:txBody>
      </p:sp>
      <p:sp>
        <p:nvSpPr>
          <p:cNvPr id="859" name="CustomShape 3"/>
          <p:cNvSpPr/>
          <p:nvPr/>
        </p:nvSpPr>
        <p:spPr>
          <a:xfrm>
            <a:off x="3884040" y="8686800"/>
            <a:ext cx="2970720" cy="455040"/>
          </a:xfrm>
          <a:prstGeom prst="rect">
            <a:avLst/>
          </a:prstGeom>
        </p:spPr>
        <p:txBody>
          <a:bodyPr lIns="90000" tIns="45000" rIns="90000" bIns="45000" anchor="b"/>
          <a:lstStyle/>
          <a:p>
            <a:pPr algn="r">
              <a:lnSpc>
                <a:spcPct val="100000"/>
              </a:lnSpc>
            </a:pPr>
            <a:fld id="{C191B1B1-9161-41F1-91D1-F1C11181A1F1}" type="slidenum">
              <a:rPr lang="en-US" sz="1200">
                <a:solidFill>
                  <a:srgbClr val="FFFFFF"/>
                </a:solidFill>
                <a:latin typeface="Arial"/>
                <a:ea typeface="+mn-ea"/>
              </a:rPr>
              <a:t>55</a:t>
            </a:fld>
            <a:endParaRPr/>
          </a:p>
        </p:txBody>
      </p:sp>
      <p:sp>
        <p:nvSpPr>
          <p:cNvPr id="860" name="CustomShape 4"/>
          <p:cNvSpPr/>
          <p:nvPr/>
        </p:nvSpPr>
        <p:spPr>
          <a:xfrm>
            <a:off x="2254680" y="685800"/>
            <a:ext cx="2346840" cy="3428280"/>
          </a:xfrm>
          <a:prstGeom prst="rect">
            <a:avLst/>
          </a:prstGeom>
          <a:solidFill>
            <a:srgbClr val="FFFFFF"/>
          </a:solidFill>
          <a:ln w="9360">
            <a:solidFill>
              <a:srgbClr val="000000"/>
            </a:solidFill>
            <a:miter/>
          </a:ln>
        </p:spPr>
      </p:sp>
      <p:sp>
        <p:nvSpPr>
          <p:cNvPr id="861" name="PlaceHolder 5"/>
          <p:cNvSpPr>
            <a:spLocks noGrp="1"/>
          </p:cNvSpPr>
          <p:nvPr>
            <p:ph type="body"/>
          </p:nvPr>
        </p:nvSpPr>
        <p:spPr>
          <a:xfrm>
            <a:off x="686520" y="4344480"/>
            <a:ext cx="5482800" cy="4115880"/>
          </a:xfrm>
          <a:prstGeom prst="rect">
            <a:avLst/>
          </a:prstGeom>
        </p:spPr>
        <p:txBody>
          <a:bodyPr wrap="none" lIns="90000" tIns="45000" rIns="90000" bIns="45000" anchor="ct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CustomShape 1"/>
          <p:cNvSpPr/>
          <p:nvPr/>
        </p:nvSpPr>
        <p:spPr>
          <a:xfrm>
            <a:off x="0" y="0"/>
            <a:ext cx="11795040" cy="11795040"/>
          </a:xfrm>
          <a:prstGeom prst="rect">
            <a:avLst/>
          </a:prstGeom>
        </p:spPr>
        <p:txBody>
          <a:bodyPr lIns="90000" tIns="45000" rIns="90000" bIns="45000"/>
          <a:lstStyle/>
          <a:p>
            <a:pPr>
              <a:lnSpc>
                <a:spcPct val="100000"/>
              </a:lnSpc>
            </a:pPr>
            <a:fld id="{B191B1C1-0191-41D1-9151-7171C1E13171}" type="slidenum">
              <a:rPr lang="en-US" sz="1200">
                <a:solidFill>
                  <a:srgbClr val="000000"/>
                </a:solidFill>
                <a:latin typeface="Arial"/>
                <a:ea typeface="MS Gothic"/>
              </a:rPr>
              <a:t>56</a:t>
            </a:fld>
            <a:endParaRPr/>
          </a:p>
        </p:txBody>
      </p:sp>
      <p:sp>
        <p:nvSpPr>
          <p:cNvPr id="863" name="CustomShape 2"/>
          <p:cNvSpPr/>
          <p:nvPr/>
        </p:nvSpPr>
        <p:spPr>
          <a:xfrm>
            <a:off x="3884040" y="8686800"/>
            <a:ext cx="2970720" cy="455040"/>
          </a:xfrm>
          <a:prstGeom prst="rect">
            <a:avLst/>
          </a:prstGeom>
        </p:spPr>
        <p:txBody>
          <a:bodyPr lIns="90000" tIns="46800" rIns="90000" bIns="46800" anchor="b"/>
          <a:lstStyle/>
          <a:p>
            <a:pPr algn="r">
              <a:lnSpc>
                <a:spcPct val="100000"/>
              </a:lnSpc>
            </a:pPr>
            <a:fld id="{81616151-C141-41D1-B171-81C1313131B1}" type="slidenum">
              <a:rPr lang="en-US" sz="1200">
                <a:solidFill>
                  <a:srgbClr val="FFFFFF"/>
                </a:solidFill>
                <a:latin typeface="Arial"/>
                <a:ea typeface="+mn-ea"/>
              </a:rPr>
              <a:t>56</a:t>
            </a:fld>
            <a:endParaRPr/>
          </a:p>
        </p:txBody>
      </p:sp>
      <p:sp>
        <p:nvSpPr>
          <p:cNvPr id="864" name="CustomShape 3"/>
          <p:cNvSpPr/>
          <p:nvPr/>
        </p:nvSpPr>
        <p:spPr>
          <a:xfrm>
            <a:off x="3884040" y="8686800"/>
            <a:ext cx="2970720" cy="455040"/>
          </a:xfrm>
          <a:prstGeom prst="rect">
            <a:avLst/>
          </a:prstGeom>
        </p:spPr>
        <p:txBody>
          <a:bodyPr lIns="90000" tIns="45000" rIns="90000" bIns="45000" anchor="b"/>
          <a:lstStyle/>
          <a:p>
            <a:pPr algn="r">
              <a:lnSpc>
                <a:spcPct val="100000"/>
              </a:lnSpc>
            </a:pPr>
            <a:fld id="{91418171-8131-4111-9171-910161D1E131}" type="slidenum">
              <a:rPr lang="en-US" sz="1200">
                <a:solidFill>
                  <a:srgbClr val="FFFFFF"/>
                </a:solidFill>
                <a:latin typeface="Arial"/>
                <a:ea typeface="+mn-ea"/>
              </a:rPr>
              <a:t>56</a:t>
            </a:fld>
            <a:endParaRPr/>
          </a:p>
        </p:txBody>
      </p:sp>
      <p:sp>
        <p:nvSpPr>
          <p:cNvPr id="865" name="CustomShape 4"/>
          <p:cNvSpPr/>
          <p:nvPr/>
        </p:nvSpPr>
        <p:spPr>
          <a:xfrm>
            <a:off x="2254680" y="685800"/>
            <a:ext cx="2346840" cy="3428280"/>
          </a:xfrm>
          <a:prstGeom prst="rect">
            <a:avLst/>
          </a:prstGeom>
          <a:solidFill>
            <a:srgbClr val="FFFFFF"/>
          </a:solidFill>
          <a:ln w="9360">
            <a:solidFill>
              <a:srgbClr val="000000"/>
            </a:solidFill>
            <a:miter/>
          </a:ln>
        </p:spPr>
      </p:sp>
      <p:sp>
        <p:nvSpPr>
          <p:cNvPr id="866" name="PlaceHolder 5"/>
          <p:cNvSpPr>
            <a:spLocks noGrp="1"/>
          </p:cNvSpPr>
          <p:nvPr>
            <p:ph type="body"/>
          </p:nvPr>
        </p:nvSpPr>
        <p:spPr>
          <a:xfrm>
            <a:off x="686520" y="4344480"/>
            <a:ext cx="5482800" cy="4115880"/>
          </a:xfrm>
          <a:prstGeom prst="rect">
            <a:avLst/>
          </a:prstGeom>
        </p:spPr>
        <p:txBody>
          <a:bodyPr wrap="none" lIns="90000" tIns="45000" rIns="90000" bIns="45000" anchor="ct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CustomShape 1"/>
          <p:cNvSpPr/>
          <p:nvPr/>
        </p:nvSpPr>
        <p:spPr>
          <a:xfrm>
            <a:off x="0" y="0"/>
            <a:ext cx="11795040" cy="11795040"/>
          </a:xfrm>
          <a:prstGeom prst="rect">
            <a:avLst/>
          </a:prstGeom>
        </p:spPr>
        <p:txBody>
          <a:bodyPr lIns="90000" tIns="45000" rIns="90000" bIns="45000"/>
          <a:lstStyle/>
          <a:p>
            <a:pPr>
              <a:lnSpc>
                <a:spcPct val="100000"/>
              </a:lnSpc>
            </a:pPr>
            <a:fld id="{91510141-8111-4131-B1E1-21D1716111D1}" type="slidenum">
              <a:rPr lang="en-US" sz="1200">
                <a:solidFill>
                  <a:srgbClr val="000000"/>
                </a:solidFill>
                <a:latin typeface="Arial"/>
                <a:ea typeface="MS Gothic"/>
              </a:rPr>
              <a:t>57</a:t>
            </a:fld>
            <a:endParaRPr/>
          </a:p>
        </p:txBody>
      </p:sp>
      <p:sp>
        <p:nvSpPr>
          <p:cNvPr id="868" name="PlaceHolder 2"/>
          <p:cNvSpPr>
            <a:spLocks noGrp="1"/>
          </p:cNvSpPr>
          <p:nvPr>
            <p:ph type="body"/>
          </p:nvPr>
        </p:nvSpPr>
        <p:spPr>
          <a:xfrm>
            <a:off x="686520" y="4344480"/>
            <a:ext cx="5482800" cy="4115880"/>
          </a:xfrm>
          <a:prstGeom prst="rect">
            <a:avLst/>
          </a:prstGeom>
        </p:spPr>
        <p:txBody>
          <a:bodyPr wrap="none" lIns="90000" tIns="45000" rIns="90000" bIns="45000" anchor="ct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8"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0"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3"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8"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49"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7"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9"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0"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5"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6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2"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4"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7"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9"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2"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3"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5"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7"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1"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4"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9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99"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1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wrap="none" lIns="0" tIns="0" rIns="0" bIns="0" anchor="ctr"/>
          <a:lstStyle/>
          <a:p>
            <a:pPr algn="ctr"/>
            <a:endParaRPr/>
          </a:p>
        </p:txBody>
      </p:sp>
      <p:sp>
        <p:nvSpPr>
          <p:cNvPr id="2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8880" cy="1144800"/>
          </a:xfrm>
          <a:prstGeom prst="rect">
            <a:avLst/>
          </a:prstGeom>
        </p:spPr>
        <p:txBody>
          <a:bodyPr wrap="none" lIns="0" tIns="0" rIns="0" bIns="0" anchor="ctr"/>
          <a:lstStyle/>
          <a:p>
            <a:pPr algn="ctr">
              <a:lnSpc>
                <a:spcPct val="100000"/>
              </a:lnSpc>
            </a:pPr>
            <a:r>
              <a:rPr lang="en-US"/>
              <a:t>Click to edit the title text format</a:t>
            </a:r>
            <a:endParaRPr/>
          </a:p>
        </p:txBody>
      </p:sp>
      <p:sp>
        <p:nvSpPr>
          <p:cNvPr id="35" name="PlaceHolder 2"/>
          <p:cNvSpPr>
            <a:spLocks noGrp="1"/>
          </p:cNvSpPr>
          <p:nvPr>
            <p:ph type="body"/>
          </p:nvPr>
        </p:nvSpPr>
        <p:spPr>
          <a:xfrm>
            <a:off x="457200" y="1604520"/>
            <a:ext cx="3925800" cy="3976920"/>
          </a:xfrm>
          <a:prstGeom prst="rect">
            <a:avLst/>
          </a:prstGeom>
        </p:spPr>
        <p:txBody>
          <a:bodyPr wrap="none" lIns="0" tIns="0" rIns="0" bIns="0"/>
          <a:lstStyl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
        <p:nvSpPr>
          <p:cNvPr id="36" name="PlaceHolder 3"/>
          <p:cNvSpPr>
            <a:spLocks noGrp="1"/>
          </p:cNvSpPr>
          <p:nvPr>
            <p:ph type="body"/>
          </p:nvPr>
        </p:nvSpPr>
        <p:spPr>
          <a:xfrm>
            <a:off x="4579920" y="1604520"/>
            <a:ext cx="3925800" cy="3976920"/>
          </a:xfrm>
          <a:prstGeom prst="rect">
            <a:avLst/>
          </a:prstGeom>
        </p:spPr>
        <p:txBody>
          <a:bodyPr wrap="none" lIns="0" tIns="0" rIns="0" bIns="0"/>
          <a:lstStyle/>
          <a:p>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wrap="none" lIns="0" tIns="0" rIns="0" bIns="0" anchor="ctr"/>
          <a:lstStyle/>
          <a:p>
            <a:pPr algn="ctr"/>
            <a:r>
              <a:rPr lang="en-US"/>
              <a:t>Click to edit the title text format</a:t>
            </a:r>
            <a:endParaRPr/>
          </a:p>
        </p:txBody>
      </p:sp>
      <p:sp>
        <p:nvSpPr>
          <p:cNvPr id="70"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png"/><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1.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9.wmf"/><Relationship Id="rId4" Type="http://schemas.openxmlformats.org/officeDocument/2006/relationships/image" Target="../media/image8.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1.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image" Target="../media/image9.wmf"/><Relationship Id="rId4" Type="http://schemas.openxmlformats.org/officeDocument/2006/relationships/image" Target="../media/image8.wmf"/></Relationships>
</file>

<file path=ppt/slides/_rels/slide4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23.wmf"/><Relationship Id="rId4" Type="http://schemas.openxmlformats.org/officeDocument/2006/relationships/image" Target="../media/image22.wmf"/></Relationships>
</file>

<file path=ppt/slides/_rels/slide4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25.wmf"/><Relationship Id="rId7" Type="http://schemas.openxmlformats.org/officeDocument/2006/relationships/image" Target="../media/image19.wmf"/><Relationship Id="rId2" Type="http://schemas.openxmlformats.org/officeDocument/2006/relationships/image" Target="../media/image24.wmf"/><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image" Target="../media/image18.wmf"/><Relationship Id="rId4" Type="http://schemas.openxmlformats.org/officeDocument/2006/relationships/image" Target="../media/image26.wmf"/><Relationship Id="rId9" Type="http://schemas.openxmlformats.org/officeDocument/2006/relationships/image" Target="../media/image2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611760" y="2039760"/>
            <a:ext cx="7770240" cy="1463040"/>
          </a:xfrm>
          <a:prstGeom prst="rect">
            <a:avLst/>
          </a:prstGeom>
        </p:spPr>
        <p:txBody>
          <a:bodyPr lIns="38160" tIns="38160" rIns="1080" bIns="38160" anchor="b"/>
          <a:lstStyle/>
          <a:p>
            <a:pPr algn="ctr">
              <a:lnSpc>
                <a:spcPct val="93000"/>
              </a:lnSpc>
            </a:pPr>
            <a:r>
              <a:rPr lang="en-US" sz="4400" dirty="0">
                <a:solidFill>
                  <a:srgbClr val="F79646"/>
                </a:solidFill>
                <a:latin typeface="Calibri"/>
              </a:rPr>
              <a:t>Chapter 1 - </a:t>
            </a:r>
            <a:r>
              <a:rPr lang="en-US" sz="4400" dirty="0" smtClean="0">
                <a:solidFill>
                  <a:srgbClr val="F79646"/>
                </a:solidFill>
                <a:latin typeface="Calibri"/>
              </a:rPr>
              <a:t>Threats</a:t>
            </a:r>
            <a:endParaRPr dirty="0"/>
          </a:p>
        </p:txBody>
      </p:sp>
      <p:sp>
        <p:nvSpPr>
          <p:cNvPr id="109" name="CustomShape 2"/>
          <p:cNvSpPr/>
          <p:nvPr/>
        </p:nvSpPr>
        <p:spPr>
          <a:xfrm>
            <a:off x="0" y="0"/>
            <a:ext cx="11795040" cy="11795040"/>
          </a:xfrm>
          <a:prstGeom prst="rect">
            <a:avLst/>
          </a:prstGeom>
        </p:spPr>
        <p:txBody>
          <a:bodyPr lIns="90000" tIns="45000" rIns="90000" bIns="45000"/>
          <a:lstStyle/>
          <a:p>
            <a:pPr>
              <a:lnSpc>
                <a:spcPct val="100000"/>
              </a:lnSpc>
            </a:pPr>
            <a:fld id="{B18131F1-01A1-41E1-91B1-E171A1C1C1B1}" type="slidenum">
              <a:rPr lang="en-US">
                <a:solidFill>
                  <a:srgbClr val="000000"/>
                </a:solidFill>
                <a:latin typeface="Calibri"/>
              </a:rPr>
              <a:t>1</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Fail-safe defaults</a:t>
            </a:r>
            <a:endParaRPr/>
          </a:p>
        </p:txBody>
      </p:sp>
      <p:sp>
        <p:nvSpPr>
          <p:cNvPr id="406"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the default configuration of a system should have a </a:t>
            </a:r>
            <a:r>
              <a:rPr lang="en-US" sz="3200" b="1">
                <a:solidFill>
                  <a:srgbClr val="000000"/>
                </a:solidFill>
                <a:latin typeface="Calibri"/>
              </a:rPr>
              <a:t>conservative protection scheme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For example, when adding a new user to an operating system, the default group of the user should have minimal access rights to files and services. Unfortunately, operating systems and applications often have default options that favor usability over security. </a:t>
            </a:r>
            <a:endParaRPr/>
          </a:p>
        </p:txBody>
      </p:sp>
      <p:sp>
        <p:nvSpPr>
          <p:cNvPr id="407" name="CustomShape 3"/>
          <p:cNvSpPr/>
          <p:nvPr/>
        </p:nvSpPr>
        <p:spPr>
          <a:xfrm>
            <a:off x="0" y="0"/>
            <a:ext cx="11795040" cy="11795040"/>
          </a:xfrm>
          <a:prstGeom prst="rect">
            <a:avLst/>
          </a:prstGeom>
        </p:spPr>
        <p:txBody>
          <a:bodyPr lIns="90000" tIns="45000" rIns="90000" bIns="45000"/>
          <a:lstStyle/>
          <a:p>
            <a:pPr>
              <a:lnSpc>
                <a:spcPct val="100000"/>
              </a:lnSpc>
            </a:pPr>
            <a:fld id="{A101F1F1-81E1-4131-81C1-715101B151E1}" type="slidenum">
              <a:rPr lang="en-US">
                <a:solidFill>
                  <a:srgbClr val="000000"/>
                </a:solidFill>
                <a:latin typeface="Calibri"/>
              </a:rPr>
              <a:t>10</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Fail-safe defaults</a:t>
            </a:r>
            <a:endParaRPr/>
          </a:p>
        </p:txBody>
      </p:sp>
      <p:sp>
        <p:nvSpPr>
          <p:cNvPr id="409"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the default configuration of a system should have a </a:t>
            </a:r>
            <a:r>
              <a:rPr lang="en-US" sz="3200" b="1">
                <a:solidFill>
                  <a:srgbClr val="000000"/>
                </a:solidFill>
                <a:latin typeface="Calibri"/>
              </a:rPr>
              <a:t>conservative protection scheme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This has been historically the case for a number of popular applications, such as web browsers that allow the execution of code downloaded from the web server.</a:t>
            </a:r>
            <a:endParaRPr/>
          </a:p>
        </p:txBody>
      </p:sp>
      <p:sp>
        <p:nvSpPr>
          <p:cNvPr id="410" name="CustomShape 3"/>
          <p:cNvSpPr/>
          <p:nvPr/>
        </p:nvSpPr>
        <p:spPr>
          <a:xfrm>
            <a:off x="0" y="0"/>
            <a:ext cx="11795040" cy="11795040"/>
          </a:xfrm>
          <a:prstGeom prst="rect">
            <a:avLst/>
          </a:prstGeom>
        </p:spPr>
        <p:txBody>
          <a:bodyPr lIns="90000" tIns="45000" rIns="90000" bIns="45000"/>
          <a:lstStyle/>
          <a:p>
            <a:pPr>
              <a:lnSpc>
                <a:spcPct val="100000"/>
              </a:lnSpc>
            </a:pPr>
            <a:fld id="{C1E11191-2151-4181-8151-A101E1D14191}" type="slidenum">
              <a:rPr lang="en-US">
                <a:solidFill>
                  <a:srgbClr val="000000"/>
                </a:solidFill>
                <a:latin typeface="Calibri"/>
              </a:rPr>
              <a:t>11</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Complete mediation</a:t>
            </a:r>
            <a:endParaRPr/>
          </a:p>
        </p:txBody>
      </p:sp>
      <p:sp>
        <p:nvSpPr>
          <p:cNvPr id="412"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The idea behind this principle is that every access to a resource must be checked for </a:t>
            </a:r>
            <a:r>
              <a:rPr lang="en-US" sz="3200" b="1">
                <a:solidFill>
                  <a:srgbClr val="000000"/>
                </a:solidFill>
                <a:latin typeface="Calibri"/>
              </a:rPr>
              <a:t>compliance with a protection scheme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As a consequence, one should be wary of performance improvement techniques that save the results of previous authorization checks, since permissions can change over time. </a:t>
            </a:r>
            <a:endParaRPr/>
          </a:p>
        </p:txBody>
      </p:sp>
      <p:sp>
        <p:nvSpPr>
          <p:cNvPr id="413" name="CustomShape 3"/>
          <p:cNvSpPr/>
          <p:nvPr/>
        </p:nvSpPr>
        <p:spPr>
          <a:xfrm>
            <a:off x="0" y="0"/>
            <a:ext cx="11795040" cy="11795040"/>
          </a:xfrm>
          <a:prstGeom prst="rect">
            <a:avLst/>
          </a:prstGeom>
        </p:spPr>
        <p:txBody>
          <a:bodyPr lIns="90000" tIns="45000" rIns="90000" bIns="45000"/>
          <a:lstStyle/>
          <a:p>
            <a:pPr>
              <a:lnSpc>
                <a:spcPct val="100000"/>
              </a:lnSpc>
            </a:pPr>
            <a:fld id="{31D1A151-C161-4191-B1F1-31F131513111}" type="slidenum">
              <a:rPr lang="en-US">
                <a:solidFill>
                  <a:srgbClr val="000000"/>
                </a:solidFill>
                <a:latin typeface="Calibri"/>
              </a:rPr>
              <a:t>12</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Complete mediation</a:t>
            </a:r>
            <a:endParaRPr/>
          </a:p>
        </p:txBody>
      </p:sp>
      <p:sp>
        <p:nvSpPr>
          <p:cNvPr id="415"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The idea behind this principle is that every access to a resource must be checked for </a:t>
            </a:r>
            <a:r>
              <a:rPr lang="en-US" sz="3200" b="1">
                <a:solidFill>
                  <a:srgbClr val="000000"/>
                </a:solidFill>
                <a:latin typeface="Calibri"/>
              </a:rPr>
              <a:t>compliance with a protection scheme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For example, an online banking web site should require users to sign on again after a certain amount of time, say, 15 minutes, has elapsed.</a:t>
            </a:r>
            <a:endParaRPr/>
          </a:p>
        </p:txBody>
      </p:sp>
      <p:sp>
        <p:nvSpPr>
          <p:cNvPr id="416" name="CustomShape 3"/>
          <p:cNvSpPr/>
          <p:nvPr/>
        </p:nvSpPr>
        <p:spPr>
          <a:xfrm>
            <a:off x="0" y="0"/>
            <a:ext cx="11795040" cy="11795040"/>
          </a:xfrm>
          <a:prstGeom prst="rect">
            <a:avLst/>
          </a:prstGeom>
        </p:spPr>
        <p:txBody>
          <a:bodyPr lIns="90000" tIns="45000" rIns="90000" bIns="45000"/>
          <a:lstStyle/>
          <a:p>
            <a:pPr>
              <a:lnSpc>
                <a:spcPct val="100000"/>
              </a:lnSpc>
            </a:pPr>
            <a:fld id="{D1415101-5181-41A1-A121-21E171C1C1D1}" type="slidenum">
              <a:rPr lang="en-US">
                <a:solidFill>
                  <a:srgbClr val="000000"/>
                </a:solidFill>
                <a:latin typeface="Calibri"/>
              </a:rPr>
              <a:t>13</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Open design</a:t>
            </a:r>
            <a:endParaRPr/>
          </a:p>
        </p:txBody>
      </p:sp>
      <p:sp>
        <p:nvSpPr>
          <p:cNvPr id="418"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According to this principle, the security architecture and </a:t>
            </a:r>
            <a:r>
              <a:rPr lang="en-US" sz="3200" b="1">
                <a:solidFill>
                  <a:srgbClr val="000000"/>
                </a:solidFill>
                <a:latin typeface="Calibri"/>
              </a:rPr>
              <a:t>design</a:t>
            </a:r>
            <a:r>
              <a:rPr lang="en-US" sz="3200">
                <a:solidFill>
                  <a:srgbClr val="000000"/>
                </a:solidFill>
                <a:latin typeface="Calibri"/>
              </a:rPr>
              <a:t> of a system should be made </a:t>
            </a:r>
            <a:r>
              <a:rPr lang="en-US" sz="3200" b="1">
                <a:solidFill>
                  <a:srgbClr val="000000"/>
                </a:solidFill>
                <a:latin typeface="Calibri"/>
              </a:rPr>
              <a:t>publicly available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Security should rely only on keeping cryptographic keys secret. (Kerckhoff)</a:t>
            </a:r>
            <a:endParaRPr/>
          </a:p>
          <a:p>
            <a:pPr>
              <a:lnSpc>
                <a:spcPct val="100000"/>
              </a:lnSpc>
            </a:pPr>
            <a:endParaRPr/>
          </a:p>
        </p:txBody>
      </p:sp>
      <p:sp>
        <p:nvSpPr>
          <p:cNvPr id="419" name="CustomShape 3"/>
          <p:cNvSpPr/>
          <p:nvPr/>
        </p:nvSpPr>
        <p:spPr>
          <a:xfrm>
            <a:off x="0" y="0"/>
            <a:ext cx="11795040" cy="11795040"/>
          </a:xfrm>
          <a:prstGeom prst="rect">
            <a:avLst/>
          </a:prstGeom>
        </p:spPr>
        <p:txBody>
          <a:bodyPr lIns="90000" tIns="45000" rIns="90000" bIns="45000"/>
          <a:lstStyle/>
          <a:p>
            <a:pPr>
              <a:lnSpc>
                <a:spcPct val="100000"/>
              </a:lnSpc>
            </a:pPr>
            <a:fld id="{11913151-91E1-41A1-B171-5161A1D1E1A1}" type="slidenum">
              <a:rPr lang="en-US">
                <a:solidFill>
                  <a:srgbClr val="000000"/>
                </a:solidFill>
                <a:latin typeface="Calibri"/>
              </a:rPr>
              <a:t>14</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Open design</a:t>
            </a:r>
            <a:endParaRPr/>
          </a:p>
        </p:txBody>
      </p:sp>
      <p:sp>
        <p:nvSpPr>
          <p:cNvPr id="421"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According to this principle, the security architecture and </a:t>
            </a:r>
            <a:r>
              <a:rPr lang="en-US" sz="3200" b="1">
                <a:solidFill>
                  <a:srgbClr val="000000"/>
                </a:solidFill>
                <a:latin typeface="Calibri"/>
              </a:rPr>
              <a:t>design</a:t>
            </a:r>
            <a:r>
              <a:rPr lang="en-US" sz="3200">
                <a:solidFill>
                  <a:srgbClr val="000000"/>
                </a:solidFill>
                <a:latin typeface="Calibri"/>
              </a:rPr>
              <a:t> of a system should be made </a:t>
            </a:r>
            <a:r>
              <a:rPr lang="en-US" sz="3200" b="1">
                <a:solidFill>
                  <a:srgbClr val="000000"/>
                </a:solidFill>
                <a:latin typeface="Calibri"/>
              </a:rPr>
              <a:t>publicly available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Open design allows for a system to be scrutinized by multiple parties, which leads to the early discovery and correction of security vulnerabilities caused by design errors. </a:t>
            </a:r>
            <a:endParaRPr/>
          </a:p>
          <a:p>
            <a:pPr>
              <a:lnSpc>
                <a:spcPct val="100000"/>
              </a:lnSpc>
            </a:pPr>
            <a:endParaRPr/>
          </a:p>
        </p:txBody>
      </p:sp>
      <p:sp>
        <p:nvSpPr>
          <p:cNvPr id="422" name="CustomShape 3"/>
          <p:cNvSpPr/>
          <p:nvPr/>
        </p:nvSpPr>
        <p:spPr>
          <a:xfrm>
            <a:off x="0" y="0"/>
            <a:ext cx="11795040" cy="11795040"/>
          </a:xfrm>
          <a:prstGeom prst="rect">
            <a:avLst/>
          </a:prstGeom>
        </p:spPr>
        <p:txBody>
          <a:bodyPr lIns="90000" tIns="45000" rIns="90000" bIns="45000"/>
          <a:lstStyle/>
          <a:p>
            <a:pPr>
              <a:lnSpc>
                <a:spcPct val="100000"/>
              </a:lnSpc>
            </a:pPr>
            <a:fld id="{11E1C181-21A1-4191-B1C1-D1E1A1F101D1}" type="slidenum">
              <a:rPr lang="en-US">
                <a:solidFill>
                  <a:srgbClr val="000000"/>
                </a:solidFill>
                <a:latin typeface="Calibri"/>
              </a:rPr>
              <a:t>15</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Open design</a:t>
            </a:r>
            <a:endParaRPr/>
          </a:p>
        </p:txBody>
      </p:sp>
      <p:sp>
        <p:nvSpPr>
          <p:cNvPr id="424"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According to this principle, the security architecture and </a:t>
            </a:r>
            <a:r>
              <a:rPr lang="en-US" sz="3200" b="1">
                <a:solidFill>
                  <a:srgbClr val="000000"/>
                </a:solidFill>
                <a:latin typeface="Calibri"/>
              </a:rPr>
              <a:t>design</a:t>
            </a:r>
            <a:r>
              <a:rPr lang="en-US" sz="3200">
                <a:solidFill>
                  <a:srgbClr val="000000"/>
                </a:solidFill>
                <a:latin typeface="Calibri"/>
              </a:rPr>
              <a:t> of a system should be made </a:t>
            </a:r>
            <a:r>
              <a:rPr lang="en-US" sz="3200" b="1">
                <a:solidFill>
                  <a:srgbClr val="000000"/>
                </a:solidFill>
                <a:latin typeface="Calibri"/>
              </a:rPr>
              <a:t>publicly available</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The open design principle is the opposite of the approach known as </a:t>
            </a:r>
            <a:r>
              <a:rPr lang="en-US" sz="2800" b="1">
                <a:solidFill>
                  <a:srgbClr val="000000"/>
                </a:solidFill>
                <a:latin typeface="Calibri"/>
              </a:rPr>
              <a:t>security by obscurity, </a:t>
            </a:r>
            <a:r>
              <a:rPr lang="en-US" sz="2800">
                <a:solidFill>
                  <a:srgbClr val="000000"/>
                </a:solidFill>
                <a:latin typeface="Calibri"/>
              </a:rPr>
              <a:t>which tries to achieve security by keeping cryptographic algorithms secret and which has been historically used without success by several organizations.</a:t>
            </a:r>
            <a:endParaRPr/>
          </a:p>
        </p:txBody>
      </p:sp>
      <p:sp>
        <p:nvSpPr>
          <p:cNvPr id="425" name="CustomShape 3"/>
          <p:cNvSpPr/>
          <p:nvPr/>
        </p:nvSpPr>
        <p:spPr>
          <a:xfrm>
            <a:off x="0" y="0"/>
            <a:ext cx="11795040" cy="11795040"/>
          </a:xfrm>
          <a:prstGeom prst="rect">
            <a:avLst/>
          </a:prstGeom>
        </p:spPr>
        <p:txBody>
          <a:bodyPr lIns="90000" tIns="45000" rIns="90000" bIns="45000"/>
          <a:lstStyle/>
          <a:p>
            <a:pPr>
              <a:lnSpc>
                <a:spcPct val="100000"/>
              </a:lnSpc>
            </a:pPr>
            <a:fld id="{F1F171A1-D1A1-4131-8101-91E1F1318171}" type="slidenum">
              <a:rPr lang="en-US">
                <a:solidFill>
                  <a:srgbClr val="000000"/>
                </a:solidFill>
                <a:latin typeface="Calibri"/>
              </a:rPr>
              <a:t>16</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Separation of privilege</a:t>
            </a:r>
            <a:endParaRPr/>
          </a:p>
        </p:txBody>
      </p:sp>
      <p:sp>
        <p:nvSpPr>
          <p:cNvPr id="427"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dictates that </a:t>
            </a:r>
            <a:r>
              <a:rPr lang="en-US" sz="3200" b="1">
                <a:solidFill>
                  <a:srgbClr val="000000"/>
                </a:solidFill>
                <a:latin typeface="Calibri"/>
              </a:rPr>
              <a:t>multiple conditions </a:t>
            </a:r>
            <a:r>
              <a:rPr lang="en-US" sz="3200">
                <a:solidFill>
                  <a:srgbClr val="000000"/>
                </a:solidFill>
                <a:latin typeface="Calibri"/>
              </a:rPr>
              <a:t>should be required to achieve access to restricted resources or have a program perform some action.</a:t>
            </a:r>
            <a:endParaRPr/>
          </a:p>
        </p:txBody>
      </p:sp>
      <p:sp>
        <p:nvSpPr>
          <p:cNvPr id="428" name="CustomShape 3"/>
          <p:cNvSpPr/>
          <p:nvPr/>
        </p:nvSpPr>
        <p:spPr>
          <a:xfrm>
            <a:off x="0" y="0"/>
            <a:ext cx="11795040" cy="11795040"/>
          </a:xfrm>
          <a:prstGeom prst="rect">
            <a:avLst/>
          </a:prstGeom>
        </p:spPr>
        <p:txBody>
          <a:bodyPr lIns="90000" tIns="45000" rIns="90000" bIns="45000"/>
          <a:lstStyle/>
          <a:p>
            <a:pPr>
              <a:lnSpc>
                <a:spcPct val="100000"/>
              </a:lnSpc>
            </a:pPr>
            <a:fld id="{612181A1-E1D1-4131-9191-91B161D17121}" type="slidenum">
              <a:rPr lang="en-US">
                <a:solidFill>
                  <a:srgbClr val="000000"/>
                </a:solidFill>
                <a:latin typeface="Calibri"/>
              </a:r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Least privilege</a:t>
            </a:r>
            <a:endParaRPr/>
          </a:p>
        </p:txBody>
      </p:sp>
      <p:sp>
        <p:nvSpPr>
          <p:cNvPr id="430"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Each program and user of a computer system should operate with the bare </a:t>
            </a:r>
            <a:r>
              <a:rPr lang="en-US" sz="3200" b="1">
                <a:solidFill>
                  <a:srgbClr val="000000"/>
                </a:solidFill>
                <a:latin typeface="Calibri"/>
              </a:rPr>
              <a:t>minimum privileges necessary </a:t>
            </a:r>
            <a:r>
              <a:rPr lang="en-US" sz="3200">
                <a:solidFill>
                  <a:srgbClr val="000000"/>
                </a:solidFill>
                <a:latin typeface="Calibri"/>
              </a:rPr>
              <a:t>to function properly.</a:t>
            </a:r>
            <a:endParaRPr/>
          </a:p>
          <a:p>
            <a:pPr lvl="1">
              <a:lnSpc>
                <a:spcPct val="100000"/>
              </a:lnSpc>
              <a:buFont typeface="Arial"/>
              <a:buChar char="–"/>
            </a:pPr>
            <a:r>
              <a:rPr lang="en-US" sz="2800">
                <a:solidFill>
                  <a:srgbClr val="000000"/>
                </a:solidFill>
                <a:latin typeface="Calibri"/>
              </a:rPr>
              <a:t>If this principle is enforced, abuse of privileges is restricted, and the damage caused by the compromise of a particular application or user account is minimized. </a:t>
            </a:r>
            <a:endParaRPr/>
          </a:p>
          <a:p>
            <a:pPr>
              <a:lnSpc>
                <a:spcPct val="100000"/>
              </a:lnSpc>
            </a:pPr>
            <a:endParaRPr/>
          </a:p>
        </p:txBody>
      </p:sp>
      <p:sp>
        <p:nvSpPr>
          <p:cNvPr id="431" name="CustomShape 3"/>
          <p:cNvSpPr/>
          <p:nvPr/>
        </p:nvSpPr>
        <p:spPr>
          <a:xfrm>
            <a:off x="0" y="0"/>
            <a:ext cx="11795040" cy="11795040"/>
          </a:xfrm>
          <a:prstGeom prst="rect">
            <a:avLst/>
          </a:prstGeom>
        </p:spPr>
        <p:txBody>
          <a:bodyPr lIns="90000" tIns="45000" rIns="90000" bIns="45000"/>
          <a:lstStyle/>
          <a:p>
            <a:pPr>
              <a:lnSpc>
                <a:spcPct val="100000"/>
              </a:lnSpc>
            </a:pPr>
            <a:fld id="{41813111-B1C1-4181-B101-71813181F1F1}" type="slidenum">
              <a:rPr lang="en-US">
                <a:solidFill>
                  <a:srgbClr val="000000"/>
                </a:solidFill>
                <a:latin typeface="Calibri"/>
              </a:rPr>
              <a:t>18</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Least privilege</a:t>
            </a:r>
            <a:endParaRPr/>
          </a:p>
        </p:txBody>
      </p:sp>
      <p:sp>
        <p:nvSpPr>
          <p:cNvPr id="433"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Each program and user of a computer system should operate with the bare </a:t>
            </a:r>
            <a:r>
              <a:rPr lang="en-US" sz="3200" b="1">
                <a:solidFill>
                  <a:srgbClr val="000000"/>
                </a:solidFill>
                <a:latin typeface="Calibri"/>
              </a:rPr>
              <a:t>minimum privileges necessary </a:t>
            </a:r>
            <a:r>
              <a:rPr lang="en-US" sz="3200">
                <a:solidFill>
                  <a:srgbClr val="000000"/>
                </a:solidFill>
                <a:latin typeface="Calibri"/>
              </a:rPr>
              <a:t>to function properly.</a:t>
            </a:r>
            <a:endParaRPr/>
          </a:p>
          <a:p>
            <a:pPr lvl="1">
              <a:lnSpc>
                <a:spcPct val="100000"/>
              </a:lnSpc>
              <a:buFont typeface="Arial"/>
              <a:buChar char="–"/>
            </a:pPr>
            <a:r>
              <a:rPr lang="en-US" sz="2800">
                <a:solidFill>
                  <a:srgbClr val="000000"/>
                </a:solidFill>
                <a:latin typeface="Calibri"/>
              </a:rPr>
              <a:t>The military concept of </a:t>
            </a:r>
            <a:r>
              <a:rPr lang="en-US" sz="2800" b="1">
                <a:solidFill>
                  <a:srgbClr val="000000"/>
                </a:solidFill>
                <a:latin typeface="Calibri"/>
              </a:rPr>
              <a:t>need-to-know </a:t>
            </a:r>
            <a:r>
              <a:rPr lang="en-US" sz="2800">
                <a:solidFill>
                  <a:srgbClr val="000000"/>
                </a:solidFill>
                <a:latin typeface="Calibri"/>
              </a:rPr>
              <a:t>information is an example of this principle.</a:t>
            </a:r>
            <a:endParaRPr/>
          </a:p>
        </p:txBody>
      </p:sp>
      <p:sp>
        <p:nvSpPr>
          <p:cNvPr id="434" name="CustomShape 3"/>
          <p:cNvSpPr/>
          <p:nvPr/>
        </p:nvSpPr>
        <p:spPr>
          <a:xfrm>
            <a:off x="0" y="0"/>
            <a:ext cx="11795040" cy="11795040"/>
          </a:xfrm>
          <a:prstGeom prst="rect">
            <a:avLst/>
          </a:prstGeom>
        </p:spPr>
        <p:txBody>
          <a:bodyPr lIns="90000" tIns="45000" rIns="90000" bIns="45000"/>
          <a:lstStyle/>
          <a:p>
            <a:pPr>
              <a:lnSpc>
                <a:spcPct val="100000"/>
              </a:lnSpc>
            </a:pPr>
            <a:fld id="{4171D1E1-71D1-4121-A1E1-E1E1B101F100}" type="slidenum">
              <a:rPr lang="en-US">
                <a:solidFill>
                  <a:srgbClr val="000000"/>
                </a:solidFill>
                <a:latin typeface="Calibri"/>
              </a:rPr>
              <a:t>19</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289" name="CustomShape 2"/>
          <p:cNvSpPr/>
          <p:nvPr/>
        </p:nvSpPr>
        <p:spPr>
          <a:xfrm>
            <a:off x="457200" y="138420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Eavesdropping: </a:t>
            </a:r>
            <a:r>
              <a:rPr lang="en-US" sz="3200">
                <a:solidFill>
                  <a:srgbClr val="000000"/>
                </a:solidFill>
                <a:latin typeface="Calibri"/>
              </a:rPr>
              <a:t>the interception of information intended for someone else during its transmission over a communication channel.</a:t>
            </a:r>
            <a:endParaRPr/>
          </a:p>
        </p:txBody>
      </p:sp>
      <p:sp>
        <p:nvSpPr>
          <p:cNvPr id="290" name="CustomShape 3"/>
          <p:cNvSpPr/>
          <p:nvPr/>
        </p:nvSpPr>
        <p:spPr>
          <a:xfrm>
            <a:off x="0" y="0"/>
            <a:ext cx="11795040" cy="11795040"/>
          </a:xfrm>
          <a:prstGeom prst="rect">
            <a:avLst/>
          </a:prstGeom>
        </p:spPr>
        <p:txBody>
          <a:bodyPr lIns="90000" tIns="45000" rIns="90000" bIns="45000"/>
          <a:lstStyle/>
          <a:p>
            <a:pPr>
              <a:lnSpc>
                <a:spcPct val="100000"/>
              </a:lnSpc>
            </a:pPr>
            <a:fld id="{D1E191A1-2191-4111-81C1-6191C191A121}" type="slidenum">
              <a:rPr lang="en-US">
                <a:solidFill>
                  <a:srgbClr val="000000"/>
                </a:solidFill>
                <a:latin typeface="Calibri"/>
              </a:rPr>
              <a:t>2</a:t>
            </a:fld>
            <a:endParaRPr/>
          </a:p>
        </p:txBody>
      </p:sp>
      <p:pic>
        <p:nvPicPr>
          <p:cNvPr id="291" name="Picture 4"/>
          <p:cNvPicPr/>
          <p:nvPr/>
        </p:nvPicPr>
        <p:blipFill>
          <a:blip r:embed="rId2"/>
          <a:stretch>
            <a:fillRect/>
          </a:stretch>
        </p:blipFill>
        <p:spPr>
          <a:xfrm>
            <a:off x="3138480" y="4100040"/>
            <a:ext cx="2915280" cy="2041560"/>
          </a:xfrm>
          <a:prstGeom prst="rect">
            <a:avLst/>
          </a:prstGeom>
        </p:spPr>
      </p:pic>
      <p:sp>
        <p:nvSpPr>
          <p:cNvPr id="292" name="CustomShape 4"/>
          <p:cNvSpPr/>
          <p:nvPr/>
        </p:nvSpPr>
        <p:spPr>
          <a:xfrm>
            <a:off x="2264760" y="5122080"/>
            <a:ext cx="836280" cy="453600"/>
          </a:xfrm>
          <a:prstGeom prst="rect">
            <a:avLst/>
          </a:prstGeom>
        </p:spPr>
        <p:txBody>
          <a:bodyPr wrap="none" lIns="90000" tIns="45000" rIns="90000" bIns="45000"/>
          <a:lstStyle/>
          <a:p>
            <a:pPr>
              <a:lnSpc>
                <a:spcPct val="100000"/>
              </a:lnSpc>
            </a:pPr>
            <a:r>
              <a:rPr lang="en-US" sz="2400">
                <a:solidFill>
                  <a:srgbClr val="000000"/>
                </a:solidFill>
                <a:latin typeface="Arial"/>
              </a:rPr>
              <a:t>Alice</a:t>
            </a:r>
            <a:endParaRPr/>
          </a:p>
        </p:txBody>
      </p:sp>
      <p:sp>
        <p:nvSpPr>
          <p:cNvPr id="293" name="CustomShape 5"/>
          <p:cNvSpPr/>
          <p:nvPr/>
        </p:nvSpPr>
        <p:spPr>
          <a:xfrm>
            <a:off x="6355080" y="5122080"/>
            <a:ext cx="718920" cy="453600"/>
          </a:xfrm>
          <a:prstGeom prst="rect">
            <a:avLst/>
          </a:prstGeom>
        </p:spPr>
        <p:txBody>
          <a:bodyPr wrap="none" lIns="90000" tIns="45000" rIns="90000" bIns="45000"/>
          <a:lstStyle/>
          <a:p>
            <a:pPr>
              <a:lnSpc>
                <a:spcPct val="100000"/>
              </a:lnSpc>
            </a:pPr>
            <a:r>
              <a:rPr lang="en-US" sz="2400">
                <a:solidFill>
                  <a:srgbClr val="000000"/>
                </a:solidFill>
                <a:latin typeface="Arial"/>
              </a:rPr>
              <a:t>Bob</a:t>
            </a:r>
            <a:endParaRPr/>
          </a:p>
        </p:txBody>
      </p:sp>
      <p:sp>
        <p:nvSpPr>
          <p:cNvPr id="294" name="CustomShape 6"/>
          <p:cNvSpPr/>
          <p:nvPr/>
        </p:nvSpPr>
        <p:spPr>
          <a:xfrm>
            <a:off x="5486400" y="6037560"/>
            <a:ext cx="702000" cy="453600"/>
          </a:xfrm>
          <a:prstGeom prst="rect">
            <a:avLst/>
          </a:prstGeom>
        </p:spPr>
        <p:txBody>
          <a:bodyPr wrap="none" lIns="90000" tIns="45000" rIns="90000" bIns="45000"/>
          <a:lstStyle/>
          <a:p>
            <a:pPr>
              <a:lnSpc>
                <a:spcPct val="100000"/>
              </a:lnSpc>
            </a:pPr>
            <a:r>
              <a:rPr lang="en-US" sz="2400">
                <a:solidFill>
                  <a:srgbClr val="000000"/>
                </a:solidFill>
                <a:latin typeface="Arial"/>
              </a:rPr>
              <a:t>Eve</a:t>
            </a:r>
            <a:endParaRPr/>
          </a:p>
        </p:txBody>
      </p:sp>
      <p:pic>
        <p:nvPicPr>
          <p:cNvPr id="295" name="Picture 8"/>
          <p:cNvPicPr/>
          <p:nvPr/>
        </p:nvPicPr>
        <p:blipFill>
          <a:blip r:embed="rId3"/>
          <a:stretch>
            <a:fillRect/>
          </a:stretch>
        </p:blipFill>
        <p:spPr>
          <a:xfrm>
            <a:off x="3372840" y="5775480"/>
            <a:ext cx="1982160" cy="770040"/>
          </a:xfrm>
          <a:prstGeom prst="rect">
            <a:avLst/>
          </a:prstGeom>
          <a:ln w="38160">
            <a:solidFill>
              <a:srgbClr val="000000"/>
            </a:solidFill>
            <a:miter/>
          </a:ln>
        </p:spPr>
      </p:pic>
      <p:pic>
        <p:nvPicPr>
          <p:cNvPr id="296" name="Picture 9"/>
          <p:cNvPicPr/>
          <p:nvPr/>
        </p:nvPicPr>
        <p:blipFill>
          <a:blip r:embed="rId4"/>
          <a:stretch>
            <a:fillRect/>
          </a:stretch>
        </p:blipFill>
        <p:spPr>
          <a:xfrm>
            <a:off x="5908680" y="3609000"/>
            <a:ext cx="1578960" cy="1504800"/>
          </a:xfrm>
          <a:prstGeom prst="rect">
            <a:avLst/>
          </a:prstGeom>
          <a:ln w="38160">
            <a:solidFill>
              <a:srgbClr val="000000"/>
            </a:solidFill>
            <a:miter/>
          </a:ln>
        </p:spPr>
      </p:pic>
      <p:pic>
        <p:nvPicPr>
          <p:cNvPr id="297" name="Picture 10"/>
          <p:cNvPicPr/>
          <p:nvPr/>
        </p:nvPicPr>
        <p:blipFill>
          <a:blip r:embed="rId5"/>
          <a:stretch>
            <a:fillRect/>
          </a:stretch>
        </p:blipFill>
        <p:spPr>
          <a:xfrm>
            <a:off x="2133720" y="3609000"/>
            <a:ext cx="1066680" cy="1504800"/>
          </a:xfrm>
          <a:prstGeom prst="rect">
            <a:avLst/>
          </a:prstGeom>
          <a:ln w="38160">
            <a:solidFill>
              <a:srgbClr val="000000"/>
            </a:solidFill>
            <a:miter/>
          </a:ln>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Least common mechanism</a:t>
            </a:r>
            <a:endParaRPr/>
          </a:p>
        </p:txBody>
      </p:sp>
      <p:sp>
        <p:nvSpPr>
          <p:cNvPr id="436"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In systems with multiple users, mechanisms allowing resources to be </a:t>
            </a:r>
            <a:r>
              <a:rPr lang="en-US" sz="3200" b="1">
                <a:solidFill>
                  <a:srgbClr val="000000"/>
                </a:solidFill>
                <a:latin typeface="Calibri"/>
              </a:rPr>
              <a:t>shared by more than one user should be minimized</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For example, if a file or application needs to be accessed by more than one user, then these users should have separate channels by which to access these resources, to prevent unforeseen consequences that could cause security problems.</a:t>
            </a:r>
            <a:endParaRPr/>
          </a:p>
        </p:txBody>
      </p:sp>
      <p:sp>
        <p:nvSpPr>
          <p:cNvPr id="437" name="CustomShape 3"/>
          <p:cNvSpPr/>
          <p:nvPr/>
        </p:nvSpPr>
        <p:spPr>
          <a:xfrm>
            <a:off x="0" y="0"/>
            <a:ext cx="11795040" cy="11795040"/>
          </a:xfrm>
          <a:prstGeom prst="rect">
            <a:avLst/>
          </a:prstGeom>
        </p:spPr>
        <p:txBody>
          <a:bodyPr lIns="90000" tIns="45000" rIns="90000" bIns="45000"/>
          <a:lstStyle/>
          <a:p>
            <a:pPr>
              <a:lnSpc>
                <a:spcPct val="100000"/>
              </a:lnSpc>
            </a:pPr>
            <a:fld id="{2161F141-E100-4181-A111-A1D171218161}" type="slidenum">
              <a:rPr lang="en-US">
                <a:solidFill>
                  <a:srgbClr val="000000"/>
                </a:solidFill>
                <a:latin typeface="Calibri"/>
              </a:r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Psychological acceptability</a:t>
            </a:r>
            <a:endParaRPr/>
          </a:p>
        </p:txBody>
      </p:sp>
      <p:sp>
        <p:nvSpPr>
          <p:cNvPr id="439"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user interfaces should be </a:t>
            </a:r>
            <a:r>
              <a:rPr lang="en-US" sz="3200" b="1">
                <a:solidFill>
                  <a:srgbClr val="000000"/>
                </a:solidFill>
                <a:latin typeface="Calibri"/>
              </a:rPr>
              <a:t>well designed and intuitive</a:t>
            </a:r>
            <a:r>
              <a:rPr lang="en-US" sz="3200">
                <a:solidFill>
                  <a:srgbClr val="000000"/>
                </a:solidFill>
                <a:latin typeface="Calibri"/>
              </a:rPr>
              <a:t>, and all security-related settings should adhere to what an ordinary user might expect.</a:t>
            </a:r>
            <a:endParaRPr/>
          </a:p>
        </p:txBody>
      </p:sp>
      <p:sp>
        <p:nvSpPr>
          <p:cNvPr id="440" name="CustomShape 3"/>
          <p:cNvSpPr/>
          <p:nvPr/>
        </p:nvSpPr>
        <p:spPr>
          <a:xfrm>
            <a:off x="0" y="0"/>
            <a:ext cx="11795040" cy="11795040"/>
          </a:xfrm>
          <a:prstGeom prst="rect">
            <a:avLst/>
          </a:prstGeom>
        </p:spPr>
        <p:txBody>
          <a:bodyPr lIns="90000" tIns="45000" rIns="90000" bIns="45000"/>
          <a:lstStyle/>
          <a:p>
            <a:pPr>
              <a:lnSpc>
                <a:spcPct val="100000"/>
              </a:lnSpc>
            </a:pPr>
            <a:fld id="{F1F1D161-F131-41E1-B161-512111611121}" type="slidenum">
              <a:rPr lang="en-US">
                <a:solidFill>
                  <a:srgbClr val="000000"/>
                </a:solidFill>
                <a:latin typeface="Calibri"/>
              </a:r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Psychological acceptability</a:t>
            </a:r>
            <a:endParaRPr/>
          </a:p>
        </p:txBody>
      </p:sp>
      <p:sp>
        <p:nvSpPr>
          <p:cNvPr id="442"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Usability</a:t>
            </a:r>
            <a:r>
              <a:rPr lang="en-US" sz="3200">
                <a:solidFill>
                  <a:srgbClr val="000000"/>
                </a:solidFill>
                <a:latin typeface="Calibri"/>
              </a:rPr>
              <a:t>:</a:t>
            </a:r>
            <a:endParaRPr/>
          </a:p>
          <a:p>
            <a:pPr>
              <a:lnSpc>
                <a:spcPct val="100000"/>
              </a:lnSpc>
              <a:buFont typeface="Arial"/>
              <a:buChar char="•"/>
            </a:pPr>
            <a:r>
              <a:rPr lang="en-US" sz="3200">
                <a:solidFill>
                  <a:srgbClr val="000000"/>
                </a:solidFill>
                <a:latin typeface="Calibri"/>
              </a:rPr>
              <a:t>If it ain't usable, it ain't secure</a:t>
            </a:r>
            <a:endParaRPr/>
          </a:p>
          <a:p>
            <a:pPr>
              <a:lnSpc>
                <a:spcPct val="100000"/>
              </a:lnSpc>
              <a:buFont typeface="Arial"/>
              <a:buChar char="•"/>
            </a:pPr>
            <a:r>
              <a:rPr lang="en-US" sz="3200">
                <a:solidFill>
                  <a:srgbClr val="000000"/>
                </a:solidFill>
                <a:latin typeface="Calibri"/>
              </a:rPr>
              <a:t>Match mental models (understand meaning of policy in force)</a:t>
            </a:r>
            <a:endParaRPr/>
          </a:p>
          <a:p>
            <a:pPr>
              <a:lnSpc>
                <a:spcPct val="100000"/>
              </a:lnSpc>
              <a:buFont typeface="Arial"/>
              <a:buChar char="•"/>
            </a:pPr>
            <a:r>
              <a:rPr lang="en-US" sz="3200">
                <a:solidFill>
                  <a:srgbClr val="000000"/>
                </a:solidFill>
                <a:latin typeface="Calibri"/>
              </a:rPr>
              <a:t>Well-designed user interface (know what policy is in force)</a:t>
            </a:r>
            <a:endParaRPr/>
          </a:p>
        </p:txBody>
      </p:sp>
      <p:sp>
        <p:nvSpPr>
          <p:cNvPr id="443" name="CustomShape 3"/>
          <p:cNvSpPr/>
          <p:nvPr/>
        </p:nvSpPr>
        <p:spPr>
          <a:xfrm>
            <a:off x="0" y="0"/>
            <a:ext cx="11795040" cy="11795040"/>
          </a:xfrm>
          <a:prstGeom prst="rect">
            <a:avLst/>
          </a:prstGeom>
        </p:spPr>
        <p:txBody>
          <a:bodyPr lIns="90000" tIns="45000" rIns="90000" bIns="45000"/>
          <a:lstStyle/>
          <a:p>
            <a:pPr>
              <a:lnSpc>
                <a:spcPct val="100000"/>
              </a:lnSpc>
            </a:pPr>
            <a:fld id="{41118171-51C1-41F1-A171-B12181310031}" type="slidenum">
              <a:rPr lang="en-US">
                <a:solidFill>
                  <a:srgbClr val="000000"/>
                </a:solidFill>
                <a:latin typeface="Calibri"/>
              </a:rPr>
              <a:t>22</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Work factor</a:t>
            </a:r>
            <a:endParaRPr/>
          </a:p>
        </p:txBody>
      </p:sp>
      <p:sp>
        <p:nvSpPr>
          <p:cNvPr id="445"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According to this principle, the </a:t>
            </a:r>
            <a:r>
              <a:rPr lang="en-US" sz="3200" b="1">
                <a:solidFill>
                  <a:srgbClr val="000000"/>
                </a:solidFill>
                <a:latin typeface="Calibri"/>
              </a:rPr>
              <a:t>cost of circumventing</a:t>
            </a:r>
            <a:r>
              <a:rPr lang="en-US" sz="3200">
                <a:solidFill>
                  <a:srgbClr val="000000"/>
                </a:solidFill>
                <a:latin typeface="Calibri"/>
              </a:rPr>
              <a:t> a security mechanism should be compared with the resources of an attacker when designing a security scheme. </a:t>
            </a:r>
            <a:endParaRPr/>
          </a:p>
          <a:p>
            <a:pPr>
              <a:lnSpc>
                <a:spcPct val="100000"/>
              </a:lnSpc>
            </a:pPr>
            <a:endParaRPr/>
          </a:p>
        </p:txBody>
      </p:sp>
      <p:sp>
        <p:nvSpPr>
          <p:cNvPr id="446" name="CustomShape 3"/>
          <p:cNvSpPr/>
          <p:nvPr/>
        </p:nvSpPr>
        <p:spPr>
          <a:xfrm>
            <a:off x="0" y="0"/>
            <a:ext cx="11795040" cy="11795040"/>
          </a:xfrm>
          <a:prstGeom prst="rect">
            <a:avLst/>
          </a:prstGeom>
        </p:spPr>
        <p:txBody>
          <a:bodyPr lIns="90000" tIns="45000" rIns="90000" bIns="45000"/>
          <a:lstStyle/>
          <a:p>
            <a:pPr>
              <a:lnSpc>
                <a:spcPct val="100000"/>
              </a:lnSpc>
            </a:pPr>
            <a:fld id="{91E1B141-71A1-4191-B1C1-414121C12101}" type="slidenum">
              <a:rPr lang="en-US">
                <a:solidFill>
                  <a:srgbClr val="000000"/>
                </a:solidFill>
                <a:latin typeface="Calibri"/>
              </a:rPr>
              <a:t>23</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Work factor</a:t>
            </a:r>
            <a:endParaRPr/>
          </a:p>
        </p:txBody>
      </p:sp>
      <p:sp>
        <p:nvSpPr>
          <p:cNvPr id="448"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Example:</a:t>
            </a:r>
            <a:endParaRPr/>
          </a:p>
          <a:p>
            <a:pPr lvl="1">
              <a:lnSpc>
                <a:spcPct val="100000"/>
              </a:lnSpc>
              <a:buFont typeface="Arial"/>
              <a:buChar char="–"/>
            </a:pPr>
            <a:r>
              <a:rPr lang="en-US" sz="2800">
                <a:solidFill>
                  <a:srgbClr val="000000"/>
                </a:solidFill>
                <a:latin typeface="Calibri"/>
              </a:rPr>
              <a:t>A system developed to protect student grades in a university database, which may be attacked by snoopers or students trying to change their grades, probably needs less sophisticated security measures than a system built to protect military secrets, which may be attacked by government intelligence organizations.</a:t>
            </a:r>
            <a:endParaRPr/>
          </a:p>
        </p:txBody>
      </p:sp>
      <p:sp>
        <p:nvSpPr>
          <p:cNvPr id="449" name="CustomShape 3"/>
          <p:cNvSpPr/>
          <p:nvPr/>
        </p:nvSpPr>
        <p:spPr>
          <a:xfrm>
            <a:off x="0" y="0"/>
            <a:ext cx="11795040" cy="11795040"/>
          </a:xfrm>
          <a:prstGeom prst="rect">
            <a:avLst/>
          </a:prstGeom>
        </p:spPr>
        <p:txBody>
          <a:bodyPr lIns="90000" tIns="45000" rIns="90000" bIns="45000"/>
          <a:lstStyle/>
          <a:p>
            <a:pPr>
              <a:lnSpc>
                <a:spcPct val="100000"/>
              </a:lnSpc>
            </a:pPr>
            <a:fld id="{015171B1-8191-41E1-8111-9131B1F15181}" type="slidenum">
              <a:rPr lang="en-US">
                <a:solidFill>
                  <a:srgbClr val="000000"/>
                </a:solidFill>
                <a:latin typeface="Calibri"/>
              </a:rPr>
              <a:t>24</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Compromise recording</a:t>
            </a:r>
            <a:endParaRPr/>
          </a:p>
        </p:txBody>
      </p:sp>
      <p:sp>
        <p:nvSpPr>
          <p:cNvPr id="451"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sometimes it is more desirable to </a:t>
            </a:r>
            <a:r>
              <a:rPr lang="en-US" sz="3200" b="1">
                <a:solidFill>
                  <a:srgbClr val="000000"/>
                </a:solidFill>
                <a:latin typeface="Calibri"/>
              </a:rPr>
              <a:t>record the details</a:t>
            </a:r>
            <a:r>
              <a:rPr lang="en-US" sz="3200">
                <a:solidFill>
                  <a:srgbClr val="000000"/>
                </a:solidFill>
                <a:latin typeface="Calibri"/>
              </a:rPr>
              <a:t> of an intrusion than to adopt more sophisticated measures to prevent it. </a:t>
            </a:r>
            <a:endParaRPr/>
          </a:p>
          <a:p>
            <a:pPr>
              <a:lnSpc>
                <a:spcPct val="100000"/>
              </a:lnSpc>
            </a:pPr>
            <a:endParaRPr/>
          </a:p>
        </p:txBody>
      </p:sp>
      <p:sp>
        <p:nvSpPr>
          <p:cNvPr id="452" name="CustomShape 3"/>
          <p:cNvSpPr/>
          <p:nvPr/>
        </p:nvSpPr>
        <p:spPr>
          <a:xfrm>
            <a:off x="0" y="0"/>
            <a:ext cx="11795040" cy="11795040"/>
          </a:xfrm>
          <a:prstGeom prst="rect">
            <a:avLst/>
          </a:prstGeom>
        </p:spPr>
        <p:txBody>
          <a:bodyPr lIns="90000" tIns="45000" rIns="90000" bIns="45000"/>
          <a:lstStyle/>
          <a:p>
            <a:pPr>
              <a:lnSpc>
                <a:spcPct val="100000"/>
              </a:lnSpc>
            </a:pPr>
            <a:fld id="{9111D1E1-01F1-4131-91B1-318111913191}" type="slidenum">
              <a:rPr lang="en-US">
                <a:solidFill>
                  <a:srgbClr val="000000"/>
                </a:solidFill>
                <a:latin typeface="Calibri"/>
              </a:rPr>
              <a:t>25</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Compromise recording</a:t>
            </a:r>
            <a:endParaRPr/>
          </a:p>
        </p:txBody>
      </p:sp>
      <p:sp>
        <p:nvSpPr>
          <p:cNvPr id="454"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sometimes it is more desirable to </a:t>
            </a:r>
            <a:r>
              <a:rPr lang="en-US" sz="3200" b="1">
                <a:solidFill>
                  <a:srgbClr val="000000"/>
                </a:solidFill>
                <a:latin typeface="Calibri"/>
              </a:rPr>
              <a:t>record the details</a:t>
            </a:r>
            <a:r>
              <a:rPr lang="en-US" sz="3200">
                <a:solidFill>
                  <a:srgbClr val="000000"/>
                </a:solidFill>
                <a:latin typeface="Calibri"/>
              </a:rPr>
              <a:t> of an intrusion than to adopt more sophisticated measures to prevent it. </a:t>
            </a:r>
            <a:endParaRPr/>
          </a:p>
          <a:p>
            <a:pPr lvl="1">
              <a:lnSpc>
                <a:spcPct val="100000"/>
              </a:lnSpc>
              <a:buFont typeface="Arial"/>
              <a:buChar char="–"/>
            </a:pPr>
            <a:r>
              <a:rPr lang="en-US" sz="2800">
                <a:solidFill>
                  <a:srgbClr val="000000"/>
                </a:solidFill>
                <a:latin typeface="Calibri"/>
              </a:rPr>
              <a:t>Internet-connected surveillance cameras are a typical example of an effective compromise record system that can be deployed to protect a building in lieu of reinforcing doors and windows. </a:t>
            </a:r>
            <a:endParaRPr/>
          </a:p>
          <a:p>
            <a:pPr>
              <a:lnSpc>
                <a:spcPct val="100000"/>
              </a:lnSpc>
            </a:pPr>
            <a:endParaRPr/>
          </a:p>
        </p:txBody>
      </p:sp>
      <p:sp>
        <p:nvSpPr>
          <p:cNvPr id="455" name="CustomShape 3"/>
          <p:cNvSpPr/>
          <p:nvPr/>
        </p:nvSpPr>
        <p:spPr>
          <a:xfrm>
            <a:off x="0" y="0"/>
            <a:ext cx="11795040" cy="11795040"/>
          </a:xfrm>
          <a:prstGeom prst="rect">
            <a:avLst/>
          </a:prstGeom>
        </p:spPr>
        <p:txBody>
          <a:bodyPr lIns="90000" tIns="45000" rIns="90000" bIns="45000"/>
          <a:lstStyle/>
          <a:p>
            <a:pPr>
              <a:lnSpc>
                <a:spcPct val="100000"/>
              </a:lnSpc>
            </a:pPr>
            <a:fld id="{C1317151-B1F1-4101-91C1-5121810151D1}" type="slidenum">
              <a:rPr lang="en-US">
                <a:solidFill>
                  <a:srgbClr val="000000"/>
                </a:solidFill>
                <a:latin typeface="Calibri"/>
              </a:rPr>
              <a:t>26</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Compromise recording</a:t>
            </a:r>
            <a:endParaRPr/>
          </a:p>
        </p:txBody>
      </p:sp>
      <p:sp>
        <p:nvSpPr>
          <p:cNvPr id="457"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states that sometimes it is more desirable to </a:t>
            </a:r>
            <a:r>
              <a:rPr lang="en-US" sz="3200" b="1">
                <a:solidFill>
                  <a:srgbClr val="000000"/>
                </a:solidFill>
                <a:latin typeface="Calibri"/>
              </a:rPr>
              <a:t>record the details</a:t>
            </a:r>
            <a:r>
              <a:rPr lang="en-US" sz="3200">
                <a:solidFill>
                  <a:srgbClr val="000000"/>
                </a:solidFill>
                <a:latin typeface="Calibri"/>
              </a:rPr>
              <a:t> of an intrusion than to adopt more sophisticated measures to prevent it. </a:t>
            </a:r>
            <a:endParaRPr/>
          </a:p>
          <a:p>
            <a:pPr lvl="1">
              <a:lnSpc>
                <a:spcPct val="100000"/>
              </a:lnSpc>
              <a:buFont typeface="Arial"/>
              <a:buChar char="–"/>
            </a:pPr>
            <a:r>
              <a:rPr lang="en-US" sz="2800">
                <a:solidFill>
                  <a:srgbClr val="000000"/>
                </a:solidFill>
                <a:latin typeface="Calibri"/>
              </a:rPr>
              <a:t>The servers in an office network may maintain logs for all accesses to files, all emails sent and received, and all web browsing sessions.</a:t>
            </a:r>
            <a:endParaRPr/>
          </a:p>
        </p:txBody>
      </p:sp>
      <p:sp>
        <p:nvSpPr>
          <p:cNvPr id="458" name="CustomShape 3"/>
          <p:cNvSpPr/>
          <p:nvPr/>
        </p:nvSpPr>
        <p:spPr>
          <a:xfrm>
            <a:off x="0" y="0"/>
            <a:ext cx="11795040" cy="11795040"/>
          </a:xfrm>
          <a:prstGeom prst="rect">
            <a:avLst/>
          </a:prstGeom>
        </p:spPr>
        <p:txBody>
          <a:bodyPr lIns="90000" tIns="45000" rIns="90000" bIns="45000"/>
          <a:lstStyle/>
          <a:p>
            <a:pPr>
              <a:lnSpc>
                <a:spcPct val="100000"/>
              </a:lnSpc>
            </a:pPr>
            <a:fld id="{7161B1D1-11D1-41C1-A141-B101A1616141}" type="slidenum">
              <a:rPr lang="en-US">
                <a:solidFill>
                  <a:srgbClr val="000000"/>
                </a:solidFill>
                <a:latin typeface="Calibri"/>
              </a:rPr>
              <a:t>27</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Topic: Access Control</a:t>
            </a:r>
            <a:endParaRPr/>
          </a:p>
        </p:txBody>
      </p:sp>
      <p:sp>
        <p:nvSpPr>
          <p:cNvPr id="460" name="CustomShape 2"/>
          <p:cNvSpPr/>
          <p:nvPr/>
        </p:nvSpPr>
        <p:spPr>
          <a:xfrm>
            <a:off x="457200" y="1600200"/>
            <a:ext cx="4036320" cy="452376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Users and groups</a:t>
            </a:r>
            <a:endParaRPr/>
          </a:p>
          <a:p>
            <a:pPr>
              <a:lnSpc>
                <a:spcPct val="100000"/>
              </a:lnSpc>
              <a:buFont typeface="Arial"/>
              <a:buChar char="•"/>
            </a:pPr>
            <a:r>
              <a:rPr lang="en-US" sz="2800">
                <a:solidFill>
                  <a:srgbClr val="000000"/>
                </a:solidFill>
                <a:latin typeface="Calibri"/>
              </a:rPr>
              <a:t>Authentication</a:t>
            </a:r>
            <a:endParaRPr/>
          </a:p>
          <a:p>
            <a:pPr>
              <a:lnSpc>
                <a:spcPct val="100000"/>
              </a:lnSpc>
              <a:buFont typeface="Arial"/>
              <a:buChar char="•"/>
            </a:pPr>
            <a:r>
              <a:rPr lang="en-US" sz="2800">
                <a:solidFill>
                  <a:srgbClr val="000000"/>
                </a:solidFill>
                <a:latin typeface="Calibri"/>
              </a:rPr>
              <a:t>Passwords</a:t>
            </a:r>
            <a:endParaRPr/>
          </a:p>
          <a:p>
            <a:pPr>
              <a:lnSpc>
                <a:spcPct val="100000"/>
              </a:lnSpc>
              <a:buFont typeface="Arial"/>
              <a:buChar char="•"/>
            </a:pPr>
            <a:r>
              <a:rPr lang="en-US" sz="2800">
                <a:solidFill>
                  <a:srgbClr val="000000"/>
                </a:solidFill>
                <a:latin typeface="Calibri"/>
              </a:rPr>
              <a:t>File protection</a:t>
            </a:r>
            <a:endParaRPr/>
          </a:p>
          <a:p>
            <a:pPr>
              <a:lnSpc>
                <a:spcPct val="100000"/>
              </a:lnSpc>
              <a:buFont typeface="Arial"/>
              <a:buChar char="•"/>
            </a:pPr>
            <a:r>
              <a:rPr lang="en-US" sz="2800">
                <a:solidFill>
                  <a:srgbClr val="000000"/>
                </a:solidFill>
                <a:latin typeface="Calibri"/>
              </a:rPr>
              <a:t>Access control lists</a:t>
            </a:r>
            <a:endParaRPr/>
          </a:p>
        </p:txBody>
      </p:sp>
      <p:sp>
        <p:nvSpPr>
          <p:cNvPr id="461" name="CustomShape 3"/>
          <p:cNvSpPr/>
          <p:nvPr/>
        </p:nvSpPr>
        <p:spPr>
          <a:xfrm>
            <a:off x="4648320" y="1600200"/>
            <a:ext cx="4036320" cy="4523760"/>
          </a:xfrm>
          <a:prstGeom prst="rect">
            <a:avLst/>
          </a:prstGeom>
        </p:spPr>
        <p:txBody>
          <a:bodyPr lIns="90000" tIns="45000" rIns="90000" bIns="45000"/>
          <a:lstStyle/>
          <a:p>
            <a:pPr>
              <a:lnSpc>
                <a:spcPct val="100000"/>
              </a:lnSpc>
              <a:buFont typeface="Arial"/>
              <a:buChar char="•"/>
            </a:pPr>
            <a:r>
              <a:rPr lang="en-US" sz="2800">
                <a:solidFill>
                  <a:srgbClr val="F79646"/>
                </a:solidFill>
                <a:latin typeface="Calibri"/>
              </a:rPr>
              <a:t>Which users can read/write which files?</a:t>
            </a:r>
            <a:endParaRPr/>
          </a:p>
          <a:p>
            <a:pPr>
              <a:lnSpc>
                <a:spcPct val="100000"/>
              </a:lnSpc>
              <a:buFont typeface="Arial"/>
              <a:buChar char="•"/>
            </a:pPr>
            <a:r>
              <a:rPr lang="en-US" sz="2800">
                <a:solidFill>
                  <a:srgbClr val="F79646"/>
                </a:solidFill>
                <a:latin typeface="Calibri"/>
              </a:rPr>
              <a:t>Are my files really safe?</a:t>
            </a:r>
            <a:endParaRPr/>
          </a:p>
          <a:p>
            <a:pPr>
              <a:lnSpc>
                <a:spcPct val="100000"/>
              </a:lnSpc>
              <a:buFont typeface="Arial"/>
              <a:buChar char="•"/>
            </a:pPr>
            <a:r>
              <a:rPr lang="en-US" sz="2800">
                <a:solidFill>
                  <a:srgbClr val="F79646"/>
                </a:solidFill>
                <a:latin typeface="Calibri"/>
              </a:rPr>
              <a:t>What does it mean to be root?</a:t>
            </a:r>
            <a:endParaRPr/>
          </a:p>
          <a:p>
            <a:pPr>
              <a:lnSpc>
                <a:spcPct val="100000"/>
              </a:lnSpc>
              <a:buFont typeface="Arial"/>
              <a:buChar char="•"/>
            </a:pPr>
            <a:r>
              <a:rPr lang="en-US" sz="2800">
                <a:solidFill>
                  <a:srgbClr val="F79646"/>
                </a:solidFill>
                <a:latin typeface="Calibri"/>
              </a:rPr>
              <a:t>What do we really want to control?</a:t>
            </a:r>
            <a:endParaRPr/>
          </a:p>
          <a:p>
            <a:pPr>
              <a:lnSpc>
                <a:spcPct val="100000"/>
              </a:lnSpc>
            </a:pPr>
            <a:endParaRPr/>
          </a:p>
        </p:txBody>
      </p:sp>
      <p:sp>
        <p:nvSpPr>
          <p:cNvPr id="462" name="CustomShape 4"/>
          <p:cNvSpPr/>
          <p:nvPr/>
        </p:nvSpPr>
        <p:spPr>
          <a:xfrm>
            <a:off x="457200" y="6356520"/>
            <a:ext cx="2131560" cy="362880"/>
          </a:xfrm>
          <a:prstGeom prst="rect">
            <a:avLst/>
          </a:prstGeom>
        </p:spPr>
        <p:txBody>
          <a:bodyPr lIns="90000" tIns="45000" rIns="90000" bIns="45000"/>
          <a:lstStyle/>
          <a:p>
            <a:pPr>
              <a:lnSpc>
                <a:spcPct val="100000"/>
              </a:lnSpc>
            </a:pPr>
            <a:r>
              <a:rPr lang="en-US">
                <a:solidFill>
                  <a:srgbClr val="000000"/>
                </a:solidFill>
                <a:latin typeface="Calibri"/>
              </a:rPr>
              <a:t>8/25/14</a:t>
            </a:r>
            <a:endParaRPr/>
          </a:p>
        </p:txBody>
      </p:sp>
      <p:sp>
        <p:nvSpPr>
          <p:cNvPr id="463" name="CustomShape 5"/>
          <p:cNvSpPr/>
          <p:nvPr/>
        </p:nvSpPr>
        <p:spPr>
          <a:xfrm>
            <a:off x="3124080" y="6356520"/>
            <a:ext cx="2893320" cy="362880"/>
          </a:xfrm>
          <a:prstGeom prst="rect">
            <a:avLst/>
          </a:prstGeom>
        </p:spPr>
        <p:txBody>
          <a:bodyPr lIns="90000" tIns="45000" rIns="90000" bIns="45000"/>
          <a:lstStyle/>
          <a:p>
            <a:pPr>
              <a:lnSpc>
                <a:spcPct val="100000"/>
              </a:lnSpc>
            </a:pPr>
            <a:r>
              <a:rPr lang="en-US">
                <a:solidFill>
                  <a:srgbClr val="000000"/>
                </a:solidFill>
                <a:latin typeface="Calibri"/>
              </a:rPr>
              <a:t>Introduction</a:t>
            </a:r>
            <a:endParaRPr/>
          </a:p>
        </p:txBody>
      </p:sp>
      <p:sp>
        <p:nvSpPr>
          <p:cNvPr id="464" name="CustomShape 6"/>
          <p:cNvSpPr/>
          <p:nvPr/>
        </p:nvSpPr>
        <p:spPr>
          <a:xfrm>
            <a:off x="0" y="0"/>
            <a:ext cx="11795040" cy="11795040"/>
          </a:xfrm>
          <a:prstGeom prst="rect">
            <a:avLst/>
          </a:prstGeom>
        </p:spPr>
        <p:txBody>
          <a:bodyPr lIns="90000" tIns="45000" rIns="90000" bIns="45000"/>
          <a:lstStyle/>
          <a:p>
            <a:pPr>
              <a:lnSpc>
                <a:spcPct val="100000"/>
              </a:lnSpc>
            </a:pPr>
            <a:fld id="{41414111-9161-41F1-A1E1-61F1B1F11111}" type="slidenum">
              <a:rPr lang="en-US">
                <a:solidFill>
                  <a:srgbClr val="000000"/>
                </a:solidFill>
                <a:latin typeface="Calibri"/>
              </a:rPr>
              <a:t>28</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Access Control Matrices</a:t>
            </a:r>
            <a:endParaRPr/>
          </a:p>
        </p:txBody>
      </p:sp>
      <p:sp>
        <p:nvSpPr>
          <p:cNvPr id="466" name="CustomShape 2"/>
          <p:cNvSpPr/>
          <p:nvPr/>
        </p:nvSpPr>
        <p:spPr>
          <a:xfrm>
            <a:off x="457200" y="1600200"/>
            <a:ext cx="8227440" cy="472212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A table that defines permissions</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Each row of this table is associated with a </a:t>
            </a:r>
            <a:r>
              <a:rPr lang="en-US" sz="2800" b="1">
                <a:solidFill>
                  <a:srgbClr val="000000"/>
                </a:solidFill>
                <a:latin typeface="Calibri"/>
              </a:rPr>
              <a:t>subject, </a:t>
            </a:r>
            <a:r>
              <a:rPr lang="en-US" sz="2800">
                <a:solidFill>
                  <a:srgbClr val="000000"/>
                </a:solidFill>
                <a:latin typeface="Calibri"/>
              </a:rPr>
              <a:t>which is a user, group, or system that can</a:t>
            </a:r>
            <a:r>
              <a:rPr lang="en-US" sz="2800" b="1">
                <a:solidFill>
                  <a:srgbClr val="000000"/>
                </a:solidFill>
                <a:latin typeface="Calibri"/>
              </a:rPr>
              <a:t> </a:t>
            </a:r>
            <a:r>
              <a:rPr lang="en-US" sz="2800">
                <a:solidFill>
                  <a:srgbClr val="000000"/>
                </a:solidFill>
                <a:latin typeface="Calibri"/>
              </a:rPr>
              <a:t>perform actions. </a:t>
            </a:r>
            <a:endParaRPr/>
          </a:p>
          <a:p>
            <a:pPr lvl="1">
              <a:lnSpc>
                <a:spcPct val="100000"/>
              </a:lnSpc>
              <a:buFont typeface="Arial"/>
              <a:buChar char="–"/>
            </a:pPr>
            <a:r>
              <a:rPr lang="en-US" sz="2800">
                <a:solidFill>
                  <a:srgbClr val="000000"/>
                </a:solidFill>
                <a:latin typeface="Calibri"/>
              </a:rPr>
              <a:t>Each column of the table is associated with an </a:t>
            </a:r>
            <a:r>
              <a:rPr lang="en-US" sz="2800" b="1">
                <a:solidFill>
                  <a:srgbClr val="000000"/>
                </a:solidFill>
                <a:latin typeface="Calibri"/>
              </a:rPr>
              <a:t>object, </a:t>
            </a:r>
            <a:r>
              <a:rPr lang="en-US" sz="2800">
                <a:solidFill>
                  <a:srgbClr val="000000"/>
                </a:solidFill>
                <a:latin typeface="Calibri"/>
              </a:rPr>
              <a:t>which is a file, directory, document, device, resource, or any other entity for which we want to define access rights. </a:t>
            </a:r>
            <a:endParaRPr/>
          </a:p>
        </p:txBody>
      </p:sp>
      <p:sp>
        <p:nvSpPr>
          <p:cNvPr id="467" name="CustomShape 3"/>
          <p:cNvSpPr/>
          <p:nvPr/>
        </p:nvSpPr>
        <p:spPr>
          <a:xfrm>
            <a:off x="0" y="0"/>
            <a:ext cx="11795040" cy="11795040"/>
          </a:xfrm>
          <a:prstGeom prst="rect">
            <a:avLst/>
          </a:prstGeom>
        </p:spPr>
        <p:txBody>
          <a:bodyPr lIns="90000" tIns="45000" rIns="90000" bIns="45000"/>
          <a:lstStyle/>
          <a:p>
            <a:pPr>
              <a:lnSpc>
                <a:spcPct val="100000"/>
              </a:lnSpc>
            </a:pPr>
            <a:fld id="{D181F121-41B1-41F1-81C1-C1418131E141}" type="slidenum">
              <a:rPr lang="en-US">
                <a:solidFill>
                  <a:srgbClr val="000000"/>
                </a:solidFill>
                <a:latin typeface="Calibri"/>
              </a:rPr>
              <a:t>29</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299" name="CustomShape 2"/>
          <p:cNvSpPr/>
          <p:nvPr/>
        </p:nvSpPr>
        <p:spPr>
          <a:xfrm>
            <a:off x="457200" y="129528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Alteration: </a:t>
            </a:r>
            <a:r>
              <a:rPr lang="en-US" sz="3200">
                <a:solidFill>
                  <a:srgbClr val="000000"/>
                </a:solidFill>
                <a:latin typeface="Calibri"/>
              </a:rPr>
              <a:t>unauthorized modification of information. </a:t>
            </a:r>
            <a:endParaRPr/>
          </a:p>
          <a:p>
            <a:pPr lvl="1">
              <a:lnSpc>
                <a:spcPct val="100000"/>
              </a:lnSpc>
              <a:buFont typeface="Arial"/>
              <a:buChar char="–"/>
            </a:pPr>
            <a:r>
              <a:rPr lang="en-US" sz="2800" b="1">
                <a:solidFill>
                  <a:srgbClr val="000000"/>
                </a:solidFill>
                <a:latin typeface="Calibri"/>
              </a:rPr>
              <a:t>Example: </a:t>
            </a:r>
            <a:r>
              <a:rPr lang="en-US" sz="2800">
                <a:solidFill>
                  <a:srgbClr val="000000"/>
                </a:solidFill>
                <a:latin typeface="Calibri"/>
              </a:rPr>
              <a:t>the </a:t>
            </a:r>
            <a:r>
              <a:rPr lang="en-US" sz="2800" b="1">
                <a:solidFill>
                  <a:srgbClr val="000000"/>
                </a:solidFill>
                <a:latin typeface="Calibri"/>
              </a:rPr>
              <a:t>man-in-the-middle attack, </a:t>
            </a:r>
            <a:r>
              <a:rPr lang="en-US" sz="2800">
                <a:solidFill>
                  <a:srgbClr val="000000"/>
                </a:solidFill>
                <a:latin typeface="Calibri"/>
              </a:rPr>
              <a:t>where a network stream is intercepted, modified, and retransmitted.</a:t>
            </a:r>
            <a:endParaRPr/>
          </a:p>
        </p:txBody>
      </p:sp>
      <p:sp>
        <p:nvSpPr>
          <p:cNvPr id="300" name="CustomShape 3"/>
          <p:cNvSpPr/>
          <p:nvPr/>
        </p:nvSpPr>
        <p:spPr>
          <a:xfrm>
            <a:off x="0" y="0"/>
            <a:ext cx="11795040" cy="11795040"/>
          </a:xfrm>
          <a:prstGeom prst="rect">
            <a:avLst/>
          </a:prstGeom>
        </p:spPr>
        <p:txBody>
          <a:bodyPr lIns="90000" tIns="45000" rIns="90000" bIns="45000"/>
          <a:lstStyle/>
          <a:p>
            <a:pPr>
              <a:lnSpc>
                <a:spcPct val="100000"/>
              </a:lnSpc>
            </a:pPr>
            <a:fld id="{91E191A1-B161-4101-B151-41F1F1B10031}" type="slidenum">
              <a:rPr lang="en-US">
                <a:solidFill>
                  <a:srgbClr val="000000"/>
                </a:solidFill>
                <a:latin typeface="Calibri"/>
              </a:rPr>
              <a:t>3</a:t>
            </a:fld>
            <a:endParaRPr/>
          </a:p>
        </p:txBody>
      </p:sp>
      <p:pic>
        <p:nvPicPr>
          <p:cNvPr id="301" name="Picture 12"/>
          <p:cNvPicPr/>
          <p:nvPr/>
        </p:nvPicPr>
        <p:blipFill>
          <a:blip r:embed="rId2"/>
          <a:stretch>
            <a:fillRect/>
          </a:stretch>
        </p:blipFill>
        <p:spPr>
          <a:xfrm>
            <a:off x="7540200" y="4915440"/>
            <a:ext cx="689400" cy="693000"/>
          </a:xfrm>
          <a:prstGeom prst="rect">
            <a:avLst/>
          </a:prstGeom>
        </p:spPr>
      </p:pic>
      <p:pic>
        <p:nvPicPr>
          <p:cNvPr id="302" name="Picture 13"/>
          <p:cNvPicPr/>
          <p:nvPr/>
        </p:nvPicPr>
        <p:blipFill>
          <a:blip r:embed="rId3"/>
          <a:stretch>
            <a:fillRect/>
          </a:stretch>
        </p:blipFill>
        <p:spPr>
          <a:xfrm>
            <a:off x="4252680" y="5508720"/>
            <a:ext cx="928080" cy="709920"/>
          </a:xfrm>
          <a:prstGeom prst="rect">
            <a:avLst/>
          </a:prstGeom>
        </p:spPr>
      </p:pic>
      <p:pic>
        <p:nvPicPr>
          <p:cNvPr id="303" name="Picture 14"/>
          <p:cNvPicPr/>
          <p:nvPr/>
        </p:nvPicPr>
        <p:blipFill>
          <a:blip r:embed="rId4"/>
          <a:stretch>
            <a:fillRect/>
          </a:stretch>
        </p:blipFill>
        <p:spPr>
          <a:xfrm>
            <a:off x="4796280" y="4849560"/>
            <a:ext cx="720720" cy="471960"/>
          </a:xfrm>
          <a:prstGeom prst="rect">
            <a:avLst/>
          </a:prstGeom>
        </p:spPr>
      </p:pic>
      <p:pic>
        <p:nvPicPr>
          <p:cNvPr id="304" name="Picture 15"/>
          <p:cNvPicPr/>
          <p:nvPr/>
        </p:nvPicPr>
        <p:blipFill>
          <a:blip r:embed="rId4"/>
          <a:stretch>
            <a:fillRect/>
          </a:stretch>
        </p:blipFill>
        <p:spPr>
          <a:xfrm>
            <a:off x="7540200" y="4156920"/>
            <a:ext cx="720720" cy="471960"/>
          </a:xfrm>
          <a:prstGeom prst="rect">
            <a:avLst/>
          </a:prstGeom>
        </p:spPr>
      </p:pic>
      <p:pic>
        <p:nvPicPr>
          <p:cNvPr id="305" name="Picture 16"/>
          <p:cNvPicPr/>
          <p:nvPr/>
        </p:nvPicPr>
        <p:blipFill>
          <a:blip r:embed="rId5"/>
          <a:stretch>
            <a:fillRect/>
          </a:stretch>
        </p:blipFill>
        <p:spPr>
          <a:xfrm>
            <a:off x="3651120" y="5123520"/>
            <a:ext cx="542160" cy="595800"/>
          </a:xfrm>
          <a:prstGeom prst="rect">
            <a:avLst/>
          </a:prstGeom>
        </p:spPr>
      </p:pic>
      <p:pic>
        <p:nvPicPr>
          <p:cNvPr id="306" name="Picture 17"/>
          <p:cNvPicPr/>
          <p:nvPr/>
        </p:nvPicPr>
        <p:blipFill>
          <a:blip r:embed="rId5"/>
          <a:stretch>
            <a:fillRect/>
          </a:stretch>
        </p:blipFill>
        <p:spPr>
          <a:xfrm>
            <a:off x="887400" y="4368960"/>
            <a:ext cx="662760" cy="728280"/>
          </a:xfrm>
          <a:prstGeom prst="rect">
            <a:avLst/>
          </a:prstGeom>
        </p:spPr>
      </p:pic>
      <p:pic>
        <p:nvPicPr>
          <p:cNvPr id="307" name="Picture 18"/>
          <p:cNvPicPr/>
          <p:nvPr/>
        </p:nvPicPr>
        <p:blipFill>
          <a:blip r:embed="rId6"/>
          <a:stretch>
            <a:fillRect/>
          </a:stretch>
        </p:blipFill>
        <p:spPr>
          <a:xfrm>
            <a:off x="1192680" y="4910760"/>
            <a:ext cx="621360" cy="615960"/>
          </a:xfrm>
          <a:prstGeom prst="rect">
            <a:avLst/>
          </a:prstGeom>
        </p:spPr>
      </p:pic>
      <p:sp>
        <p:nvSpPr>
          <p:cNvPr id="308" name="CustomShape 4"/>
          <p:cNvSpPr/>
          <p:nvPr/>
        </p:nvSpPr>
        <p:spPr>
          <a:xfrm>
            <a:off x="2195280" y="4316040"/>
            <a:ext cx="750240" cy="294480"/>
          </a:xfrm>
          <a:prstGeom prst="rect">
            <a:avLst/>
          </a:prstGeom>
          <a:gradFill>
            <a:gsLst>
              <a:gs pos="0">
                <a:srgbClr val="FFF1EC"/>
              </a:gs>
              <a:gs pos="50000">
                <a:srgbClr val="FFD2BC"/>
              </a:gs>
              <a:gs pos="100000">
                <a:srgbClr val="FFF1EC"/>
              </a:gs>
            </a:gsLst>
            <a:lin ang="16200000"/>
          </a:gradFill>
          <a:ln w="9360">
            <a:solidFill>
              <a:srgbClr val="F59240"/>
            </a:solidFill>
            <a:round/>
          </a:ln>
        </p:spPr>
        <p:txBody>
          <a:bodyPr lIns="90000" tIns="45000" rIns="90000" bIns="45000" anchor="ctr"/>
          <a:lstStyle/>
          <a:p>
            <a:pPr algn="ctr">
              <a:lnSpc>
                <a:spcPct val="100000"/>
              </a:lnSpc>
            </a:pPr>
            <a:r>
              <a:rPr lang="en-US">
                <a:solidFill>
                  <a:srgbClr val="000000"/>
                </a:solidFill>
                <a:latin typeface="Calibri"/>
              </a:rPr>
              <a:t>encrypt</a:t>
            </a:r>
            <a:endParaRPr/>
          </a:p>
        </p:txBody>
      </p:sp>
      <p:pic>
        <p:nvPicPr>
          <p:cNvPr id="309" name="Picture 2"/>
          <p:cNvPicPr/>
          <p:nvPr/>
        </p:nvPicPr>
        <p:blipFill>
          <a:blip r:embed="rId7"/>
          <a:stretch>
            <a:fillRect/>
          </a:stretch>
        </p:blipFill>
        <p:spPr>
          <a:xfrm>
            <a:off x="2355480" y="4844880"/>
            <a:ext cx="430560" cy="339120"/>
          </a:xfrm>
          <a:prstGeom prst="rect">
            <a:avLst/>
          </a:prstGeom>
        </p:spPr>
      </p:pic>
      <p:sp>
        <p:nvSpPr>
          <p:cNvPr id="310" name="CustomShape 5"/>
          <p:cNvSpPr/>
          <p:nvPr/>
        </p:nvSpPr>
        <p:spPr>
          <a:xfrm>
            <a:off x="2435760" y="4646520"/>
            <a:ext cx="269640" cy="195840"/>
          </a:xfrm>
          <a:prstGeom prst="rect">
            <a:avLst/>
          </a:prstGeom>
          <a:solidFill>
            <a:srgbClr val="F79646"/>
          </a:solidFill>
          <a:ln w="9360">
            <a:solidFill>
              <a:srgbClr val="000000"/>
            </a:solidFill>
            <a:round/>
          </a:ln>
        </p:spPr>
      </p:sp>
      <p:sp>
        <p:nvSpPr>
          <p:cNvPr id="311" name="CustomShape 6"/>
          <p:cNvSpPr/>
          <p:nvPr/>
        </p:nvSpPr>
        <p:spPr>
          <a:xfrm>
            <a:off x="6452640" y="4353480"/>
            <a:ext cx="750240" cy="29448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nchor="ctr"/>
          <a:lstStyle/>
          <a:p>
            <a:pPr algn="ctr">
              <a:lnSpc>
                <a:spcPct val="100000"/>
              </a:lnSpc>
            </a:pPr>
            <a:r>
              <a:rPr lang="en-US">
                <a:solidFill>
                  <a:srgbClr val="000000"/>
                </a:solidFill>
                <a:latin typeface="Calibri"/>
              </a:rPr>
              <a:t>decrypt</a:t>
            </a:r>
            <a:endParaRPr/>
          </a:p>
        </p:txBody>
      </p:sp>
      <p:pic>
        <p:nvPicPr>
          <p:cNvPr id="312" name="Picture 2"/>
          <p:cNvPicPr/>
          <p:nvPr/>
        </p:nvPicPr>
        <p:blipFill>
          <a:blip r:embed="rId7"/>
          <a:stretch>
            <a:fillRect/>
          </a:stretch>
        </p:blipFill>
        <p:spPr>
          <a:xfrm>
            <a:off x="6612480" y="4882320"/>
            <a:ext cx="430560" cy="339120"/>
          </a:xfrm>
          <a:prstGeom prst="rect">
            <a:avLst/>
          </a:prstGeom>
        </p:spPr>
      </p:pic>
      <p:sp>
        <p:nvSpPr>
          <p:cNvPr id="313" name="CustomShape 7"/>
          <p:cNvSpPr/>
          <p:nvPr/>
        </p:nvSpPr>
        <p:spPr>
          <a:xfrm>
            <a:off x="6693120" y="4683960"/>
            <a:ext cx="269640" cy="195840"/>
          </a:xfrm>
          <a:prstGeom prst="rect">
            <a:avLst/>
          </a:prstGeom>
          <a:solidFill>
            <a:srgbClr val="F79646"/>
          </a:solidFill>
          <a:ln w="9360">
            <a:solidFill>
              <a:srgbClr val="000000"/>
            </a:solidFill>
            <a:round/>
          </a:ln>
        </p:spPr>
      </p:sp>
      <p:sp>
        <p:nvSpPr>
          <p:cNvPr id="314" name="CustomShape 8"/>
          <p:cNvSpPr/>
          <p:nvPr/>
        </p:nvSpPr>
        <p:spPr>
          <a:xfrm>
            <a:off x="1819800" y="4381920"/>
            <a:ext cx="324000" cy="162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15" name="CustomShape 9"/>
          <p:cNvSpPr/>
          <p:nvPr/>
        </p:nvSpPr>
        <p:spPr>
          <a:xfrm>
            <a:off x="7255800" y="4419360"/>
            <a:ext cx="324000" cy="162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16" name="CustomShape 10"/>
          <p:cNvSpPr/>
          <p:nvPr/>
        </p:nvSpPr>
        <p:spPr>
          <a:xfrm>
            <a:off x="2377440" y="6126480"/>
            <a:ext cx="1575360" cy="362160"/>
          </a:xfrm>
          <a:prstGeom prst="rect">
            <a:avLst/>
          </a:prstGeom>
        </p:spPr>
        <p:txBody>
          <a:bodyPr wrap="none" lIns="90000" tIns="45000" rIns="90000" bIns="45000"/>
          <a:lstStyle/>
          <a:p>
            <a:pPr algn="ctr">
              <a:lnSpc>
                <a:spcPct val="100000"/>
              </a:lnSpc>
            </a:pPr>
            <a:r>
              <a:rPr lang="en-US">
                <a:latin typeface="Calibri"/>
              </a:rPr>
              <a:t>ciphertext C</a:t>
            </a:r>
            <a:endParaRPr/>
          </a:p>
        </p:txBody>
      </p:sp>
      <p:sp>
        <p:nvSpPr>
          <p:cNvPr id="317" name="CustomShape 11"/>
          <p:cNvSpPr/>
          <p:nvPr/>
        </p:nvSpPr>
        <p:spPr>
          <a:xfrm>
            <a:off x="2028600" y="5123880"/>
            <a:ext cx="1083600" cy="910800"/>
          </a:xfrm>
          <a:prstGeom prst="rect">
            <a:avLst/>
          </a:prstGeom>
        </p:spPr>
        <p:txBody>
          <a:bodyPr lIns="90000" tIns="45000" rIns="90000" bIns="45000"/>
          <a:lstStyle/>
          <a:p>
            <a:pPr algn="ctr">
              <a:lnSpc>
                <a:spcPct val="100000"/>
              </a:lnSpc>
            </a:pPr>
            <a:r>
              <a:rPr lang="en-US">
                <a:latin typeface="Calibri"/>
              </a:rPr>
              <a:t>shared </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318" name="CustomShape 12"/>
          <p:cNvSpPr/>
          <p:nvPr/>
        </p:nvSpPr>
        <p:spPr>
          <a:xfrm>
            <a:off x="457200" y="5669280"/>
            <a:ext cx="1456560" cy="362160"/>
          </a:xfrm>
          <a:prstGeom prst="rect">
            <a:avLst/>
          </a:prstGeom>
        </p:spPr>
        <p:txBody>
          <a:bodyPr wrap="none" lIns="90000" tIns="45000" rIns="90000" bIns="45000"/>
          <a:lstStyle/>
          <a:p>
            <a:pPr algn="ctr">
              <a:lnSpc>
                <a:spcPct val="100000"/>
              </a:lnSpc>
            </a:pPr>
            <a:r>
              <a:rPr lang="en-US">
                <a:latin typeface="Calibri"/>
              </a:rPr>
              <a:t>plaintext M</a:t>
            </a:r>
            <a:endParaRPr/>
          </a:p>
        </p:txBody>
      </p:sp>
      <p:sp>
        <p:nvSpPr>
          <p:cNvPr id="319" name="CustomShape 13"/>
          <p:cNvSpPr/>
          <p:nvPr/>
        </p:nvSpPr>
        <p:spPr>
          <a:xfrm>
            <a:off x="7369200" y="5820120"/>
            <a:ext cx="1499400" cy="362160"/>
          </a:xfrm>
          <a:prstGeom prst="rect">
            <a:avLst/>
          </a:prstGeom>
        </p:spPr>
        <p:txBody>
          <a:bodyPr wrap="none" lIns="90000" tIns="45000" rIns="90000" bIns="45000"/>
          <a:lstStyle/>
          <a:p>
            <a:pPr algn="ctr">
              <a:lnSpc>
                <a:spcPct val="100000"/>
              </a:lnSpc>
            </a:pPr>
            <a:r>
              <a:rPr lang="en-US">
                <a:latin typeface="Calibri"/>
              </a:rPr>
              <a:t>plaintext M</a:t>
            </a:r>
            <a:r>
              <a:rPr lang="en-US">
                <a:latin typeface="Arial"/>
              </a:rPr>
              <a:t>′</a:t>
            </a:r>
            <a:endParaRPr/>
          </a:p>
        </p:txBody>
      </p:sp>
      <p:sp>
        <p:nvSpPr>
          <p:cNvPr id="320" name="CustomShape 14"/>
          <p:cNvSpPr/>
          <p:nvPr/>
        </p:nvSpPr>
        <p:spPr>
          <a:xfrm>
            <a:off x="6285960" y="5161320"/>
            <a:ext cx="1083600" cy="910800"/>
          </a:xfrm>
          <a:prstGeom prst="rect">
            <a:avLst/>
          </a:prstGeom>
        </p:spPr>
        <p:txBody>
          <a:bodyPr lIns="90000" tIns="45000" rIns="90000" bIns="45000"/>
          <a:lstStyle/>
          <a:p>
            <a:pPr algn="ctr">
              <a:lnSpc>
                <a:spcPct val="100000"/>
              </a:lnSpc>
            </a:pPr>
            <a:r>
              <a:rPr lang="en-US">
                <a:latin typeface="Calibri"/>
              </a:rPr>
              <a:t>shared</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321" name="CustomShape 15"/>
          <p:cNvSpPr/>
          <p:nvPr/>
        </p:nvSpPr>
        <p:spPr>
          <a:xfrm>
            <a:off x="3783960" y="3794400"/>
            <a:ext cx="1735560" cy="514800"/>
          </a:xfrm>
          <a:prstGeom prst="rect">
            <a:avLst/>
          </a:prstGeom>
        </p:spPr>
        <p:txBody>
          <a:bodyPr wrap="none" lIns="90000" tIns="45000" rIns="90000" bIns="45000"/>
          <a:lstStyle/>
          <a:p>
            <a:r>
              <a:rPr lang="en-US" sz="1400" b="1"/>
              <a:t>C</a:t>
            </a:r>
            <a:r>
              <a:rPr lang="en-US" sz="1400" b="1">
                <a:latin typeface="Calibri"/>
              </a:rPr>
              <a:t>ommunication</a:t>
            </a:r>
            <a:endParaRPr/>
          </a:p>
          <a:p>
            <a:pPr algn="ctr">
              <a:lnSpc>
                <a:spcPct val="100000"/>
              </a:lnSpc>
            </a:pPr>
            <a:r>
              <a:rPr lang="en-US" sz="1400" b="1">
                <a:latin typeface="Calibri"/>
              </a:rPr>
              <a:t>channel</a:t>
            </a:r>
            <a:endParaRPr/>
          </a:p>
        </p:txBody>
      </p:sp>
      <p:sp>
        <p:nvSpPr>
          <p:cNvPr id="322" name="CustomShape 16"/>
          <p:cNvSpPr/>
          <p:nvPr/>
        </p:nvSpPr>
        <p:spPr>
          <a:xfrm>
            <a:off x="1579320" y="3850200"/>
            <a:ext cx="880200" cy="301680"/>
          </a:xfrm>
          <a:prstGeom prst="rect">
            <a:avLst/>
          </a:prstGeom>
        </p:spPr>
        <p:txBody>
          <a:bodyPr wrap="none" lIns="90000" tIns="45000" rIns="90000" bIns="45000"/>
          <a:lstStyle/>
          <a:p>
            <a:pPr algn="ctr">
              <a:lnSpc>
                <a:spcPct val="100000"/>
              </a:lnSpc>
            </a:pPr>
            <a:r>
              <a:rPr lang="en-US" sz="1400" b="1"/>
              <a:t>S</a:t>
            </a:r>
            <a:r>
              <a:rPr lang="en-US" sz="1400" b="1">
                <a:latin typeface="Calibri"/>
              </a:rPr>
              <a:t>ender</a:t>
            </a:r>
            <a:endParaRPr/>
          </a:p>
        </p:txBody>
      </p:sp>
      <p:sp>
        <p:nvSpPr>
          <p:cNvPr id="323" name="CustomShape 17"/>
          <p:cNvSpPr/>
          <p:nvPr/>
        </p:nvSpPr>
        <p:spPr>
          <a:xfrm>
            <a:off x="6823800" y="3887640"/>
            <a:ext cx="1115280" cy="301680"/>
          </a:xfrm>
          <a:prstGeom prst="rect">
            <a:avLst/>
          </a:prstGeom>
        </p:spPr>
        <p:txBody>
          <a:bodyPr wrap="none" lIns="90000" tIns="45000" rIns="90000" bIns="45000"/>
          <a:lstStyle/>
          <a:p>
            <a:pPr algn="ctr">
              <a:lnSpc>
                <a:spcPct val="100000"/>
              </a:lnSpc>
            </a:pPr>
            <a:r>
              <a:rPr lang="en-US" sz="1400" b="1"/>
              <a:t>R</a:t>
            </a:r>
            <a:r>
              <a:rPr lang="en-US" sz="1400" b="1">
                <a:latin typeface="Calibri"/>
              </a:rPr>
              <a:t>ecipient</a:t>
            </a:r>
            <a:endParaRPr/>
          </a:p>
        </p:txBody>
      </p:sp>
      <p:sp>
        <p:nvSpPr>
          <p:cNvPr id="324" name="Line 18"/>
          <p:cNvSpPr/>
          <p:nvPr/>
        </p:nvSpPr>
        <p:spPr>
          <a:xfrm>
            <a:off x="3115440" y="3657600"/>
            <a:ext cx="0" cy="2110320"/>
          </a:xfrm>
          <a:prstGeom prst="line">
            <a:avLst/>
          </a:prstGeom>
          <a:ln w="38160" cap="rnd">
            <a:solidFill>
              <a:srgbClr val="C0504D"/>
            </a:solidFill>
            <a:custDash>
              <a:ds d="0" sp="0"/>
            </a:custDash>
            <a:round/>
          </a:ln>
        </p:spPr>
      </p:sp>
      <p:sp>
        <p:nvSpPr>
          <p:cNvPr id="325" name="Line 19"/>
          <p:cNvSpPr/>
          <p:nvPr/>
        </p:nvSpPr>
        <p:spPr>
          <a:xfrm>
            <a:off x="6064200" y="3695040"/>
            <a:ext cx="0" cy="2110320"/>
          </a:xfrm>
          <a:prstGeom prst="line">
            <a:avLst/>
          </a:prstGeom>
          <a:ln w="38160" cap="rnd">
            <a:solidFill>
              <a:srgbClr val="C0504D"/>
            </a:solidFill>
            <a:custDash>
              <a:ds d="0" sp="0"/>
            </a:custDash>
            <a:round/>
          </a:ln>
        </p:spPr>
      </p:sp>
      <p:sp>
        <p:nvSpPr>
          <p:cNvPr id="326" name="CustomShape 20"/>
          <p:cNvSpPr/>
          <p:nvPr/>
        </p:nvSpPr>
        <p:spPr>
          <a:xfrm>
            <a:off x="3864240" y="6201360"/>
            <a:ext cx="1575360" cy="514800"/>
          </a:xfrm>
          <a:prstGeom prst="rect">
            <a:avLst/>
          </a:prstGeom>
        </p:spPr>
        <p:txBody>
          <a:bodyPr wrap="none" lIns="90000" tIns="45000" rIns="90000" bIns="45000"/>
          <a:lstStyle/>
          <a:p>
            <a:pPr algn="ctr">
              <a:lnSpc>
                <a:spcPct val="100000"/>
              </a:lnSpc>
            </a:pPr>
            <a:r>
              <a:rPr lang="en-US" sz="1400" b="1"/>
              <a:t>A</a:t>
            </a:r>
            <a:r>
              <a:rPr lang="en-US" sz="1400" b="1">
                <a:latin typeface="Calibri"/>
              </a:rPr>
              <a:t>ttacker</a:t>
            </a:r>
            <a:endParaRPr/>
          </a:p>
          <a:p>
            <a:pPr algn="ctr">
              <a:lnSpc>
                <a:spcPct val="100000"/>
              </a:lnSpc>
            </a:pPr>
            <a:r>
              <a:rPr lang="en-US" sz="1400" b="1">
                <a:latin typeface="Calibri"/>
              </a:rPr>
              <a:t>(intercepting)</a:t>
            </a:r>
            <a:endParaRPr/>
          </a:p>
        </p:txBody>
      </p:sp>
      <p:sp>
        <p:nvSpPr>
          <p:cNvPr id="327" name="CustomShape 21"/>
          <p:cNvSpPr/>
          <p:nvPr/>
        </p:nvSpPr>
        <p:spPr>
          <a:xfrm>
            <a:off x="4210920" y="4459680"/>
            <a:ext cx="482400" cy="750240"/>
          </a:xfrm>
          <a:prstGeom prst="rect">
            <a:avLst/>
          </a:prstGeom>
          <a:gradFill>
            <a:gsLst>
              <a:gs pos="0">
                <a:srgbClr val="EDEDED"/>
              </a:gs>
              <a:gs pos="50000">
                <a:srgbClr val="BCBCBC"/>
              </a:gs>
              <a:gs pos="100000">
                <a:srgbClr val="EDEDED"/>
              </a:gs>
            </a:gsLst>
            <a:lin ang="10800000"/>
          </a:gradFill>
          <a:ln w="9360">
            <a:solidFill>
              <a:srgbClr val="000000"/>
            </a:solidFill>
            <a:round/>
          </a:ln>
        </p:spPr>
      </p:sp>
      <p:sp>
        <p:nvSpPr>
          <p:cNvPr id="328" name="CustomShape 22"/>
          <p:cNvSpPr/>
          <p:nvPr/>
        </p:nvSpPr>
        <p:spPr>
          <a:xfrm>
            <a:off x="5330160" y="6126480"/>
            <a:ext cx="1618200" cy="362160"/>
          </a:xfrm>
          <a:prstGeom prst="rect">
            <a:avLst/>
          </a:prstGeom>
        </p:spPr>
        <p:txBody>
          <a:bodyPr wrap="none" lIns="90000" tIns="45000" rIns="90000" bIns="45000"/>
          <a:lstStyle/>
          <a:p>
            <a:pPr algn="ctr">
              <a:lnSpc>
                <a:spcPct val="100000"/>
              </a:lnSpc>
            </a:pPr>
            <a:r>
              <a:rPr lang="en-US">
                <a:latin typeface="Calibri"/>
              </a:rPr>
              <a:t>ciphertext C</a:t>
            </a:r>
            <a:r>
              <a:rPr lang="en-US">
                <a:latin typeface="Arial"/>
              </a:rPr>
              <a:t>′</a:t>
            </a:r>
            <a:endParaRPr/>
          </a:p>
        </p:txBody>
      </p:sp>
      <p:sp>
        <p:nvSpPr>
          <p:cNvPr id="329" name="CustomShape 23"/>
          <p:cNvSpPr/>
          <p:nvPr/>
        </p:nvSpPr>
        <p:spPr>
          <a:xfrm>
            <a:off x="5046840" y="4379760"/>
            <a:ext cx="766800" cy="525240"/>
          </a:xfrm>
          <a:prstGeom prst="rect">
            <a:avLst/>
          </a:prstGeom>
          <a:gradFill>
            <a:gsLst>
              <a:gs pos="0">
                <a:srgbClr val="EDEDED"/>
              </a:gs>
              <a:gs pos="50000">
                <a:srgbClr val="BCBCBC"/>
              </a:gs>
              <a:gs pos="100000">
                <a:srgbClr val="EDEDED"/>
              </a:gs>
            </a:gsLst>
            <a:lin ang="16200000"/>
          </a:gradFill>
          <a:ln w="9360">
            <a:solidFill>
              <a:srgbClr val="000000"/>
            </a:solidFill>
            <a:round/>
          </a:ln>
        </p:spPr>
      </p:sp>
      <p:pic>
        <p:nvPicPr>
          <p:cNvPr id="330" name="Picture 41"/>
          <p:cNvPicPr/>
          <p:nvPr/>
        </p:nvPicPr>
        <p:blipFill>
          <a:blip r:embed="rId8"/>
          <a:stretch>
            <a:fillRect/>
          </a:stretch>
        </p:blipFill>
        <p:spPr>
          <a:xfrm>
            <a:off x="3792600" y="5155920"/>
            <a:ext cx="240840" cy="383400"/>
          </a:xfrm>
          <a:prstGeom prst="rect">
            <a:avLst/>
          </a:prstGeom>
        </p:spPr>
      </p:pic>
      <p:pic>
        <p:nvPicPr>
          <p:cNvPr id="331" name="Picture 42"/>
          <p:cNvPicPr/>
          <p:nvPr/>
        </p:nvPicPr>
        <p:blipFill>
          <a:blip r:embed="rId8"/>
          <a:stretch>
            <a:fillRect/>
          </a:stretch>
        </p:blipFill>
        <p:spPr>
          <a:xfrm>
            <a:off x="4879800" y="5174640"/>
            <a:ext cx="230760" cy="40032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Access Control Matrices</a:t>
            </a:r>
            <a:endParaRPr/>
          </a:p>
        </p:txBody>
      </p:sp>
      <p:sp>
        <p:nvSpPr>
          <p:cNvPr id="469" name="CustomShape 2"/>
          <p:cNvSpPr/>
          <p:nvPr/>
        </p:nvSpPr>
        <p:spPr>
          <a:xfrm>
            <a:off x="457200" y="1600200"/>
            <a:ext cx="8227440" cy="472212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A table that defines permissions</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Each cell of the table is then filled with the access rights for the associated combination of subject and object. </a:t>
            </a:r>
            <a:endParaRPr/>
          </a:p>
          <a:p>
            <a:pPr lvl="1">
              <a:lnSpc>
                <a:spcPct val="100000"/>
              </a:lnSpc>
              <a:buFont typeface="Arial"/>
              <a:buChar char="–"/>
            </a:pPr>
            <a:r>
              <a:rPr lang="en-US" sz="2800">
                <a:solidFill>
                  <a:srgbClr val="000000"/>
                </a:solidFill>
                <a:latin typeface="Calibri"/>
              </a:rPr>
              <a:t>Access rights can include actions such as reading, writing, copying, executing, deleting, and annotating. </a:t>
            </a:r>
            <a:endParaRPr/>
          </a:p>
          <a:p>
            <a:pPr lvl="1">
              <a:lnSpc>
                <a:spcPct val="100000"/>
              </a:lnSpc>
              <a:buFont typeface="Arial"/>
              <a:buChar char="–"/>
            </a:pPr>
            <a:r>
              <a:rPr lang="en-US" sz="2800">
                <a:solidFill>
                  <a:srgbClr val="000000"/>
                </a:solidFill>
                <a:latin typeface="Calibri"/>
              </a:rPr>
              <a:t>An empty cell means that no access rights are granted.</a:t>
            </a:r>
            <a:endParaRPr/>
          </a:p>
        </p:txBody>
      </p:sp>
      <p:sp>
        <p:nvSpPr>
          <p:cNvPr id="470" name="CustomShape 3"/>
          <p:cNvSpPr/>
          <p:nvPr/>
        </p:nvSpPr>
        <p:spPr>
          <a:xfrm>
            <a:off x="0" y="0"/>
            <a:ext cx="11795040" cy="11795040"/>
          </a:xfrm>
          <a:prstGeom prst="rect">
            <a:avLst/>
          </a:prstGeom>
        </p:spPr>
        <p:txBody>
          <a:bodyPr lIns="90000" tIns="45000" rIns="90000" bIns="45000"/>
          <a:lstStyle/>
          <a:p>
            <a:pPr>
              <a:lnSpc>
                <a:spcPct val="100000"/>
              </a:lnSpc>
            </a:pPr>
            <a:fld id="{D1A1F1E1-E1B1-4121-9171-019131014131}" type="slidenum">
              <a:rPr lang="en-US">
                <a:solidFill>
                  <a:srgbClr val="000000"/>
                </a:solidFill>
                <a:latin typeface="Calibri"/>
              </a:rPr>
              <a:t>30</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Example Access Control Matrix</a:t>
            </a:r>
            <a:endParaRPr/>
          </a:p>
        </p:txBody>
      </p:sp>
      <p:sp>
        <p:nvSpPr>
          <p:cNvPr id="472" name="CustomShape 2"/>
          <p:cNvSpPr/>
          <p:nvPr/>
        </p:nvSpPr>
        <p:spPr>
          <a:xfrm>
            <a:off x="0" y="0"/>
            <a:ext cx="11795040" cy="11795040"/>
          </a:xfrm>
          <a:prstGeom prst="rect">
            <a:avLst/>
          </a:prstGeom>
        </p:spPr>
        <p:txBody>
          <a:bodyPr lIns="90000" tIns="45000" rIns="90000" bIns="45000"/>
          <a:lstStyle/>
          <a:p>
            <a:pPr>
              <a:lnSpc>
                <a:spcPct val="100000"/>
              </a:lnSpc>
            </a:pPr>
            <a:fld id="{81210101-B1D1-41F1-8151-61E191514181}" type="slidenum">
              <a:rPr lang="en-US">
                <a:solidFill>
                  <a:srgbClr val="000000"/>
                </a:solidFill>
                <a:latin typeface="Calibri"/>
              </a:rPr>
              <a:t>31</a:t>
            </a:fld>
            <a:endParaRPr/>
          </a:p>
        </p:txBody>
      </p:sp>
      <p:pic>
        <p:nvPicPr>
          <p:cNvPr id="473" name="Picture 2"/>
          <p:cNvPicPr/>
          <p:nvPr/>
        </p:nvPicPr>
        <p:blipFill>
          <a:blip r:embed="rId2"/>
          <a:stretch>
            <a:fillRect/>
          </a:stretch>
        </p:blipFill>
        <p:spPr>
          <a:xfrm>
            <a:off x="152280" y="2311920"/>
            <a:ext cx="8836920" cy="218160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Access Control Matrices</a:t>
            </a:r>
            <a:endParaRPr/>
          </a:p>
        </p:txBody>
      </p:sp>
      <p:sp>
        <p:nvSpPr>
          <p:cNvPr id="475" name="CustomShape 2"/>
          <p:cNvSpPr/>
          <p:nvPr/>
        </p:nvSpPr>
        <p:spPr>
          <a:xfrm>
            <a:off x="457200" y="1600200"/>
            <a:ext cx="8227440" cy="472212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A table that defines permissions</a:t>
            </a:r>
            <a:r>
              <a:rPr lang="en-US" sz="3200">
                <a:solidFill>
                  <a:srgbClr val="000000"/>
                </a:solidFill>
                <a:latin typeface="Calibri"/>
              </a:rPr>
              <a:t>. </a:t>
            </a:r>
            <a:endParaRPr/>
          </a:p>
          <a:p>
            <a:pPr lvl="1">
              <a:lnSpc>
                <a:spcPct val="100000"/>
              </a:lnSpc>
              <a:buFont typeface="Arial"/>
              <a:buChar char="–"/>
            </a:pPr>
            <a:r>
              <a:rPr lang="en-US" sz="2800">
                <a:solidFill>
                  <a:srgbClr val="000000"/>
                </a:solidFill>
                <a:latin typeface="Calibri"/>
              </a:rPr>
              <a:t>Problem: Table can be really big!</a:t>
            </a:r>
            <a:endParaRPr/>
          </a:p>
          <a:p>
            <a:pPr lvl="1">
              <a:lnSpc>
                <a:spcPct val="100000"/>
              </a:lnSpc>
              <a:buFont typeface="Arial"/>
              <a:buChar char="–"/>
            </a:pPr>
            <a:r>
              <a:rPr lang="en-US" sz="2800">
                <a:solidFill>
                  <a:srgbClr val="000000"/>
                </a:solidFill>
                <a:latin typeface="Calibri"/>
              </a:rPr>
              <a:t>Ex: Unix system with 1000 users, 1000 groups: each process has ruid, rgid, euid, egid, or 10004 = 1 trillion domains</a:t>
            </a:r>
            <a:endParaRPr/>
          </a:p>
          <a:p>
            <a:pPr lvl="1">
              <a:lnSpc>
                <a:spcPct val="100000"/>
              </a:lnSpc>
              <a:buFont typeface="Arial"/>
              <a:buChar char="–"/>
            </a:pPr>
            <a:r>
              <a:rPr lang="en-US" sz="2800">
                <a:solidFill>
                  <a:srgbClr val="000000"/>
                </a:solidFill>
                <a:latin typeface="Calibri"/>
              </a:rPr>
              <a:t>Same system has say 1000 files/folders per user, or 1 million objects (plus the other users and groups)</a:t>
            </a:r>
            <a:endParaRPr/>
          </a:p>
          <a:p>
            <a:pPr lvl="1">
              <a:lnSpc>
                <a:spcPct val="100000"/>
              </a:lnSpc>
              <a:buFont typeface="Arial"/>
              <a:buChar char="–"/>
            </a:pPr>
            <a:r>
              <a:rPr lang="en-US" sz="2800">
                <a:solidFill>
                  <a:srgbClr val="000000"/>
                </a:solidFill>
                <a:latin typeface="Calibri"/>
              </a:rPr>
              <a:t>ACM has 1 million trillion cells.... </a:t>
            </a:r>
            <a:endParaRPr/>
          </a:p>
          <a:p>
            <a:pPr lvl="1">
              <a:lnSpc>
                <a:spcPct val="100000"/>
              </a:lnSpc>
              <a:buFont typeface="Arial"/>
              <a:buChar char="–"/>
            </a:pPr>
            <a:r>
              <a:rPr lang="en-US" sz="2800">
                <a:solidFill>
                  <a:srgbClr val="000000"/>
                </a:solidFill>
                <a:latin typeface="Calibri"/>
              </a:rPr>
              <a:t>But there is lots of redundancy!</a:t>
            </a:r>
            <a:endParaRPr/>
          </a:p>
        </p:txBody>
      </p:sp>
      <p:sp>
        <p:nvSpPr>
          <p:cNvPr id="476" name="CustomShape 3"/>
          <p:cNvSpPr/>
          <p:nvPr/>
        </p:nvSpPr>
        <p:spPr>
          <a:xfrm>
            <a:off x="0" y="0"/>
            <a:ext cx="11795040" cy="11795040"/>
          </a:xfrm>
          <a:prstGeom prst="rect">
            <a:avLst/>
          </a:prstGeom>
        </p:spPr>
        <p:txBody>
          <a:bodyPr lIns="90000" tIns="45000" rIns="90000" bIns="45000"/>
          <a:lstStyle/>
          <a:p>
            <a:pPr>
              <a:lnSpc>
                <a:spcPct val="100000"/>
              </a:lnSpc>
            </a:pPr>
            <a:fld id="{3111A161-F161-4111-81E1-D171E1A181B1}" type="slidenum">
              <a:rPr lang="en-US">
                <a:solidFill>
                  <a:srgbClr val="000000"/>
                </a:solidFill>
                <a:latin typeface="Calibri"/>
              </a:rPr>
              <a:t>32</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Access Control Lists</a:t>
            </a:r>
            <a:endParaRPr/>
          </a:p>
        </p:txBody>
      </p:sp>
      <p:sp>
        <p:nvSpPr>
          <p:cNvPr id="478" name="CustomShape 2"/>
          <p:cNvSpPr/>
          <p:nvPr/>
        </p:nvSpPr>
        <p:spPr>
          <a:xfrm>
            <a:off x="457200" y="1371600"/>
            <a:ext cx="8227440" cy="452376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It defines, for each object, o, a list, L, called o’s access control list, which enumerates all the subjects that have access rights for o and, for each such subject, s, gives the access rights that s has for object o.</a:t>
            </a:r>
            <a:endParaRPr/>
          </a:p>
        </p:txBody>
      </p:sp>
      <p:sp>
        <p:nvSpPr>
          <p:cNvPr id="479" name="CustomShape 3"/>
          <p:cNvSpPr/>
          <p:nvPr/>
        </p:nvSpPr>
        <p:spPr>
          <a:xfrm>
            <a:off x="0" y="0"/>
            <a:ext cx="11795040" cy="11795040"/>
          </a:xfrm>
          <a:prstGeom prst="rect">
            <a:avLst/>
          </a:prstGeom>
        </p:spPr>
        <p:txBody>
          <a:bodyPr lIns="90000" tIns="45000" rIns="90000" bIns="45000"/>
          <a:lstStyle/>
          <a:p>
            <a:pPr>
              <a:lnSpc>
                <a:spcPct val="100000"/>
              </a:lnSpc>
            </a:pPr>
            <a:fld id="{61A13151-1141-41C1-8151-51E161313121}" type="slidenum">
              <a:rPr lang="en-US">
                <a:solidFill>
                  <a:srgbClr val="000000"/>
                </a:solidFill>
                <a:latin typeface="Calibri"/>
              </a:rPr>
              <a:t>33</a:t>
            </a:fld>
            <a:endParaRPr/>
          </a:p>
        </p:txBody>
      </p:sp>
      <p:sp>
        <p:nvSpPr>
          <p:cNvPr id="480" name="CustomShape 4"/>
          <p:cNvSpPr/>
          <p:nvPr/>
        </p:nvSpPr>
        <p:spPr>
          <a:xfrm>
            <a:off x="1371600" y="3657600"/>
            <a:ext cx="1598040" cy="555120"/>
          </a:xfrm>
          <a:prstGeom prst="rect">
            <a:avLst/>
          </a:prstGeom>
          <a:gradFill>
            <a:gsLst>
              <a:gs pos="0">
                <a:srgbClr val="808080"/>
              </a:gs>
              <a:gs pos="100000">
                <a:srgbClr val="FFFFFF"/>
              </a:gs>
            </a:gsLst>
            <a:lin ang="16200000"/>
          </a:gradFill>
          <a:ln w="9360">
            <a:solidFill>
              <a:srgbClr val="000000"/>
            </a:solidFill>
            <a:round/>
          </a:ln>
        </p:spPr>
      </p:sp>
      <p:sp>
        <p:nvSpPr>
          <p:cNvPr id="481" name="CustomShape 5"/>
          <p:cNvSpPr/>
          <p:nvPr/>
        </p:nvSpPr>
        <p:spPr>
          <a:xfrm>
            <a:off x="3276720" y="3657600"/>
            <a:ext cx="1445760" cy="555120"/>
          </a:xfrm>
          <a:prstGeom prst="rect">
            <a:avLst/>
          </a:prstGeom>
          <a:gradFill>
            <a:gsLst>
              <a:gs pos="0">
                <a:srgbClr val="808080"/>
              </a:gs>
              <a:gs pos="100000">
                <a:srgbClr val="FFFFFF"/>
              </a:gs>
            </a:gsLst>
            <a:lin ang="16200000"/>
          </a:gradFill>
          <a:ln w="9360">
            <a:solidFill>
              <a:srgbClr val="000000"/>
            </a:solidFill>
            <a:round/>
          </a:ln>
        </p:spPr>
      </p:sp>
      <p:sp>
        <p:nvSpPr>
          <p:cNvPr id="482" name="CustomShape 6"/>
          <p:cNvSpPr/>
          <p:nvPr/>
        </p:nvSpPr>
        <p:spPr>
          <a:xfrm>
            <a:off x="5029200" y="3657600"/>
            <a:ext cx="1445760" cy="555120"/>
          </a:xfrm>
          <a:prstGeom prst="rect">
            <a:avLst/>
          </a:prstGeom>
          <a:gradFill>
            <a:gsLst>
              <a:gs pos="0">
                <a:srgbClr val="808080"/>
              </a:gs>
              <a:gs pos="100000">
                <a:srgbClr val="FFFFFF"/>
              </a:gs>
            </a:gsLst>
            <a:lin ang="16200000"/>
          </a:gradFill>
          <a:ln w="9360">
            <a:solidFill>
              <a:srgbClr val="000000"/>
            </a:solidFill>
            <a:round/>
          </a:ln>
        </p:spPr>
      </p:sp>
      <p:sp>
        <p:nvSpPr>
          <p:cNvPr id="483" name="CustomShape 7"/>
          <p:cNvSpPr/>
          <p:nvPr/>
        </p:nvSpPr>
        <p:spPr>
          <a:xfrm>
            <a:off x="6705720" y="3657600"/>
            <a:ext cx="1445760" cy="555120"/>
          </a:xfrm>
          <a:prstGeom prst="rect">
            <a:avLst/>
          </a:prstGeom>
          <a:gradFill>
            <a:gsLst>
              <a:gs pos="0">
                <a:srgbClr val="808080"/>
              </a:gs>
              <a:gs pos="100000">
                <a:srgbClr val="FFFFFF"/>
              </a:gs>
            </a:gsLst>
            <a:lin ang="16200000"/>
          </a:gradFill>
          <a:ln w="9360">
            <a:solidFill>
              <a:srgbClr val="000000"/>
            </a:solidFill>
            <a:round/>
          </a:ln>
        </p:spPr>
      </p:sp>
      <p:sp>
        <p:nvSpPr>
          <p:cNvPr id="484" name="CustomShape 8"/>
          <p:cNvSpPr/>
          <p:nvPr/>
        </p:nvSpPr>
        <p:spPr>
          <a:xfrm>
            <a:off x="1603080" y="3745440"/>
            <a:ext cx="1071000" cy="271080"/>
          </a:xfrm>
          <a:prstGeom prst="rect">
            <a:avLst/>
          </a:prstGeom>
        </p:spPr>
        <p:txBody>
          <a:bodyPr wrap="none" lIns="90000" tIns="45000" rIns="90000" bIns="45000"/>
          <a:lstStyle/>
          <a:p>
            <a:pPr>
              <a:lnSpc>
                <a:spcPct val="100000"/>
              </a:lnSpc>
            </a:pPr>
            <a:r>
              <a:rPr lang="en-US" sz="1200">
                <a:solidFill>
                  <a:srgbClr val="000000"/>
                </a:solidFill>
                <a:latin typeface="Palatino"/>
              </a:rPr>
              <a:t>/etc/passwd</a:t>
            </a:r>
            <a:endParaRPr/>
          </a:p>
        </p:txBody>
      </p:sp>
      <p:sp>
        <p:nvSpPr>
          <p:cNvPr id="485" name="CustomShape 9"/>
          <p:cNvSpPr/>
          <p:nvPr/>
        </p:nvSpPr>
        <p:spPr>
          <a:xfrm>
            <a:off x="3537000" y="3733920"/>
            <a:ext cx="891000" cy="271080"/>
          </a:xfrm>
          <a:prstGeom prst="rect">
            <a:avLst/>
          </a:prstGeom>
        </p:spPr>
        <p:txBody>
          <a:bodyPr wrap="none" lIns="90000" tIns="45000" rIns="90000" bIns="45000"/>
          <a:lstStyle/>
          <a:p>
            <a:pPr>
              <a:lnSpc>
                <a:spcPct val="100000"/>
              </a:lnSpc>
            </a:pPr>
            <a:r>
              <a:rPr lang="en-US" sz="1200">
                <a:solidFill>
                  <a:srgbClr val="000000"/>
                </a:solidFill>
                <a:latin typeface="Palatino"/>
              </a:rPr>
              <a:t>/usr/bin/</a:t>
            </a:r>
            <a:endParaRPr/>
          </a:p>
        </p:txBody>
      </p:sp>
      <p:sp>
        <p:nvSpPr>
          <p:cNvPr id="486" name="CustomShape 10"/>
          <p:cNvSpPr/>
          <p:nvPr/>
        </p:nvSpPr>
        <p:spPr>
          <a:xfrm>
            <a:off x="5198400" y="3733920"/>
            <a:ext cx="1047960" cy="271080"/>
          </a:xfrm>
          <a:prstGeom prst="rect">
            <a:avLst/>
          </a:prstGeom>
        </p:spPr>
        <p:txBody>
          <a:bodyPr wrap="none" lIns="90000" tIns="45000" rIns="90000" bIns="45000"/>
          <a:lstStyle/>
          <a:p>
            <a:pPr>
              <a:lnSpc>
                <a:spcPct val="100000"/>
              </a:lnSpc>
            </a:pPr>
            <a:r>
              <a:rPr lang="en-US" sz="1200">
                <a:solidFill>
                  <a:srgbClr val="000000"/>
                </a:solidFill>
                <a:latin typeface="Palatino"/>
              </a:rPr>
              <a:t>/u/roberto/</a:t>
            </a:r>
            <a:endParaRPr/>
          </a:p>
        </p:txBody>
      </p:sp>
      <p:sp>
        <p:nvSpPr>
          <p:cNvPr id="487" name="CustomShape 11"/>
          <p:cNvSpPr/>
          <p:nvPr/>
        </p:nvSpPr>
        <p:spPr>
          <a:xfrm>
            <a:off x="6927120" y="3733920"/>
            <a:ext cx="801000" cy="271080"/>
          </a:xfrm>
          <a:prstGeom prst="rect">
            <a:avLst/>
          </a:prstGeom>
        </p:spPr>
        <p:txBody>
          <a:bodyPr wrap="none" lIns="90000" tIns="45000" rIns="90000" bIns="45000"/>
          <a:lstStyle/>
          <a:p>
            <a:pPr>
              <a:lnSpc>
                <a:spcPct val="100000"/>
              </a:lnSpc>
            </a:pPr>
            <a:r>
              <a:rPr lang="en-US" sz="1200">
                <a:solidFill>
                  <a:srgbClr val="000000"/>
                </a:solidFill>
                <a:latin typeface="Palatino"/>
              </a:rPr>
              <a:t>/admin/</a:t>
            </a:r>
            <a:endParaRPr/>
          </a:p>
        </p:txBody>
      </p:sp>
      <p:sp>
        <p:nvSpPr>
          <p:cNvPr id="488" name="CustomShape 12"/>
          <p:cNvSpPr/>
          <p:nvPr/>
        </p:nvSpPr>
        <p:spPr>
          <a:xfrm>
            <a:off x="6705720" y="4800600"/>
            <a:ext cx="1445760" cy="1064520"/>
          </a:xfrm>
          <a:prstGeom prst="rect">
            <a:avLst/>
          </a:prstGeom>
          <a:gradFill>
            <a:gsLst>
              <a:gs pos="0">
                <a:srgbClr val="808080"/>
              </a:gs>
              <a:gs pos="100000">
                <a:srgbClr val="FFFFFF"/>
              </a:gs>
            </a:gsLst>
            <a:lin ang="16200000"/>
          </a:gradFill>
          <a:ln w="9360">
            <a:solidFill>
              <a:srgbClr val="000000"/>
            </a:solidFill>
            <a:round/>
          </a:ln>
        </p:spPr>
      </p:sp>
      <p:sp>
        <p:nvSpPr>
          <p:cNvPr id="489" name="CustomShape 13"/>
          <p:cNvSpPr/>
          <p:nvPr/>
        </p:nvSpPr>
        <p:spPr>
          <a:xfrm>
            <a:off x="6896160" y="5029200"/>
            <a:ext cx="919800" cy="453600"/>
          </a:xfrm>
          <a:prstGeom prst="rect">
            <a:avLst/>
          </a:prstGeom>
        </p:spPr>
        <p:txBody>
          <a:bodyPr wrap="none" lIns="90000" tIns="45000" rIns="90000" bIns="45000"/>
          <a:lstStyle/>
          <a:p>
            <a:pPr>
              <a:lnSpc>
                <a:spcPct val="100000"/>
              </a:lnSpc>
            </a:pPr>
            <a:r>
              <a:rPr lang="en-US" sz="1200">
                <a:solidFill>
                  <a:srgbClr val="000000"/>
                </a:solidFill>
                <a:latin typeface="Palatino"/>
              </a:rPr>
              <a:t>root: r,w,x</a:t>
            </a:r>
            <a:endParaRPr/>
          </a:p>
          <a:p>
            <a:pPr>
              <a:lnSpc>
                <a:spcPct val="100000"/>
              </a:lnSpc>
            </a:pPr>
            <a:r>
              <a:rPr lang="en-US" sz="1200">
                <a:solidFill>
                  <a:srgbClr val="000000"/>
                </a:solidFill>
                <a:latin typeface="Palatino"/>
              </a:rPr>
              <a:t>backup: r,x</a:t>
            </a:r>
            <a:endParaRPr/>
          </a:p>
        </p:txBody>
      </p:sp>
      <p:sp>
        <p:nvSpPr>
          <p:cNvPr id="490" name="CustomShape 14"/>
          <p:cNvSpPr/>
          <p:nvPr/>
        </p:nvSpPr>
        <p:spPr>
          <a:xfrm>
            <a:off x="5029200" y="4800600"/>
            <a:ext cx="1445760" cy="1369440"/>
          </a:xfrm>
          <a:prstGeom prst="rect">
            <a:avLst/>
          </a:prstGeom>
          <a:gradFill>
            <a:gsLst>
              <a:gs pos="0">
                <a:srgbClr val="808080"/>
              </a:gs>
              <a:gs pos="100000">
                <a:srgbClr val="FFFFFF"/>
              </a:gs>
            </a:gsLst>
            <a:lin ang="16200000"/>
          </a:gradFill>
          <a:ln w="9360">
            <a:solidFill>
              <a:srgbClr val="000000"/>
            </a:solidFill>
            <a:round/>
          </a:ln>
        </p:spPr>
      </p:sp>
      <p:sp>
        <p:nvSpPr>
          <p:cNvPr id="491" name="CustomShape 15"/>
          <p:cNvSpPr/>
          <p:nvPr/>
        </p:nvSpPr>
        <p:spPr>
          <a:xfrm>
            <a:off x="5243760" y="5029200"/>
            <a:ext cx="1073880" cy="636120"/>
          </a:xfrm>
          <a:prstGeom prst="rect">
            <a:avLst/>
          </a:prstGeom>
        </p:spPr>
        <p:txBody>
          <a:bodyPr wrap="none" lIns="90000" tIns="45000" rIns="90000" bIns="45000"/>
          <a:lstStyle/>
          <a:p>
            <a:pPr>
              <a:lnSpc>
                <a:spcPct val="100000"/>
              </a:lnSpc>
            </a:pPr>
            <a:r>
              <a:rPr lang="en-US" sz="1200">
                <a:solidFill>
                  <a:srgbClr val="000000"/>
                </a:solidFill>
                <a:latin typeface="Palatino"/>
              </a:rPr>
              <a:t>root: r,w,x</a:t>
            </a:r>
            <a:endParaRPr/>
          </a:p>
          <a:p>
            <a:pPr>
              <a:lnSpc>
                <a:spcPct val="100000"/>
              </a:lnSpc>
            </a:pPr>
            <a:r>
              <a:rPr lang="en-US" sz="1200">
                <a:solidFill>
                  <a:srgbClr val="000000"/>
                </a:solidFill>
                <a:latin typeface="Palatino"/>
              </a:rPr>
              <a:t>roberto: r,w,x</a:t>
            </a:r>
            <a:endParaRPr/>
          </a:p>
          <a:p>
            <a:pPr>
              <a:lnSpc>
                <a:spcPct val="100000"/>
              </a:lnSpc>
            </a:pPr>
            <a:r>
              <a:rPr lang="en-US" sz="1200">
                <a:solidFill>
                  <a:srgbClr val="000000"/>
                </a:solidFill>
                <a:latin typeface="Palatino"/>
              </a:rPr>
              <a:t>backup: r,x</a:t>
            </a:r>
            <a:endParaRPr/>
          </a:p>
        </p:txBody>
      </p:sp>
      <p:sp>
        <p:nvSpPr>
          <p:cNvPr id="492" name="CustomShape 16"/>
          <p:cNvSpPr/>
          <p:nvPr/>
        </p:nvSpPr>
        <p:spPr>
          <a:xfrm>
            <a:off x="3276720" y="4800600"/>
            <a:ext cx="1445760" cy="1674360"/>
          </a:xfrm>
          <a:prstGeom prst="rect">
            <a:avLst/>
          </a:prstGeom>
          <a:gradFill>
            <a:gsLst>
              <a:gs pos="0">
                <a:srgbClr val="808080"/>
              </a:gs>
              <a:gs pos="100000">
                <a:srgbClr val="FFFFFF"/>
              </a:gs>
            </a:gsLst>
            <a:lin ang="16200000"/>
          </a:gradFill>
          <a:ln w="9360">
            <a:solidFill>
              <a:srgbClr val="000000"/>
            </a:solidFill>
            <a:round/>
          </a:ln>
        </p:spPr>
      </p:sp>
      <p:sp>
        <p:nvSpPr>
          <p:cNvPr id="493" name="CustomShape 17"/>
          <p:cNvSpPr/>
          <p:nvPr/>
        </p:nvSpPr>
        <p:spPr>
          <a:xfrm>
            <a:off x="3465360" y="5040720"/>
            <a:ext cx="923040" cy="818640"/>
          </a:xfrm>
          <a:prstGeom prst="rect">
            <a:avLst/>
          </a:prstGeom>
        </p:spPr>
        <p:txBody>
          <a:bodyPr wrap="none" lIns="90000" tIns="45000" rIns="90000" bIns="45000"/>
          <a:lstStyle/>
          <a:p>
            <a:pPr>
              <a:lnSpc>
                <a:spcPct val="100000"/>
              </a:lnSpc>
            </a:pPr>
            <a:r>
              <a:rPr lang="en-US" sz="1200">
                <a:solidFill>
                  <a:srgbClr val="000000"/>
                </a:solidFill>
                <a:latin typeface="Palatino"/>
              </a:rPr>
              <a:t>root: r,w,x</a:t>
            </a:r>
            <a:endParaRPr/>
          </a:p>
          <a:p>
            <a:pPr>
              <a:lnSpc>
                <a:spcPct val="100000"/>
              </a:lnSpc>
            </a:pPr>
            <a:r>
              <a:rPr lang="en-US" sz="1200">
                <a:solidFill>
                  <a:srgbClr val="000000"/>
                </a:solidFill>
                <a:latin typeface="Palatino"/>
              </a:rPr>
              <a:t>mike: r,x</a:t>
            </a:r>
            <a:endParaRPr/>
          </a:p>
          <a:p>
            <a:pPr>
              <a:lnSpc>
                <a:spcPct val="100000"/>
              </a:lnSpc>
            </a:pPr>
            <a:r>
              <a:rPr lang="en-US" sz="1200">
                <a:solidFill>
                  <a:srgbClr val="000000"/>
                </a:solidFill>
                <a:latin typeface="Palatino"/>
              </a:rPr>
              <a:t>roberto: r,x</a:t>
            </a:r>
            <a:endParaRPr/>
          </a:p>
          <a:p>
            <a:pPr>
              <a:lnSpc>
                <a:spcPct val="100000"/>
              </a:lnSpc>
            </a:pPr>
            <a:r>
              <a:rPr lang="en-US" sz="1200">
                <a:solidFill>
                  <a:srgbClr val="000000"/>
                </a:solidFill>
                <a:latin typeface="Palatino"/>
              </a:rPr>
              <a:t>backup: r,x</a:t>
            </a:r>
            <a:endParaRPr/>
          </a:p>
        </p:txBody>
      </p:sp>
      <p:sp>
        <p:nvSpPr>
          <p:cNvPr id="494" name="CustomShape 18"/>
          <p:cNvSpPr/>
          <p:nvPr/>
        </p:nvSpPr>
        <p:spPr>
          <a:xfrm>
            <a:off x="1447920" y="4800600"/>
            <a:ext cx="1445760" cy="1674360"/>
          </a:xfrm>
          <a:prstGeom prst="rect">
            <a:avLst/>
          </a:prstGeom>
          <a:gradFill>
            <a:gsLst>
              <a:gs pos="0">
                <a:srgbClr val="808080"/>
              </a:gs>
              <a:gs pos="100000">
                <a:srgbClr val="FFFFFF"/>
              </a:gs>
            </a:gsLst>
            <a:lin ang="16200000"/>
          </a:gradFill>
          <a:ln w="9360">
            <a:solidFill>
              <a:srgbClr val="000000"/>
            </a:solidFill>
            <a:round/>
          </a:ln>
        </p:spPr>
      </p:sp>
      <p:sp>
        <p:nvSpPr>
          <p:cNvPr id="495" name="CustomShape 19"/>
          <p:cNvSpPr/>
          <p:nvPr/>
        </p:nvSpPr>
        <p:spPr>
          <a:xfrm>
            <a:off x="1606320" y="5029200"/>
            <a:ext cx="814680" cy="818640"/>
          </a:xfrm>
          <a:prstGeom prst="rect">
            <a:avLst/>
          </a:prstGeom>
        </p:spPr>
        <p:txBody>
          <a:bodyPr wrap="none" lIns="90000" tIns="45000" rIns="90000" bIns="45000"/>
          <a:lstStyle/>
          <a:p>
            <a:pPr>
              <a:lnSpc>
                <a:spcPct val="100000"/>
              </a:lnSpc>
            </a:pPr>
            <a:r>
              <a:rPr lang="en-US" sz="1200">
                <a:solidFill>
                  <a:srgbClr val="000000"/>
                </a:solidFill>
                <a:latin typeface="Palatino"/>
              </a:rPr>
              <a:t>root: r,w</a:t>
            </a:r>
            <a:endParaRPr/>
          </a:p>
          <a:p>
            <a:pPr>
              <a:lnSpc>
                <a:spcPct val="100000"/>
              </a:lnSpc>
            </a:pPr>
            <a:r>
              <a:rPr lang="en-US" sz="1200">
                <a:solidFill>
                  <a:srgbClr val="000000"/>
                </a:solidFill>
                <a:latin typeface="Palatino"/>
              </a:rPr>
              <a:t>mike: r</a:t>
            </a:r>
            <a:endParaRPr/>
          </a:p>
          <a:p>
            <a:pPr>
              <a:lnSpc>
                <a:spcPct val="100000"/>
              </a:lnSpc>
            </a:pPr>
            <a:r>
              <a:rPr lang="en-US" sz="1200">
                <a:solidFill>
                  <a:srgbClr val="000000"/>
                </a:solidFill>
                <a:latin typeface="Palatino"/>
              </a:rPr>
              <a:t>roberto: r</a:t>
            </a:r>
            <a:endParaRPr/>
          </a:p>
          <a:p>
            <a:pPr>
              <a:lnSpc>
                <a:spcPct val="100000"/>
              </a:lnSpc>
            </a:pPr>
            <a:r>
              <a:rPr lang="en-US" sz="1200">
                <a:solidFill>
                  <a:srgbClr val="000000"/>
                </a:solidFill>
                <a:latin typeface="Palatino"/>
              </a:rPr>
              <a:t>backup: r</a:t>
            </a:r>
            <a:endParaRPr/>
          </a:p>
        </p:txBody>
      </p:sp>
      <p:sp>
        <p:nvSpPr>
          <p:cNvPr id="496" name="CustomShape 20"/>
          <p:cNvSpPr/>
          <p:nvPr/>
        </p:nvSpPr>
        <p:spPr>
          <a:xfrm>
            <a:off x="7430400" y="4215600"/>
            <a:ext cx="66600" cy="583920"/>
          </a:xfrm>
          <a:prstGeom prst="straightConnector1">
            <a:avLst/>
          </a:prstGeom>
          <a:ln w="25560">
            <a:solidFill>
              <a:srgbClr val="000000"/>
            </a:solidFill>
            <a:round/>
            <a:tailEnd type="triangle" w="med" len="med"/>
          </a:ln>
        </p:spPr>
      </p:sp>
      <p:sp>
        <p:nvSpPr>
          <p:cNvPr id="497" name="CustomShape 21"/>
          <p:cNvSpPr/>
          <p:nvPr/>
        </p:nvSpPr>
        <p:spPr>
          <a:xfrm>
            <a:off x="5753880" y="4215600"/>
            <a:ext cx="97200" cy="583920"/>
          </a:xfrm>
          <a:prstGeom prst="straightConnector1">
            <a:avLst/>
          </a:prstGeom>
          <a:ln w="25560">
            <a:solidFill>
              <a:srgbClr val="000000"/>
            </a:solidFill>
            <a:round/>
            <a:tailEnd type="triangle" w="med" len="med"/>
          </a:ln>
        </p:spPr>
      </p:sp>
      <p:sp>
        <p:nvSpPr>
          <p:cNvPr id="498" name="CustomShape 22"/>
          <p:cNvSpPr/>
          <p:nvPr/>
        </p:nvSpPr>
        <p:spPr>
          <a:xfrm>
            <a:off x="4001400" y="4215600"/>
            <a:ext cx="20880" cy="583920"/>
          </a:xfrm>
          <a:prstGeom prst="straightConnector1">
            <a:avLst/>
          </a:prstGeom>
          <a:ln w="25560">
            <a:solidFill>
              <a:srgbClr val="000000"/>
            </a:solidFill>
            <a:round/>
            <a:tailEnd type="triangle" w="med" len="med"/>
          </a:ln>
        </p:spPr>
      </p:sp>
      <p:sp>
        <p:nvSpPr>
          <p:cNvPr id="499" name="CustomShape 23"/>
          <p:cNvSpPr/>
          <p:nvPr/>
        </p:nvSpPr>
        <p:spPr>
          <a:xfrm>
            <a:off x="2172600" y="4215600"/>
            <a:ext cx="20880" cy="583920"/>
          </a:xfrm>
          <a:prstGeom prst="straightConnector1">
            <a:avLst/>
          </a:prstGeom>
          <a:ln w="25560">
            <a:solidFill>
              <a:srgbClr val="000000"/>
            </a:solidFill>
            <a:round/>
            <a:tailEnd type="triangle" w="med" len="med"/>
          </a:ln>
        </p:spPr>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Capabilities</a:t>
            </a:r>
            <a:endParaRPr/>
          </a:p>
        </p:txBody>
      </p:sp>
      <p:sp>
        <p:nvSpPr>
          <p:cNvPr id="501" name="CustomShape 2"/>
          <p:cNvSpPr/>
          <p:nvPr/>
        </p:nvSpPr>
        <p:spPr>
          <a:xfrm>
            <a:off x="457200" y="1600200"/>
            <a:ext cx="4188960" cy="452376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Takes a subject-centered approach to access control. It defines, for each subject s, the list of the objects for which s has nonempty access control rights, together with the specific rights for each such object.</a:t>
            </a:r>
            <a:endParaRPr/>
          </a:p>
        </p:txBody>
      </p:sp>
      <p:sp>
        <p:nvSpPr>
          <p:cNvPr id="502" name="CustomShape 3"/>
          <p:cNvSpPr/>
          <p:nvPr/>
        </p:nvSpPr>
        <p:spPr>
          <a:xfrm>
            <a:off x="0" y="0"/>
            <a:ext cx="11795040" cy="11795040"/>
          </a:xfrm>
          <a:prstGeom prst="rect">
            <a:avLst/>
          </a:prstGeom>
        </p:spPr>
        <p:txBody>
          <a:bodyPr lIns="90000" tIns="45000" rIns="90000" bIns="45000"/>
          <a:lstStyle/>
          <a:p>
            <a:pPr>
              <a:lnSpc>
                <a:spcPct val="100000"/>
              </a:lnSpc>
            </a:pPr>
            <a:fld id="{91715131-8121-4141-B161-E161715161A1}" type="slidenum">
              <a:rPr lang="en-US">
                <a:solidFill>
                  <a:srgbClr val="000000"/>
                </a:solidFill>
                <a:latin typeface="Calibri"/>
              </a:rPr>
              <a:t>34</a:t>
            </a:fld>
            <a:endParaRPr/>
          </a:p>
        </p:txBody>
      </p:sp>
      <p:sp>
        <p:nvSpPr>
          <p:cNvPr id="503" name="CustomShape 4"/>
          <p:cNvSpPr/>
          <p:nvPr/>
        </p:nvSpPr>
        <p:spPr>
          <a:xfrm>
            <a:off x="5922360" y="1295280"/>
            <a:ext cx="2914560" cy="759960"/>
          </a:xfrm>
          <a:prstGeom prst="rect">
            <a:avLst/>
          </a:prstGeom>
          <a:gradFill>
            <a:gsLst>
              <a:gs pos="0">
                <a:srgbClr val="808080"/>
              </a:gs>
              <a:gs pos="100000">
                <a:srgbClr val="FFFFFF"/>
              </a:gs>
            </a:gsLst>
            <a:lin ang="16200000"/>
          </a:gradFill>
          <a:ln w="9360">
            <a:solidFill>
              <a:srgbClr val="000000"/>
            </a:solidFill>
            <a:round/>
          </a:ln>
        </p:spPr>
      </p:sp>
      <p:sp>
        <p:nvSpPr>
          <p:cNvPr id="504" name="CustomShape 5"/>
          <p:cNvSpPr/>
          <p:nvPr/>
        </p:nvSpPr>
        <p:spPr>
          <a:xfrm>
            <a:off x="4821840" y="1447920"/>
            <a:ext cx="603360" cy="455040"/>
          </a:xfrm>
          <a:prstGeom prst="rect">
            <a:avLst/>
          </a:prstGeom>
          <a:gradFill>
            <a:gsLst>
              <a:gs pos="0">
                <a:srgbClr val="808080"/>
              </a:gs>
              <a:gs pos="100000">
                <a:srgbClr val="FFFFFF"/>
              </a:gs>
            </a:gsLst>
            <a:lin ang="16200000"/>
          </a:gradFill>
          <a:ln w="9360">
            <a:solidFill>
              <a:srgbClr val="000000"/>
            </a:solidFill>
            <a:round/>
          </a:ln>
        </p:spPr>
      </p:sp>
      <p:sp>
        <p:nvSpPr>
          <p:cNvPr id="505" name="CustomShape 6"/>
          <p:cNvSpPr/>
          <p:nvPr/>
        </p:nvSpPr>
        <p:spPr>
          <a:xfrm>
            <a:off x="5763600" y="1331280"/>
            <a:ext cx="3290760" cy="637200"/>
          </a:xfrm>
          <a:prstGeom prst="rect">
            <a:avLst/>
          </a:prstGeom>
        </p:spPr>
        <p:txBody>
          <a:bodyPr wrap="none" lIns="90000" tIns="45000" rIns="90000" bIns="45000"/>
          <a:lstStyle/>
          <a:p>
            <a:r>
              <a:rPr lang="en-US" sz="1500">
                <a:latin typeface="Palatino"/>
              </a:rPr>
              <a:t>/etc/passwd: r,w,x; /usr/bin: r,w,x; </a:t>
            </a:r>
            <a:endParaRPr/>
          </a:p>
          <a:p>
            <a:r>
              <a:rPr lang="en-US" sz="1500">
                <a:latin typeface="Palatino"/>
              </a:rPr>
              <a:t>/u/roberto: r,w,x; /admin/: r,w,x</a:t>
            </a:r>
            <a:endParaRPr/>
          </a:p>
        </p:txBody>
      </p:sp>
      <p:sp>
        <p:nvSpPr>
          <p:cNvPr id="506" name="CustomShape 7"/>
          <p:cNvSpPr/>
          <p:nvPr/>
        </p:nvSpPr>
        <p:spPr>
          <a:xfrm>
            <a:off x="4797000" y="1447920"/>
            <a:ext cx="590760" cy="362880"/>
          </a:xfrm>
          <a:prstGeom prst="rect">
            <a:avLst/>
          </a:prstGeom>
        </p:spPr>
        <p:txBody>
          <a:bodyPr wrap="none" lIns="90000" tIns="45000" rIns="90000" bIns="45000"/>
          <a:lstStyle/>
          <a:p>
            <a:r>
              <a:rPr lang="en-US" sz="1600">
                <a:latin typeface="Palatino"/>
              </a:rPr>
              <a:t>root</a:t>
            </a:r>
            <a:endParaRPr/>
          </a:p>
        </p:txBody>
      </p:sp>
      <p:sp>
        <p:nvSpPr>
          <p:cNvPr id="507" name="CustomShape 8"/>
          <p:cNvSpPr/>
          <p:nvPr/>
        </p:nvSpPr>
        <p:spPr>
          <a:xfrm>
            <a:off x="5427000" y="1676520"/>
            <a:ext cx="493200" cy="360"/>
          </a:xfrm>
          <a:prstGeom prst="straightConnector1">
            <a:avLst/>
          </a:prstGeom>
          <a:ln w="25560">
            <a:solidFill>
              <a:srgbClr val="000000"/>
            </a:solidFill>
            <a:round/>
            <a:tailEnd type="triangle" w="med" len="med"/>
          </a:ln>
        </p:spPr>
      </p:sp>
      <p:sp>
        <p:nvSpPr>
          <p:cNvPr id="508" name="CustomShape 9"/>
          <p:cNvSpPr/>
          <p:nvPr/>
        </p:nvSpPr>
        <p:spPr>
          <a:xfrm>
            <a:off x="5846400" y="3733920"/>
            <a:ext cx="2914560" cy="759960"/>
          </a:xfrm>
          <a:prstGeom prst="rect">
            <a:avLst/>
          </a:prstGeom>
          <a:gradFill>
            <a:gsLst>
              <a:gs pos="0">
                <a:srgbClr val="808080"/>
              </a:gs>
              <a:gs pos="100000">
                <a:srgbClr val="FFFFFF"/>
              </a:gs>
            </a:gsLst>
            <a:lin ang="16200000"/>
          </a:gradFill>
          <a:ln w="9360">
            <a:solidFill>
              <a:srgbClr val="000000"/>
            </a:solidFill>
            <a:round/>
          </a:ln>
        </p:spPr>
      </p:sp>
      <p:sp>
        <p:nvSpPr>
          <p:cNvPr id="509" name="CustomShape 10"/>
          <p:cNvSpPr/>
          <p:nvPr/>
        </p:nvSpPr>
        <p:spPr>
          <a:xfrm>
            <a:off x="4800600" y="3886200"/>
            <a:ext cx="658080" cy="455040"/>
          </a:xfrm>
          <a:prstGeom prst="rect">
            <a:avLst/>
          </a:prstGeom>
          <a:gradFill>
            <a:gsLst>
              <a:gs pos="0">
                <a:srgbClr val="808080"/>
              </a:gs>
              <a:gs pos="100000">
                <a:srgbClr val="FFFFFF"/>
              </a:gs>
            </a:gsLst>
            <a:lin ang="16200000"/>
          </a:gradFill>
          <a:ln w="9360">
            <a:solidFill>
              <a:srgbClr val="000000"/>
            </a:solidFill>
            <a:round/>
          </a:ln>
        </p:spPr>
      </p:sp>
      <p:sp>
        <p:nvSpPr>
          <p:cNvPr id="510" name="CustomShape 11"/>
          <p:cNvSpPr/>
          <p:nvPr/>
        </p:nvSpPr>
        <p:spPr>
          <a:xfrm>
            <a:off x="5846400" y="3805920"/>
            <a:ext cx="2639880" cy="637200"/>
          </a:xfrm>
          <a:prstGeom prst="rect">
            <a:avLst/>
          </a:prstGeom>
        </p:spPr>
        <p:txBody>
          <a:bodyPr wrap="none" lIns="90000" tIns="45000" rIns="90000" bIns="45000"/>
          <a:lstStyle/>
          <a:p>
            <a:r>
              <a:rPr lang="en-US" sz="1600">
                <a:latin typeface="Palatino"/>
              </a:rPr>
              <a:t>/usr/passwd: r; /usr/bin: r;</a:t>
            </a:r>
            <a:endParaRPr/>
          </a:p>
          <a:p>
            <a:r>
              <a:rPr lang="en-US" sz="1600">
                <a:latin typeface="Palatino"/>
              </a:rPr>
              <a:t>/u/roberto: r,w,x</a:t>
            </a:r>
            <a:endParaRPr/>
          </a:p>
        </p:txBody>
      </p:sp>
      <p:sp>
        <p:nvSpPr>
          <p:cNvPr id="511" name="CustomShape 12"/>
          <p:cNvSpPr/>
          <p:nvPr/>
        </p:nvSpPr>
        <p:spPr>
          <a:xfrm>
            <a:off x="5460840" y="4114800"/>
            <a:ext cx="383040" cy="360"/>
          </a:xfrm>
          <a:prstGeom prst="straightConnector1">
            <a:avLst/>
          </a:prstGeom>
          <a:ln w="25560">
            <a:solidFill>
              <a:srgbClr val="000000"/>
            </a:solidFill>
            <a:round/>
            <a:tailEnd type="triangle" w="med" len="med"/>
          </a:ln>
        </p:spPr>
      </p:sp>
      <p:sp>
        <p:nvSpPr>
          <p:cNvPr id="512" name="CustomShape 13"/>
          <p:cNvSpPr/>
          <p:nvPr/>
        </p:nvSpPr>
        <p:spPr>
          <a:xfrm>
            <a:off x="4671000" y="3886200"/>
            <a:ext cx="918360" cy="362880"/>
          </a:xfrm>
          <a:prstGeom prst="rect">
            <a:avLst/>
          </a:prstGeom>
        </p:spPr>
        <p:txBody>
          <a:bodyPr wrap="none" lIns="90000" tIns="45000" rIns="90000" bIns="45000"/>
          <a:lstStyle/>
          <a:p>
            <a:r>
              <a:rPr lang="en-US" sz="1600">
                <a:latin typeface="Palatino"/>
              </a:rPr>
              <a:t>roberto</a:t>
            </a:r>
            <a:endParaRPr/>
          </a:p>
        </p:txBody>
      </p:sp>
      <p:sp>
        <p:nvSpPr>
          <p:cNvPr id="513" name="CustomShape 14"/>
          <p:cNvSpPr/>
          <p:nvPr/>
        </p:nvSpPr>
        <p:spPr>
          <a:xfrm>
            <a:off x="5846400" y="2666880"/>
            <a:ext cx="2914560" cy="455040"/>
          </a:xfrm>
          <a:prstGeom prst="rect">
            <a:avLst/>
          </a:prstGeom>
          <a:gradFill>
            <a:gsLst>
              <a:gs pos="0">
                <a:srgbClr val="808080"/>
              </a:gs>
              <a:gs pos="100000">
                <a:srgbClr val="FFFFFF"/>
              </a:gs>
            </a:gsLst>
            <a:lin ang="16200000"/>
          </a:gradFill>
          <a:ln w="9360">
            <a:solidFill>
              <a:srgbClr val="000000"/>
            </a:solidFill>
            <a:round/>
          </a:ln>
        </p:spPr>
      </p:sp>
      <p:sp>
        <p:nvSpPr>
          <p:cNvPr id="514" name="CustomShape 15"/>
          <p:cNvSpPr/>
          <p:nvPr/>
        </p:nvSpPr>
        <p:spPr>
          <a:xfrm>
            <a:off x="4800600" y="2666880"/>
            <a:ext cx="603360" cy="455040"/>
          </a:xfrm>
          <a:prstGeom prst="rect">
            <a:avLst/>
          </a:prstGeom>
          <a:gradFill>
            <a:gsLst>
              <a:gs pos="0">
                <a:srgbClr val="808080"/>
              </a:gs>
              <a:gs pos="100000">
                <a:srgbClr val="FFFFFF"/>
              </a:gs>
            </a:gsLst>
            <a:lin ang="16200000"/>
          </a:gradFill>
          <a:ln w="9360">
            <a:solidFill>
              <a:srgbClr val="000000"/>
            </a:solidFill>
            <a:round/>
          </a:ln>
        </p:spPr>
      </p:sp>
      <p:sp>
        <p:nvSpPr>
          <p:cNvPr id="515" name="CustomShape 16"/>
          <p:cNvSpPr/>
          <p:nvPr/>
        </p:nvSpPr>
        <p:spPr>
          <a:xfrm>
            <a:off x="5845320" y="2666880"/>
            <a:ext cx="2870280" cy="362880"/>
          </a:xfrm>
          <a:prstGeom prst="rect">
            <a:avLst/>
          </a:prstGeom>
        </p:spPr>
        <p:txBody>
          <a:bodyPr wrap="none" lIns="90000" tIns="45000" rIns="90000" bIns="45000"/>
          <a:lstStyle/>
          <a:p>
            <a:r>
              <a:rPr lang="en-US" sz="1600">
                <a:latin typeface="Palatino"/>
              </a:rPr>
              <a:t>/usr/passwd: r; /usr/bin: r,x</a:t>
            </a:r>
            <a:endParaRPr/>
          </a:p>
        </p:txBody>
      </p:sp>
      <p:sp>
        <p:nvSpPr>
          <p:cNvPr id="516" name="CustomShape 17"/>
          <p:cNvSpPr/>
          <p:nvPr/>
        </p:nvSpPr>
        <p:spPr>
          <a:xfrm>
            <a:off x="5406120" y="2895480"/>
            <a:ext cx="438120" cy="360"/>
          </a:xfrm>
          <a:prstGeom prst="straightConnector1">
            <a:avLst/>
          </a:prstGeom>
          <a:ln w="25560">
            <a:solidFill>
              <a:srgbClr val="000000"/>
            </a:solidFill>
            <a:round/>
            <a:tailEnd type="triangle" w="med" len="med"/>
          </a:ln>
        </p:spPr>
      </p:sp>
      <p:sp>
        <p:nvSpPr>
          <p:cNvPr id="517" name="CustomShape 18"/>
          <p:cNvSpPr/>
          <p:nvPr/>
        </p:nvSpPr>
        <p:spPr>
          <a:xfrm>
            <a:off x="4764960" y="2666880"/>
            <a:ext cx="680760" cy="362880"/>
          </a:xfrm>
          <a:prstGeom prst="rect">
            <a:avLst/>
          </a:prstGeom>
        </p:spPr>
        <p:txBody>
          <a:bodyPr wrap="none" lIns="90000" tIns="45000" rIns="90000" bIns="45000"/>
          <a:lstStyle/>
          <a:p>
            <a:r>
              <a:rPr lang="en-US" sz="1600">
                <a:latin typeface="Palatino"/>
              </a:rPr>
              <a:t>mike</a:t>
            </a:r>
            <a:endParaRPr/>
          </a:p>
        </p:txBody>
      </p:sp>
      <p:sp>
        <p:nvSpPr>
          <p:cNvPr id="518" name="CustomShape 19"/>
          <p:cNvSpPr/>
          <p:nvPr/>
        </p:nvSpPr>
        <p:spPr>
          <a:xfrm>
            <a:off x="4800600" y="5257800"/>
            <a:ext cx="768240" cy="455040"/>
          </a:xfrm>
          <a:prstGeom prst="rect">
            <a:avLst/>
          </a:prstGeom>
          <a:gradFill>
            <a:gsLst>
              <a:gs pos="0">
                <a:srgbClr val="808080"/>
              </a:gs>
              <a:gs pos="100000">
                <a:srgbClr val="FFFFFF"/>
              </a:gs>
            </a:gsLst>
            <a:lin ang="16200000"/>
          </a:gradFill>
          <a:ln w="9360">
            <a:solidFill>
              <a:srgbClr val="000000"/>
            </a:solidFill>
            <a:round/>
          </a:ln>
        </p:spPr>
      </p:sp>
      <p:sp>
        <p:nvSpPr>
          <p:cNvPr id="519" name="CustomShape 20"/>
          <p:cNvSpPr/>
          <p:nvPr/>
        </p:nvSpPr>
        <p:spPr>
          <a:xfrm>
            <a:off x="5571000" y="5486400"/>
            <a:ext cx="272880" cy="360"/>
          </a:xfrm>
          <a:prstGeom prst="straightConnector1">
            <a:avLst/>
          </a:prstGeom>
          <a:ln w="25560">
            <a:solidFill>
              <a:srgbClr val="000000"/>
            </a:solidFill>
            <a:round/>
            <a:tailEnd type="triangle" w="med" len="med"/>
          </a:ln>
        </p:spPr>
      </p:sp>
      <p:sp>
        <p:nvSpPr>
          <p:cNvPr id="520" name="CustomShape 21"/>
          <p:cNvSpPr/>
          <p:nvPr/>
        </p:nvSpPr>
        <p:spPr>
          <a:xfrm>
            <a:off x="4732200" y="5257800"/>
            <a:ext cx="921600" cy="362880"/>
          </a:xfrm>
          <a:prstGeom prst="rect">
            <a:avLst/>
          </a:prstGeom>
        </p:spPr>
        <p:txBody>
          <a:bodyPr wrap="none" lIns="90000" tIns="45000" rIns="90000" bIns="45000"/>
          <a:lstStyle/>
          <a:p>
            <a:r>
              <a:rPr lang="en-US" sz="1600">
                <a:latin typeface="Palatino"/>
              </a:rPr>
              <a:t>backup</a:t>
            </a:r>
            <a:endParaRPr/>
          </a:p>
        </p:txBody>
      </p:sp>
      <p:sp>
        <p:nvSpPr>
          <p:cNvPr id="521" name="CustomShape 22"/>
          <p:cNvSpPr/>
          <p:nvPr/>
        </p:nvSpPr>
        <p:spPr>
          <a:xfrm>
            <a:off x="5846400" y="5105520"/>
            <a:ext cx="2914560" cy="759960"/>
          </a:xfrm>
          <a:prstGeom prst="rect">
            <a:avLst/>
          </a:prstGeom>
          <a:gradFill>
            <a:gsLst>
              <a:gs pos="0">
                <a:srgbClr val="808080"/>
              </a:gs>
              <a:gs pos="100000">
                <a:srgbClr val="FFFFFF"/>
              </a:gs>
            </a:gsLst>
            <a:lin ang="16200000"/>
          </a:gradFill>
          <a:ln w="9360">
            <a:solidFill>
              <a:srgbClr val="000000"/>
            </a:solidFill>
            <a:round/>
          </a:ln>
        </p:spPr>
      </p:sp>
      <p:sp>
        <p:nvSpPr>
          <p:cNvPr id="522" name="CustomShape 23"/>
          <p:cNvSpPr/>
          <p:nvPr/>
        </p:nvSpPr>
        <p:spPr>
          <a:xfrm>
            <a:off x="5846400" y="5141520"/>
            <a:ext cx="2954880" cy="637200"/>
          </a:xfrm>
          <a:prstGeom prst="rect">
            <a:avLst/>
          </a:prstGeom>
        </p:spPr>
        <p:txBody>
          <a:bodyPr wrap="none" lIns="90000" tIns="45000" rIns="90000" bIns="45000"/>
          <a:lstStyle/>
          <a:p>
            <a:r>
              <a:rPr lang="en-US" sz="1600">
                <a:latin typeface="Palatino"/>
              </a:rPr>
              <a:t>/etc/passwd: r,x; /usr/bin: r,x; </a:t>
            </a:r>
            <a:endParaRPr/>
          </a:p>
          <a:p>
            <a:r>
              <a:rPr lang="en-US" sz="1600">
                <a:latin typeface="Palatino"/>
              </a:rPr>
              <a:t>/u/roberto: r,x; /admin/: r,x</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Role-based Access Control</a:t>
            </a:r>
            <a:endParaRPr/>
          </a:p>
        </p:txBody>
      </p:sp>
      <p:sp>
        <p:nvSpPr>
          <p:cNvPr id="524"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Define </a:t>
            </a:r>
            <a:r>
              <a:rPr lang="en-US" sz="3200" b="1">
                <a:solidFill>
                  <a:srgbClr val="000000"/>
                </a:solidFill>
                <a:latin typeface="Calibri"/>
              </a:rPr>
              <a:t>roles </a:t>
            </a:r>
            <a:r>
              <a:rPr lang="en-US" sz="3200">
                <a:solidFill>
                  <a:srgbClr val="000000"/>
                </a:solidFill>
                <a:latin typeface="Calibri"/>
              </a:rPr>
              <a:t>and then specify access control rights for these roles, rather than for subjects directly.</a:t>
            </a:r>
            <a:endParaRPr/>
          </a:p>
          <a:p>
            <a:pPr>
              <a:lnSpc>
                <a:spcPct val="100000"/>
              </a:lnSpc>
              <a:buFont typeface="Arial"/>
              <a:buChar char="•"/>
            </a:pPr>
            <a:r>
              <a:rPr lang="en-US" sz="3200">
                <a:solidFill>
                  <a:srgbClr val="000000"/>
                </a:solidFill>
                <a:latin typeface="Calibri"/>
              </a:rPr>
              <a:t>Specify to which roles a </a:t>
            </a:r>
            <a:r>
              <a:rPr lang="en-US" sz="3200" b="1">
                <a:solidFill>
                  <a:srgbClr val="000000"/>
                </a:solidFill>
                <a:latin typeface="Calibri"/>
              </a:rPr>
              <a:t>user</a:t>
            </a:r>
            <a:r>
              <a:rPr lang="en-US" sz="3200">
                <a:solidFill>
                  <a:srgbClr val="000000"/>
                </a:solidFill>
                <a:latin typeface="Calibri"/>
              </a:rPr>
              <a:t> can bind a process</a:t>
            </a:r>
            <a:endParaRPr/>
          </a:p>
          <a:p>
            <a:pPr>
              <a:lnSpc>
                <a:spcPct val="100000"/>
              </a:lnSpc>
              <a:buFont typeface="Arial"/>
              <a:buChar char="•"/>
            </a:pPr>
            <a:r>
              <a:rPr lang="en-US" sz="3200">
                <a:solidFill>
                  <a:srgbClr val="000000"/>
                </a:solidFill>
                <a:latin typeface="Calibri"/>
              </a:rPr>
              <a:t>Level of indirection – manage access by roles – handles all users with that role and expresses the rationale for access (or no access).</a:t>
            </a:r>
            <a:endParaRPr/>
          </a:p>
        </p:txBody>
      </p:sp>
      <p:sp>
        <p:nvSpPr>
          <p:cNvPr id="525" name="CustomShape 3"/>
          <p:cNvSpPr/>
          <p:nvPr/>
        </p:nvSpPr>
        <p:spPr>
          <a:xfrm>
            <a:off x="0" y="0"/>
            <a:ext cx="11795040" cy="11795040"/>
          </a:xfrm>
          <a:prstGeom prst="rect">
            <a:avLst/>
          </a:prstGeom>
        </p:spPr>
        <p:txBody>
          <a:bodyPr lIns="90000" tIns="45000" rIns="90000" bIns="45000"/>
          <a:lstStyle/>
          <a:p>
            <a:pPr>
              <a:lnSpc>
                <a:spcPct val="100000"/>
              </a:lnSpc>
            </a:pPr>
            <a:fld id="{010161D1-61B1-4191-A191-11D13181C1A1}" type="slidenum">
              <a:rPr lang="en-US">
                <a:solidFill>
                  <a:srgbClr val="000000"/>
                </a:solidFill>
                <a:latin typeface="Calibri"/>
              </a:rPr>
              <a:t>35</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Role-based Access Control</a:t>
            </a:r>
            <a:endParaRPr/>
          </a:p>
        </p:txBody>
      </p:sp>
      <p:sp>
        <p:nvSpPr>
          <p:cNvPr id="527" name="CustomShape 2"/>
          <p:cNvSpPr/>
          <p:nvPr/>
        </p:nvSpPr>
        <p:spPr>
          <a:xfrm>
            <a:off x="0" y="0"/>
            <a:ext cx="11795040" cy="11795040"/>
          </a:xfrm>
          <a:prstGeom prst="rect">
            <a:avLst/>
          </a:prstGeom>
        </p:spPr>
        <p:txBody>
          <a:bodyPr lIns="90000" tIns="45000" rIns="90000" bIns="45000"/>
          <a:lstStyle/>
          <a:p>
            <a:pPr>
              <a:lnSpc>
                <a:spcPct val="100000"/>
              </a:lnSpc>
            </a:pPr>
            <a:fld id="{01D111B1-B191-4111-8171-21D1F191D141}" type="slidenum">
              <a:rPr lang="en-US">
                <a:solidFill>
                  <a:srgbClr val="000000"/>
                </a:solidFill>
                <a:latin typeface="Calibri"/>
              </a:rPr>
              <a:t>36</a:t>
            </a:fld>
            <a:endParaRPr/>
          </a:p>
        </p:txBody>
      </p:sp>
      <p:sp>
        <p:nvSpPr>
          <p:cNvPr id="528" name="Line 3"/>
          <p:cNvSpPr/>
          <p:nvPr/>
        </p:nvSpPr>
        <p:spPr>
          <a:xfrm flipH="1" flipV="1">
            <a:off x="5585040" y="1879200"/>
            <a:ext cx="312120" cy="2995920"/>
          </a:xfrm>
          <a:prstGeom prst="line">
            <a:avLst/>
          </a:prstGeom>
          <a:ln w="25560">
            <a:solidFill>
              <a:srgbClr val="000000"/>
            </a:solidFill>
            <a:round/>
          </a:ln>
        </p:spPr>
      </p:sp>
      <p:sp>
        <p:nvSpPr>
          <p:cNvPr id="529" name="Line 4"/>
          <p:cNvSpPr/>
          <p:nvPr/>
        </p:nvSpPr>
        <p:spPr>
          <a:xfrm flipV="1">
            <a:off x="1491480" y="1879200"/>
            <a:ext cx="4093560" cy="804960"/>
          </a:xfrm>
          <a:prstGeom prst="line">
            <a:avLst/>
          </a:prstGeom>
          <a:ln w="25560">
            <a:solidFill>
              <a:srgbClr val="000000"/>
            </a:solidFill>
            <a:round/>
          </a:ln>
        </p:spPr>
      </p:sp>
      <p:sp>
        <p:nvSpPr>
          <p:cNvPr id="530" name="Line 5"/>
          <p:cNvSpPr/>
          <p:nvPr/>
        </p:nvSpPr>
        <p:spPr>
          <a:xfrm flipV="1">
            <a:off x="4648320" y="3283200"/>
            <a:ext cx="110160" cy="468720"/>
          </a:xfrm>
          <a:prstGeom prst="line">
            <a:avLst/>
          </a:prstGeom>
          <a:ln w="25560">
            <a:solidFill>
              <a:srgbClr val="000000"/>
            </a:solidFill>
            <a:round/>
          </a:ln>
        </p:spPr>
      </p:sp>
      <p:sp>
        <p:nvSpPr>
          <p:cNvPr id="531" name="Line 6"/>
          <p:cNvSpPr/>
          <p:nvPr/>
        </p:nvSpPr>
        <p:spPr>
          <a:xfrm flipV="1">
            <a:off x="790560" y="3283200"/>
            <a:ext cx="700920" cy="468720"/>
          </a:xfrm>
          <a:prstGeom prst="line">
            <a:avLst/>
          </a:prstGeom>
          <a:ln w="25560">
            <a:solidFill>
              <a:srgbClr val="000000"/>
            </a:solidFill>
            <a:round/>
          </a:ln>
        </p:spPr>
      </p:sp>
      <p:sp>
        <p:nvSpPr>
          <p:cNvPr id="532" name="Line 7"/>
          <p:cNvSpPr/>
          <p:nvPr/>
        </p:nvSpPr>
        <p:spPr>
          <a:xfrm flipH="1" flipV="1">
            <a:off x="1491480" y="3283200"/>
            <a:ext cx="621720" cy="468720"/>
          </a:xfrm>
          <a:prstGeom prst="line">
            <a:avLst/>
          </a:prstGeom>
          <a:ln w="25560">
            <a:solidFill>
              <a:srgbClr val="000000"/>
            </a:solidFill>
            <a:round/>
          </a:ln>
        </p:spPr>
      </p:sp>
      <p:sp>
        <p:nvSpPr>
          <p:cNvPr id="533" name="Line 8"/>
          <p:cNvSpPr/>
          <p:nvPr/>
        </p:nvSpPr>
        <p:spPr>
          <a:xfrm flipH="1">
            <a:off x="3913560" y="4350960"/>
            <a:ext cx="734760" cy="524160"/>
          </a:xfrm>
          <a:prstGeom prst="line">
            <a:avLst/>
          </a:prstGeom>
          <a:ln w="25560">
            <a:solidFill>
              <a:srgbClr val="000000"/>
            </a:solidFill>
            <a:round/>
          </a:ln>
        </p:spPr>
      </p:sp>
      <p:sp>
        <p:nvSpPr>
          <p:cNvPr id="534" name="Line 9"/>
          <p:cNvSpPr/>
          <p:nvPr/>
        </p:nvSpPr>
        <p:spPr>
          <a:xfrm flipH="1" flipV="1">
            <a:off x="3398760" y="4350960"/>
            <a:ext cx="514800" cy="524160"/>
          </a:xfrm>
          <a:prstGeom prst="line">
            <a:avLst/>
          </a:prstGeom>
          <a:ln w="25560">
            <a:solidFill>
              <a:srgbClr val="000000"/>
            </a:solidFill>
            <a:round/>
          </a:ln>
        </p:spPr>
      </p:sp>
      <p:sp>
        <p:nvSpPr>
          <p:cNvPr id="535" name="Line 10"/>
          <p:cNvSpPr/>
          <p:nvPr/>
        </p:nvSpPr>
        <p:spPr>
          <a:xfrm flipH="1">
            <a:off x="3398400" y="3284280"/>
            <a:ext cx="1080" cy="468000"/>
          </a:xfrm>
          <a:prstGeom prst="line">
            <a:avLst/>
          </a:prstGeom>
          <a:ln w="25560">
            <a:solidFill>
              <a:srgbClr val="000000"/>
            </a:solidFill>
            <a:round/>
          </a:ln>
        </p:spPr>
      </p:sp>
      <p:sp>
        <p:nvSpPr>
          <p:cNvPr id="536" name="Line 11"/>
          <p:cNvSpPr/>
          <p:nvPr/>
        </p:nvSpPr>
        <p:spPr>
          <a:xfrm>
            <a:off x="790560" y="4350960"/>
            <a:ext cx="590760" cy="524160"/>
          </a:xfrm>
          <a:prstGeom prst="line">
            <a:avLst/>
          </a:prstGeom>
          <a:ln w="25560">
            <a:solidFill>
              <a:srgbClr val="000000"/>
            </a:solidFill>
            <a:round/>
          </a:ln>
        </p:spPr>
      </p:sp>
      <p:sp>
        <p:nvSpPr>
          <p:cNvPr id="537" name="Line 12"/>
          <p:cNvSpPr/>
          <p:nvPr/>
        </p:nvSpPr>
        <p:spPr>
          <a:xfrm flipH="1">
            <a:off x="1381320" y="4350960"/>
            <a:ext cx="731880" cy="524160"/>
          </a:xfrm>
          <a:prstGeom prst="line">
            <a:avLst/>
          </a:prstGeom>
          <a:ln w="25560">
            <a:solidFill>
              <a:srgbClr val="000000"/>
            </a:solidFill>
            <a:round/>
          </a:ln>
        </p:spPr>
      </p:sp>
      <p:sp>
        <p:nvSpPr>
          <p:cNvPr id="538" name="Line 13"/>
          <p:cNvSpPr/>
          <p:nvPr/>
        </p:nvSpPr>
        <p:spPr>
          <a:xfrm flipV="1">
            <a:off x="4409280" y="5474520"/>
            <a:ext cx="1487880" cy="524160"/>
          </a:xfrm>
          <a:prstGeom prst="line">
            <a:avLst/>
          </a:prstGeom>
          <a:ln w="25560">
            <a:solidFill>
              <a:srgbClr val="000000"/>
            </a:solidFill>
            <a:round/>
          </a:ln>
        </p:spPr>
      </p:sp>
      <p:sp>
        <p:nvSpPr>
          <p:cNvPr id="539" name="Line 14"/>
          <p:cNvSpPr/>
          <p:nvPr/>
        </p:nvSpPr>
        <p:spPr>
          <a:xfrm flipH="1">
            <a:off x="4409280" y="5474520"/>
            <a:ext cx="3030840" cy="524160"/>
          </a:xfrm>
          <a:prstGeom prst="line">
            <a:avLst/>
          </a:prstGeom>
          <a:ln w="25560">
            <a:solidFill>
              <a:srgbClr val="000000"/>
            </a:solidFill>
            <a:round/>
          </a:ln>
        </p:spPr>
      </p:sp>
      <p:sp>
        <p:nvSpPr>
          <p:cNvPr id="540" name="Line 15"/>
          <p:cNvSpPr/>
          <p:nvPr/>
        </p:nvSpPr>
        <p:spPr>
          <a:xfrm flipV="1">
            <a:off x="7440120" y="4350960"/>
            <a:ext cx="661320" cy="524160"/>
          </a:xfrm>
          <a:prstGeom prst="line">
            <a:avLst/>
          </a:prstGeom>
          <a:ln w="25560">
            <a:solidFill>
              <a:srgbClr val="000000"/>
            </a:solidFill>
            <a:round/>
          </a:ln>
        </p:spPr>
      </p:sp>
      <p:sp>
        <p:nvSpPr>
          <p:cNvPr id="541" name="Line 16"/>
          <p:cNvSpPr/>
          <p:nvPr/>
        </p:nvSpPr>
        <p:spPr>
          <a:xfrm flipH="1" flipV="1">
            <a:off x="6705360" y="4350960"/>
            <a:ext cx="734760" cy="524160"/>
          </a:xfrm>
          <a:prstGeom prst="line">
            <a:avLst/>
          </a:prstGeom>
          <a:ln w="25560">
            <a:solidFill>
              <a:srgbClr val="000000"/>
            </a:solidFill>
            <a:round/>
          </a:ln>
        </p:spPr>
      </p:sp>
      <p:sp>
        <p:nvSpPr>
          <p:cNvPr id="542" name="Line 17"/>
          <p:cNvSpPr/>
          <p:nvPr/>
        </p:nvSpPr>
        <p:spPr>
          <a:xfrm flipH="1" flipV="1">
            <a:off x="1381320" y="5474520"/>
            <a:ext cx="3027960" cy="524160"/>
          </a:xfrm>
          <a:prstGeom prst="line">
            <a:avLst/>
          </a:prstGeom>
          <a:ln w="25560">
            <a:solidFill>
              <a:srgbClr val="000000"/>
            </a:solidFill>
            <a:round/>
          </a:ln>
        </p:spPr>
      </p:sp>
      <p:sp>
        <p:nvSpPr>
          <p:cNvPr id="543" name="Line 18"/>
          <p:cNvSpPr/>
          <p:nvPr/>
        </p:nvSpPr>
        <p:spPr>
          <a:xfrm flipH="1" flipV="1">
            <a:off x="3913560" y="5474520"/>
            <a:ext cx="495720" cy="524160"/>
          </a:xfrm>
          <a:prstGeom prst="line">
            <a:avLst/>
          </a:prstGeom>
          <a:ln w="25560">
            <a:solidFill>
              <a:srgbClr val="000000"/>
            </a:solidFill>
            <a:round/>
          </a:ln>
        </p:spPr>
      </p:sp>
      <p:sp>
        <p:nvSpPr>
          <p:cNvPr id="544" name="Line 19"/>
          <p:cNvSpPr/>
          <p:nvPr/>
        </p:nvSpPr>
        <p:spPr>
          <a:xfrm flipV="1">
            <a:off x="3398760" y="1879200"/>
            <a:ext cx="2186280" cy="804960"/>
          </a:xfrm>
          <a:prstGeom prst="line">
            <a:avLst/>
          </a:prstGeom>
          <a:ln w="25560">
            <a:solidFill>
              <a:srgbClr val="000000"/>
            </a:solidFill>
            <a:round/>
          </a:ln>
        </p:spPr>
      </p:sp>
      <p:sp>
        <p:nvSpPr>
          <p:cNvPr id="545" name="Line 20"/>
          <p:cNvSpPr/>
          <p:nvPr/>
        </p:nvSpPr>
        <p:spPr>
          <a:xfrm flipV="1">
            <a:off x="4758480" y="1879200"/>
            <a:ext cx="826560" cy="804960"/>
          </a:xfrm>
          <a:prstGeom prst="line">
            <a:avLst/>
          </a:prstGeom>
          <a:ln w="25560">
            <a:solidFill>
              <a:srgbClr val="000000"/>
            </a:solidFill>
            <a:round/>
          </a:ln>
        </p:spPr>
      </p:sp>
      <p:sp>
        <p:nvSpPr>
          <p:cNvPr id="546" name="Line 21"/>
          <p:cNvSpPr/>
          <p:nvPr/>
        </p:nvSpPr>
        <p:spPr>
          <a:xfrm flipH="1" flipV="1">
            <a:off x="5585040" y="1879200"/>
            <a:ext cx="1230480" cy="804960"/>
          </a:xfrm>
          <a:prstGeom prst="line">
            <a:avLst/>
          </a:prstGeom>
          <a:ln w="25560">
            <a:solidFill>
              <a:srgbClr val="000000"/>
            </a:solidFill>
            <a:round/>
          </a:ln>
        </p:spPr>
      </p:sp>
      <p:sp>
        <p:nvSpPr>
          <p:cNvPr id="547" name="Line 22"/>
          <p:cNvSpPr/>
          <p:nvPr/>
        </p:nvSpPr>
        <p:spPr>
          <a:xfrm flipH="1" flipV="1">
            <a:off x="5585040" y="1879200"/>
            <a:ext cx="2626920" cy="804960"/>
          </a:xfrm>
          <a:prstGeom prst="line">
            <a:avLst/>
          </a:prstGeom>
          <a:ln w="25560">
            <a:solidFill>
              <a:srgbClr val="000000"/>
            </a:solidFill>
            <a:round/>
          </a:ln>
        </p:spPr>
      </p:sp>
      <p:sp>
        <p:nvSpPr>
          <p:cNvPr id="548" name="Line 23"/>
          <p:cNvSpPr/>
          <p:nvPr/>
        </p:nvSpPr>
        <p:spPr>
          <a:xfrm flipV="1">
            <a:off x="6705360" y="3283200"/>
            <a:ext cx="110160" cy="468720"/>
          </a:xfrm>
          <a:prstGeom prst="line">
            <a:avLst/>
          </a:prstGeom>
          <a:ln w="25560">
            <a:solidFill>
              <a:srgbClr val="000000"/>
            </a:solidFill>
            <a:round/>
          </a:ln>
        </p:spPr>
      </p:sp>
      <p:sp>
        <p:nvSpPr>
          <p:cNvPr id="549" name="Line 24"/>
          <p:cNvSpPr/>
          <p:nvPr/>
        </p:nvSpPr>
        <p:spPr>
          <a:xfrm flipV="1">
            <a:off x="8101440" y="3283200"/>
            <a:ext cx="110520" cy="468720"/>
          </a:xfrm>
          <a:prstGeom prst="line">
            <a:avLst/>
          </a:prstGeom>
          <a:ln w="25560">
            <a:solidFill>
              <a:srgbClr val="000000"/>
            </a:solidFill>
            <a:round/>
          </a:ln>
        </p:spPr>
      </p:sp>
      <p:sp>
        <p:nvSpPr>
          <p:cNvPr id="550" name="CustomShape 25"/>
          <p:cNvSpPr/>
          <p:nvPr/>
        </p:nvSpPr>
        <p:spPr>
          <a:xfrm>
            <a:off x="3692880" y="5998680"/>
            <a:ext cx="143100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Department Member</a:t>
            </a:r>
            <a:endParaRPr/>
          </a:p>
        </p:txBody>
      </p:sp>
      <p:sp>
        <p:nvSpPr>
          <p:cNvPr id="551" name="CustomShape 26"/>
          <p:cNvSpPr/>
          <p:nvPr/>
        </p:nvSpPr>
        <p:spPr>
          <a:xfrm>
            <a:off x="532080" y="4875480"/>
            <a:ext cx="173628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Administrative Personnel</a:t>
            </a:r>
            <a:endParaRPr/>
          </a:p>
        </p:txBody>
      </p:sp>
      <p:sp>
        <p:nvSpPr>
          <p:cNvPr id="552" name="CustomShape 27"/>
          <p:cNvSpPr/>
          <p:nvPr/>
        </p:nvSpPr>
        <p:spPr>
          <a:xfrm>
            <a:off x="74880" y="3751560"/>
            <a:ext cx="133812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Accountant</a:t>
            </a:r>
            <a:endParaRPr/>
          </a:p>
        </p:txBody>
      </p:sp>
      <p:sp>
        <p:nvSpPr>
          <p:cNvPr id="553" name="CustomShape 28"/>
          <p:cNvSpPr/>
          <p:nvPr/>
        </p:nvSpPr>
        <p:spPr>
          <a:xfrm>
            <a:off x="1562400" y="3751560"/>
            <a:ext cx="116316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Secretary</a:t>
            </a:r>
            <a:endParaRPr/>
          </a:p>
        </p:txBody>
      </p:sp>
      <p:sp>
        <p:nvSpPr>
          <p:cNvPr id="554" name="CustomShape 29"/>
          <p:cNvSpPr/>
          <p:nvPr/>
        </p:nvSpPr>
        <p:spPr>
          <a:xfrm>
            <a:off x="623520" y="2684160"/>
            <a:ext cx="173628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Administrative Manager</a:t>
            </a:r>
            <a:endParaRPr/>
          </a:p>
        </p:txBody>
      </p:sp>
      <p:sp>
        <p:nvSpPr>
          <p:cNvPr id="555" name="CustomShape 30"/>
          <p:cNvSpPr/>
          <p:nvPr/>
        </p:nvSpPr>
        <p:spPr>
          <a:xfrm>
            <a:off x="5419800" y="4875480"/>
            <a:ext cx="95292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Faculty</a:t>
            </a:r>
            <a:endParaRPr/>
          </a:p>
        </p:txBody>
      </p:sp>
      <p:sp>
        <p:nvSpPr>
          <p:cNvPr id="556" name="CustomShape 31"/>
          <p:cNvSpPr/>
          <p:nvPr/>
        </p:nvSpPr>
        <p:spPr>
          <a:xfrm>
            <a:off x="2811240" y="3751560"/>
            <a:ext cx="128592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Lab Technician</a:t>
            </a:r>
            <a:endParaRPr/>
          </a:p>
        </p:txBody>
      </p:sp>
      <p:sp>
        <p:nvSpPr>
          <p:cNvPr id="557" name="CustomShape 32"/>
          <p:cNvSpPr/>
          <p:nvPr/>
        </p:nvSpPr>
        <p:spPr>
          <a:xfrm>
            <a:off x="2746080" y="2684160"/>
            <a:ext cx="109332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Lab Manager</a:t>
            </a:r>
            <a:endParaRPr/>
          </a:p>
        </p:txBody>
      </p:sp>
      <p:sp>
        <p:nvSpPr>
          <p:cNvPr id="558" name="CustomShape 33"/>
          <p:cNvSpPr/>
          <p:nvPr/>
        </p:nvSpPr>
        <p:spPr>
          <a:xfrm>
            <a:off x="6815880" y="4875480"/>
            <a:ext cx="124704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Student</a:t>
            </a:r>
            <a:endParaRPr/>
          </a:p>
        </p:txBody>
      </p:sp>
      <p:sp>
        <p:nvSpPr>
          <p:cNvPr id="559" name="CustomShape 34"/>
          <p:cNvSpPr/>
          <p:nvPr/>
        </p:nvSpPr>
        <p:spPr>
          <a:xfrm>
            <a:off x="5933880" y="3751560"/>
            <a:ext cx="172944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Undergraduate Student</a:t>
            </a:r>
            <a:endParaRPr/>
          </a:p>
        </p:txBody>
      </p:sp>
      <p:sp>
        <p:nvSpPr>
          <p:cNvPr id="560" name="CustomShape 35"/>
          <p:cNvSpPr/>
          <p:nvPr/>
        </p:nvSpPr>
        <p:spPr>
          <a:xfrm>
            <a:off x="7767000" y="3751560"/>
            <a:ext cx="130104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Graduate Student</a:t>
            </a:r>
            <a:endParaRPr/>
          </a:p>
        </p:txBody>
      </p:sp>
      <p:sp>
        <p:nvSpPr>
          <p:cNvPr id="561" name="CustomShape 36"/>
          <p:cNvSpPr/>
          <p:nvPr/>
        </p:nvSpPr>
        <p:spPr>
          <a:xfrm>
            <a:off x="4869360" y="1280160"/>
            <a:ext cx="147780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Department Chair</a:t>
            </a:r>
            <a:endParaRPr/>
          </a:p>
        </p:txBody>
      </p:sp>
      <p:sp>
        <p:nvSpPr>
          <p:cNvPr id="562" name="CustomShape 37"/>
          <p:cNvSpPr/>
          <p:nvPr/>
        </p:nvSpPr>
        <p:spPr>
          <a:xfrm>
            <a:off x="3288960" y="4875480"/>
            <a:ext cx="124668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Technical Personnel</a:t>
            </a:r>
            <a:endParaRPr/>
          </a:p>
        </p:txBody>
      </p:sp>
      <p:sp>
        <p:nvSpPr>
          <p:cNvPr id="563" name="CustomShape 38"/>
          <p:cNvSpPr/>
          <p:nvPr/>
        </p:nvSpPr>
        <p:spPr>
          <a:xfrm>
            <a:off x="4205880" y="3751560"/>
            <a:ext cx="1026360" cy="59688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Backup Agent</a:t>
            </a:r>
            <a:endParaRPr/>
          </a:p>
        </p:txBody>
      </p:sp>
      <p:sp>
        <p:nvSpPr>
          <p:cNvPr id="564" name="CustomShape 39"/>
          <p:cNvSpPr/>
          <p:nvPr/>
        </p:nvSpPr>
        <p:spPr>
          <a:xfrm>
            <a:off x="3988440" y="2684160"/>
            <a:ext cx="159120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System Administrator</a:t>
            </a:r>
            <a:endParaRPr/>
          </a:p>
        </p:txBody>
      </p:sp>
      <p:sp>
        <p:nvSpPr>
          <p:cNvPr id="565" name="CustomShape 40"/>
          <p:cNvSpPr/>
          <p:nvPr/>
        </p:nvSpPr>
        <p:spPr>
          <a:xfrm>
            <a:off x="5835600" y="2684160"/>
            <a:ext cx="174924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Undergraduate TA</a:t>
            </a:r>
            <a:endParaRPr/>
          </a:p>
        </p:txBody>
      </p:sp>
      <p:sp>
        <p:nvSpPr>
          <p:cNvPr id="566" name="CustomShape 41"/>
          <p:cNvSpPr/>
          <p:nvPr/>
        </p:nvSpPr>
        <p:spPr>
          <a:xfrm>
            <a:off x="7660800" y="2684160"/>
            <a:ext cx="1191240" cy="596520"/>
          </a:xfrm>
          <a:prstGeom prst="rect">
            <a:avLst/>
          </a:prstGeom>
          <a:gradFill>
            <a:gsLst>
              <a:gs pos="0">
                <a:srgbClr val="F1EAF8"/>
              </a:gs>
              <a:gs pos="50000">
                <a:srgbClr val="C8B3E9"/>
              </a:gs>
              <a:gs pos="100000">
                <a:srgbClr val="F1EAF8"/>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Graduate TA</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Cryptographic Concepts</a:t>
            </a:r>
            <a:endParaRPr/>
          </a:p>
        </p:txBody>
      </p:sp>
      <p:sp>
        <p:nvSpPr>
          <p:cNvPr id="568" name="CustomShape 2"/>
          <p:cNvSpPr/>
          <p:nvPr/>
        </p:nvSpPr>
        <p:spPr>
          <a:xfrm>
            <a:off x="205200" y="1447920"/>
            <a:ext cx="8227440" cy="4523760"/>
          </a:xfrm>
          <a:prstGeom prst="rect">
            <a:avLst/>
          </a:prstGeom>
        </p:spPr>
        <p:txBody>
          <a:bodyPr lIns="90000" tIns="45000" rIns="90000" bIns="45000"/>
          <a:lstStyle/>
          <a:p>
            <a:pPr>
              <a:lnSpc>
                <a:spcPct val="100000"/>
              </a:lnSpc>
              <a:buFont typeface="Arial"/>
              <a:buChar char="•"/>
            </a:pPr>
            <a:r>
              <a:rPr lang="en-US" sz="2800" b="1">
                <a:solidFill>
                  <a:srgbClr val="000000"/>
                </a:solidFill>
                <a:latin typeface="Calibri"/>
              </a:rPr>
              <a:t>Encryption</a:t>
            </a:r>
            <a:r>
              <a:rPr lang="en-US" sz="2800">
                <a:solidFill>
                  <a:srgbClr val="000000"/>
                </a:solidFill>
                <a:latin typeface="Calibri"/>
              </a:rPr>
              <a:t>: a means to allow two parties, customarily called Alice and Bob, to establish confidential communication over an insecure channel that is subject to eavesdropping.</a:t>
            </a:r>
            <a:endParaRPr/>
          </a:p>
        </p:txBody>
      </p:sp>
      <p:sp>
        <p:nvSpPr>
          <p:cNvPr id="569" name="CustomShape 3"/>
          <p:cNvSpPr/>
          <p:nvPr/>
        </p:nvSpPr>
        <p:spPr>
          <a:xfrm>
            <a:off x="0" y="0"/>
            <a:ext cx="11795040" cy="11795040"/>
          </a:xfrm>
          <a:prstGeom prst="rect">
            <a:avLst/>
          </a:prstGeom>
        </p:spPr>
        <p:txBody>
          <a:bodyPr lIns="90000" tIns="45000" rIns="90000" bIns="45000"/>
          <a:lstStyle/>
          <a:p>
            <a:pPr>
              <a:lnSpc>
                <a:spcPct val="100000"/>
              </a:lnSpc>
            </a:pPr>
            <a:fld id="{51F131F1-21E1-41C1-8101-21318191E1F1}" type="slidenum">
              <a:rPr lang="en-US">
                <a:solidFill>
                  <a:srgbClr val="000000"/>
                </a:solidFill>
                <a:latin typeface="Calibri"/>
              </a:rPr>
              <a:t>37</a:t>
            </a:fld>
            <a:endParaRPr/>
          </a:p>
        </p:txBody>
      </p:sp>
      <p:pic>
        <p:nvPicPr>
          <p:cNvPr id="570" name="Picture 4"/>
          <p:cNvPicPr/>
          <p:nvPr/>
        </p:nvPicPr>
        <p:blipFill>
          <a:blip r:embed="rId2"/>
          <a:stretch>
            <a:fillRect/>
          </a:stretch>
        </p:blipFill>
        <p:spPr>
          <a:xfrm>
            <a:off x="4506480" y="3992040"/>
            <a:ext cx="2915280" cy="2041560"/>
          </a:xfrm>
          <a:prstGeom prst="rect">
            <a:avLst/>
          </a:prstGeom>
        </p:spPr>
      </p:pic>
      <p:sp>
        <p:nvSpPr>
          <p:cNvPr id="571" name="CustomShape 4"/>
          <p:cNvSpPr/>
          <p:nvPr/>
        </p:nvSpPr>
        <p:spPr>
          <a:xfrm>
            <a:off x="3632760" y="5014080"/>
            <a:ext cx="836280" cy="453600"/>
          </a:xfrm>
          <a:prstGeom prst="rect">
            <a:avLst/>
          </a:prstGeom>
        </p:spPr>
        <p:txBody>
          <a:bodyPr wrap="none" lIns="90000" tIns="45000" rIns="90000" bIns="45000"/>
          <a:lstStyle/>
          <a:p>
            <a:pPr>
              <a:lnSpc>
                <a:spcPct val="100000"/>
              </a:lnSpc>
            </a:pPr>
            <a:r>
              <a:rPr lang="en-US" sz="2400">
                <a:solidFill>
                  <a:srgbClr val="000000"/>
                </a:solidFill>
                <a:latin typeface="Arial"/>
              </a:rPr>
              <a:t>Alice</a:t>
            </a:r>
            <a:endParaRPr/>
          </a:p>
        </p:txBody>
      </p:sp>
      <p:sp>
        <p:nvSpPr>
          <p:cNvPr id="572" name="CustomShape 5"/>
          <p:cNvSpPr/>
          <p:nvPr/>
        </p:nvSpPr>
        <p:spPr>
          <a:xfrm>
            <a:off x="7723080" y="5014080"/>
            <a:ext cx="718920" cy="453600"/>
          </a:xfrm>
          <a:prstGeom prst="rect">
            <a:avLst/>
          </a:prstGeom>
        </p:spPr>
        <p:txBody>
          <a:bodyPr wrap="none" lIns="90000" tIns="45000" rIns="90000" bIns="45000"/>
          <a:lstStyle/>
          <a:p>
            <a:pPr>
              <a:lnSpc>
                <a:spcPct val="100000"/>
              </a:lnSpc>
            </a:pPr>
            <a:r>
              <a:rPr lang="en-US" sz="2400">
                <a:solidFill>
                  <a:srgbClr val="000000"/>
                </a:solidFill>
                <a:latin typeface="Arial"/>
              </a:rPr>
              <a:t>Bob</a:t>
            </a:r>
            <a:endParaRPr/>
          </a:p>
        </p:txBody>
      </p:sp>
      <p:sp>
        <p:nvSpPr>
          <p:cNvPr id="573" name="CustomShape 6"/>
          <p:cNvSpPr/>
          <p:nvPr/>
        </p:nvSpPr>
        <p:spPr>
          <a:xfrm>
            <a:off x="5383440" y="6463080"/>
            <a:ext cx="702000" cy="453600"/>
          </a:xfrm>
          <a:prstGeom prst="rect">
            <a:avLst/>
          </a:prstGeom>
        </p:spPr>
        <p:txBody>
          <a:bodyPr wrap="none" lIns="90000" tIns="45000" rIns="90000" bIns="45000"/>
          <a:lstStyle/>
          <a:p>
            <a:pPr>
              <a:lnSpc>
                <a:spcPct val="100000"/>
              </a:lnSpc>
            </a:pPr>
            <a:r>
              <a:rPr lang="en-US" sz="2400">
                <a:solidFill>
                  <a:srgbClr val="000000"/>
                </a:solidFill>
                <a:latin typeface="Arial"/>
              </a:rPr>
              <a:t>Eve</a:t>
            </a:r>
            <a:endParaRPr/>
          </a:p>
        </p:txBody>
      </p:sp>
      <p:pic>
        <p:nvPicPr>
          <p:cNvPr id="574" name="Picture 8"/>
          <p:cNvPicPr/>
          <p:nvPr/>
        </p:nvPicPr>
        <p:blipFill>
          <a:blip r:embed="rId3"/>
          <a:stretch>
            <a:fillRect/>
          </a:stretch>
        </p:blipFill>
        <p:spPr>
          <a:xfrm>
            <a:off x="4740840" y="5667480"/>
            <a:ext cx="1982160" cy="770040"/>
          </a:xfrm>
          <a:prstGeom prst="rect">
            <a:avLst/>
          </a:prstGeom>
          <a:ln w="38160">
            <a:solidFill>
              <a:srgbClr val="000000"/>
            </a:solidFill>
            <a:miter/>
          </a:ln>
        </p:spPr>
      </p:pic>
      <p:pic>
        <p:nvPicPr>
          <p:cNvPr id="575" name="Picture 9"/>
          <p:cNvPicPr/>
          <p:nvPr/>
        </p:nvPicPr>
        <p:blipFill>
          <a:blip r:embed="rId4"/>
          <a:stretch>
            <a:fillRect/>
          </a:stretch>
        </p:blipFill>
        <p:spPr>
          <a:xfrm>
            <a:off x="7276680" y="3501000"/>
            <a:ext cx="1578960" cy="1504800"/>
          </a:xfrm>
          <a:prstGeom prst="rect">
            <a:avLst/>
          </a:prstGeom>
          <a:ln w="38160">
            <a:solidFill>
              <a:srgbClr val="000000"/>
            </a:solidFill>
            <a:miter/>
          </a:ln>
        </p:spPr>
      </p:pic>
      <p:pic>
        <p:nvPicPr>
          <p:cNvPr id="576" name="Picture 10"/>
          <p:cNvPicPr/>
          <p:nvPr/>
        </p:nvPicPr>
        <p:blipFill>
          <a:blip r:embed="rId5"/>
          <a:stretch>
            <a:fillRect/>
          </a:stretch>
        </p:blipFill>
        <p:spPr>
          <a:xfrm>
            <a:off x="3501720" y="3501000"/>
            <a:ext cx="1066680" cy="1504800"/>
          </a:xfrm>
          <a:prstGeom prst="rect">
            <a:avLst/>
          </a:prstGeom>
          <a:ln w="38160">
            <a:solidFill>
              <a:srgbClr val="000000"/>
            </a:solidFill>
            <a:miter/>
          </a:ln>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Encryption and Decryption</a:t>
            </a:r>
            <a:endParaRPr/>
          </a:p>
        </p:txBody>
      </p:sp>
      <p:sp>
        <p:nvSpPr>
          <p:cNvPr id="578"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2800">
                <a:solidFill>
                  <a:srgbClr val="000000"/>
                </a:solidFill>
                <a:latin typeface="Calibri"/>
              </a:rPr>
              <a:t>The message M is called the </a:t>
            </a:r>
            <a:r>
              <a:rPr lang="en-US" sz="2800" b="1">
                <a:solidFill>
                  <a:srgbClr val="000000"/>
                </a:solidFill>
                <a:latin typeface="Calibri"/>
              </a:rPr>
              <a:t>plaintext.</a:t>
            </a:r>
            <a:endParaRPr/>
          </a:p>
          <a:p>
            <a:pPr>
              <a:lnSpc>
                <a:spcPct val="100000"/>
              </a:lnSpc>
              <a:buFont typeface="Arial"/>
              <a:buChar char="•"/>
            </a:pPr>
            <a:r>
              <a:rPr lang="en-US" sz="2800">
                <a:solidFill>
                  <a:srgbClr val="000000"/>
                </a:solidFill>
                <a:latin typeface="Calibri"/>
              </a:rPr>
              <a:t>Alice will convert plaintext M to an encrypted form using an encryption algorithm E that outputs a </a:t>
            </a:r>
            <a:r>
              <a:rPr lang="en-US" sz="2800" b="1">
                <a:solidFill>
                  <a:srgbClr val="000000"/>
                </a:solidFill>
                <a:latin typeface="Calibri"/>
              </a:rPr>
              <a:t>ciphertext C for M.</a:t>
            </a:r>
            <a:endParaRPr/>
          </a:p>
        </p:txBody>
      </p:sp>
      <p:sp>
        <p:nvSpPr>
          <p:cNvPr id="579" name="CustomShape 3"/>
          <p:cNvSpPr/>
          <p:nvPr/>
        </p:nvSpPr>
        <p:spPr>
          <a:xfrm>
            <a:off x="0" y="0"/>
            <a:ext cx="11795040" cy="11795040"/>
          </a:xfrm>
          <a:prstGeom prst="rect">
            <a:avLst/>
          </a:prstGeom>
        </p:spPr>
        <p:txBody>
          <a:bodyPr lIns="90000" tIns="45000" rIns="90000" bIns="45000"/>
          <a:lstStyle/>
          <a:p>
            <a:pPr>
              <a:lnSpc>
                <a:spcPct val="100000"/>
              </a:lnSpc>
            </a:pPr>
            <a:fld id="{11E161D1-91B1-41D1-B171-01C13111A171}" type="slidenum">
              <a:rPr lang="en-US">
                <a:solidFill>
                  <a:srgbClr val="000000"/>
                </a:solidFill>
                <a:latin typeface="Calibri"/>
              </a:rPr>
              <a:t>38</a:t>
            </a:fld>
            <a:endParaRPr/>
          </a:p>
        </p:txBody>
      </p:sp>
      <p:pic>
        <p:nvPicPr>
          <p:cNvPr id="580" name="Picture 5"/>
          <p:cNvPicPr/>
          <p:nvPr/>
        </p:nvPicPr>
        <p:blipFill>
          <a:blip r:embed="rId2"/>
          <a:stretch>
            <a:fillRect/>
          </a:stretch>
        </p:blipFill>
        <p:spPr>
          <a:xfrm>
            <a:off x="7135560" y="5518800"/>
            <a:ext cx="655920" cy="798480"/>
          </a:xfrm>
          <a:prstGeom prst="rect">
            <a:avLst/>
          </a:prstGeom>
        </p:spPr>
      </p:pic>
      <p:pic>
        <p:nvPicPr>
          <p:cNvPr id="581" name="Picture 6"/>
          <p:cNvPicPr/>
          <p:nvPr/>
        </p:nvPicPr>
        <p:blipFill>
          <a:blip r:embed="rId3"/>
          <a:stretch>
            <a:fillRect/>
          </a:stretch>
        </p:blipFill>
        <p:spPr>
          <a:xfrm>
            <a:off x="4097160" y="5411880"/>
            <a:ext cx="1054800" cy="920880"/>
          </a:xfrm>
          <a:prstGeom prst="rect">
            <a:avLst/>
          </a:prstGeom>
        </p:spPr>
      </p:pic>
      <p:pic>
        <p:nvPicPr>
          <p:cNvPr id="582" name="Picture 7"/>
          <p:cNvPicPr/>
          <p:nvPr/>
        </p:nvPicPr>
        <p:blipFill>
          <a:blip r:embed="rId4"/>
          <a:stretch>
            <a:fillRect/>
          </a:stretch>
        </p:blipFill>
        <p:spPr>
          <a:xfrm>
            <a:off x="4168800" y="4425840"/>
            <a:ext cx="781200" cy="791640"/>
          </a:xfrm>
          <a:prstGeom prst="rect">
            <a:avLst/>
          </a:prstGeom>
        </p:spPr>
      </p:pic>
      <p:sp>
        <p:nvSpPr>
          <p:cNvPr id="583" name="CustomShape 4"/>
          <p:cNvSpPr/>
          <p:nvPr/>
        </p:nvSpPr>
        <p:spPr>
          <a:xfrm>
            <a:off x="2393640" y="4753800"/>
            <a:ext cx="1064160" cy="356400"/>
          </a:xfrm>
          <a:prstGeom prst="rect">
            <a:avLst/>
          </a:prstGeom>
          <a:gradFill>
            <a:gsLst>
              <a:gs pos="0">
                <a:srgbClr val="FFF1EC"/>
              </a:gs>
              <a:gs pos="50000">
                <a:srgbClr val="FFD2BC"/>
              </a:gs>
              <a:gs pos="100000">
                <a:srgbClr val="FFF1EC"/>
              </a:gs>
            </a:gsLst>
            <a:lin ang="16200000"/>
          </a:gradFill>
          <a:ln w="9360">
            <a:solidFill>
              <a:srgbClr val="000000"/>
            </a:solidFill>
            <a:round/>
          </a:ln>
        </p:spPr>
        <p:txBody>
          <a:bodyPr lIns="90000" tIns="45000" rIns="90000" bIns="45000" anchor="ctr"/>
          <a:lstStyle/>
          <a:p>
            <a:pPr algn="ctr">
              <a:lnSpc>
                <a:spcPct val="100000"/>
              </a:lnSpc>
            </a:pPr>
            <a:r>
              <a:rPr lang="en-US">
                <a:solidFill>
                  <a:srgbClr val="000000"/>
                </a:solidFill>
                <a:latin typeface="Calibri"/>
              </a:rPr>
              <a:t>encrypt</a:t>
            </a:r>
            <a:endParaRPr/>
          </a:p>
        </p:txBody>
      </p:sp>
      <p:sp>
        <p:nvSpPr>
          <p:cNvPr id="584" name="CustomShape 5"/>
          <p:cNvSpPr/>
          <p:nvPr/>
        </p:nvSpPr>
        <p:spPr>
          <a:xfrm>
            <a:off x="2756520" y="5154120"/>
            <a:ext cx="285480" cy="236880"/>
          </a:xfrm>
          <a:prstGeom prst="rect">
            <a:avLst/>
          </a:prstGeom>
          <a:solidFill>
            <a:srgbClr val="F79646"/>
          </a:solidFill>
          <a:ln w="9360">
            <a:solidFill>
              <a:srgbClr val="000000"/>
            </a:solidFill>
            <a:round/>
          </a:ln>
        </p:spPr>
      </p:sp>
      <p:sp>
        <p:nvSpPr>
          <p:cNvPr id="585" name="CustomShape 6"/>
          <p:cNvSpPr/>
          <p:nvPr/>
        </p:nvSpPr>
        <p:spPr>
          <a:xfrm>
            <a:off x="5669280" y="4753800"/>
            <a:ext cx="1096920" cy="356400"/>
          </a:xfrm>
          <a:prstGeom prst="rect">
            <a:avLst/>
          </a:prstGeom>
          <a:gradFill>
            <a:gsLst>
              <a:gs pos="0">
                <a:srgbClr val="F4FFE6"/>
              </a:gs>
              <a:gs pos="50000">
                <a:srgbClr val="D9FDA6"/>
              </a:gs>
              <a:gs pos="100000">
                <a:srgbClr val="F4FFE6"/>
              </a:gs>
            </a:gsLst>
            <a:lin ang="16200000"/>
          </a:gradFill>
          <a:ln w="9360">
            <a:solidFill>
              <a:srgbClr val="000000"/>
            </a:solidFill>
            <a:round/>
          </a:ln>
        </p:spPr>
        <p:txBody>
          <a:bodyPr lIns="90000" tIns="45000" rIns="90000" bIns="45000" anchor="ctr"/>
          <a:lstStyle/>
          <a:p>
            <a:pPr algn="ctr">
              <a:lnSpc>
                <a:spcPct val="100000"/>
              </a:lnSpc>
            </a:pPr>
            <a:r>
              <a:rPr lang="en-US">
                <a:solidFill>
                  <a:srgbClr val="000000"/>
                </a:solidFill>
                <a:latin typeface="Calibri"/>
              </a:rPr>
              <a:t>decrypt</a:t>
            </a:r>
            <a:endParaRPr/>
          </a:p>
        </p:txBody>
      </p:sp>
      <p:sp>
        <p:nvSpPr>
          <p:cNvPr id="586" name="CustomShape 7"/>
          <p:cNvSpPr/>
          <p:nvPr/>
        </p:nvSpPr>
        <p:spPr>
          <a:xfrm>
            <a:off x="6123240" y="5154120"/>
            <a:ext cx="285480" cy="236880"/>
          </a:xfrm>
          <a:prstGeom prst="rect">
            <a:avLst/>
          </a:prstGeom>
          <a:solidFill>
            <a:srgbClr val="F79646"/>
          </a:solidFill>
          <a:ln w="9360">
            <a:solidFill>
              <a:srgbClr val="000000"/>
            </a:solidFill>
            <a:round/>
          </a:ln>
        </p:spPr>
      </p:sp>
      <p:sp>
        <p:nvSpPr>
          <p:cNvPr id="587" name="CustomShape 8"/>
          <p:cNvSpPr/>
          <p:nvPr/>
        </p:nvSpPr>
        <p:spPr>
          <a:xfrm>
            <a:off x="2103480" y="4833720"/>
            <a:ext cx="343080" cy="196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588" name="CustomShape 9"/>
          <p:cNvSpPr/>
          <p:nvPr/>
        </p:nvSpPr>
        <p:spPr>
          <a:xfrm>
            <a:off x="6720120" y="4833720"/>
            <a:ext cx="343080" cy="196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589" name="CustomShape 10"/>
          <p:cNvSpPr/>
          <p:nvPr/>
        </p:nvSpPr>
        <p:spPr>
          <a:xfrm>
            <a:off x="3867480" y="5170320"/>
            <a:ext cx="1494720" cy="380160"/>
          </a:xfrm>
          <a:prstGeom prst="rect">
            <a:avLst/>
          </a:prstGeom>
        </p:spPr>
        <p:txBody>
          <a:bodyPr wrap="none" lIns="90000" tIns="45000" rIns="90000" bIns="45000"/>
          <a:lstStyle/>
          <a:p>
            <a:pPr algn="ctr">
              <a:lnSpc>
                <a:spcPct val="100000"/>
              </a:lnSpc>
            </a:pPr>
            <a:r>
              <a:rPr lang="en-US">
                <a:latin typeface="Calibri"/>
              </a:rPr>
              <a:t>ciphertext</a:t>
            </a:r>
            <a:endParaRPr/>
          </a:p>
        </p:txBody>
      </p:sp>
      <p:sp>
        <p:nvSpPr>
          <p:cNvPr id="590" name="CustomShape 11"/>
          <p:cNvSpPr/>
          <p:nvPr/>
        </p:nvSpPr>
        <p:spPr>
          <a:xfrm>
            <a:off x="1503360" y="5552640"/>
            <a:ext cx="700560" cy="219960"/>
          </a:xfrm>
          <a:prstGeom prst="rect">
            <a:avLst/>
          </a:prstGeom>
        </p:spPr>
        <p:txBody>
          <a:bodyPr wrap="none" lIns="90000" tIns="45000" rIns="90000" bIns="45000"/>
          <a:lstStyle/>
          <a:p>
            <a:pPr algn="ctr">
              <a:lnSpc>
                <a:spcPct val="100000"/>
              </a:lnSpc>
            </a:pPr>
            <a:r>
              <a:rPr lang="en-US" sz="800">
                <a:solidFill>
                  <a:srgbClr val="FCFBF9"/>
                </a:solidFill>
                <a:latin typeface="Calibri"/>
              </a:rPr>
              <a:t>plaintext</a:t>
            </a:r>
            <a:endParaRPr/>
          </a:p>
        </p:txBody>
      </p:sp>
      <p:sp>
        <p:nvSpPr>
          <p:cNvPr id="591" name="CustomShape 12"/>
          <p:cNvSpPr/>
          <p:nvPr/>
        </p:nvSpPr>
        <p:spPr>
          <a:xfrm>
            <a:off x="2576880" y="5730840"/>
            <a:ext cx="1148400" cy="955800"/>
          </a:xfrm>
          <a:prstGeom prst="rect">
            <a:avLst/>
          </a:prstGeom>
        </p:spPr>
        <p:txBody>
          <a:bodyPr lIns="90000" tIns="45000" rIns="90000" bIns="45000"/>
          <a:lstStyle/>
          <a:p>
            <a:pPr algn="ctr">
              <a:lnSpc>
                <a:spcPct val="100000"/>
              </a:lnSpc>
            </a:pPr>
            <a:r>
              <a:rPr lang="en-US">
                <a:latin typeface="Calibri"/>
              </a:rPr>
              <a:t>shared</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592" name="CustomShape 13"/>
          <p:cNvSpPr/>
          <p:nvPr/>
        </p:nvSpPr>
        <p:spPr>
          <a:xfrm>
            <a:off x="5691960" y="5730840"/>
            <a:ext cx="1148400" cy="955800"/>
          </a:xfrm>
          <a:prstGeom prst="rect">
            <a:avLst/>
          </a:prstGeom>
        </p:spPr>
        <p:txBody>
          <a:bodyPr lIns="90000" tIns="45000" rIns="90000" bIns="45000"/>
          <a:lstStyle/>
          <a:p>
            <a:pPr algn="ctr">
              <a:lnSpc>
                <a:spcPct val="100000"/>
              </a:lnSpc>
            </a:pPr>
            <a:r>
              <a:rPr lang="en-US"/>
              <a:t>s</a:t>
            </a:r>
            <a:r>
              <a:rPr lang="en-US">
                <a:latin typeface="Calibri"/>
              </a:rPr>
              <a:t>hared</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593" name="CustomShape 14"/>
          <p:cNvSpPr/>
          <p:nvPr/>
        </p:nvSpPr>
        <p:spPr>
          <a:xfrm>
            <a:off x="3616200" y="3939480"/>
            <a:ext cx="1934640" cy="539640"/>
          </a:xfrm>
          <a:prstGeom prst="rect">
            <a:avLst/>
          </a:prstGeom>
        </p:spPr>
        <p:txBody>
          <a:bodyPr wrap="none" lIns="90000" tIns="45000" rIns="90000" bIns="45000"/>
          <a:lstStyle/>
          <a:p>
            <a:r>
              <a:rPr lang="en-US" sz="1400" b="1">
                <a:latin typeface="Calibri"/>
              </a:rPr>
              <a:t>Communication</a:t>
            </a:r>
            <a:endParaRPr/>
          </a:p>
          <a:p>
            <a:pPr algn="ctr">
              <a:lnSpc>
                <a:spcPct val="100000"/>
              </a:lnSpc>
            </a:pPr>
            <a:r>
              <a:rPr lang="en-US" sz="1400" b="1">
                <a:latin typeface="Calibri"/>
              </a:rPr>
              <a:t>channel</a:t>
            </a:r>
            <a:endParaRPr/>
          </a:p>
        </p:txBody>
      </p:sp>
      <p:sp>
        <p:nvSpPr>
          <p:cNvPr id="594" name="CustomShape 15"/>
          <p:cNvSpPr/>
          <p:nvPr/>
        </p:nvSpPr>
        <p:spPr>
          <a:xfrm>
            <a:off x="1819800" y="4052160"/>
            <a:ext cx="990720" cy="315720"/>
          </a:xfrm>
          <a:prstGeom prst="rect">
            <a:avLst/>
          </a:prstGeom>
        </p:spPr>
        <p:txBody>
          <a:bodyPr wrap="none" lIns="90000" tIns="45000" rIns="90000" bIns="45000"/>
          <a:lstStyle/>
          <a:p>
            <a:pPr algn="ctr">
              <a:lnSpc>
                <a:spcPct val="100000"/>
              </a:lnSpc>
            </a:pPr>
            <a:r>
              <a:rPr lang="en-US" sz="1400" b="1">
                <a:latin typeface="Calibri"/>
              </a:rPr>
              <a:t>Sender</a:t>
            </a:r>
            <a:endParaRPr/>
          </a:p>
        </p:txBody>
      </p:sp>
      <p:sp>
        <p:nvSpPr>
          <p:cNvPr id="595" name="CustomShape 16"/>
          <p:cNvSpPr/>
          <p:nvPr/>
        </p:nvSpPr>
        <p:spPr>
          <a:xfrm>
            <a:off x="6227640" y="4052160"/>
            <a:ext cx="1250640" cy="315720"/>
          </a:xfrm>
          <a:prstGeom prst="rect">
            <a:avLst/>
          </a:prstGeom>
        </p:spPr>
        <p:txBody>
          <a:bodyPr wrap="none" lIns="90000" tIns="45000" rIns="90000" bIns="45000"/>
          <a:lstStyle/>
          <a:p>
            <a:pPr algn="ctr">
              <a:lnSpc>
                <a:spcPct val="100000"/>
              </a:lnSpc>
            </a:pPr>
            <a:r>
              <a:rPr lang="en-US" sz="1400" b="1">
                <a:latin typeface="Calibri"/>
              </a:rPr>
              <a:t>Recipient</a:t>
            </a:r>
            <a:endParaRPr/>
          </a:p>
        </p:txBody>
      </p:sp>
      <p:sp>
        <p:nvSpPr>
          <p:cNvPr id="596" name="Line 17"/>
          <p:cNvSpPr/>
          <p:nvPr/>
        </p:nvSpPr>
        <p:spPr>
          <a:xfrm>
            <a:off x="3609720" y="3697200"/>
            <a:ext cx="0" cy="2551320"/>
          </a:xfrm>
          <a:prstGeom prst="line">
            <a:avLst/>
          </a:prstGeom>
          <a:ln w="38160" cap="rnd">
            <a:solidFill>
              <a:srgbClr val="C0504D"/>
            </a:solidFill>
            <a:custDash>
              <a:ds d="0" sp="0"/>
            </a:custDash>
            <a:round/>
          </a:ln>
        </p:spPr>
      </p:sp>
      <p:sp>
        <p:nvSpPr>
          <p:cNvPr id="597" name="Line 18"/>
          <p:cNvSpPr/>
          <p:nvPr/>
        </p:nvSpPr>
        <p:spPr>
          <a:xfrm>
            <a:off x="5558760" y="3657600"/>
            <a:ext cx="0" cy="2551320"/>
          </a:xfrm>
          <a:prstGeom prst="line">
            <a:avLst/>
          </a:prstGeom>
          <a:ln w="38160" cap="rnd">
            <a:solidFill>
              <a:srgbClr val="C0504D"/>
            </a:solidFill>
            <a:custDash>
              <a:ds d="0" sp="0"/>
            </a:custDash>
            <a:round/>
          </a:ln>
        </p:spPr>
      </p:sp>
      <p:sp>
        <p:nvSpPr>
          <p:cNvPr id="598" name="CustomShape 19"/>
          <p:cNvSpPr/>
          <p:nvPr/>
        </p:nvSpPr>
        <p:spPr>
          <a:xfrm>
            <a:off x="3562920" y="6333840"/>
            <a:ext cx="2041200" cy="539640"/>
          </a:xfrm>
          <a:prstGeom prst="rect">
            <a:avLst/>
          </a:prstGeom>
        </p:spPr>
        <p:txBody>
          <a:bodyPr wrap="none" lIns="90000" tIns="45000" rIns="90000" bIns="45000"/>
          <a:lstStyle/>
          <a:p>
            <a:pPr algn="ctr">
              <a:lnSpc>
                <a:spcPct val="100000"/>
              </a:lnSpc>
            </a:pPr>
            <a:r>
              <a:rPr lang="en-US" sz="1400" b="1">
                <a:latin typeface="Calibri"/>
              </a:rPr>
              <a:t>Attacker</a:t>
            </a:r>
            <a:endParaRPr/>
          </a:p>
          <a:p>
            <a:pPr algn="ctr">
              <a:lnSpc>
                <a:spcPct val="100000"/>
              </a:lnSpc>
            </a:pPr>
            <a:r>
              <a:rPr lang="en-US" sz="1400" b="1">
                <a:latin typeface="Calibri"/>
              </a:rPr>
              <a:t>(eavesdropping)</a:t>
            </a:r>
            <a:endParaRPr/>
          </a:p>
        </p:txBody>
      </p:sp>
      <p:sp>
        <p:nvSpPr>
          <p:cNvPr id="599" name="CustomShape 20"/>
          <p:cNvSpPr/>
          <p:nvPr/>
        </p:nvSpPr>
        <p:spPr>
          <a:xfrm>
            <a:off x="3388320" y="4833720"/>
            <a:ext cx="795240" cy="196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00" name="CustomShape 21"/>
          <p:cNvSpPr/>
          <p:nvPr/>
        </p:nvSpPr>
        <p:spPr>
          <a:xfrm>
            <a:off x="4983120" y="4833720"/>
            <a:ext cx="794880" cy="196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01" name="CustomShape 22"/>
          <p:cNvSpPr/>
          <p:nvPr/>
        </p:nvSpPr>
        <p:spPr>
          <a:xfrm>
            <a:off x="6819840" y="5172480"/>
            <a:ext cx="1321560" cy="380160"/>
          </a:xfrm>
          <a:prstGeom prst="rect">
            <a:avLst/>
          </a:prstGeom>
        </p:spPr>
        <p:txBody>
          <a:bodyPr wrap="none" lIns="90000" tIns="45000" rIns="90000" bIns="45000"/>
          <a:lstStyle/>
          <a:p>
            <a:pPr algn="ctr">
              <a:lnSpc>
                <a:spcPct val="100000"/>
              </a:lnSpc>
            </a:pPr>
            <a:r>
              <a:rPr lang="en-US">
                <a:latin typeface="Calibri"/>
              </a:rPr>
              <a:t>plaintext</a:t>
            </a:r>
            <a:endParaRPr/>
          </a:p>
        </p:txBody>
      </p:sp>
      <p:pic>
        <p:nvPicPr>
          <p:cNvPr id="602" name="Picture 27"/>
          <p:cNvPicPr/>
          <p:nvPr/>
        </p:nvPicPr>
        <p:blipFill>
          <a:blip r:embed="rId4"/>
          <a:stretch>
            <a:fillRect/>
          </a:stretch>
        </p:blipFill>
        <p:spPr>
          <a:xfrm>
            <a:off x="1280160" y="4425840"/>
            <a:ext cx="781560" cy="791640"/>
          </a:xfrm>
          <a:prstGeom prst="rect">
            <a:avLst/>
          </a:prstGeom>
        </p:spPr>
      </p:pic>
      <p:pic>
        <p:nvPicPr>
          <p:cNvPr id="603" name="Picture 28"/>
          <p:cNvPicPr/>
          <p:nvPr/>
        </p:nvPicPr>
        <p:blipFill>
          <a:blip r:embed="rId4"/>
          <a:stretch>
            <a:fillRect/>
          </a:stretch>
        </p:blipFill>
        <p:spPr>
          <a:xfrm>
            <a:off x="7065720" y="4425840"/>
            <a:ext cx="781200" cy="791640"/>
          </a:xfrm>
          <a:prstGeom prst="rect">
            <a:avLst/>
          </a:prstGeom>
        </p:spPr>
      </p:pic>
      <p:pic>
        <p:nvPicPr>
          <p:cNvPr id="604" name="Picture 29"/>
          <p:cNvPicPr/>
          <p:nvPr/>
        </p:nvPicPr>
        <p:blipFill>
          <a:blip r:embed="rId5"/>
          <a:stretch>
            <a:fillRect/>
          </a:stretch>
        </p:blipFill>
        <p:spPr>
          <a:xfrm>
            <a:off x="2123640" y="5556960"/>
            <a:ext cx="591120" cy="709920"/>
          </a:xfrm>
          <a:prstGeom prst="rect">
            <a:avLst/>
          </a:prstGeom>
        </p:spPr>
      </p:pic>
      <p:pic>
        <p:nvPicPr>
          <p:cNvPr id="605" name="Picture 30"/>
          <p:cNvPicPr/>
          <p:nvPr/>
        </p:nvPicPr>
        <p:blipFill>
          <a:blip r:embed="rId6"/>
          <a:stretch>
            <a:fillRect/>
          </a:stretch>
        </p:blipFill>
        <p:spPr>
          <a:xfrm>
            <a:off x="2385360" y="5411880"/>
            <a:ext cx="822960" cy="326880"/>
          </a:xfrm>
          <a:prstGeom prst="rect">
            <a:avLst/>
          </a:prstGeom>
        </p:spPr>
      </p:pic>
      <p:pic>
        <p:nvPicPr>
          <p:cNvPr id="606" name="Picture 31"/>
          <p:cNvPicPr/>
          <p:nvPr/>
        </p:nvPicPr>
        <p:blipFill>
          <a:blip r:embed="rId7"/>
          <a:stretch>
            <a:fillRect/>
          </a:stretch>
        </p:blipFill>
        <p:spPr>
          <a:xfrm>
            <a:off x="4227840" y="4607280"/>
            <a:ext cx="388800" cy="496440"/>
          </a:xfrm>
          <a:prstGeom prst="rect">
            <a:avLst/>
          </a:prstGeom>
        </p:spPr>
      </p:pic>
      <p:pic>
        <p:nvPicPr>
          <p:cNvPr id="607" name="Picture 32"/>
          <p:cNvPicPr/>
          <p:nvPr/>
        </p:nvPicPr>
        <p:blipFill>
          <a:blip r:embed="rId6"/>
          <a:stretch>
            <a:fillRect/>
          </a:stretch>
        </p:blipFill>
        <p:spPr>
          <a:xfrm>
            <a:off x="5780520" y="5411880"/>
            <a:ext cx="823320" cy="32688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Encryption and Decryption</a:t>
            </a:r>
            <a:endParaRPr/>
          </a:p>
        </p:txBody>
      </p:sp>
      <p:sp>
        <p:nvSpPr>
          <p:cNvPr id="609"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As equations:</a:t>
            </a:r>
            <a:endParaRPr/>
          </a:p>
          <a:p>
            <a:pPr algn="ctr">
              <a:lnSpc>
                <a:spcPct val="100000"/>
              </a:lnSpc>
            </a:pPr>
            <a:r>
              <a:rPr lang="en-US" sz="3200">
                <a:solidFill>
                  <a:srgbClr val="000000"/>
                </a:solidFill>
                <a:latin typeface="Calibri"/>
              </a:rPr>
              <a:t>C = E(M)</a:t>
            </a:r>
            <a:endParaRPr/>
          </a:p>
          <a:p>
            <a:pPr algn="ctr">
              <a:lnSpc>
                <a:spcPct val="100000"/>
              </a:lnSpc>
            </a:pPr>
            <a:r>
              <a:rPr lang="en-US" sz="3200">
                <a:solidFill>
                  <a:srgbClr val="000000"/>
                </a:solidFill>
                <a:latin typeface="Calibri"/>
              </a:rPr>
              <a:t>M = D(C)</a:t>
            </a:r>
            <a:endParaRPr/>
          </a:p>
          <a:p>
            <a:pPr algn="ctr">
              <a:lnSpc>
                <a:spcPct val="100000"/>
              </a:lnSpc>
              <a:buFont typeface="Arial"/>
              <a:buChar char="•"/>
            </a:pPr>
            <a:r>
              <a:rPr lang="en-US" sz="2800">
                <a:solidFill>
                  <a:srgbClr val="000000"/>
                </a:solidFill>
                <a:latin typeface="Calibri"/>
              </a:rPr>
              <a:t>The encryption and decryption algorithms are chosen so that it is infeasible for someone other than Alice and Bob to determine plaintext M from ciphertext C. Thus, ciphertext C can be transmitted over an insecure channel that can be eavesdropped by an adversary.</a:t>
            </a:r>
            <a:endParaRPr/>
          </a:p>
        </p:txBody>
      </p:sp>
      <p:sp>
        <p:nvSpPr>
          <p:cNvPr id="610" name="CustomShape 3"/>
          <p:cNvSpPr/>
          <p:nvPr/>
        </p:nvSpPr>
        <p:spPr>
          <a:xfrm>
            <a:off x="0" y="0"/>
            <a:ext cx="11795040" cy="11795040"/>
          </a:xfrm>
          <a:prstGeom prst="rect">
            <a:avLst/>
          </a:prstGeom>
        </p:spPr>
        <p:txBody>
          <a:bodyPr lIns="90000" tIns="45000" rIns="90000" bIns="45000"/>
          <a:lstStyle/>
          <a:p>
            <a:pPr>
              <a:lnSpc>
                <a:spcPct val="100000"/>
              </a:lnSpc>
            </a:pPr>
            <a:fld id="{A1C10171-2121-4181-91B1-713171314121}" type="slidenum">
              <a:rPr lang="en-US">
                <a:solidFill>
                  <a:srgbClr val="000000"/>
                </a:solidFill>
                <a:latin typeface="Calibri"/>
              </a:rPr>
              <a:t>39</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333" name="CustomShape 2"/>
          <p:cNvSpPr/>
          <p:nvPr/>
        </p:nvSpPr>
        <p:spPr>
          <a:xfrm>
            <a:off x="457200" y="129528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Denial-of-service: </a:t>
            </a:r>
            <a:r>
              <a:rPr lang="en-US" sz="3200">
                <a:solidFill>
                  <a:srgbClr val="000000"/>
                </a:solidFill>
                <a:latin typeface="Calibri"/>
              </a:rPr>
              <a:t>the interruption or degradation of a data service or information access. </a:t>
            </a:r>
            <a:endParaRPr/>
          </a:p>
          <a:p>
            <a:pPr lvl="1">
              <a:lnSpc>
                <a:spcPct val="100000"/>
              </a:lnSpc>
              <a:buFont typeface="Arial"/>
              <a:buChar char="–"/>
            </a:pPr>
            <a:r>
              <a:rPr lang="en-US" sz="2800" b="1">
                <a:solidFill>
                  <a:srgbClr val="000000"/>
                </a:solidFill>
                <a:latin typeface="Calibri"/>
              </a:rPr>
              <a:t>Example:</a:t>
            </a:r>
            <a:r>
              <a:rPr lang="en-US" sz="2800">
                <a:solidFill>
                  <a:srgbClr val="000000"/>
                </a:solidFill>
                <a:latin typeface="Calibri"/>
              </a:rPr>
              <a:t> email </a:t>
            </a:r>
            <a:r>
              <a:rPr lang="en-US" sz="2800" b="1">
                <a:solidFill>
                  <a:srgbClr val="000000"/>
                </a:solidFill>
                <a:latin typeface="Calibri"/>
              </a:rPr>
              <a:t>spam, </a:t>
            </a:r>
            <a:r>
              <a:rPr lang="en-US" sz="2800">
                <a:solidFill>
                  <a:srgbClr val="000000"/>
                </a:solidFill>
                <a:latin typeface="Calibri"/>
              </a:rPr>
              <a:t>to the degree that it is meant to simply fill up a mail queue and slow down an email server.</a:t>
            </a:r>
            <a:endParaRPr/>
          </a:p>
        </p:txBody>
      </p:sp>
      <p:sp>
        <p:nvSpPr>
          <p:cNvPr id="334" name="CustomShape 3"/>
          <p:cNvSpPr/>
          <p:nvPr/>
        </p:nvSpPr>
        <p:spPr>
          <a:xfrm>
            <a:off x="0" y="0"/>
            <a:ext cx="11795040" cy="11795040"/>
          </a:xfrm>
          <a:prstGeom prst="rect">
            <a:avLst/>
          </a:prstGeom>
        </p:spPr>
        <p:txBody>
          <a:bodyPr lIns="90000" tIns="45000" rIns="90000" bIns="45000"/>
          <a:lstStyle/>
          <a:p>
            <a:pPr>
              <a:lnSpc>
                <a:spcPct val="100000"/>
              </a:lnSpc>
            </a:pPr>
            <a:fld id="{7121A1B1-51D1-4151-A191-81E16171C161}" type="slidenum">
              <a:rPr lang="en-US">
                <a:solidFill>
                  <a:srgbClr val="000000"/>
                </a:solidFill>
                <a:latin typeface="Calibri"/>
              </a:rPr>
              <a:t>4</a:t>
            </a:fld>
            <a:endParaRPr/>
          </a:p>
        </p:txBody>
      </p:sp>
      <p:sp>
        <p:nvSpPr>
          <p:cNvPr id="335" name="CustomShape 4"/>
          <p:cNvSpPr/>
          <p:nvPr/>
        </p:nvSpPr>
        <p:spPr>
          <a:xfrm>
            <a:off x="2514600" y="46483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36" name="CustomShape 5"/>
          <p:cNvSpPr/>
          <p:nvPr/>
        </p:nvSpPr>
        <p:spPr>
          <a:xfrm>
            <a:off x="2514600" y="46483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37" name="CustomShape 6"/>
          <p:cNvSpPr/>
          <p:nvPr/>
        </p:nvSpPr>
        <p:spPr>
          <a:xfrm>
            <a:off x="2666880" y="48006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38" name="CustomShape 7"/>
          <p:cNvSpPr/>
          <p:nvPr/>
        </p:nvSpPr>
        <p:spPr>
          <a:xfrm>
            <a:off x="2666880" y="48006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39" name="CustomShape 8"/>
          <p:cNvSpPr/>
          <p:nvPr/>
        </p:nvSpPr>
        <p:spPr>
          <a:xfrm>
            <a:off x="2819520" y="49528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0" name="CustomShape 9"/>
          <p:cNvSpPr/>
          <p:nvPr/>
        </p:nvSpPr>
        <p:spPr>
          <a:xfrm>
            <a:off x="2819520" y="49528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1" name="CustomShape 10"/>
          <p:cNvSpPr/>
          <p:nvPr/>
        </p:nvSpPr>
        <p:spPr>
          <a:xfrm>
            <a:off x="2971800" y="51055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2" name="CustomShape 11"/>
          <p:cNvSpPr/>
          <p:nvPr/>
        </p:nvSpPr>
        <p:spPr>
          <a:xfrm>
            <a:off x="2971800" y="51055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3" name="CustomShape 12"/>
          <p:cNvSpPr/>
          <p:nvPr/>
        </p:nvSpPr>
        <p:spPr>
          <a:xfrm>
            <a:off x="3124080" y="52578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4" name="CustomShape 13"/>
          <p:cNvSpPr/>
          <p:nvPr/>
        </p:nvSpPr>
        <p:spPr>
          <a:xfrm>
            <a:off x="3124080" y="52578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5" name="CustomShape 14"/>
          <p:cNvSpPr/>
          <p:nvPr/>
        </p:nvSpPr>
        <p:spPr>
          <a:xfrm>
            <a:off x="3276720" y="54100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6" name="CustomShape 15"/>
          <p:cNvSpPr/>
          <p:nvPr/>
        </p:nvSpPr>
        <p:spPr>
          <a:xfrm>
            <a:off x="3276720" y="54100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7" name="CustomShape 16"/>
          <p:cNvSpPr/>
          <p:nvPr/>
        </p:nvSpPr>
        <p:spPr>
          <a:xfrm>
            <a:off x="4038480" y="46483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8" name="CustomShape 17"/>
          <p:cNvSpPr/>
          <p:nvPr/>
        </p:nvSpPr>
        <p:spPr>
          <a:xfrm>
            <a:off x="4038480" y="46483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49" name="CustomShape 18"/>
          <p:cNvSpPr/>
          <p:nvPr/>
        </p:nvSpPr>
        <p:spPr>
          <a:xfrm>
            <a:off x="4191120" y="48006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0" name="CustomShape 19"/>
          <p:cNvSpPr/>
          <p:nvPr/>
        </p:nvSpPr>
        <p:spPr>
          <a:xfrm>
            <a:off x="4191120" y="48006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1" name="CustomShape 20"/>
          <p:cNvSpPr/>
          <p:nvPr/>
        </p:nvSpPr>
        <p:spPr>
          <a:xfrm>
            <a:off x="4343400" y="49528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2" name="CustomShape 21"/>
          <p:cNvSpPr/>
          <p:nvPr/>
        </p:nvSpPr>
        <p:spPr>
          <a:xfrm>
            <a:off x="4343400" y="49528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3" name="CustomShape 22"/>
          <p:cNvSpPr/>
          <p:nvPr/>
        </p:nvSpPr>
        <p:spPr>
          <a:xfrm>
            <a:off x="4495680" y="51055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4" name="CustomShape 23"/>
          <p:cNvSpPr/>
          <p:nvPr/>
        </p:nvSpPr>
        <p:spPr>
          <a:xfrm>
            <a:off x="4495680" y="51055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5" name="CustomShape 24"/>
          <p:cNvSpPr/>
          <p:nvPr/>
        </p:nvSpPr>
        <p:spPr>
          <a:xfrm>
            <a:off x="4648320" y="52578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6" name="CustomShape 25"/>
          <p:cNvSpPr/>
          <p:nvPr/>
        </p:nvSpPr>
        <p:spPr>
          <a:xfrm>
            <a:off x="4648320" y="52578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7" name="CustomShape 26"/>
          <p:cNvSpPr/>
          <p:nvPr/>
        </p:nvSpPr>
        <p:spPr>
          <a:xfrm>
            <a:off x="4800600" y="54100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8" name="CustomShape 27"/>
          <p:cNvSpPr/>
          <p:nvPr/>
        </p:nvSpPr>
        <p:spPr>
          <a:xfrm>
            <a:off x="4800600" y="54100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59" name="CustomShape 28"/>
          <p:cNvSpPr/>
          <p:nvPr/>
        </p:nvSpPr>
        <p:spPr>
          <a:xfrm>
            <a:off x="838080" y="46483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0" name="CustomShape 29"/>
          <p:cNvSpPr/>
          <p:nvPr/>
        </p:nvSpPr>
        <p:spPr>
          <a:xfrm>
            <a:off x="838080" y="46483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1" name="CustomShape 30"/>
          <p:cNvSpPr/>
          <p:nvPr/>
        </p:nvSpPr>
        <p:spPr>
          <a:xfrm>
            <a:off x="990720" y="48006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2" name="CustomShape 31"/>
          <p:cNvSpPr/>
          <p:nvPr/>
        </p:nvSpPr>
        <p:spPr>
          <a:xfrm>
            <a:off x="990720" y="48006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3" name="CustomShape 32"/>
          <p:cNvSpPr/>
          <p:nvPr/>
        </p:nvSpPr>
        <p:spPr>
          <a:xfrm>
            <a:off x="1143000" y="49528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4" name="CustomShape 33"/>
          <p:cNvSpPr/>
          <p:nvPr/>
        </p:nvSpPr>
        <p:spPr>
          <a:xfrm>
            <a:off x="1143000" y="49528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5" name="CustomShape 34"/>
          <p:cNvSpPr/>
          <p:nvPr/>
        </p:nvSpPr>
        <p:spPr>
          <a:xfrm>
            <a:off x="1295280" y="510552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6" name="CustomShape 35"/>
          <p:cNvSpPr/>
          <p:nvPr/>
        </p:nvSpPr>
        <p:spPr>
          <a:xfrm>
            <a:off x="1295280" y="510552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7" name="CustomShape 36"/>
          <p:cNvSpPr/>
          <p:nvPr/>
        </p:nvSpPr>
        <p:spPr>
          <a:xfrm>
            <a:off x="1447920" y="525780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8" name="CustomShape 37"/>
          <p:cNvSpPr/>
          <p:nvPr/>
        </p:nvSpPr>
        <p:spPr>
          <a:xfrm>
            <a:off x="1447920" y="525780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69" name="CustomShape 38"/>
          <p:cNvSpPr/>
          <p:nvPr/>
        </p:nvSpPr>
        <p:spPr>
          <a:xfrm>
            <a:off x="1600200" y="5410080"/>
            <a:ext cx="912240" cy="5313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70" name="CustomShape 39"/>
          <p:cNvSpPr/>
          <p:nvPr/>
        </p:nvSpPr>
        <p:spPr>
          <a:xfrm>
            <a:off x="1600200" y="5410080"/>
            <a:ext cx="912240" cy="30276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371" name="CustomShape 40"/>
          <p:cNvSpPr/>
          <p:nvPr/>
        </p:nvSpPr>
        <p:spPr>
          <a:xfrm>
            <a:off x="7446240" y="6008760"/>
            <a:ext cx="836280" cy="453600"/>
          </a:xfrm>
          <a:prstGeom prst="rect">
            <a:avLst/>
          </a:prstGeom>
        </p:spPr>
        <p:txBody>
          <a:bodyPr wrap="none" lIns="90000" tIns="45000" rIns="90000" bIns="45000"/>
          <a:lstStyle/>
          <a:p>
            <a:pPr>
              <a:lnSpc>
                <a:spcPct val="100000"/>
              </a:lnSpc>
            </a:pPr>
            <a:r>
              <a:rPr lang="en-US" sz="2400">
                <a:solidFill>
                  <a:srgbClr val="000000"/>
                </a:solidFill>
                <a:latin typeface="Arial"/>
              </a:rPr>
              <a:t>Alice</a:t>
            </a:r>
            <a:endParaRPr/>
          </a:p>
        </p:txBody>
      </p:sp>
      <p:pic>
        <p:nvPicPr>
          <p:cNvPr id="372" name="Picture 98"/>
          <p:cNvPicPr/>
          <p:nvPr/>
        </p:nvPicPr>
        <p:blipFill>
          <a:blip r:embed="rId2"/>
          <a:stretch>
            <a:fillRect/>
          </a:stretch>
        </p:blipFill>
        <p:spPr>
          <a:xfrm>
            <a:off x="7315200" y="4495680"/>
            <a:ext cx="1066680" cy="1504800"/>
          </a:xfrm>
          <a:prstGeom prst="rect">
            <a:avLst/>
          </a:prstGeom>
          <a:ln w="38160">
            <a:solidFill>
              <a:srgbClr val="000000"/>
            </a:solidFill>
            <a:miter/>
          </a:ln>
        </p:spPr>
      </p:pic>
      <p:sp>
        <p:nvSpPr>
          <p:cNvPr id="373" name="CustomShape 41"/>
          <p:cNvSpPr/>
          <p:nvPr/>
        </p:nvSpPr>
        <p:spPr>
          <a:xfrm>
            <a:off x="6019920" y="5029200"/>
            <a:ext cx="1064520" cy="607320"/>
          </a:xfrm>
          <a:prstGeom prst="rect">
            <a:avLst/>
          </a:prstGeom>
          <a:solidFill>
            <a:srgbClr val="4F81BD"/>
          </a:solidFill>
          <a:ln w="25560">
            <a:solidFill>
              <a:srgbClr val="3A5F8B"/>
            </a:solidFill>
            <a:round/>
          </a:ln>
        </p:spPr>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Cryptosystem</a:t>
            </a:r>
            <a:endParaRPr/>
          </a:p>
        </p:txBody>
      </p:sp>
      <p:sp>
        <p:nvSpPr>
          <p:cNvPr id="612" name="CustomShape 2"/>
          <p:cNvSpPr/>
          <p:nvPr/>
        </p:nvSpPr>
        <p:spPr>
          <a:xfrm>
            <a:off x="457200" y="1600200"/>
            <a:ext cx="8227440" cy="4523760"/>
          </a:xfrm>
          <a:prstGeom prst="rect">
            <a:avLst/>
          </a:prstGeom>
        </p:spPr>
        <p:txBody>
          <a:bodyPr lIns="90000" tIns="45000" rIns="90000" bIns="45000"/>
          <a:lstStyle/>
          <a:p>
            <a:pPr>
              <a:lnSpc>
                <a:spcPct val="100000"/>
              </a:lnSpc>
              <a:buFont typeface="Calibri"/>
              <a:buAutoNum type="arabicPeriod"/>
            </a:pPr>
            <a:r>
              <a:rPr lang="en-US" sz="3200">
                <a:solidFill>
                  <a:srgbClr val="000000"/>
                </a:solidFill>
                <a:latin typeface="Calibri"/>
              </a:rPr>
              <a:t>The set of possible plaintexts</a:t>
            </a:r>
            <a:endParaRPr/>
          </a:p>
          <a:p>
            <a:pPr>
              <a:lnSpc>
                <a:spcPct val="100000"/>
              </a:lnSpc>
              <a:buFont typeface="Calibri"/>
              <a:buAutoNum type="arabicPeriod"/>
            </a:pPr>
            <a:r>
              <a:rPr lang="en-US" sz="3200">
                <a:solidFill>
                  <a:srgbClr val="000000"/>
                </a:solidFill>
                <a:latin typeface="Calibri"/>
              </a:rPr>
              <a:t>The set of possible ciphertexts</a:t>
            </a:r>
            <a:endParaRPr/>
          </a:p>
          <a:p>
            <a:pPr>
              <a:lnSpc>
                <a:spcPct val="100000"/>
              </a:lnSpc>
              <a:buFont typeface="Calibri"/>
              <a:buAutoNum type="arabicPeriod"/>
            </a:pPr>
            <a:r>
              <a:rPr lang="en-US" sz="3200">
                <a:solidFill>
                  <a:srgbClr val="000000"/>
                </a:solidFill>
                <a:latin typeface="Calibri"/>
              </a:rPr>
              <a:t>The set of encryption keys</a:t>
            </a:r>
            <a:endParaRPr/>
          </a:p>
          <a:p>
            <a:pPr>
              <a:lnSpc>
                <a:spcPct val="100000"/>
              </a:lnSpc>
              <a:buFont typeface="Calibri"/>
              <a:buAutoNum type="arabicPeriod"/>
            </a:pPr>
            <a:r>
              <a:rPr lang="en-US" sz="3200">
                <a:solidFill>
                  <a:srgbClr val="000000"/>
                </a:solidFill>
                <a:latin typeface="Calibri"/>
              </a:rPr>
              <a:t>The set of decryption keys</a:t>
            </a:r>
            <a:endParaRPr/>
          </a:p>
          <a:p>
            <a:pPr>
              <a:lnSpc>
                <a:spcPct val="100000"/>
              </a:lnSpc>
              <a:buFont typeface="Calibri"/>
              <a:buAutoNum type="arabicPeriod"/>
            </a:pPr>
            <a:r>
              <a:rPr lang="en-US" sz="3200">
                <a:solidFill>
                  <a:srgbClr val="000000"/>
                </a:solidFill>
                <a:latin typeface="Calibri"/>
              </a:rPr>
              <a:t>The correspondence between encryption keys and decryption keys</a:t>
            </a:r>
            <a:endParaRPr/>
          </a:p>
          <a:p>
            <a:pPr>
              <a:lnSpc>
                <a:spcPct val="100000"/>
              </a:lnSpc>
              <a:buFont typeface="Calibri"/>
              <a:buAutoNum type="arabicPeriod"/>
            </a:pPr>
            <a:r>
              <a:rPr lang="en-US" sz="3200">
                <a:solidFill>
                  <a:srgbClr val="000000"/>
                </a:solidFill>
                <a:latin typeface="Calibri"/>
              </a:rPr>
              <a:t>The encryption algorithm to use</a:t>
            </a:r>
            <a:endParaRPr/>
          </a:p>
          <a:p>
            <a:pPr>
              <a:lnSpc>
                <a:spcPct val="100000"/>
              </a:lnSpc>
              <a:buFont typeface="Calibri"/>
              <a:buAutoNum type="arabicPeriod"/>
            </a:pPr>
            <a:r>
              <a:rPr lang="en-US" sz="3200">
                <a:solidFill>
                  <a:srgbClr val="000000"/>
                </a:solidFill>
                <a:latin typeface="Calibri"/>
              </a:rPr>
              <a:t>The decryption algorithm to use</a:t>
            </a:r>
            <a:endParaRPr/>
          </a:p>
        </p:txBody>
      </p:sp>
      <p:sp>
        <p:nvSpPr>
          <p:cNvPr id="613" name="CustomShape 3"/>
          <p:cNvSpPr/>
          <p:nvPr/>
        </p:nvSpPr>
        <p:spPr>
          <a:xfrm>
            <a:off x="0" y="0"/>
            <a:ext cx="11795040" cy="11795040"/>
          </a:xfrm>
          <a:prstGeom prst="rect">
            <a:avLst/>
          </a:prstGeom>
        </p:spPr>
        <p:txBody>
          <a:bodyPr lIns="90000" tIns="45000" rIns="90000" bIns="45000"/>
          <a:lstStyle/>
          <a:p>
            <a:pPr>
              <a:lnSpc>
                <a:spcPct val="100000"/>
              </a:lnSpc>
            </a:pPr>
            <a:fld id="{0161E191-E1A1-41D1-B191-11B1D1B10031}" type="slidenum">
              <a:rPr lang="en-US">
                <a:solidFill>
                  <a:srgbClr val="000000"/>
                </a:solidFill>
                <a:latin typeface="Calibri"/>
              </a:rPr>
              <a:t>40</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Caesar Cipher</a:t>
            </a:r>
            <a:endParaRPr/>
          </a:p>
        </p:txBody>
      </p:sp>
      <p:sp>
        <p:nvSpPr>
          <p:cNvPr id="615"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Replace each letter with the one “three over” in the alphabet.</a:t>
            </a:r>
            <a:endParaRPr/>
          </a:p>
        </p:txBody>
      </p:sp>
      <p:sp>
        <p:nvSpPr>
          <p:cNvPr id="616" name="CustomShape 3"/>
          <p:cNvSpPr/>
          <p:nvPr/>
        </p:nvSpPr>
        <p:spPr>
          <a:xfrm>
            <a:off x="0" y="0"/>
            <a:ext cx="11795040" cy="11795040"/>
          </a:xfrm>
          <a:prstGeom prst="rect">
            <a:avLst/>
          </a:prstGeom>
        </p:spPr>
        <p:txBody>
          <a:bodyPr lIns="90000" tIns="45000" rIns="90000" bIns="45000"/>
          <a:lstStyle/>
          <a:p>
            <a:pPr>
              <a:lnSpc>
                <a:spcPct val="100000"/>
              </a:lnSpc>
            </a:pPr>
            <a:fld id="{4151E121-3191-41D1-9121-B131C1C13171}" type="slidenum">
              <a:rPr lang="en-US">
                <a:solidFill>
                  <a:srgbClr val="000000"/>
                </a:solidFill>
                <a:latin typeface="Calibri"/>
              </a:rPr>
              <a:t>41</a:t>
            </a:fld>
            <a:endParaRPr/>
          </a:p>
        </p:txBody>
      </p:sp>
      <p:pic>
        <p:nvPicPr>
          <p:cNvPr id="617" name="Picture 2"/>
          <p:cNvPicPr/>
          <p:nvPr/>
        </p:nvPicPr>
        <p:blipFill>
          <a:blip r:embed="rId2"/>
          <a:stretch>
            <a:fillRect/>
          </a:stretch>
        </p:blipFill>
        <p:spPr>
          <a:xfrm>
            <a:off x="762120" y="2819520"/>
            <a:ext cx="7617960" cy="3207600"/>
          </a:xfrm>
          <a:prstGeom prst="rect">
            <a:avLst/>
          </a:prstGeom>
        </p:spPr>
      </p:pic>
      <p:sp>
        <p:nvSpPr>
          <p:cNvPr id="618" name="CustomShape 4"/>
          <p:cNvSpPr/>
          <p:nvPr/>
        </p:nvSpPr>
        <p:spPr>
          <a:xfrm>
            <a:off x="2668320" y="6581160"/>
            <a:ext cx="4178160" cy="225720"/>
          </a:xfrm>
          <a:prstGeom prst="rect">
            <a:avLst/>
          </a:prstGeom>
        </p:spPr>
        <p:txBody>
          <a:bodyPr wrap="none" lIns="90000" tIns="45000" rIns="90000" bIns="45000"/>
          <a:lstStyle/>
          <a:p>
            <a:pPr>
              <a:lnSpc>
                <a:spcPct val="100000"/>
              </a:lnSpc>
            </a:pPr>
            <a:r>
              <a:rPr lang="en-US" sz="900">
                <a:solidFill>
                  <a:srgbClr val="A6A6A6"/>
                </a:solidFill>
                <a:latin typeface="Arial"/>
              </a:rPr>
              <a:t>Public domain image from http://commons.wikimedia.org/wiki/File:Caesar3.svg</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Symmetric Cryptosystems</a:t>
            </a:r>
            <a:endParaRPr/>
          </a:p>
        </p:txBody>
      </p:sp>
      <p:sp>
        <p:nvSpPr>
          <p:cNvPr id="620" name="CustomShape 2"/>
          <p:cNvSpPr/>
          <p:nvPr/>
        </p:nvSpPr>
        <p:spPr>
          <a:xfrm>
            <a:off x="457200" y="1348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Alice and Bob share a secret key, which is used for both encryption and decryption.</a:t>
            </a:r>
            <a:endParaRPr/>
          </a:p>
        </p:txBody>
      </p:sp>
      <p:sp>
        <p:nvSpPr>
          <p:cNvPr id="621" name="CustomShape 3"/>
          <p:cNvSpPr/>
          <p:nvPr/>
        </p:nvSpPr>
        <p:spPr>
          <a:xfrm>
            <a:off x="0" y="0"/>
            <a:ext cx="11795040" cy="11795040"/>
          </a:xfrm>
          <a:prstGeom prst="rect">
            <a:avLst/>
          </a:prstGeom>
        </p:spPr>
        <p:txBody>
          <a:bodyPr lIns="90000" tIns="45000" rIns="90000" bIns="45000"/>
          <a:lstStyle/>
          <a:p>
            <a:pPr>
              <a:lnSpc>
                <a:spcPct val="100000"/>
              </a:lnSpc>
            </a:pPr>
            <a:fld id="{D1C181A1-6121-41C1-8161-51018151E111}" type="slidenum">
              <a:rPr lang="en-US">
                <a:solidFill>
                  <a:srgbClr val="000000"/>
                </a:solidFill>
                <a:latin typeface="Calibri"/>
              </a:rPr>
              <a:t>42</a:t>
            </a:fld>
            <a:endParaRPr/>
          </a:p>
        </p:txBody>
      </p:sp>
      <p:pic>
        <p:nvPicPr>
          <p:cNvPr id="622" name="Picture 5"/>
          <p:cNvPicPr/>
          <p:nvPr/>
        </p:nvPicPr>
        <p:blipFill>
          <a:blip r:embed="rId2"/>
          <a:stretch>
            <a:fillRect/>
          </a:stretch>
        </p:blipFill>
        <p:spPr>
          <a:xfrm>
            <a:off x="7018920" y="4770360"/>
            <a:ext cx="689400" cy="958680"/>
          </a:xfrm>
          <a:prstGeom prst="rect">
            <a:avLst/>
          </a:prstGeom>
        </p:spPr>
      </p:pic>
      <p:pic>
        <p:nvPicPr>
          <p:cNvPr id="623" name="Picture 6"/>
          <p:cNvPicPr/>
          <p:nvPr/>
        </p:nvPicPr>
        <p:blipFill>
          <a:blip r:embed="rId3"/>
          <a:stretch>
            <a:fillRect/>
          </a:stretch>
        </p:blipFill>
        <p:spPr>
          <a:xfrm>
            <a:off x="4259160" y="4725000"/>
            <a:ext cx="995400" cy="1053360"/>
          </a:xfrm>
          <a:prstGeom prst="rect">
            <a:avLst/>
          </a:prstGeom>
        </p:spPr>
      </p:pic>
      <p:pic>
        <p:nvPicPr>
          <p:cNvPr id="624" name="Picture 7"/>
          <p:cNvPicPr/>
          <p:nvPr/>
        </p:nvPicPr>
        <p:blipFill>
          <a:blip r:embed="rId4"/>
          <a:stretch>
            <a:fillRect/>
          </a:stretch>
        </p:blipFill>
        <p:spPr>
          <a:xfrm>
            <a:off x="4326480" y="3598200"/>
            <a:ext cx="737640" cy="905760"/>
          </a:xfrm>
          <a:prstGeom prst="rect">
            <a:avLst/>
          </a:prstGeom>
        </p:spPr>
      </p:pic>
      <p:sp>
        <p:nvSpPr>
          <p:cNvPr id="625" name="CustomShape 4"/>
          <p:cNvSpPr/>
          <p:nvPr/>
        </p:nvSpPr>
        <p:spPr>
          <a:xfrm>
            <a:off x="2608920" y="3972960"/>
            <a:ext cx="1087200" cy="407880"/>
          </a:xfrm>
          <a:prstGeom prst="rect">
            <a:avLst/>
          </a:prstGeom>
          <a:gradFill>
            <a:gsLst>
              <a:gs pos="0">
                <a:srgbClr val="FFF1EC"/>
              </a:gs>
              <a:gs pos="50000">
                <a:srgbClr val="FFD2BC"/>
              </a:gs>
              <a:gs pos="100000">
                <a:srgbClr val="FFF1EC"/>
              </a:gs>
            </a:gsLst>
            <a:lin ang="16200000"/>
          </a:gradFill>
          <a:ln w="9360">
            <a:solidFill>
              <a:srgbClr val="000000"/>
            </a:solidFill>
            <a:round/>
          </a:ln>
        </p:spPr>
        <p:txBody>
          <a:bodyPr lIns="90000" tIns="45000" rIns="90000" bIns="45000" anchor="ctr"/>
          <a:lstStyle/>
          <a:p>
            <a:pPr algn="ctr">
              <a:lnSpc>
                <a:spcPct val="100000"/>
              </a:lnSpc>
            </a:pPr>
            <a:r>
              <a:rPr lang="en-US">
                <a:solidFill>
                  <a:srgbClr val="000000"/>
                </a:solidFill>
                <a:latin typeface="Calibri"/>
              </a:rPr>
              <a:t>encrypt</a:t>
            </a:r>
            <a:endParaRPr/>
          </a:p>
        </p:txBody>
      </p:sp>
      <p:sp>
        <p:nvSpPr>
          <p:cNvPr id="626" name="CustomShape 5"/>
          <p:cNvSpPr/>
          <p:nvPr/>
        </p:nvSpPr>
        <p:spPr>
          <a:xfrm>
            <a:off x="2993400" y="4430520"/>
            <a:ext cx="269640" cy="271080"/>
          </a:xfrm>
          <a:prstGeom prst="rect">
            <a:avLst/>
          </a:prstGeom>
          <a:solidFill>
            <a:srgbClr val="F79646"/>
          </a:solidFill>
          <a:ln w="9360">
            <a:solidFill>
              <a:srgbClr val="000000"/>
            </a:solidFill>
            <a:round/>
          </a:ln>
        </p:spPr>
      </p:sp>
      <p:sp>
        <p:nvSpPr>
          <p:cNvPr id="627" name="CustomShape 6"/>
          <p:cNvSpPr/>
          <p:nvPr/>
        </p:nvSpPr>
        <p:spPr>
          <a:xfrm>
            <a:off x="5715000" y="3972960"/>
            <a:ext cx="1127520" cy="407880"/>
          </a:xfrm>
          <a:prstGeom prst="rect">
            <a:avLst/>
          </a:prstGeom>
          <a:gradFill>
            <a:gsLst>
              <a:gs pos="0">
                <a:srgbClr val="F4FFE6"/>
              </a:gs>
              <a:gs pos="50000">
                <a:srgbClr val="D9FDA6"/>
              </a:gs>
              <a:gs pos="100000">
                <a:srgbClr val="F4FFE6"/>
              </a:gs>
            </a:gsLst>
            <a:lin ang="16200000"/>
          </a:gradFill>
          <a:ln w="9360">
            <a:solidFill>
              <a:srgbClr val="000000"/>
            </a:solidFill>
            <a:round/>
          </a:ln>
        </p:spPr>
        <p:txBody>
          <a:bodyPr lIns="90000" tIns="45000" rIns="90000" bIns="45000" anchor="ctr"/>
          <a:lstStyle/>
          <a:p>
            <a:pPr algn="ctr">
              <a:lnSpc>
                <a:spcPct val="100000"/>
              </a:lnSpc>
            </a:pPr>
            <a:r>
              <a:rPr lang="en-US">
                <a:solidFill>
                  <a:srgbClr val="000000"/>
                </a:solidFill>
                <a:latin typeface="Calibri"/>
              </a:rPr>
              <a:t>decrypt</a:t>
            </a:r>
            <a:endParaRPr/>
          </a:p>
        </p:txBody>
      </p:sp>
      <p:sp>
        <p:nvSpPr>
          <p:cNvPr id="628" name="CustomShape 7"/>
          <p:cNvSpPr/>
          <p:nvPr/>
        </p:nvSpPr>
        <p:spPr>
          <a:xfrm>
            <a:off x="6171480" y="4430520"/>
            <a:ext cx="269640" cy="271080"/>
          </a:xfrm>
          <a:prstGeom prst="rect">
            <a:avLst/>
          </a:prstGeom>
          <a:solidFill>
            <a:srgbClr val="F79646"/>
          </a:solidFill>
          <a:ln w="9360">
            <a:solidFill>
              <a:srgbClr val="000000"/>
            </a:solidFill>
            <a:round/>
          </a:ln>
        </p:spPr>
      </p:sp>
      <p:sp>
        <p:nvSpPr>
          <p:cNvPr id="629" name="CustomShape 8"/>
          <p:cNvSpPr/>
          <p:nvPr/>
        </p:nvSpPr>
        <p:spPr>
          <a:xfrm>
            <a:off x="2377080" y="4064040"/>
            <a:ext cx="324000" cy="225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30" name="CustomShape 9"/>
          <p:cNvSpPr/>
          <p:nvPr/>
        </p:nvSpPr>
        <p:spPr>
          <a:xfrm>
            <a:off x="6734520" y="4064040"/>
            <a:ext cx="324000" cy="225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31" name="CustomShape 10"/>
          <p:cNvSpPr/>
          <p:nvPr/>
        </p:nvSpPr>
        <p:spPr>
          <a:xfrm>
            <a:off x="4077000" y="4448880"/>
            <a:ext cx="1342080" cy="362160"/>
          </a:xfrm>
          <a:prstGeom prst="rect">
            <a:avLst/>
          </a:prstGeom>
        </p:spPr>
        <p:txBody>
          <a:bodyPr wrap="none" lIns="90000" tIns="45000" rIns="90000" bIns="45000"/>
          <a:lstStyle/>
          <a:p>
            <a:pPr algn="ctr">
              <a:lnSpc>
                <a:spcPct val="100000"/>
              </a:lnSpc>
            </a:pPr>
            <a:r>
              <a:rPr lang="en-US">
                <a:latin typeface="Calibri"/>
              </a:rPr>
              <a:t>ciphertext</a:t>
            </a:r>
            <a:endParaRPr/>
          </a:p>
        </p:txBody>
      </p:sp>
      <p:sp>
        <p:nvSpPr>
          <p:cNvPr id="632" name="CustomShape 11"/>
          <p:cNvSpPr/>
          <p:nvPr/>
        </p:nvSpPr>
        <p:spPr>
          <a:xfrm>
            <a:off x="1826640" y="4886280"/>
            <a:ext cx="628920" cy="210240"/>
          </a:xfrm>
          <a:prstGeom prst="rect">
            <a:avLst/>
          </a:prstGeom>
        </p:spPr>
        <p:txBody>
          <a:bodyPr wrap="none" lIns="90000" tIns="45000" rIns="90000" bIns="45000"/>
          <a:lstStyle/>
          <a:p>
            <a:pPr algn="ctr">
              <a:lnSpc>
                <a:spcPct val="100000"/>
              </a:lnSpc>
            </a:pPr>
            <a:r>
              <a:rPr lang="en-US" sz="800">
                <a:solidFill>
                  <a:srgbClr val="FCFBF9"/>
                </a:solidFill>
                <a:latin typeface="Calibri"/>
              </a:rPr>
              <a:t>plaintext</a:t>
            </a:r>
            <a:endParaRPr/>
          </a:p>
        </p:txBody>
      </p:sp>
      <p:sp>
        <p:nvSpPr>
          <p:cNvPr id="633" name="CustomShape 12"/>
          <p:cNvSpPr/>
          <p:nvPr/>
        </p:nvSpPr>
        <p:spPr>
          <a:xfrm>
            <a:off x="2586240" y="5089320"/>
            <a:ext cx="1083960" cy="910800"/>
          </a:xfrm>
          <a:prstGeom prst="rect">
            <a:avLst/>
          </a:prstGeom>
        </p:spPr>
        <p:txBody>
          <a:bodyPr lIns="90000" tIns="45000" rIns="90000" bIns="45000"/>
          <a:lstStyle/>
          <a:p>
            <a:pPr algn="ctr">
              <a:lnSpc>
                <a:spcPct val="100000"/>
              </a:lnSpc>
            </a:pPr>
            <a:r>
              <a:rPr lang="en-US">
                <a:latin typeface="Calibri"/>
              </a:rPr>
              <a:t>shared</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634" name="CustomShape 13"/>
          <p:cNvSpPr/>
          <p:nvPr/>
        </p:nvSpPr>
        <p:spPr>
          <a:xfrm>
            <a:off x="5764320" y="5089320"/>
            <a:ext cx="1083960" cy="910800"/>
          </a:xfrm>
          <a:prstGeom prst="rect">
            <a:avLst/>
          </a:prstGeom>
        </p:spPr>
        <p:txBody>
          <a:bodyPr lIns="90000" tIns="45000" rIns="90000" bIns="45000"/>
          <a:lstStyle/>
          <a:p>
            <a:pPr algn="ctr">
              <a:lnSpc>
                <a:spcPct val="100000"/>
              </a:lnSpc>
            </a:pPr>
            <a:r>
              <a:rPr lang="en-US"/>
              <a:t>s</a:t>
            </a:r>
            <a:r>
              <a:rPr lang="en-US">
                <a:latin typeface="Calibri"/>
              </a:rPr>
              <a:t>hared</a:t>
            </a:r>
            <a:endParaRPr/>
          </a:p>
          <a:p>
            <a:pPr algn="ctr">
              <a:lnSpc>
                <a:spcPct val="100000"/>
              </a:lnSpc>
            </a:pPr>
            <a:r>
              <a:rPr lang="en-US">
                <a:latin typeface="Calibri"/>
              </a:rPr>
              <a:t>secret</a:t>
            </a:r>
            <a:endParaRPr/>
          </a:p>
          <a:p>
            <a:pPr algn="ctr">
              <a:lnSpc>
                <a:spcPct val="100000"/>
              </a:lnSpc>
            </a:pPr>
            <a:r>
              <a:rPr lang="en-US">
                <a:latin typeface="Calibri"/>
              </a:rPr>
              <a:t>key</a:t>
            </a:r>
            <a:endParaRPr/>
          </a:p>
        </p:txBody>
      </p:sp>
      <p:sp>
        <p:nvSpPr>
          <p:cNvPr id="635" name="CustomShape 14"/>
          <p:cNvSpPr/>
          <p:nvPr/>
        </p:nvSpPr>
        <p:spPr>
          <a:xfrm>
            <a:off x="3849480" y="3042000"/>
            <a:ext cx="1737000" cy="514800"/>
          </a:xfrm>
          <a:prstGeom prst="rect">
            <a:avLst/>
          </a:prstGeom>
        </p:spPr>
        <p:txBody>
          <a:bodyPr wrap="none" lIns="90000" tIns="45000" rIns="90000" bIns="45000"/>
          <a:lstStyle/>
          <a:p>
            <a:r>
              <a:rPr lang="en-US" sz="1400" b="1">
                <a:latin typeface="Calibri"/>
              </a:rPr>
              <a:t>Communication</a:t>
            </a:r>
            <a:endParaRPr/>
          </a:p>
          <a:p>
            <a:pPr algn="ctr">
              <a:lnSpc>
                <a:spcPct val="100000"/>
              </a:lnSpc>
            </a:pPr>
            <a:r>
              <a:rPr lang="en-US" sz="1400" b="1">
                <a:latin typeface="Calibri"/>
              </a:rPr>
              <a:t>channel</a:t>
            </a:r>
            <a:endParaRPr/>
          </a:p>
        </p:txBody>
      </p:sp>
      <p:sp>
        <p:nvSpPr>
          <p:cNvPr id="636" name="CustomShape 15"/>
          <p:cNvSpPr/>
          <p:nvPr/>
        </p:nvSpPr>
        <p:spPr>
          <a:xfrm>
            <a:off x="2132280" y="3170520"/>
            <a:ext cx="889560" cy="301680"/>
          </a:xfrm>
          <a:prstGeom prst="rect">
            <a:avLst/>
          </a:prstGeom>
        </p:spPr>
        <p:txBody>
          <a:bodyPr wrap="none" lIns="90000" tIns="45000" rIns="90000" bIns="45000"/>
          <a:lstStyle/>
          <a:p>
            <a:pPr algn="ctr">
              <a:lnSpc>
                <a:spcPct val="100000"/>
              </a:lnSpc>
            </a:pPr>
            <a:r>
              <a:rPr lang="en-US" sz="1400" b="1">
                <a:latin typeface="Calibri"/>
              </a:rPr>
              <a:t>Sender</a:t>
            </a:r>
            <a:endParaRPr/>
          </a:p>
        </p:txBody>
      </p:sp>
      <p:sp>
        <p:nvSpPr>
          <p:cNvPr id="637" name="CustomShape 16"/>
          <p:cNvSpPr/>
          <p:nvPr/>
        </p:nvSpPr>
        <p:spPr>
          <a:xfrm>
            <a:off x="6298560" y="3170520"/>
            <a:ext cx="1122840" cy="301680"/>
          </a:xfrm>
          <a:prstGeom prst="rect">
            <a:avLst/>
          </a:prstGeom>
        </p:spPr>
        <p:txBody>
          <a:bodyPr wrap="none" lIns="90000" tIns="45000" rIns="90000" bIns="45000"/>
          <a:lstStyle/>
          <a:p>
            <a:pPr algn="ctr">
              <a:lnSpc>
                <a:spcPct val="100000"/>
              </a:lnSpc>
            </a:pPr>
            <a:r>
              <a:rPr lang="en-US" sz="1400" b="1">
                <a:latin typeface="Calibri"/>
              </a:rPr>
              <a:t>Recipient</a:t>
            </a:r>
            <a:endParaRPr/>
          </a:p>
        </p:txBody>
      </p:sp>
      <p:sp>
        <p:nvSpPr>
          <p:cNvPr id="638" name="Line 17"/>
          <p:cNvSpPr/>
          <p:nvPr/>
        </p:nvSpPr>
        <p:spPr>
          <a:xfrm>
            <a:off x="3798720" y="2765160"/>
            <a:ext cx="0" cy="2916360"/>
          </a:xfrm>
          <a:prstGeom prst="line">
            <a:avLst/>
          </a:prstGeom>
          <a:ln w="38160" cap="rnd">
            <a:solidFill>
              <a:srgbClr val="C0504D"/>
            </a:solidFill>
            <a:custDash>
              <a:ds d="0" sp="0"/>
            </a:custDash>
            <a:round/>
          </a:ln>
        </p:spPr>
      </p:sp>
      <p:sp>
        <p:nvSpPr>
          <p:cNvPr id="639" name="Line 18"/>
          <p:cNvSpPr/>
          <p:nvPr/>
        </p:nvSpPr>
        <p:spPr>
          <a:xfrm>
            <a:off x="5638680" y="2719800"/>
            <a:ext cx="0" cy="2916360"/>
          </a:xfrm>
          <a:prstGeom prst="line">
            <a:avLst/>
          </a:prstGeom>
          <a:ln w="38160" cap="rnd">
            <a:solidFill>
              <a:srgbClr val="C0504D"/>
            </a:solidFill>
            <a:custDash>
              <a:ds d="0" sp="0"/>
            </a:custDash>
            <a:round/>
          </a:ln>
        </p:spPr>
      </p:sp>
      <p:sp>
        <p:nvSpPr>
          <p:cNvPr id="640" name="CustomShape 19"/>
          <p:cNvSpPr/>
          <p:nvPr/>
        </p:nvSpPr>
        <p:spPr>
          <a:xfrm>
            <a:off x="3801600" y="5779080"/>
            <a:ext cx="1832760" cy="514800"/>
          </a:xfrm>
          <a:prstGeom prst="rect">
            <a:avLst/>
          </a:prstGeom>
        </p:spPr>
        <p:txBody>
          <a:bodyPr wrap="none" lIns="90000" tIns="45000" rIns="90000" bIns="45000"/>
          <a:lstStyle/>
          <a:p>
            <a:pPr algn="ctr">
              <a:lnSpc>
                <a:spcPct val="100000"/>
              </a:lnSpc>
            </a:pPr>
            <a:r>
              <a:rPr lang="en-US" sz="1400" b="1">
                <a:latin typeface="Calibri"/>
              </a:rPr>
              <a:t>Attacker</a:t>
            </a:r>
            <a:endParaRPr/>
          </a:p>
          <a:p>
            <a:pPr algn="ctr">
              <a:lnSpc>
                <a:spcPct val="100000"/>
              </a:lnSpc>
            </a:pPr>
            <a:r>
              <a:rPr lang="en-US" sz="1400" b="1">
                <a:latin typeface="Calibri"/>
              </a:rPr>
              <a:t>(eavesdropping)</a:t>
            </a:r>
            <a:endParaRPr/>
          </a:p>
        </p:txBody>
      </p:sp>
      <p:sp>
        <p:nvSpPr>
          <p:cNvPr id="641" name="CustomShape 20"/>
          <p:cNvSpPr/>
          <p:nvPr/>
        </p:nvSpPr>
        <p:spPr>
          <a:xfrm>
            <a:off x="3589920" y="4064040"/>
            <a:ext cx="750600" cy="225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42" name="CustomShape 21"/>
          <p:cNvSpPr/>
          <p:nvPr/>
        </p:nvSpPr>
        <p:spPr>
          <a:xfrm>
            <a:off x="5095440" y="4064040"/>
            <a:ext cx="750600" cy="2257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43" name="CustomShape 22"/>
          <p:cNvSpPr/>
          <p:nvPr/>
        </p:nvSpPr>
        <p:spPr>
          <a:xfrm>
            <a:off x="6859440" y="4451400"/>
            <a:ext cx="1186560" cy="362160"/>
          </a:xfrm>
          <a:prstGeom prst="rect">
            <a:avLst/>
          </a:prstGeom>
        </p:spPr>
        <p:txBody>
          <a:bodyPr wrap="none" lIns="90000" tIns="45000" rIns="90000" bIns="45000"/>
          <a:lstStyle/>
          <a:p>
            <a:pPr algn="ctr">
              <a:lnSpc>
                <a:spcPct val="100000"/>
              </a:lnSpc>
            </a:pPr>
            <a:r>
              <a:rPr lang="en-US">
                <a:latin typeface="Calibri"/>
              </a:rPr>
              <a:t>plaintext</a:t>
            </a:r>
            <a:endParaRPr/>
          </a:p>
        </p:txBody>
      </p:sp>
      <p:pic>
        <p:nvPicPr>
          <p:cNvPr id="644" name="Picture 27"/>
          <p:cNvPicPr/>
          <p:nvPr/>
        </p:nvPicPr>
        <p:blipFill>
          <a:blip r:embed="rId4"/>
          <a:stretch>
            <a:fillRect/>
          </a:stretch>
        </p:blipFill>
        <p:spPr>
          <a:xfrm>
            <a:off x="1600200" y="3598200"/>
            <a:ext cx="737640" cy="905760"/>
          </a:xfrm>
          <a:prstGeom prst="rect">
            <a:avLst/>
          </a:prstGeom>
        </p:spPr>
      </p:pic>
      <p:pic>
        <p:nvPicPr>
          <p:cNvPr id="645" name="Picture 28"/>
          <p:cNvPicPr/>
          <p:nvPr/>
        </p:nvPicPr>
        <p:blipFill>
          <a:blip r:embed="rId4"/>
          <a:stretch>
            <a:fillRect/>
          </a:stretch>
        </p:blipFill>
        <p:spPr>
          <a:xfrm>
            <a:off x="7060680" y="3598200"/>
            <a:ext cx="737640" cy="905760"/>
          </a:xfrm>
          <a:prstGeom prst="rect">
            <a:avLst/>
          </a:prstGeom>
        </p:spPr>
      </p:pic>
      <p:pic>
        <p:nvPicPr>
          <p:cNvPr id="646" name="Picture 29"/>
          <p:cNvPicPr/>
          <p:nvPr/>
        </p:nvPicPr>
        <p:blipFill>
          <a:blip r:embed="rId5"/>
          <a:stretch>
            <a:fillRect/>
          </a:stretch>
        </p:blipFill>
        <p:spPr>
          <a:xfrm>
            <a:off x="1749960" y="4816080"/>
            <a:ext cx="621720" cy="852120"/>
          </a:xfrm>
          <a:prstGeom prst="rect">
            <a:avLst/>
          </a:prstGeom>
        </p:spPr>
      </p:pic>
      <p:pic>
        <p:nvPicPr>
          <p:cNvPr id="647" name="Picture 30"/>
          <p:cNvPicPr/>
          <p:nvPr/>
        </p:nvPicPr>
        <p:blipFill>
          <a:blip r:embed="rId6"/>
          <a:stretch>
            <a:fillRect/>
          </a:stretch>
        </p:blipFill>
        <p:spPr>
          <a:xfrm>
            <a:off x="2643120" y="4725000"/>
            <a:ext cx="777240" cy="374400"/>
          </a:xfrm>
          <a:prstGeom prst="rect">
            <a:avLst/>
          </a:prstGeom>
        </p:spPr>
      </p:pic>
      <p:pic>
        <p:nvPicPr>
          <p:cNvPr id="648" name="Picture 31"/>
          <p:cNvPicPr/>
          <p:nvPr/>
        </p:nvPicPr>
        <p:blipFill>
          <a:blip r:embed="rId7"/>
          <a:stretch>
            <a:fillRect/>
          </a:stretch>
        </p:blipFill>
        <p:spPr>
          <a:xfrm>
            <a:off x="4382640" y="3805560"/>
            <a:ext cx="376560" cy="553320"/>
          </a:xfrm>
          <a:prstGeom prst="rect">
            <a:avLst/>
          </a:prstGeom>
        </p:spPr>
      </p:pic>
      <p:pic>
        <p:nvPicPr>
          <p:cNvPr id="649" name="Picture 32"/>
          <p:cNvPicPr/>
          <p:nvPr/>
        </p:nvPicPr>
        <p:blipFill>
          <a:blip r:embed="rId6"/>
          <a:stretch>
            <a:fillRect/>
          </a:stretch>
        </p:blipFill>
        <p:spPr>
          <a:xfrm>
            <a:off x="5848200" y="4725000"/>
            <a:ext cx="777240" cy="374400"/>
          </a:xfrm>
          <a:prstGeom prst="rect">
            <a:avLst/>
          </a:prstGeom>
        </p:spPr>
      </p:pic>
      <p:sp>
        <p:nvSpPr>
          <p:cNvPr id="650" name="CustomShape 23"/>
          <p:cNvSpPr/>
          <p:nvPr/>
        </p:nvSpPr>
        <p:spPr>
          <a:xfrm>
            <a:off x="3904560" y="6367680"/>
            <a:ext cx="1762200" cy="486360"/>
          </a:xfrm>
          <a:prstGeom prst="rect">
            <a:avLst/>
          </a:prstGeom>
        </p:spPr>
        <p:txBody>
          <a:bodyPr wrap="none" lIns="90000" tIns="45000" rIns="90000" bIns="45000"/>
          <a:lstStyle/>
          <a:p>
            <a:r>
              <a:rPr lang="en-US" sz="2800"/>
              <a:t>Same key</a:t>
            </a:r>
            <a:endParaRPr/>
          </a:p>
        </p:txBody>
      </p:sp>
      <p:sp>
        <p:nvSpPr>
          <p:cNvPr id="651" name="Line 24"/>
          <p:cNvSpPr/>
          <p:nvPr/>
        </p:nvSpPr>
        <p:spPr>
          <a:xfrm flipH="1" flipV="1">
            <a:off x="3383280" y="5800320"/>
            <a:ext cx="521280" cy="711360"/>
          </a:xfrm>
          <a:prstGeom prst="line">
            <a:avLst/>
          </a:prstGeom>
          <a:ln>
            <a:solidFill>
              <a:srgbClr val="000000"/>
            </a:solidFill>
            <a:tailEnd type="triangle" w="med" len="med"/>
          </a:ln>
        </p:spPr>
      </p:sp>
      <p:sp>
        <p:nvSpPr>
          <p:cNvPr id="652" name="Line 25"/>
          <p:cNvSpPr/>
          <p:nvPr/>
        </p:nvSpPr>
        <p:spPr>
          <a:xfrm flipV="1">
            <a:off x="5632560" y="5760720"/>
            <a:ext cx="330480" cy="750960"/>
          </a:xfrm>
          <a:prstGeom prst="line">
            <a:avLst/>
          </a:prstGeom>
          <a:ln>
            <a:solidFill>
              <a:srgbClr val="000000"/>
            </a:solidFill>
            <a:tailEnd type="triangle" w="med" len="med"/>
          </a:ln>
        </p:spPr>
      </p:sp>
    </p:spTree>
  </p:cSld>
  <p:clrMapOvr>
    <a:masterClrMapping/>
  </p:clrMapOvr>
  <p:timing>
    <p:tnLst>
      <p:par>
        <p:cT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651"/>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Symmetric Key Distribution</a:t>
            </a:r>
            <a:endParaRPr/>
          </a:p>
        </p:txBody>
      </p:sp>
      <p:sp>
        <p:nvSpPr>
          <p:cNvPr id="654"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Requires each pair of communicating parties to share a (separate) secret key.</a:t>
            </a:r>
            <a:endParaRPr/>
          </a:p>
        </p:txBody>
      </p:sp>
      <p:sp>
        <p:nvSpPr>
          <p:cNvPr id="655" name="CustomShape 3"/>
          <p:cNvSpPr/>
          <p:nvPr/>
        </p:nvSpPr>
        <p:spPr>
          <a:xfrm>
            <a:off x="0" y="0"/>
            <a:ext cx="11795040" cy="11795040"/>
          </a:xfrm>
          <a:prstGeom prst="rect">
            <a:avLst/>
          </a:prstGeom>
        </p:spPr>
        <p:txBody>
          <a:bodyPr lIns="90000" tIns="45000" rIns="90000" bIns="45000"/>
          <a:lstStyle/>
          <a:p>
            <a:pPr>
              <a:lnSpc>
                <a:spcPct val="100000"/>
              </a:lnSpc>
            </a:pPr>
            <a:fld id="{D1E1A1C1-F1E1-4191-B101-C101A1313161}" type="slidenum">
              <a:rPr lang="en-US">
                <a:solidFill>
                  <a:srgbClr val="000000"/>
                </a:solidFill>
                <a:latin typeface="Calibri"/>
              </a:rPr>
              <a:t>43</a:t>
            </a:fld>
            <a:endParaRPr/>
          </a:p>
        </p:txBody>
      </p:sp>
      <p:pic>
        <p:nvPicPr>
          <p:cNvPr id="656" name="Picture 4"/>
          <p:cNvPicPr/>
          <p:nvPr/>
        </p:nvPicPr>
        <p:blipFill>
          <a:blip r:embed="rId2"/>
          <a:stretch>
            <a:fillRect/>
          </a:stretch>
        </p:blipFill>
        <p:spPr>
          <a:xfrm>
            <a:off x="4592160" y="3002040"/>
            <a:ext cx="1144440" cy="1047960"/>
          </a:xfrm>
          <a:prstGeom prst="rect">
            <a:avLst/>
          </a:prstGeom>
        </p:spPr>
      </p:pic>
      <p:pic>
        <p:nvPicPr>
          <p:cNvPr id="657" name="Picture 5"/>
          <p:cNvPicPr/>
          <p:nvPr/>
        </p:nvPicPr>
        <p:blipFill>
          <a:blip r:embed="rId3"/>
          <a:stretch>
            <a:fillRect/>
          </a:stretch>
        </p:blipFill>
        <p:spPr>
          <a:xfrm>
            <a:off x="3162600" y="2995920"/>
            <a:ext cx="814680" cy="503280"/>
          </a:xfrm>
          <a:prstGeom prst="rect">
            <a:avLst/>
          </a:prstGeom>
        </p:spPr>
      </p:pic>
      <p:pic>
        <p:nvPicPr>
          <p:cNvPr id="658" name="Picture 6"/>
          <p:cNvPicPr/>
          <p:nvPr/>
        </p:nvPicPr>
        <p:blipFill>
          <a:blip r:embed="rId3"/>
          <a:stretch>
            <a:fillRect/>
          </a:stretch>
        </p:blipFill>
        <p:spPr>
          <a:xfrm>
            <a:off x="3026520" y="6077160"/>
            <a:ext cx="814680" cy="503280"/>
          </a:xfrm>
          <a:prstGeom prst="rect">
            <a:avLst/>
          </a:prstGeom>
        </p:spPr>
      </p:pic>
      <p:pic>
        <p:nvPicPr>
          <p:cNvPr id="659" name="Picture 7"/>
          <p:cNvPicPr/>
          <p:nvPr/>
        </p:nvPicPr>
        <p:blipFill>
          <a:blip r:embed="rId3"/>
          <a:stretch>
            <a:fillRect/>
          </a:stretch>
        </p:blipFill>
        <p:spPr>
          <a:xfrm>
            <a:off x="5272560" y="4475160"/>
            <a:ext cx="814680" cy="503280"/>
          </a:xfrm>
          <a:prstGeom prst="rect">
            <a:avLst/>
          </a:prstGeom>
        </p:spPr>
      </p:pic>
      <p:pic>
        <p:nvPicPr>
          <p:cNvPr id="660" name="Picture 8"/>
          <p:cNvPicPr/>
          <p:nvPr/>
        </p:nvPicPr>
        <p:blipFill>
          <a:blip r:embed="rId3"/>
          <a:stretch>
            <a:fillRect/>
          </a:stretch>
        </p:blipFill>
        <p:spPr>
          <a:xfrm>
            <a:off x="3911400" y="4302360"/>
            <a:ext cx="814680" cy="503280"/>
          </a:xfrm>
          <a:prstGeom prst="rect">
            <a:avLst/>
          </a:prstGeom>
        </p:spPr>
      </p:pic>
      <p:pic>
        <p:nvPicPr>
          <p:cNvPr id="661" name="Picture 9"/>
          <p:cNvPicPr/>
          <p:nvPr/>
        </p:nvPicPr>
        <p:blipFill>
          <a:blip r:embed="rId3"/>
          <a:stretch>
            <a:fillRect/>
          </a:stretch>
        </p:blipFill>
        <p:spPr>
          <a:xfrm>
            <a:off x="2210040" y="4528800"/>
            <a:ext cx="814680" cy="503280"/>
          </a:xfrm>
          <a:prstGeom prst="rect">
            <a:avLst/>
          </a:prstGeom>
        </p:spPr>
      </p:pic>
      <p:pic>
        <p:nvPicPr>
          <p:cNvPr id="662" name="Picture 10"/>
          <p:cNvPicPr/>
          <p:nvPr/>
        </p:nvPicPr>
        <p:blipFill>
          <a:blip r:embed="rId3"/>
          <a:stretch>
            <a:fillRect/>
          </a:stretch>
        </p:blipFill>
        <p:spPr>
          <a:xfrm>
            <a:off x="1081080" y="4455000"/>
            <a:ext cx="814680" cy="503280"/>
          </a:xfrm>
          <a:prstGeom prst="rect">
            <a:avLst/>
          </a:prstGeom>
        </p:spPr>
      </p:pic>
      <p:sp>
        <p:nvSpPr>
          <p:cNvPr id="663" name="CustomShape 4"/>
          <p:cNvSpPr/>
          <p:nvPr/>
        </p:nvSpPr>
        <p:spPr>
          <a:xfrm>
            <a:off x="2482200" y="3489120"/>
            <a:ext cx="2175840" cy="182880"/>
          </a:xfrm>
          <a:prstGeom prst="rect">
            <a:avLst/>
          </a:prstGeom>
          <a:solidFill>
            <a:srgbClr val="F79646"/>
          </a:solidFill>
          <a:ln w="9360">
            <a:solidFill>
              <a:srgbClr val="000000"/>
            </a:solidFill>
            <a:round/>
          </a:ln>
        </p:spPr>
      </p:sp>
      <p:sp>
        <p:nvSpPr>
          <p:cNvPr id="664" name="CustomShape 5"/>
          <p:cNvSpPr/>
          <p:nvPr/>
        </p:nvSpPr>
        <p:spPr>
          <a:xfrm>
            <a:off x="2482200" y="5892480"/>
            <a:ext cx="2175840" cy="182880"/>
          </a:xfrm>
          <a:prstGeom prst="rect">
            <a:avLst/>
          </a:prstGeom>
          <a:gradFill>
            <a:gsLst>
              <a:gs pos="0">
                <a:srgbClr val="E5EFFF"/>
              </a:gs>
              <a:gs pos="50000">
                <a:srgbClr val="A4C1FF"/>
              </a:gs>
              <a:gs pos="100000">
                <a:srgbClr val="E5EFFF"/>
              </a:gs>
            </a:gsLst>
            <a:lin ang="16200000"/>
          </a:gradFill>
          <a:ln w="9360">
            <a:solidFill>
              <a:srgbClr val="000000"/>
            </a:solidFill>
            <a:round/>
          </a:ln>
        </p:spPr>
      </p:sp>
      <p:sp>
        <p:nvSpPr>
          <p:cNvPr id="665" name="CustomShape 6"/>
          <p:cNvSpPr/>
          <p:nvPr/>
        </p:nvSpPr>
        <p:spPr>
          <a:xfrm>
            <a:off x="1869480" y="5390640"/>
            <a:ext cx="1292040" cy="201960"/>
          </a:xfrm>
          <a:prstGeom prst="rect">
            <a:avLst/>
          </a:prstGeom>
          <a:solidFill>
            <a:srgbClr val="C3D69B"/>
          </a:solidFill>
          <a:ln w="9360">
            <a:solidFill>
              <a:srgbClr val="000000"/>
            </a:solidFill>
            <a:round/>
          </a:ln>
        </p:spPr>
      </p:sp>
      <p:sp>
        <p:nvSpPr>
          <p:cNvPr id="666" name="CustomShape 7"/>
          <p:cNvSpPr/>
          <p:nvPr/>
        </p:nvSpPr>
        <p:spPr>
          <a:xfrm>
            <a:off x="5068440" y="5390640"/>
            <a:ext cx="1292040" cy="201960"/>
          </a:xfrm>
          <a:prstGeom prst="rect">
            <a:avLst/>
          </a:prstGeom>
          <a:solidFill>
            <a:srgbClr val="A6A6A6"/>
          </a:solidFill>
          <a:ln w="9360">
            <a:solidFill>
              <a:srgbClr val="000000"/>
            </a:solidFill>
            <a:round/>
          </a:ln>
        </p:spPr>
      </p:sp>
      <p:sp>
        <p:nvSpPr>
          <p:cNvPr id="667" name="CustomShape 8"/>
          <p:cNvSpPr/>
          <p:nvPr/>
        </p:nvSpPr>
        <p:spPr>
          <a:xfrm>
            <a:off x="2903760" y="4049280"/>
            <a:ext cx="1969920" cy="201960"/>
          </a:xfrm>
          <a:prstGeom prst="rect">
            <a:avLst/>
          </a:prstGeom>
          <a:solidFill>
            <a:srgbClr val="93CDDD"/>
          </a:solidFill>
          <a:ln w="9360">
            <a:solidFill>
              <a:srgbClr val="000000"/>
            </a:solidFill>
            <a:round/>
          </a:ln>
        </p:spPr>
      </p:sp>
      <p:sp>
        <p:nvSpPr>
          <p:cNvPr id="668" name="CustomShape 9"/>
          <p:cNvSpPr/>
          <p:nvPr/>
        </p:nvSpPr>
        <p:spPr>
          <a:xfrm>
            <a:off x="3110760" y="5390640"/>
            <a:ext cx="1969920" cy="201960"/>
          </a:xfrm>
          <a:prstGeom prst="rect">
            <a:avLst/>
          </a:prstGeom>
          <a:solidFill>
            <a:srgbClr val="B3A2C7"/>
          </a:solidFill>
          <a:ln w="9360">
            <a:solidFill>
              <a:srgbClr val="000000"/>
            </a:solidFill>
            <a:round/>
          </a:ln>
        </p:spPr>
      </p:sp>
      <p:sp>
        <p:nvSpPr>
          <p:cNvPr id="669" name="CustomShape 10"/>
          <p:cNvSpPr/>
          <p:nvPr/>
        </p:nvSpPr>
        <p:spPr>
          <a:xfrm>
            <a:off x="6925320" y="3562560"/>
            <a:ext cx="1835640" cy="941040"/>
          </a:xfrm>
          <a:prstGeom prst="rect">
            <a:avLst/>
          </a:prstGeom>
        </p:spPr>
        <p:txBody>
          <a:bodyPr lIns="90000" tIns="45000" rIns="90000" bIns="45000"/>
          <a:lstStyle/>
          <a:p>
            <a:pPr algn="ctr">
              <a:lnSpc>
                <a:spcPct val="100000"/>
              </a:lnSpc>
            </a:pPr>
            <a:r>
              <a:rPr lang="en-US" sz="2800">
                <a:solidFill>
                  <a:srgbClr val="000000"/>
                </a:solidFill>
                <a:latin typeface="Calibri"/>
              </a:rPr>
              <a:t>n </a:t>
            </a:r>
            <a:r>
              <a:rPr lang="en-US" sz="2800">
                <a:solidFill>
                  <a:srgbClr val="000000"/>
                </a:solidFill>
                <a:latin typeface="Symbol"/>
              </a:rPr>
              <a:t>(</a:t>
            </a:r>
            <a:r>
              <a:rPr lang="en-US" sz="2800">
                <a:solidFill>
                  <a:srgbClr val="000000"/>
                </a:solidFill>
                <a:latin typeface="Calibri"/>
              </a:rPr>
              <a:t>n</a:t>
            </a:r>
            <a:r>
              <a:rPr lang="en-US" sz="2800">
                <a:solidFill>
                  <a:srgbClr val="000000"/>
                </a:solidFill>
                <a:latin typeface="Symbol"/>
              </a:rPr>
              <a:t>-</a:t>
            </a:r>
            <a:r>
              <a:rPr lang="en-US" sz="2800">
                <a:solidFill>
                  <a:srgbClr val="000000"/>
                </a:solidFill>
                <a:latin typeface="Calibri"/>
              </a:rPr>
              <a:t>1</a:t>
            </a:r>
            <a:r>
              <a:rPr lang="en-US" sz="2800">
                <a:solidFill>
                  <a:srgbClr val="000000"/>
                </a:solidFill>
                <a:latin typeface="Symbol"/>
              </a:rPr>
              <a:t>)/</a:t>
            </a:r>
            <a:r>
              <a:rPr lang="en-US" sz="2800">
                <a:solidFill>
                  <a:srgbClr val="000000"/>
                </a:solidFill>
                <a:latin typeface="Calibri"/>
              </a:rPr>
              <a:t>2 keys</a:t>
            </a:r>
            <a:endParaRPr/>
          </a:p>
        </p:txBody>
      </p:sp>
      <p:sp>
        <p:nvSpPr>
          <p:cNvPr id="670" name="CustomShape 11"/>
          <p:cNvSpPr/>
          <p:nvPr/>
        </p:nvSpPr>
        <p:spPr>
          <a:xfrm>
            <a:off x="2991240" y="281952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sp>
        <p:nvSpPr>
          <p:cNvPr id="671" name="CustomShape 12"/>
          <p:cNvSpPr/>
          <p:nvPr/>
        </p:nvSpPr>
        <p:spPr>
          <a:xfrm>
            <a:off x="2540160" y="468036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sp>
        <p:nvSpPr>
          <p:cNvPr id="672" name="CustomShape 13"/>
          <p:cNvSpPr/>
          <p:nvPr/>
        </p:nvSpPr>
        <p:spPr>
          <a:xfrm>
            <a:off x="4216320" y="467208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sp>
        <p:nvSpPr>
          <p:cNvPr id="673" name="CustomShape 14"/>
          <p:cNvSpPr/>
          <p:nvPr/>
        </p:nvSpPr>
        <p:spPr>
          <a:xfrm>
            <a:off x="5509800" y="466812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sp>
        <p:nvSpPr>
          <p:cNvPr id="674" name="CustomShape 15"/>
          <p:cNvSpPr/>
          <p:nvPr/>
        </p:nvSpPr>
        <p:spPr>
          <a:xfrm>
            <a:off x="3399840" y="626220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sp>
        <p:nvSpPr>
          <p:cNvPr id="675" name="CustomShape 16"/>
          <p:cNvSpPr/>
          <p:nvPr/>
        </p:nvSpPr>
        <p:spPr>
          <a:xfrm>
            <a:off x="745200" y="4351680"/>
            <a:ext cx="723600" cy="514080"/>
          </a:xfrm>
          <a:prstGeom prst="rect">
            <a:avLst/>
          </a:prstGeom>
        </p:spPr>
        <p:txBody>
          <a:bodyPr wrap="none" lIns="90000" tIns="45000" rIns="90000" bIns="45000"/>
          <a:lstStyle/>
          <a:p>
            <a:pPr>
              <a:lnSpc>
                <a:spcPct val="100000"/>
              </a:lnSpc>
            </a:pPr>
            <a:r>
              <a:rPr lang="en-US" sz="1400">
                <a:solidFill>
                  <a:srgbClr val="000000"/>
                </a:solidFill>
                <a:latin typeface="Arial"/>
              </a:rPr>
              <a:t>shared</a:t>
            </a:r>
            <a:endParaRPr/>
          </a:p>
          <a:p>
            <a:pPr>
              <a:lnSpc>
                <a:spcPct val="100000"/>
              </a:lnSpc>
            </a:pPr>
            <a:r>
              <a:rPr lang="en-US" sz="1400">
                <a:solidFill>
                  <a:srgbClr val="000000"/>
                </a:solidFill>
                <a:latin typeface="Arial"/>
              </a:rPr>
              <a:t>secret</a:t>
            </a:r>
            <a:endParaRPr/>
          </a:p>
        </p:txBody>
      </p:sp>
      <p:pic>
        <p:nvPicPr>
          <p:cNvPr id="676" name="Picture 24"/>
          <p:cNvPicPr/>
          <p:nvPr/>
        </p:nvPicPr>
        <p:blipFill>
          <a:blip r:embed="rId4"/>
          <a:stretch>
            <a:fillRect/>
          </a:stretch>
        </p:blipFill>
        <p:spPr>
          <a:xfrm>
            <a:off x="1597320" y="3033000"/>
            <a:ext cx="775080" cy="1049760"/>
          </a:xfrm>
          <a:prstGeom prst="rect">
            <a:avLst/>
          </a:prstGeom>
        </p:spPr>
      </p:pic>
      <p:pic>
        <p:nvPicPr>
          <p:cNvPr id="677" name="Picture 25"/>
          <p:cNvPicPr/>
          <p:nvPr/>
        </p:nvPicPr>
        <p:blipFill>
          <a:blip r:embed="rId5"/>
          <a:stretch>
            <a:fillRect/>
          </a:stretch>
        </p:blipFill>
        <p:spPr>
          <a:xfrm>
            <a:off x="1597320" y="5460840"/>
            <a:ext cx="798480" cy="1047960"/>
          </a:xfrm>
          <a:prstGeom prst="rect">
            <a:avLst/>
          </a:prstGeom>
        </p:spPr>
      </p:pic>
      <p:pic>
        <p:nvPicPr>
          <p:cNvPr id="678" name="Picture 26"/>
          <p:cNvPicPr/>
          <p:nvPr/>
        </p:nvPicPr>
        <p:blipFill>
          <a:blip r:embed="rId6"/>
          <a:stretch>
            <a:fillRect/>
          </a:stretch>
        </p:blipFill>
        <p:spPr>
          <a:xfrm>
            <a:off x="4782600" y="5460840"/>
            <a:ext cx="834120" cy="104796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Public-Key Cryptography</a:t>
            </a:r>
            <a:endParaRPr/>
          </a:p>
        </p:txBody>
      </p:sp>
      <p:sp>
        <p:nvSpPr>
          <p:cNvPr id="680"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Bob has two keys: a </a:t>
            </a:r>
            <a:r>
              <a:rPr lang="en-US" sz="3200" b="1">
                <a:solidFill>
                  <a:srgbClr val="000000"/>
                </a:solidFill>
                <a:latin typeface="Calibri"/>
              </a:rPr>
              <a:t>private key, </a:t>
            </a:r>
            <a:r>
              <a:rPr lang="en-US" sz="3200">
                <a:solidFill>
                  <a:srgbClr val="000000"/>
                </a:solidFill>
                <a:latin typeface="Calibri"/>
              </a:rPr>
              <a:t>SB, which Bob keeps secret, and a </a:t>
            </a:r>
            <a:r>
              <a:rPr lang="en-US" sz="3200" b="1">
                <a:solidFill>
                  <a:srgbClr val="000000"/>
                </a:solidFill>
                <a:latin typeface="Calibri"/>
              </a:rPr>
              <a:t>public key, </a:t>
            </a:r>
            <a:r>
              <a:rPr lang="en-US" sz="3200">
                <a:solidFill>
                  <a:srgbClr val="000000"/>
                </a:solidFill>
                <a:latin typeface="Calibri"/>
              </a:rPr>
              <a:t>PB, which Bob broadcasts widely. </a:t>
            </a:r>
            <a:endParaRPr/>
          </a:p>
          <a:p>
            <a:pPr lvl="1">
              <a:lnSpc>
                <a:spcPct val="100000"/>
              </a:lnSpc>
              <a:buFont typeface="Arial"/>
              <a:buChar char="–"/>
            </a:pPr>
            <a:r>
              <a:rPr lang="en-US" sz="2800">
                <a:solidFill>
                  <a:srgbClr val="000000"/>
                </a:solidFill>
                <a:latin typeface="Calibri"/>
              </a:rPr>
              <a:t>In order for Alice to send an encrypted message to Bob, she need only obtain his public key, PB, use that to encrypt her message, M, and send the result, C = EPB (M), to Bob. Bob then uses his secret key to decrypt the message as M = DSB (C).</a:t>
            </a:r>
            <a:endParaRPr/>
          </a:p>
        </p:txBody>
      </p:sp>
      <p:sp>
        <p:nvSpPr>
          <p:cNvPr id="681" name="CustomShape 3"/>
          <p:cNvSpPr/>
          <p:nvPr/>
        </p:nvSpPr>
        <p:spPr>
          <a:xfrm>
            <a:off x="0" y="0"/>
            <a:ext cx="11795040" cy="11795040"/>
          </a:xfrm>
          <a:prstGeom prst="rect">
            <a:avLst/>
          </a:prstGeom>
        </p:spPr>
        <p:txBody>
          <a:bodyPr lIns="90000" tIns="45000" rIns="90000" bIns="45000"/>
          <a:lstStyle/>
          <a:p>
            <a:pPr>
              <a:lnSpc>
                <a:spcPct val="100000"/>
              </a:lnSpc>
            </a:pPr>
            <a:fld id="{F1D13111-8171-41C1-B101-71B141F1F191}" type="slidenum">
              <a:rPr lang="en-US">
                <a:solidFill>
                  <a:srgbClr val="000000"/>
                </a:solidFill>
                <a:latin typeface="Calibri"/>
              </a:rPr>
              <a:t>44</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Public-Key Cryptography</a:t>
            </a:r>
            <a:endParaRPr/>
          </a:p>
        </p:txBody>
      </p:sp>
      <p:sp>
        <p:nvSpPr>
          <p:cNvPr id="683"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Separate keys are used for encryption and decryption.</a:t>
            </a:r>
            <a:endParaRPr/>
          </a:p>
        </p:txBody>
      </p:sp>
      <p:sp>
        <p:nvSpPr>
          <p:cNvPr id="684" name="CustomShape 3"/>
          <p:cNvSpPr/>
          <p:nvPr/>
        </p:nvSpPr>
        <p:spPr>
          <a:xfrm>
            <a:off x="0" y="0"/>
            <a:ext cx="11795040" cy="11795040"/>
          </a:xfrm>
          <a:prstGeom prst="rect">
            <a:avLst/>
          </a:prstGeom>
        </p:spPr>
        <p:txBody>
          <a:bodyPr lIns="90000" tIns="45000" rIns="90000" bIns="45000"/>
          <a:lstStyle/>
          <a:p>
            <a:pPr>
              <a:lnSpc>
                <a:spcPct val="100000"/>
              </a:lnSpc>
            </a:pPr>
            <a:fld id="{51C131E1-81E1-41D1-B121-E141B1111121}" type="slidenum">
              <a:rPr lang="en-US">
                <a:solidFill>
                  <a:srgbClr val="000000"/>
                </a:solidFill>
                <a:latin typeface="Calibri"/>
              </a:rPr>
              <a:t>45</a:t>
            </a:fld>
            <a:endParaRPr/>
          </a:p>
        </p:txBody>
      </p:sp>
      <p:pic>
        <p:nvPicPr>
          <p:cNvPr id="685" name="Picture 4"/>
          <p:cNvPicPr/>
          <p:nvPr/>
        </p:nvPicPr>
        <p:blipFill>
          <a:blip r:embed="rId2"/>
          <a:stretch>
            <a:fillRect/>
          </a:stretch>
        </p:blipFill>
        <p:spPr>
          <a:xfrm>
            <a:off x="7264440" y="4710240"/>
            <a:ext cx="847440" cy="1026360"/>
          </a:xfrm>
          <a:prstGeom prst="rect">
            <a:avLst/>
          </a:prstGeom>
        </p:spPr>
      </p:pic>
      <p:pic>
        <p:nvPicPr>
          <p:cNvPr id="686" name="Picture 5"/>
          <p:cNvPicPr/>
          <p:nvPr/>
        </p:nvPicPr>
        <p:blipFill>
          <a:blip r:embed="rId3"/>
          <a:stretch>
            <a:fillRect/>
          </a:stretch>
        </p:blipFill>
        <p:spPr>
          <a:xfrm>
            <a:off x="3875040" y="4710240"/>
            <a:ext cx="1222920" cy="1127880"/>
          </a:xfrm>
          <a:prstGeom prst="rect">
            <a:avLst/>
          </a:prstGeom>
        </p:spPr>
      </p:pic>
      <p:pic>
        <p:nvPicPr>
          <p:cNvPr id="687" name="Picture 6"/>
          <p:cNvPicPr/>
          <p:nvPr/>
        </p:nvPicPr>
        <p:blipFill>
          <a:blip r:embed="rId4"/>
          <a:stretch>
            <a:fillRect/>
          </a:stretch>
        </p:blipFill>
        <p:spPr>
          <a:xfrm>
            <a:off x="5981760" y="4612320"/>
            <a:ext cx="818280" cy="501480"/>
          </a:xfrm>
          <a:prstGeom prst="rect">
            <a:avLst/>
          </a:prstGeom>
        </p:spPr>
      </p:pic>
      <p:pic>
        <p:nvPicPr>
          <p:cNvPr id="688" name="Picture 7"/>
          <p:cNvPicPr/>
          <p:nvPr/>
        </p:nvPicPr>
        <p:blipFill>
          <a:blip r:embed="rId5"/>
          <a:stretch>
            <a:fillRect/>
          </a:stretch>
        </p:blipFill>
        <p:spPr>
          <a:xfrm>
            <a:off x="2128680" y="4612320"/>
            <a:ext cx="819720" cy="502200"/>
          </a:xfrm>
          <a:prstGeom prst="rect">
            <a:avLst/>
          </a:prstGeom>
        </p:spPr>
      </p:pic>
      <p:sp>
        <p:nvSpPr>
          <p:cNvPr id="689" name="CustomShape 4"/>
          <p:cNvSpPr/>
          <p:nvPr/>
        </p:nvSpPr>
        <p:spPr>
          <a:xfrm>
            <a:off x="2025360" y="3856320"/>
            <a:ext cx="922320" cy="437040"/>
          </a:xfrm>
          <a:prstGeom prst="rect">
            <a:avLst/>
          </a:prstGeom>
          <a:gradFill>
            <a:gsLst>
              <a:gs pos="0">
                <a:srgbClr val="FFF1EC"/>
              </a:gs>
              <a:gs pos="50000">
                <a:srgbClr val="FFD2BC"/>
              </a:gs>
              <a:gs pos="100000">
                <a:srgbClr val="FFF1EC"/>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encrypt</a:t>
            </a:r>
            <a:endParaRPr/>
          </a:p>
        </p:txBody>
      </p:sp>
      <p:sp>
        <p:nvSpPr>
          <p:cNvPr id="690" name="CustomShape 5"/>
          <p:cNvSpPr/>
          <p:nvPr/>
        </p:nvSpPr>
        <p:spPr>
          <a:xfrm>
            <a:off x="2320560" y="4346280"/>
            <a:ext cx="331560" cy="290520"/>
          </a:xfrm>
          <a:prstGeom prst="rect">
            <a:avLst/>
          </a:prstGeom>
          <a:solidFill>
            <a:srgbClr val="F79646"/>
          </a:solidFill>
          <a:ln w="9360">
            <a:solidFill>
              <a:srgbClr val="000000"/>
            </a:solidFill>
            <a:round/>
          </a:ln>
        </p:spPr>
      </p:sp>
      <p:sp>
        <p:nvSpPr>
          <p:cNvPr id="691" name="CustomShape 6"/>
          <p:cNvSpPr/>
          <p:nvPr/>
        </p:nvSpPr>
        <p:spPr>
          <a:xfrm>
            <a:off x="5928480" y="3856320"/>
            <a:ext cx="922320" cy="437040"/>
          </a:xfrm>
          <a:prstGeom prst="rect">
            <a:avLst/>
          </a:prstGeom>
          <a:gradFill>
            <a:gsLst>
              <a:gs pos="0">
                <a:srgbClr val="F4FFE6"/>
              </a:gs>
              <a:gs pos="50000">
                <a:srgbClr val="D9FDA6"/>
              </a:gs>
              <a:gs pos="100000">
                <a:srgbClr val="F4FFE6"/>
              </a:gs>
            </a:gsLst>
            <a:lin ang="16200000"/>
          </a:gradFill>
          <a:ln w="9360">
            <a:solidFill>
              <a:srgbClr val="000000"/>
            </a:solidFill>
            <a:round/>
          </a:ln>
        </p:spPr>
        <p:txBody>
          <a:bodyPr lIns="90000" tIns="45000" rIns="90000" bIns="45000" anchor="ctr"/>
          <a:lstStyle/>
          <a:p>
            <a:pPr algn="ctr">
              <a:lnSpc>
                <a:spcPct val="100000"/>
              </a:lnSpc>
            </a:pPr>
            <a:r>
              <a:rPr lang="en-US" sz="1600">
                <a:solidFill>
                  <a:srgbClr val="000000"/>
                </a:solidFill>
                <a:latin typeface="Calibri"/>
              </a:rPr>
              <a:t>decrypt</a:t>
            </a:r>
            <a:endParaRPr/>
          </a:p>
        </p:txBody>
      </p:sp>
      <p:sp>
        <p:nvSpPr>
          <p:cNvPr id="692" name="CustomShape 7"/>
          <p:cNvSpPr/>
          <p:nvPr/>
        </p:nvSpPr>
        <p:spPr>
          <a:xfrm>
            <a:off x="6223680" y="4346280"/>
            <a:ext cx="331560" cy="290520"/>
          </a:xfrm>
          <a:prstGeom prst="rect">
            <a:avLst/>
          </a:prstGeom>
          <a:solidFill>
            <a:srgbClr val="F79646"/>
          </a:solidFill>
          <a:ln w="9360">
            <a:solidFill>
              <a:srgbClr val="000000"/>
            </a:solidFill>
            <a:round/>
          </a:ln>
        </p:spPr>
      </p:sp>
      <p:sp>
        <p:nvSpPr>
          <p:cNvPr id="693" name="CustomShape 8"/>
          <p:cNvSpPr/>
          <p:nvPr/>
        </p:nvSpPr>
        <p:spPr>
          <a:xfrm>
            <a:off x="1563840" y="3953880"/>
            <a:ext cx="398520" cy="241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94" name="CustomShape 9"/>
          <p:cNvSpPr/>
          <p:nvPr/>
        </p:nvSpPr>
        <p:spPr>
          <a:xfrm>
            <a:off x="6915240" y="3953880"/>
            <a:ext cx="398520" cy="241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695" name="CustomShape 10"/>
          <p:cNvSpPr/>
          <p:nvPr/>
        </p:nvSpPr>
        <p:spPr>
          <a:xfrm>
            <a:off x="3870000" y="4365720"/>
            <a:ext cx="1211040" cy="331920"/>
          </a:xfrm>
          <a:prstGeom prst="rect">
            <a:avLst/>
          </a:prstGeom>
        </p:spPr>
        <p:txBody>
          <a:bodyPr wrap="none" lIns="90000" tIns="45000" rIns="90000" bIns="45000"/>
          <a:lstStyle/>
          <a:p>
            <a:pPr algn="ctr">
              <a:lnSpc>
                <a:spcPct val="100000"/>
              </a:lnSpc>
            </a:pPr>
            <a:r>
              <a:rPr lang="en-US" sz="1600">
                <a:latin typeface="Calibri"/>
              </a:rPr>
              <a:t>ciphertext</a:t>
            </a:r>
            <a:endParaRPr/>
          </a:p>
        </p:txBody>
      </p:sp>
      <p:sp>
        <p:nvSpPr>
          <p:cNvPr id="696" name="CustomShape 11"/>
          <p:cNvSpPr/>
          <p:nvPr/>
        </p:nvSpPr>
        <p:spPr>
          <a:xfrm>
            <a:off x="905400" y="4834080"/>
            <a:ext cx="738720" cy="240840"/>
          </a:xfrm>
          <a:prstGeom prst="rect">
            <a:avLst/>
          </a:prstGeom>
        </p:spPr>
        <p:txBody>
          <a:bodyPr wrap="none" lIns="90000" tIns="45000" rIns="90000" bIns="45000"/>
          <a:lstStyle/>
          <a:p>
            <a:pPr algn="ctr">
              <a:lnSpc>
                <a:spcPct val="100000"/>
              </a:lnSpc>
            </a:pPr>
            <a:r>
              <a:rPr lang="en-US" sz="1000">
                <a:solidFill>
                  <a:srgbClr val="FCFBF9"/>
                </a:solidFill>
                <a:latin typeface="Calibri"/>
              </a:rPr>
              <a:t>plaintext</a:t>
            </a:r>
            <a:endParaRPr/>
          </a:p>
        </p:txBody>
      </p:sp>
      <p:sp>
        <p:nvSpPr>
          <p:cNvPr id="697" name="CustomShape 12"/>
          <p:cNvSpPr/>
          <p:nvPr/>
        </p:nvSpPr>
        <p:spPr>
          <a:xfrm>
            <a:off x="1820520" y="5051520"/>
            <a:ext cx="1331640" cy="575280"/>
          </a:xfrm>
          <a:prstGeom prst="rect">
            <a:avLst/>
          </a:prstGeom>
        </p:spPr>
        <p:txBody>
          <a:bodyPr lIns="90000" tIns="45000" rIns="90000" bIns="45000"/>
          <a:lstStyle/>
          <a:p>
            <a:pPr algn="ctr">
              <a:lnSpc>
                <a:spcPct val="100000"/>
              </a:lnSpc>
            </a:pPr>
            <a:r>
              <a:rPr lang="en-US" sz="1600">
                <a:latin typeface="Calibri"/>
              </a:rPr>
              <a:t>public</a:t>
            </a:r>
            <a:endParaRPr/>
          </a:p>
          <a:p>
            <a:pPr algn="ctr">
              <a:lnSpc>
                <a:spcPct val="100000"/>
              </a:lnSpc>
            </a:pPr>
            <a:r>
              <a:rPr lang="en-US" sz="1600">
                <a:latin typeface="Calibri"/>
              </a:rPr>
              <a:t>key</a:t>
            </a:r>
            <a:endParaRPr/>
          </a:p>
        </p:txBody>
      </p:sp>
      <p:sp>
        <p:nvSpPr>
          <p:cNvPr id="698" name="CustomShape 13"/>
          <p:cNvSpPr/>
          <p:nvPr/>
        </p:nvSpPr>
        <p:spPr>
          <a:xfrm>
            <a:off x="5723640" y="5051520"/>
            <a:ext cx="1331640" cy="575280"/>
          </a:xfrm>
          <a:prstGeom prst="rect">
            <a:avLst/>
          </a:prstGeom>
        </p:spPr>
        <p:txBody>
          <a:bodyPr lIns="90000" tIns="45000" rIns="90000" bIns="45000"/>
          <a:lstStyle/>
          <a:p>
            <a:pPr algn="ctr">
              <a:lnSpc>
                <a:spcPct val="100000"/>
              </a:lnSpc>
            </a:pPr>
            <a:r>
              <a:rPr lang="en-US" sz="1600"/>
              <a:t>private</a:t>
            </a:r>
            <a:endParaRPr/>
          </a:p>
          <a:p>
            <a:pPr algn="ctr">
              <a:lnSpc>
                <a:spcPct val="100000"/>
              </a:lnSpc>
            </a:pPr>
            <a:r>
              <a:rPr lang="en-US" sz="1600">
                <a:latin typeface="Calibri"/>
              </a:rPr>
              <a:t>key</a:t>
            </a:r>
            <a:endParaRPr/>
          </a:p>
        </p:txBody>
      </p:sp>
      <p:sp>
        <p:nvSpPr>
          <p:cNvPr id="699" name="CustomShape 14"/>
          <p:cNvSpPr/>
          <p:nvPr/>
        </p:nvSpPr>
        <p:spPr>
          <a:xfrm>
            <a:off x="3349440" y="2859480"/>
            <a:ext cx="2178720" cy="637200"/>
          </a:xfrm>
          <a:prstGeom prst="rect">
            <a:avLst/>
          </a:prstGeom>
        </p:spPr>
        <p:txBody>
          <a:bodyPr wrap="none" lIns="90000" tIns="45000" rIns="90000" bIns="45000"/>
          <a:lstStyle/>
          <a:p>
            <a:r>
              <a:rPr lang="en-US" b="1">
                <a:latin typeface="Calibri"/>
              </a:rPr>
              <a:t>Communication</a:t>
            </a:r>
            <a:endParaRPr/>
          </a:p>
          <a:p>
            <a:pPr algn="ctr">
              <a:lnSpc>
                <a:spcPct val="100000"/>
              </a:lnSpc>
            </a:pPr>
            <a:r>
              <a:rPr lang="en-US" b="1">
                <a:latin typeface="Calibri"/>
              </a:rPr>
              <a:t>channel</a:t>
            </a:r>
            <a:endParaRPr/>
          </a:p>
        </p:txBody>
      </p:sp>
      <p:sp>
        <p:nvSpPr>
          <p:cNvPr id="700" name="CustomShape 15"/>
          <p:cNvSpPr/>
          <p:nvPr/>
        </p:nvSpPr>
        <p:spPr>
          <a:xfrm>
            <a:off x="1263240" y="2997360"/>
            <a:ext cx="1092240" cy="362880"/>
          </a:xfrm>
          <a:prstGeom prst="rect">
            <a:avLst/>
          </a:prstGeom>
        </p:spPr>
        <p:txBody>
          <a:bodyPr wrap="none" lIns="90000" tIns="45000" rIns="90000" bIns="45000"/>
          <a:lstStyle/>
          <a:p>
            <a:pPr algn="ctr">
              <a:lnSpc>
                <a:spcPct val="100000"/>
              </a:lnSpc>
            </a:pPr>
            <a:r>
              <a:rPr lang="en-US" b="1">
                <a:latin typeface="Calibri"/>
              </a:rPr>
              <a:t>Sender</a:t>
            </a:r>
            <a:endParaRPr/>
          </a:p>
        </p:txBody>
      </p:sp>
      <p:sp>
        <p:nvSpPr>
          <p:cNvPr id="701" name="CustomShape 16"/>
          <p:cNvSpPr/>
          <p:nvPr/>
        </p:nvSpPr>
        <p:spPr>
          <a:xfrm>
            <a:off x="6373440" y="2997360"/>
            <a:ext cx="1392480" cy="362880"/>
          </a:xfrm>
          <a:prstGeom prst="rect">
            <a:avLst/>
          </a:prstGeom>
        </p:spPr>
        <p:txBody>
          <a:bodyPr wrap="none" lIns="90000" tIns="45000" rIns="90000" bIns="45000"/>
          <a:lstStyle/>
          <a:p>
            <a:pPr algn="ctr">
              <a:lnSpc>
                <a:spcPct val="100000"/>
              </a:lnSpc>
            </a:pPr>
            <a:r>
              <a:rPr lang="en-US" b="1">
                <a:latin typeface="Calibri"/>
              </a:rPr>
              <a:t>Recipient</a:t>
            </a:r>
            <a:endParaRPr/>
          </a:p>
        </p:txBody>
      </p:sp>
      <p:sp>
        <p:nvSpPr>
          <p:cNvPr id="702" name="Line 17"/>
          <p:cNvSpPr/>
          <p:nvPr/>
        </p:nvSpPr>
        <p:spPr>
          <a:xfrm>
            <a:off x="3309840" y="2563200"/>
            <a:ext cx="0" cy="3122280"/>
          </a:xfrm>
          <a:prstGeom prst="line">
            <a:avLst/>
          </a:prstGeom>
          <a:ln w="38160" cap="rnd">
            <a:solidFill>
              <a:srgbClr val="C0504D"/>
            </a:solidFill>
            <a:custDash>
              <a:ds d="0" sp="0"/>
            </a:custDash>
            <a:round/>
          </a:ln>
        </p:spPr>
      </p:sp>
      <p:sp>
        <p:nvSpPr>
          <p:cNvPr id="703" name="Line 18"/>
          <p:cNvSpPr/>
          <p:nvPr/>
        </p:nvSpPr>
        <p:spPr>
          <a:xfrm>
            <a:off x="5569560" y="2514600"/>
            <a:ext cx="0" cy="3122280"/>
          </a:xfrm>
          <a:prstGeom prst="line">
            <a:avLst/>
          </a:prstGeom>
          <a:ln w="38160" cap="rnd">
            <a:solidFill>
              <a:srgbClr val="C0504D"/>
            </a:solidFill>
            <a:custDash>
              <a:ds d="0" sp="0"/>
            </a:custDash>
            <a:round/>
          </a:ln>
        </p:spPr>
      </p:sp>
      <p:sp>
        <p:nvSpPr>
          <p:cNvPr id="704" name="CustomShape 19"/>
          <p:cNvSpPr/>
          <p:nvPr/>
        </p:nvSpPr>
        <p:spPr>
          <a:xfrm>
            <a:off x="3288600" y="5789880"/>
            <a:ext cx="2300760" cy="637200"/>
          </a:xfrm>
          <a:prstGeom prst="rect">
            <a:avLst/>
          </a:prstGeom>
        </p:spPr>
        <p:txBody>
          <a:bodyPr wrap="none" lIns="90000" tIns="45000" rIns="90000" bIns="45000"/>
          <a:lstStyle/>
          <a:p>
            <a:pPr algn="ctr">
              <a:lnSpc>
                <a:spcPct val="100000"/>
              </a:lnSpc>
            </a:pPr>
            <a:r>
              <a:rPr lang="en-US" b="1">
                <a:latin typeface="Calibri"/>
              </a:rPr>
              <a:t>Attacker</a:t>
            </a:r>
            <a:endParaRPr/>
          </a:p>
          <a:p>
            <a:pPr algn="ctr">
              <a:lnSpc>
                <a:spcPct val="100000"/>
              </a:lnSpc>
            </a:pPr>
            <a:r>
              <a:rPr lang="en-US" b="1">
                <a:latin typeface="Calibri"/>
              </a:rPr>
              <a:t>(eavesdropping)</a:t>
            </a:r>
            <a:endParaRPr/>
          </a:p>
        </p:txBody>
      </p:sp>
      <p:sp>
        <p:nvSpPr>
          <p:cNvPr id="705" name="CustomShape 20"/>
          <p:cNvSpPr/>
          <p:nvPr/>
        </p:nvSpPr>
        <p:spPr>
          <a:xfrm>
            <a:off x="3053160" y="3953880"/>
            <a:ext cx="922320" cy="241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06" name="CustomShape 21"/>
          <p:cNvSpPr/>
          <p:nvPr/>
        </p:nvSpPr>
        <p:spPr>
          <a:xfrm>
            <a:off x="4902120" y="3953880"/>
            <a:ext cx="922320" cy="24192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07" name="CustomShape 22"/>
          <p:cNvSpPr/>
          <p:nvPr/>
        </p:nvSpPr>
        <p:spPr>
          <a:xfrm>
            <a:off x="533520" y="4346640"/>
            <a:ext cx="1072440" cy="331920"/>
          </a:xfrm>
          <a:prstGeom prst="rect">
            <a:avLst/>
          </a:prstGeom>
        </p:spPr>
        <p:txBody>
          <a:bodyPr wrap="none" lIns="90000" tIns="45000" rIns="90000" bIns="45000"/>
          <a:lstStyle/>
          <a:p>
            <a:pPr algn="ctr">
              <a:lnSpc>
                <a:spcPct val="100000"/>
              </a:lnSpc>
            </a:pPr>
            <a:r>
              <a:rPr lang="en-US" sz="1600">
                <a:latin typeface="Calibri"/>
              </a:rPr>
              <a:t>plaintext</a:t>
            </a:r>
            <a:endParaRPr/>
          </a:p>
        </p:txBody>
      </p:sp>
      <p:sp>
        <p:nvSpPr>
          <p:cNvPr id="708" name="CustomShape 23"/>
          <p:cNvSpPr/>
          <p:nvPr/>
        </p:nvSpPr>
        <p:spPr>
          <a:xfrm>
            <a:off x="7261200" y="4346640"/>
            <a:ext cx="1072440" cy="331920"/>
          </a:xfrm>
          <a:prstGeom prst="rect">
            <a:avLst/>
          </a:prstGeom>
        </p:spPr>
        <p:txBody>
          <a:bodyPr wrap="none" lIns="90000" tIns="45000" rIns="90000" bIns="45000"/>
          <a:lstStyle/>
          <a:p>
            <a:pPr algn="ctr">
              <a:lnSpc>
                <a:spcPct val="100000"/>
              </a:lnSpc>
            </a:pPr>
            <a:r>
              <a:rPr lang="en-US" sz="1600">
                <a:latin typeface="Calibri"/>
              </a:rPr>
              <a:t>plaintext</a:t>
            </a:r>
            <a:endParaRPr/>
          </a:p>
        </p:txBody>
      </p:sp>
      <p:pic>
        <p:nvPicPr>
          <p:cNvPr id="709" name="Picture 28"/>
          <p:cNvPicPr/>
          <p:nvPr/>
        </p:nvPicPr>
        <p:blipFill>
          <a:blip r:embed="rId6"/>
          <a:stretch>
            <a:fillRect/>
          </a:stretch>
        </p:blipFill>
        <p:spPr>
          <a:xfrm>
            <a:off x="3957840" y="3454920"/>
            <a:ext cx="906480" cy="969840"/>
          </a:xfrm>
          <a:prstGeom prst="rect">
            <a:avLst/>
          </a:prstGeom>
        </p:spPr>
      </p:pic>
      <p:pic>
        <p:nvPicPr>
          <p:cNvPr id="710" name="Picture 29"/>
          <p:cNvPicPr/>
          <p:nvPr/>
        </p:nvPicPr>
        <p:blipFill>
          <a:blip r:embed="rId6"/>
          <a:stretch>
            <a:fillRect/>
          </a:stretch>
        </p:blipFill>
        <p:spPr>
          <a:xfrm>
            <a:off x="609480" y="3407760"/>
            <a:ext cx="906480" cy="969840"/>
          </a:xfrm>
          <a:prstGeom prst="rect">
            <a:avLst/>
          </a:prstGeom>
        </p:spPr>
      </p:pic>
      <p:pic>
        <p:nvPicPr>
          <p:cNvPr id="711" name="Picture 30"/>
          <p:cNvPicPr/>
          <p:nvPr/>
        </p:nvPicPr>
        <p:blipFill>
          <a:blip r:embed="rId6"/>
          <a:stretch>
            <a:fillRect/>
          </a:stretch>
        </p:blipFill>
        <p:spPr>
          <a:xfrm>
            <a:off x="7315920" y="3407760"/>
            <a:ext cx="906480" cy="969840"/>
          </a:xfrm>
          <a:prstGeom prst="rect">
            <a:avLst/>
          </a:prstGeom>
        </p:spPr>
      </p:pic>
      <p:pic>
        <p:nvPicPr>
          <p:cNvPr id="712" name="Picture 31"/>
          <p:cNvPicPr/>
          <p:nvPr/>
        </p:nvPicPr>
        <p:blipFill>
          <a:blip r:embed="rId7"/>
          <a:stretch>
            <a:fillRect/>
          </a:stretch>
        </p:blipFill>
        <p:spPr>
          <a:xfrm>
            <a:off x="793440" y="4758840"/>
            <a:ext cx="763920" cy="912600"/>
          </a:xfrm>
          <a:prstGeom prst="rect">
            <a:avLst/>
          </a:prstGeom>
        </p:spPr>
      </p:pic>
      <p:pic>
        <p:nvPicPr>
          <p:cNvPr id="713" name="Picture 32"/>
          <p:cNvPicPr/>
          <p:nvPr/>
        </p:nvPicPr>
        <p:blipFill>
          <a:blip r:embed="rId8"/>
          <a:stretch>
            <a:fillRect/>
          </a:stretch>
        </p:blipFill>
        <p:spPr>
          <a:xfrm>
            <a:off x="4026960" y="3676680"/>
            <a:ext cx="450720" cy="60876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Public Key Distribution</a:t>
            </a:r>
            <a:endParaRPr/>
          </a:p>
        </p:txBody>
      </p:sp>
      <p:sp>
        <p:nvSpPr>
          <p:cNvPr id="715"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Only one key is needed for each recipient</a:t>
            </a:r>
            <a:endParaRPr/>
          </a:p>
        </p:txBody>
      </p:sp>
      <p:sp>
        <p:nvSpPr>
          <p:cNvPr id="716" name="CustomShape 3"/>
          <p:cNvSpPr/>
          <p:nvPr/>
        </p:nvSpPr>
        <p:spPr>
          <a:xfrm>
            <a:off x="0" y="0"/>
            <a:ext cx="11795040" cy="11795040"/>
          </a:xfrm>
          <a:prstGeom prst="rect">
            <a:avLst/>
          </a:prstGeom>
        </p:spPr>
        <p:txBody>
          <a:bodyPr lIns="90000" tIns="45000" rIns="90000" bIns="45000"/>
          <a:lstStyle/>
          <a:p>
            <a:pPr>
              <a:lnSpc>
                <a:spcPct val="100000"/>
              </a:lnSpc>
            </a:pPr>
            <a:fld id="{A1314171-7131-41F1-81C1-F1E131117121}" type="slidenum">
              <a:rPr lang="en-US">
                <a:solidFill>
                  <a:srgbClr val="000000"/>
                </a:solidFill>
                <a:latin typeface="Calibri"/>
              </a:rPr>
              <a:t>46</a:t>
            </a:fld>
            <a:endParaRPr/>
          </a:p>
        </p:txBody>
      </p:sp>
      <p:pic>
        <p:nvPicPr>
          <p:cNvPr id="717" name="Picture 4"/>
          <p:cNvPicPr/>
          <p:nvPr/>
        </p:nvPicPr>
        <p:blipFill>
          <a:blip r:embed="rId2"/>
          <a:stretch>
            <a:fillRect/>
          </a:stretch>
        </p:blipFill>
        <p:spPr>
          <a:xfrm>
            <a:off x="5650560" y="2438280"/>
            <a:ext cx="913680" cy="815760"/>
          </a:xfrm>
          <a:prstGeom prst="rect">
            <a:avLst/>
          </a:prstGeom>
        </p:spPr>
      </p:pic>
      <p:pic>
        <p:nvPicPr>
          <p:cNvPr id="718" name="Picture 5"/>
          <p:cNvPicPr/>
          <p:nvPr/>
        </p:nvPicPr>
        <p:blipFill>
          <a:blip r:embed="rId2"/>
          <a:stretch>
            <a:fillRect/>
          </a:stretch>
        </p:blipFill>
        <p:spPr>
          <a:xfrm>
            <a:off x="1924920" y="5830560"/>
            <a:ext cx="913680" cy="815760"/>
          </a:xfrm>
          <a:prstGeom prst="rect">
            <a:avLst/>
          </a:prstGeom>
        </p:spPr>
      </p:pic>
      <p:pic>
        <p:nvPicPr>
          <p:cNvPr id="719" name="Picture 6"/>
          <p:cNvPicPr/>
          <p:nvPr/>
        </p:nvPicPr>
        <p:blipFill>
          <a:blip r:embed="rId3"/>
          <a:stretch>
            <a:fillRect/>
          </a:stretch>
        </p:blipFill>
        <p:spPr>
          <a:xfrm>
            <a:off x="1947600" y="2458440"/>
            <a:ext cx="913680" cy="815760"/>
          </a:xfrm>
          <a:prstGeom prst="rect">
            <a:avLst/>
          </a:prstGeom>
        </p:spPr>
      </p:pic>
      <p:pic>
        <p:nvPicPr>
          <p:cNvPr id="720" name="Picture 7"/>
          <p:cNvPicPr/>
          <p:nvPr/>
        </p:nvPicPr>
        <p:blipFill>
          <a:blip r:embed="rId3"/>
          <a:stretch>
            <a:fillRect/>
          </a:stretch>
        </p:blipFill>
        <p:spPr>
          <a:xfrm>
            <a:off x="5648040" y="5830560"/>
            <a:ext cx="913680" cy="815760"/>
          </a:xfrm>
          <a:prstGeom prst="rect">
            <a:avLst/>
          </a:prstGeom>
        </p:spPr>
      </p:pic>
      <p:pic>
        <p:nvPicPr>
          <p:cNvPr id="721" name="Picture 8"/>
          <p:cNvPicPr/>
          <p:nvPr/>
        </p:nvPicPr>
        <p:blipFill>
          <a:blip r:embed="rId4"/>
          <a:stretch>
            <a:fillRect/>
          </a:stretch>
        </p:blipFill>
        <p:spPr>
          <a:xfrm>
            <a:off x="2968560" y="5079600"/>
            <a:ext cx="680400" cy="391680"/>
          </a:xfrm>
          <a:prstGeom prst="rect">
            <a:avLst/>
          </a:prstGeom>
        </p:spPr>
      </p:pic>
      <p:pic>
        <p:nvPicPr>
          <p:cNvPr id="722" name="Picture 9"/>
          <p:cNvPicPr/>
          <p:nvPr/>
        </p:nvPicPr>
        <p:blipFill>
          <a:blip r:embed="rId4"/>
          <a:stretch>
            <a:fillRect/>
          </a:stretch>
        </p:blipFill>
        <p:spPr>
          <a:xfrm>
            <a:off x="4830120" y="3631680"/>
            <a:ext cx="680400" cy="391680"/>
          </a:xfrm>
          <a:prstGeom prst="rect">
            <a:avLst/>
          </a:prstGeom>
        </p:spPr>
      </p:pic>
      <p:pic>
        <p:nvPicPr>
          <p:cNvPr id="723" name="Picture 10"/>
          <p:cNvPicPr/>
          <p:nvPr/>
        </p:nvPicPr>
        <p:blipFill>
          <a:blip r:embed="rId5"/>
          <a:stretch>
            <a:fillRect/>
          </a:stretch>
        </p:blipFill>
        <p:spPr>
          <a:xfrm>
            <a:off x="2968560" y="3578040"/>
            <a:ext cx="718560" cy="437760"/>
          </a:xfrm>
          <a:prstGeom prst="rect">
            <a:avLst/>
          </a:prstGeom>
        </p:spPr>
      </p:pic>
      <p:pic>
        <p:nvPicPr>
          <p:cNvPr id="724" name="Picture 11"/>
          <p:cNvPicPr/>
          <p:nvPr/>
        </p:nvPicPr>
        <p:blipFill>
          <a:blip r:embed="rId5"/>
          <a:stretch>
            <a:fillRect/>
          </a:stretch>
        </p:blipFill>
        <p:spPr>
          <a:xfrm>
            <a:off x="4830120" y="5025960"/>
            <a:ext cx="718560" cy="437760"/>
          </a:xfrm>
          <a:prstGeom prst="rect">
            <a:avLst/>
          </a:prstGeom>
        </p:spPr>
      </p:pic>
      <p:sp>
        <p:nvSpPr>
          <p:cNvPr id="725" name="CustomShape 4"/>
          <p:cNvSpPr/>
          <p:nvPr/>
        </p:nvSpPr>
        <p:spPr>
          <a:xfrm>
            <a:off x="3268800" y="3277440"/>
            <a:ext cx="1919520" cy="158760"/>
          </a:xfrm>
          <a:prstGeom prst="rect">
            <a:avLst/>
          </a:prstGeom>
          <a:solidFill>
            <a:srgbClr val="A6A6A6"/>
          </a:solidFill>
          <a:ln w="9360">
            <a:solidFill>
              <a:srgbClr val="000000"/>
            </a:solidFill>
            <a:round/>
          </a:ln>
        </p:spPr>
      </p:sp>
      <p:sp>
        <p:nvSpPr>
          <p:cNvPr id="726" name="CustomShape 5"/>
          <p:cNvSpPr/>
          <p:nvPr/>
        </p:nvSpPr>
        <p:spPr>
          <a:xfrm>
            <a:off x="3268800" y="5618160"/>
            <a:ext cx="1919520" cy="158760"/>
          </a:xfrm>
          <a:prstGeom prst="rect">
            <a:avLst/>
          </a:prstGeom>
          <a:solidFill>
            <a:srgbClr val="A6A6A6"/>
          </a:solidFill>
          <a:ln w="9360">
            <a:solidFill>
              <a:srgbClr val="000000"/>
            </a:solidFill>
            <a:round/>
          </a:ln>
        </p:spPr>
      </p:sp>
      <p:sp>
        <p:nvSpPr>
          <p:cNvPr id="727" name="CustomShape 6"/>
          <p:cNvSpPr/>
          <p:nvPr/>
        </p:nvSpPr>
        <p:spPr>
          <a:xfrm>
            <a:off x="2728080" y="5186880"/>
            <a:ext cx="1363320" cy="177840"/>
          </a:xfrm>
          <a:prstGeom prst="rect">
            <a:avLst/>
          </a:prstGeom>
          <a:solidFill>
            <a:srgbClr val="A6A6A6"/>
          </a:solidFill>
          <a:ln w="9360">
            <a:solidFill>
              <a:srgbClr val="000000"/>
            </a:solidFill>
            <a:round/>
          </a:ln>
        </p:spPr>
      </p:sp>
      <p:sp>
        <p:nvSpPr>
          <p:cNvPr id="728" name="CustomShape 7"/>
          <p:cNvSpPr/>
          <p:nvPr/>
        </p:nvSpPr>
        <p:spPr>
          <a:xfrm>
            <a:off x="5550480" y="5186880"/>
            <a:ext cx="1363320" cy="177840"/>
          </a:xfrm>
          <a:prstGeom prst="rect">
            <a:avLst/>
          </a:prstGeom>
          <a:solidFill>
            <a:srgbClr val="A6A6A6"/>
          </a:solidFill>
          <a:ln w="9360">
            <a:solidFill>
              <a:srgbClr val="000000"/>
            </a:solidFill>
            <a:round/>
          </a:ln>
        </p:spPr>
      </p:sp>
      <p:sp>
        <p:nvSpPr>
          <p:cNvPr id="729" name="CustomShape 8"/>
          <p:cNvSpPr/>
          <p:nvPr/>
        </p:nvSpPr>
        <p:spPr>
          <a:xfrm>
            <a:off x="3482280" y="3752280"/>
            <a:ext cx="2171880" cy="167400"/>
          </a:xfrm>
          <a:prstGeom prst="rect">
            <a:avLst/>
          </a:prstGeom>
          <a:solidFill>
            <a:srgbClr val="A6A6A6"/>
          </a:solidFill>
          <a:ln w="9360">
            <a:solidFill>
              <a:srgbClr val="000000"/>
            </a:solidFill>
            <a:round/>
          </a:ln>
        </p:spPr>
      </p:sp>
      <p:sp>
        <p:nvSpPr>
          <p:cNvPr id="730" name="CustomShape 9"/>
          <p:cNvSpPr/>
          <p:nvPr/>
        </p:nvSpPr>
        <p:spPr>
          <a:xfrm>
            <a:off x="3354480" y="5200560"/>
            <a:ext cx="2171880" cy="167400"/>
          </a:xfrm>
          <a:prstGeom prst="rect">
            <a:avLst/>
          </a:prstGeom>
          <a:solidFill>
            <a:srgbClr val="A6A6A6"/>
          </a:solidFill>
          <a:ln w="9360">
            <a:solidFill>
              <a:srgbClr val="000000"/>
            </a:solidFill>
            <a:round/>
          </a:ln>
        </p:spPr>
      </p:sp>
      <p:sp>
        <p:nvSpPr>
          <p:cNvPr id="731" name="CustomShape 10"/>
          <p:cNvSpPr/>
          <p:nvPr/>
        </p:nvSpPr>
        <p:spPr>
          <a:xfrm>
            <a:off x="6150960" y="4382640"/>
            <a:ext cx="1619280" cy="940680"/>
          </a:xfrm>
          <a:prstGeom prst="rect">
            <a:avLst/>
          </a:prstGeom>
        </p:spPr>
        <p:txBody>
          <a:bodyPr lIns="90000" tIns="45000" rIns="90000" bIns="45000"/>
          <a:lstStyle/>
          <a:p>
            <a:pPr algn="ctr">
              <a:lnSpc>
                <a:spcPct val="100000"/>
              </a:lnSpc>
            </a:pPr>
            <a:r>
              <a:rPr lang="en-US" sz="2800">
                <a:latin typeface="Calibri"/>
              </a:rPr>
              <a:t>n key pairs</a:t>
            </a:r>
            <a:endParaRPr/>
          </a:p>
        </p:txBody>
      </p:sp>
      <p:sp>
        <p:nvSpPr>
          <p:cNvPr id="732" name="CustomShape 11"/>
          <p:cNvSpPr/>
          <p:nvPr/>
        </p:nvSpPr>
        <p:spPr>
          <a:xfrm>
            <a:off x="1621080" y="6152400"/>
            <a:ext cx="862200" cy="362160"/>
          </a:xfrm>
          <a:prstGeom prst="rect">
            <a:avLst/>
          </a:prstGeom>
        </p:spPr>
        <p:txBody>
          <a:bodyPr wrap="none" lIns="90000" tIns="45000" rIns="90000" bIns="45000"/>
          <a:lstStyle/>
          <a:p>
            <a:r>
              <a:rPr lang="en-US"/>
              <a:t>private</a:t>
            </a:r>
            <a:endParaRPr/>
          </a:p>
        </p:txBody>
      </p:sp>
      <p:sp>
        <p:nvSpPr>
          <p:cNvPr id="733" name="CustomShape 12"/>
          <p:cNvSpPr/>
          <p:nvPr/>
        </p:nvSpPr>
        <p:spPr>
          <a:xfrm>
            <a:off x="1590120" y="2620800"/>
            <a:ext cx="862200" cy="362160"/>
          </a:xfrm>
          <a:prstGeom prst="rect">
            <a:avLst/>
          </a:prstGeom>
        </p:spPr>
        <p:txBody>
          <a:bodyPr wrap="none" lIns="90000" tIns="45000" rIns="90000" bIns="45000"/>
          <a:lstStyle/>
          <a:p>
            <a:r>
              <a:rPr lang="en-US"/>
              <a:t>private</a:t>
            </a:r>
            <a:endParaRPr/>
          </a:p>
        </p:txBody>
      </p:sp>
      <p:sp>
        <p:nvSpPr>
          <p:cNvPr id="734" name="CustomShape 13"/>
          <p:cNvSpPr/>
          <p:nvPr/>
        </p:nvSpPr>
        <p:spPr>
          <a:xfrm>
            <a:off x="6064560" y="2612880"/>
            <a:ext cx="862200" cy="362160"/>
          </a:xfrm>
          <a:prstGeom prst="rect">
            <a:avLst/>
          </a:prstGeom>
        </p:spPr>
        <p:txBody>
          <a:bodyPr wrap="none" lIns="90000" tIns="45000" rIns="90000" bIns="45000"/>
          <a:lstStyle/>
          <a:p>
            <a:r>
              <a:rPr lang="en-US"/>
              <a:t>private</a:t>
            </a:r>
            <a:endParaRPr/>
          </a:p>
        </p:txBody>
      </p:sp>
      <p:sp>
        <p:nvSpPr>
          <p:cNvPr id="735" name="CustomShape 14"/>
          <p:cNvSpPr/>
          <p:nvPr/>
        </p:nvSpPr>
        <p:spPr>
          <a:xfrm>
            <a:off x="6004440" y="6107040"/>
            <a:ext cx="862200" cy="362160"/>
          </a:xfrm>
          <a:prstGeom prst="rect">
            <a:avLst/>
          </a:prstGeom>
        </p:spPr>
        <p:txBody>
          <a:bodyPr wrap="none" lIns="90000" tIns="45000" rIns="90000" bIns="45000"/>
          <a:lstStyle/>
          <a:p>
            <a:r>
              <a:rPr lang="en-US"/>
              <a:t>private</a:t>
            </a:r>
            <a:endParaRPr/>
          </a:p>
        </p:txBody>
      </p:sp>
      <p:sp>
        <p:nvSpPr>
          <p:cNvPr id="736" name="CustomShape 15"/>
          <p:cNvSpPr/>
          <p:nvPr/>
        </p:nvSpPr>
        <p:spPr>
          <a:xfrm>
            <a:off x="2891880" y="4811760"/>
            <a:ext cx="772200" cy="362160"/>
          </a:xfrm>
          <a:prstGeom prst="rect">
            <a:avLst/>
          </a:prstGeom>
        </p:spPr>
        <p:txBody>
          <a:bodyPr wrap="none" lIns="90000" tIns="45000" rIns="90000" bIns="45000"/>
          <a:lstStyle/>
          <a:p>
            <a:r>
              <a:rPr lang="en-US"/>
              <a:t>public</a:t>
            </a:r>
            <a:endParaRPr/>
          </a:p>
        </p:txBody>
      </p:sp>
      <p:sp>
        <p:nvSpPr>
          <p:cNvPr id="737" name="CustomShape 16"/>
          <p:cNvSpPr/>
          <p:nvPr/>
        </p:nvSpPr>
        <p:spPr>
          <a:xfrm>
            <a:off x="4873320" y="4811760"/>
            <a:ext cx="772200" cy="362160"/>
          </a:xfrm>
          <a:prstGeom prst="rect">
            <a:avLst/>
          </a:prstGeom>
        </p:spPr>
        <p:txBody>
          <a:bodyPr wrap="none" lIns="90000" tIns="45000" rIns="90000" bIns="45000"/>
          <a:lstStyle/>
          <a:p>
            <a:r>
              <a:rPr lang="en-US"/>
              <a:t>public</a:t>
            </a:r>
            <a:endParaRPr/>
          </a:p>
        </p:txBody>
      </p:sp>
      <p:sp>
        <p:nvSpPr>
          <p:cNvPr id="738" name="CustomShape 17"/>
          <p:cNvSpPr/>
          <p:nvPr/>
        </p:nvSpPr>
        <p:spPr>
          <a:xfrm>
            <a:off x="3312000" y="3362760"/>
            <a:ext cx="772200" cy="362160"/>
          </a:xfrm>
          <a:prstGeom prst="rect">
            <a:avLst/>
          </a:prstGeom>
        </p:spPr>
        <p:txBody>
          <a:bodyPr wrap="none" lIns="90000" tIns="45000" rIns="90000" bIns="45000"/>
          <a:lstStyle/>
          <a:p>
            <a:r>
              <a:rPr lang="en-US"/>
              <a:t>public</a:t>
            </a:r>
            <a:endParaRPr/>
          </a:p>
        </p:txBody>
      </p:sp>
      <p:sp>
        <p:nvSpPr>
          <p:cNvPr id="739" name="CustomShape 18"/>
          <p:cNvSpPr/>
          <p:nvPr/>
        </p:nvSpPr>
        <p:spPr>
          <a:xfrm>
            <a:off x="4393080" y="3362760"/>
            <a:ext cx="772200" cy="362160"/>
          </a:xfrm>
          <a:prstGeom prst="rect">
            <a:avLst/>
          </a:prstGeom>
        </p:spPr>
        <p:txBody>
          <a:bodyPr wrap="none" lIns="90000" tIns="45000" rIns="90000" bIns="45000"/>
          <a:lstStyle/>
          <a:p>
            <a:r>
              <a:rPr lang="en-US"/>
              <a:t>public</a:t>
            </a:r>
            <a:endParaRPr/>
          </a:p>
        </p:txBody>
      </p:sp>
      <p:pic>
        <p:nvPicPr>
          <p:cNvPr id="740" name="Picture 27"/>
          <p:cNvPicPr/>
          <p:nvPr/>
        </p:nvPicPr>
        <p:blipFill>
          <a:blip r:embed="rId6"/>
          <a:stretch>
            <a:fillRect/>
          </a:stretch>
        </p:blipFill>
        <p:spPr>
          <a:xfrm>
            <a:off x="5139360" y="2827080"/>
            <a:ext cx="1009440" cy="911880"/>
          </a:xfrm>
          <a:prstGeom prst="rect">
            <a:avLst/>
          </a:prstGeom>
        </p:spPr>
      </p:pic>
      <p:pic>
        <p:nvPicPr>
          <p:cNvPr id="741" name="Picture 28"/>
          <p:cNvPicPr/>
          <p:nvPr/>
        </p:nvPicPr>
        <p:blipFill>
          <a:blip r:embed="rId7"/>
          <a:stretch>
            <a:fillRect/>
          </a:stretch>
        </p:blipFill>
        <p:spPr>
          <a:xfrm>
            <a:off x="2497320" y="2854080"/>
            <a:ext cx="683640" cy="913320"/>
          </a:xfrm>
          <a:prstGeom prst="rect">
            <a:avLst/>
          </a:prstGeom>
        </p:spPr>
      </p:pic>
      <p:pic>
        <p:nvPicPr>
          <p:cNvPr id="742" name="Picture 29"/>
          <p:cNvPicPr/>
          <p:nvPr/>
        </p:nvPicPr>
        <p:blipFill>
          <a:blip r:embed="rId8"/>
          <a:stretch>
            <a:fillRect/>
          </a:stretch>
        </p:blipFill>
        <p:spPr>
          <a:xfrm>
            <a:off x="2497320" y="5238360"/>
            <a:ext cx="704160" cy="911880"/>
          </a:xfrm>
          <a:prstGeom prst="rect">
            <a:avLst/>
          </a:prstGeom>
        </p:spPr>
      </p:pic>
      <p:pic>
        <p:nvPicPr>
          <p:cNvPr id="743" name="Picture 30"/>
          <p:cNvPicPr/>
          <p:nvPr/>
        </p:nvPicPr>
        <p:blipFill>
          <a:blip r:embed="rId9"/>
          <a:stretch>
            <a:fillRect/>
          </a:stretch>
        </p:blipFill>
        <p:spPr>
          <a:xfrm>
            <a:off x="5307480" y="5238360"/>
            <a:ext cx="735840" cy="9118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Digital Signatures</a:t>
            </a:r>
            <a:endParaRPr/>
          </a:p>
        </p:txBody>
      </p:sp>
      <p:sp>
        <p:nvSpPr>
          <p:cNvPr id="745"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Public-key encryption provides a method for doing digital signatures</a:t>
            </a:r>
            <a:endParaRPr/>
          </a:p>
          <a:p>
            <a:pPr>
              <a:lnSpc>
                <a:spcPct val="100000"/>
              </a:lnSpc>
              <a:buFont typeface="Arial"/>
              <a:buChar char="•"/>
            </a:pPr>
            <a:r>
              <a:rPr lang="en-US" sz="3200">
                <a:solidFill>
                  <a:srgbClr val="000000"/>
                </a:solidFill>
                <a:latin typeface="Calibri"/>
              </a:rPr>
              <a:t>To sign a message, M, Alice just encrypts it with her private key, SA, creating C = ESA(M).</a:t>
            </a:r>
            <a:endParaRPr/>
          </a:p>
          <a:p>
            <a:pPr>
              <a:lnSpc>
                <a:spcPct val="100000"/>
              </a:lnSpc>
              <a:buFont typeface="Arial"/>
              <a:buChar char="•"/>
            </a:pPr>
            <a:r>
              <a:rPr lang="en-US" sz="3200">
                <a:solidFill>
                  <a:srgbClr val="000000"/>
                </a:solidFill>
                <a:latin typeface="Calibri"/>
              </a:rPr>
              <a:t>Anyone can decrypt this message using Alice’s public key, as M’ = DPA(C), and compare that to the message M. </a:t>
            </a:r>
            <a:endParaRPr/>
          </a:p>
        </p:txBody>
      </p:sp>
      <p:sp>
        <p:nvSpPr>
          <p:cNvPr id="746" name="CustomShape 3"/>
          <p:cNvSpPr/>
          <p:nvPr/>
        </p:nvSpPr>
        <p:spPr>
          <a:xfrm>
            <a:off x="0" y="0"/>
            <a:ext cx="11795040" cy="11795040"/>
          </a:xfrm>
          <a:prstGeom prst="rect">
            <a:avLst/>
          </a:prstGeom>
        </p:spPr>
        <p:txBody>
          <a:bodyPr lIns="90000" tIns="45000" rIns="90000" bIns="45000"/>
          <a:lstStyle/>
          <a:p>
            <a:pPr>
              <a:lnSpc>
                <a:spcPct val="100000"/>
              </a:lnSpc>
            </a:pPr>
            <a:fld id="{11B15191-9181-4141-B151-616121518191}" type="slidenum">
              <a:rPr lang="en-US">
                <a:solidFill>
                  <a:srgbClr val="000000"/>
                </a:solidFill>
                <a:latin typeface="Calibri"/>
              </a:rPr>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Cryptographic Hash Functions</a:t>
            </a:r>
            <a:endParaRPr/>
          </a:p>
        </p:txBody>
      </p:sp>
      <p:sp>
        <p:nvSpPr>
          <p:cNvPr id="748"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 checksum on a message, M, that is:</a:t>
            </a:r>
            <a:endParaRPr/>
          </a:p>
          <a:p>
            <a:pPr>
              <a:lnSpc>
                <a:spcPct val="100000"/>
              </a:lnSpc>
              <a:buFont typeface="Arial"/>
              <a:buChar char="•"/>
            </a:pPr>
            <a:r>
              <a:rPr lang="en-US" sz="3200" b="1">
                <a:solidFill>
                  <a:srgbClr val="000000"/>
                </a:solidFill>
                <a:latin typeface="Calibri"/>
              </a:rPr>
              <a:t>One-way</a:t>
            </a:r>
            <a:r>
              <a:rPr lang="en-US" sz="3200">
                <a:solidFill>
                  <a:srgbClr val="000000"/>
                </a:solidFill>
                <a:latin typeface="Calibri"/>
              </a:rPr>
              <a:t>: it should be easy to compute Y=H(M), but hard to find M given only Y</a:t>
            </a:r>
            <a:endParaRPr/>
          </a:p>
          <a:p>
            <a:pPr>
              <a:lnSpc>
                <a:spcPct val="100000"/>
              </a:lnSpc>
              <a:buFont typeface="Arial"/>
              <a:buChar char="•"/>
            </a:pPr>
            <a:r>
              <a:rPr lang="en-US" sz="3200" b="1">
                <a:solidFill>
                  <a:srgbClr val="000000"/>
                </a:solidFill>
                <a:latin typeface="Calibri"/>
              </a:rPr>
              <a:t>Collision-resistant:</a:t>
            </a:r>
            <a:r>
              <a:rPr lang="en-US" sz="3200">
                <a:solidFill>
                  <a:srgbClr val="000000"/>
                </a:solidFill>
                <a:latin typeface="Calibri"/>
              </a:rPr>
              <a:t> it should be hard to find two messages, M and N, such that H(M)=H(N).</a:t>
            </a:r>
            <a:endParaRPr/>
          </a:p>
          <a:p>
            <a:pPr>
              <a:lnSpc>
                <a:spcPct val="100000"/>
              </a:lnSpc>
              <a:buFont typeface="Arial"/>
              <a:buChar char="•"/>
            </a:pPr>
            <a:r>
              <a:rPr lang="en-US" sz="3200" b="1">
                <a:solidFill>
                  <a:srgbClr val="000000"/>
                </a:solidFill>
                <a:latin typeface="Calibri"/>
              </a:rPr>
              <a:t>Examples: </a:t>
            </a:r>
            <a:r>
              <a:rPr lang="en-US" sz="3200">
                <a:solidFill>
                  <a:srgbClr val="000000"/>
                </a:solidFill>
                <a:latin typeface="Calibri"/>
              </a:rPr>
              <a:t>SHA-1, SHA-256.</a:t>
            </a:r>
            <a:endParaRPr/>
          </a:p>
        </p:txBody>
      </p:sp>
      <p:sp>
        <p:nvSpPr>
          <p:cNvPr id="749" name="CustomShape 3"/>
          <p:cNvSpPr/>
          <p:nvPr/>
        </p:nvSpPr>
        <p:spPr>
          <a:xfrm>
            <a:off x="0" y="0"/>
            <a:ext cx="11795040" cy="11795040"/>
          </a:xfrm>
          <a:prstGeom prst="rect">
            <a:avLst/>
          </a:prstGeom>
        </p:spPr>
        <p:txBody>
          <a:bodyPr lIns="90000" tIns="45000" rIns="90000" bIns="45000"/>
          <a:lstStyle/>
          <a:p>
            <a:pPr>
              <a:lnSpc>
                <a:spcPct val="100000"/>
              </a:lnSpc>
            </a:pPr>
            <a:fld id="{1161E191-41E1-41E1-A1A1-61E1F1E10121}" type="slidenum">
              <a:rPr lang="en-US">
                <a:solidFill>
                  <a:srgbClr val="000000"/>
                </a:solidFill>
                <a:latin typeface="Calibri"/>
              </a:rPr>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Message Authentication Codes</a:t>
            </a:r>
            <a:endParaRPr/>
          </a:p>
        </p:txBody>
      </p:sp>
      <p:sp>
        <p:nvSpPr>
          <p:cNvPr id="751"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2400">
                <a:solidFill>
                  <a:srgbClr val="000000"/>
                </a:solidFill>
                <a:latin typeface="Calibri"/>
              </a:rPr>
              <a:t>Allows for Alice and Bob to have data integrity, if they share a secret key.</a:t>
            </a:r>
            <a:endParaRPr/>
          </a:p>
          <a:p>
            <a:pPr>
              <a:lnSpc>
                <a:spcPct val="100000"/>
              </a:lnSpc>
              <a:buFont typeface="Arial"/>
              <a:buChar char="•"/>
            </a:pPr>
            <a:r>
              <a:rPr lang="en-US" sz="2400">
                <a:solidFill>
                  <a:srgbClr val="000000"/>
                </a:solidFill>
                <a:latin typeface="Calibri"/>
              </a:rPr>
              <a:t>Given a message M, Alice computes H(K||M) and sends M and this hash to Bob.</a:t>
            </a:r>
            <a:endParaRPr/>
          </a:p>
        </p:txBody>
      </p:sp>
      <p:sp>
        <p:nvSpPr>
          <p:cNvPr id="752" name="CustomShape 3"/>
          <p:cNvSpPr/>
          <p:nvPr/>
        </p:nvSpPr>
        <p:spPr>
          <a:xfrm>
            <a:off x="0" y="0"/>
            <a:ext cx="11795040" cy="11795040"/>
          </a:xfrm>
          <a:prstGeom prst="rect">
            <a:avLst/>
          </a:prstGeom>
        </p:spPr>
        <p:txBody>
          <a:bodyPr lIns="90000" tIns="45000" rIns="90000" bIns="45000"/>
          <a:lstStyle/>
          <a:p>
            <a:pPr>
              <a:lnSpc>
                <a:spcPct val="100000"/>
              </a:lnSpc>
            </a:pPr>
            <a:fld id="{B1516191-41A1-4101-8181-E1A1C161D1A1}" type="slidenum">
              <a:rPr lang="en-US">
                <a:solidFill>
                  <a:srgbClr val="000000"/>
                </a:solidFill>
                <a:latin typeface="Calibri"/>
              </a:rPr>
              <a:t>49</a:t>
            </a:fld>
            <a:endParaRPr/>
          </a:p>
        </p:txBody>
      </p:sp>
      <p:pic>
        <p:nvPicPr>
          <p:cNvPr id="753" name="Picture 4"/>
          <p:cNvPicPr/>
          <p:nvPr/>
        </p:nvPicPr>
        <p:blipFill>
          <a:blip r:embed="rId2"/>
          <a:stretch>
            <a:fillRect/>
          </a:stretch>
        </p:blipFill>
        <p:spPr>
          <a:xfrm>
            <a:off x="7745040" y="5314320"/>
            <a:ext cx="884160" cy="824400"/>
          </a:xfrm>
          <a:prstGeom prst="rect">
            <a:avLst/>
          </a:prstGeom>
        </p:spPr>
      </p:pic>
      <p:pic>
        <p:nvPicPr>
          <p:cNvPr id="754" name="Picture 5"/>
          <p:cNvPicPr/>
          <p:nvPr/>
        </p:nvPicPr>
        <p:blipFill>
          <a:blip r:embed="rId3"/>
          <a:stretch>
            <a:fillRect/>
          </a:stretch>
        </p:blipFill>
        <p:spPr>
          <a:xfrm>
            <a:off x="3618720" y="5157360"/>
            <a:ext cx="1276200" cy="906120"/>
          </a:xfrm>
          <a:prstGeom prst="rect">
            <a:avLst/>
          </a:prstGeom>
        </p:spPr>
      </p:pic>
      <p:pic>
        <p:nvPicPr>
          <p:cNvPr id="755" name="Picture 2"/>
          <p:cNvPicPr/>
          <p:nvPr/>
        </p:nvPicPr>
        <p:blipFill>
          <a:blip r:embed="rId4"/>
          <a:stretch>
            <a:fillRect/>
          </a:stretch>
        </p:blipFill>
        <p:spPr>
          <a:xfrm>
            <a:off x="1528920" y="5196600"/>
            <a:ext cx="552600" cy="403560"/>
          </a:xfrm>
          <a:prstGeom prst="rect">
            <a:avLst/>
          </a:prstGeom>
        </p:spPr>
      </p:pic>
      <p:pic>
        <p:nvPicPr>
          <p:cNvPr id="756" name="Picture 2"/>
          <p:cNvPicPr/>
          <p:nvPr/>
        </p:nvPicPr>
        <p:blipFill>
          <a:blip r:embed="rId4"/>
          <a:stretch>
            <a:fillRect/>
          </a:stretch>
        </p:blipFill>
        <p:spPr>
          <a:xfrm>
            <a:off x="7048080" y="5196600"/>
            <a:ext cx="552600" cy="403560"/>
          </a:xfrm>
          <a:prstGeom prst="rect">
            <a:avLst/>
          </a:prstGeom>
        </p:spPr>
      </p:pic>
      <p:pic>
        <p:nvPicPr>
          <p:cNvPr id="757" name="Picture 8"/>
          <p:cNvPicPr/>
          <p:nvPr/>
        </p:nvPicPr>
        <p:blipFill>
          <a:blip r:embed="rId5"/>
          <a:stretch>
            <a:fillRect/>
          </a:stretch>
        </p:blipFill>
        <p:spPr>
          <a:xfrm>
            <a:off x="7959240" y="4482000"/>
            <a:ext cx="785880" cy="477360"/>
          </a:xfrm>
          <a:prstGeom prst="rect">
            <a:avLst/>
          </a:prstGeom>
        </p:spPr>
      </p:pic>
      <p:pic>
        <p:nvPicPr>
          <p:cNvPr id="758" name="Picture 9"/>
          <p:cNvPicPr/>
          <p:nvPr/>
        </p:nvPicPr>
        <p:blipFill>
          <a:blip r:embed="rId5"/>
          <a:stretch>
            <a:fillRect/>
          </a:stretch>
        </p:blipFill>
        <p:spPr>
          <a:xfrm>
            <a:off x="3779640" y="3745800"/>
            <a:ext cx="785880" cy="477360"/>
          </a:xfrm>
          <a:prstGeom prst="rect">
            <a:avLst/>
          </a:prstGeom>
        </p:spPr>
      </p:pic>
      <p:pic>
        <p:nvPicPr>
          <p:cNvPr id="759" name="Picture 10"/>
          <p:cNvPicPr/>
          <p:nvPr/>
        </p:nvPicPr>
        <p:blipFill>
          <a:blip r:embed="rId6"/>
          <a:stretch>
            <a:fillRect/>
          </a:stretch>
        </p:blipFill>
        <p:spPr>
          <a:xfrm>
            <a:off x="349920" y="4625280"/>
            <a:ext cx="618120" cy="666360"/>
          </a:xfrm>
          <a:prstGeom prst="rect">
            <a:avLst/>
          </a:prstGeom>
        </p:spPr>
      </p:pic>
      <p:pic>
        <p:nvPicPr>
          <p:cNvPr id="760" name="Picture 11"/>
          <p:cNvPicPr/>
          <p:nvPr/>
        </p:nvPicPr>
        <p:blipFill>
          <a:blip r:embed="rId7"/>
          <a:stretch>
            <a:fillRect/>
          </a:stretch>
        </p:blipFill>
        <p:spPr>
          <a:xfrm>
            <a:off x="564480" y="5353560"/>
            <a:ext cx="797040" cy="732960"/>
          </a:xfrm>
          <a:prstGeom prst="rect">
            <a:avLst/>
          </a:prstGeom>
        </p:spPr>
      </p:pic>
      <p:sp>
        <p:nvSpPr>
          <p:cNvPr id="761" name="CustomShape 4"/>
          <p:cNvSpPr/>
          <p:nvPr/>
        </p:nvSpPr>
        <p:spPr>
          <a:xfrm>
            <a:off x="4905000" y="4412520"/>
            <a:ext cx="2248560" cy="575280"/>
          </a:xfrm>
          <a:prstGeom prst="rect">
            <a:avLst/>
          </a:prstGeom>
        </p:spPr>
        <p:txBody>
          <a:bodyPr lIns="90000" tIns="45000" rIns="90000" bIns="45000"/>
          <a:lstStyle/>
          <a:p>
            <a:r>
              <a:rPr lang="en-US" sz="1600" b="1">
                <a:latin typeface="Calibri"/>
              </a:rPr>
              <a:t>(attack detected)</a:t>
            </a:r>
            <a:endParaRPr/>
          </a:p>
          <a:p>
            <a:pPr algn="ctr">
              <a:lnSpc>
                <a:spcPct val="100000"/>
              </a:lnSpc>
            </a:pPr>
            <a:r>
              <a:rPr lang="en-US" sz="1600" b="1">
                <a:latin typeface="Calibri"/>
              </a:rPr>
              <a:t>=?</a:t>
            </a:r>
            <a:endParaRPr/>
          </a:p>
        </p:txBody>
      </p:sp>
      <p:sp>
        <p:nvSpPr>
          <p:cNvPr id="762" name="CustomShape 5"/>
          <p:cNvSpPr/>
          <p:nvPr/>
        </p:nvSpPr>
        <p:spPr>
          <a:xfrm>
            <a:off x="1218240" y="4650840"/>
            <a:ext cx="30852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63" name="CustomShape 6"/>
          <p:cNvSpPr/>
          <p:nvPr/>
        </p:nvSpPr>
        <p:spPr>
          <a:xfrm>
            <a:off x="3888360" y="4842720"/>
            <a:ext cx="575640" cy="301680"/>
          </a:xfrm>
          <a:prstGeom prst="rect">
            <a:avLst/>
          </a:prstGeom>
        </p:spPr>
        <p:txBody>
          <a:bodyPr wrap="none" lIns="90000" tIns="45000" rIns="90000" bIns="45000"/>
          <a:lstStyle/>
          <a:p>
            <a:pPr algn="ctr">
              <a:lnSpc>
                <a:spcPct val="100000"/>
              </a:lnSpc>
            </a:pPr>
            <a:r>
              <a:rPr lang="en-US" sz="1400">
                <a:latin typeface="Calibri"/>
              </a:rPr>
              <a:t>MAC</a:t>
            </a:r>
            <a:endParaRPr/>
          </a:p>
        </p:txBody>
      </p:sp>
      <p:sp>
        <p:nvSpPr>
          <p:cNvPr id="764" name="CustomShape 7"/>
          <p:cNvSpPr/>
          <p:nvPr/>
        </p:nvSpPr>
        <p:spPr>
          <a:xfrm>
            <a:off x="1582200" y="4572360"/>
            <a:ext cx="480960" cy="35064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nchor="ctr"/>
          <a:lstStyle/>
          <a:p>
            <a:pPr algn="ctr">
              <a:lnSpc>
                <a:spcPct val="100000"/>
              </a:lnSpc>
            </a:pPr>
            <a:r>
              <a:rPr lang="en-US" sz="1600">
                <a:solidFill>
                  <a:srgbClr val="000000"/>
                </a:solidFill>
                <a:latin typeface="Calibri"/>
              </a:rPr>
              <a:t>h</a:t>
            </a:r>
            <a:endParaRPr/>
          </a:p>
        </p:txBody>
      </p:sp>
      <p:sp>
        <p:nvSpPr>
          <p:cNvPr id="765" name="CustomShape 8"/>
          <p:cNvSpPr/>
          <p:nvPr/>
        </p:nvSpPr>
        <p:spPr>
          <a:xfrm>
            <a:off x="1649520" y="4951800"/>
            <a:ext cx="346320" cy="233280"/>
          </a:xfrm>
          <a:prstGeom prst="rect">
            <a:avLst/>
          </a:prstGeom>
          <a:solidFill>
            <a:srgbClr val="F79646"/>
          </a:solidFill>
          <a:ln w="9360">
            <a:solidFill>
              <a:srgbClr val="000000"/>
            </a:solidFill>
            <a:round/>
          </a:ln>
        </p:spPr>
      </p:sp>
      <p:sp>
        <p:nvSpPr>
          <p:cNvPr id="766" name="CustomShape 9"/>
          <p:cNvSpPr/>
          <p:nvPr/>
        </p:nvSpPr>
        <p:spPr>
          <a:xfrm>
            <a:off x="1314720" y="5510160"/>
            <a:ext cx="1015920" cy="818640"/>
          </a:xfrm>
          <a:prstGeom prst="rect">
            <a:avLst/>
          </a:prstGeom>
        </p:spPr>
        <p:txBody>
          <a:bodyPr lIns="90000" tIns="45000" rIns="90000" bIns="45000"/>
          <a:lstStyle/>
          <a:p>
            <a:pPr algn="ctr">
              <a:lnSpc>
                <a:spcPct val="100000"/>
              </a:lnSpc>
            </a:pPr>
            <a:r>
              <a:rPr lang="en-US" sz="1600">
                <a:latin typeface="Calibri"/>
              </a:rPr>
              <a:t>shared</a:t>
            </a:r>
            <a:endParaRPr/>
          </a:p>
          <a:p>
            <a:pPr algn="ctr">
              <a:lnSpc>
                <a:spcPct val="100000"/>
              </a:lnSpc>
            </a:pPr>
            <a:r>
              <a:rPr lang="en-US" sz="1600">
                <a:latin typeface="Calibri"/>
              </a:rPr>
              <a:t>secret</a:t>
            </a:r>
            <a:endParaRPr/>
          </a:p>
          <a:p>
            <a:pPr algn="ctr">
              <a:lnSpc>
                <a:spcPct val="100000"/>
              </a:lnSpc>
            </a:pPr>
            <a:r>
              <a:rPr lang="en-US" sz="1600">
                <a:latin typeface="Calibri"/>
              </a:rPr>
              <a:t>key</a:t>
            </a:r>
            <a:endParaRPr/>
          </a:p>
        </p:txBody>
      </p:sp>
      <p:sp>
        <p:nvSpPr>
          <p:cNvPr id="767" name="CustomShape 10"/>
          <p:cNvSpPr/>
          <p:nvPr/>
        </p:nvSpPr>
        <p:spPr>
          <a:xfrm>
            <a:off x="3048840" y="3157560"/>
            <a:ext cx="2178720" cy="637200"/>
          </a:xfrm>
          <a:prstGeom prst="rect">
            <a:avLst/>
          </a:prstGeom>
        </p:spPr>
        <p:txBody>
          <a:bodyPr wrap="none" lIns="90000" tIns="45000" rIns="90000" bIns="45000"/>
          <a:lstStyle/>
          <a:p>
            <a:r>
              <a:rPr lang="en-US" b="1">
                <a:latin typeface="Calibri"/>
              </a:rPr>
              <a:t>Communication</a:t>
            </a:r>
            <a:endParaRPr/>
          </a:p>
          <a:p>
            <a:pPr algn="ctr">
              <a:lnSpc>
                <a:spcPct val="100000"/>
              </a:lnSpc>
            </a:pPr>
            <a:r>
              <a:rPr lang="en-US" b="1">
                <a:latin typeface="Calibri"/>
              </a:rPr>
              <a:t>channel</a:t>
            </a:r>
            <a:endParaRPr/>
          </a:p>
        </p:txBody>
      </p:sp>
      <p:sp>
        <p:nvSpPr>
          <p:cNvPr id="768" name="CustomShape 11"/>
          <p:cNvSpPr/>
          <p:nvPr/>
        </p:nvSpPr>
        <p:spPr>
          <a:xfrm>
            <a:off x="392400" y="6143040"/>
            <a:ext cx="1080000" cy="362880"/>
          </a:xfrm>
          <a:prstGeom prst="rect">
            <a:avLst/>
          </a:prstGeom>
        </p:spPr>
        <p:txBody>
          <a:bodyPr wrap="none" lIns="90000" tIns="45000" rIns="90000" bIns="45000"/>
          <a:lstStyle/>
          <a:p>
            <a:pPr algn="ctr">
              <a:lnSpc>
                <a:spcPct val="100000"/>
              </a:lnSpc>
            </a:pPr>
            <a:r>
              <a:rPr lang="en-US" b="1"/>
              <a:t>S</a:t>
            </a:r>
            <a:r>
              <a:rPr lang="en-US" b="1">
                <a:latin typeface="Calibri"/>
              </a:rPr>
              <a:t>ender</a:t>
            </a:r>
            <a:endParaRPr/>
          </a:p>
        </p:txBody>
      </p:sp>
      <p:sp>
        <p:nvSpPr>
          <p:cNvPr id="769" name="CustomShape 12"/>
          <p:cNvSpPr/>
          <p:nvPr/>
        </p:nvSpPr>
        <p:spPr>
          <a:xfrm>
            <a:off x="7489440" y="6143040"/>
            <a:ext cx="1380240" cy="362880"/>
          </a:xfrm>
          <a:prstGeom prst="rect">
            <a:avLst/>
          </a:prstGeom>
        </p:spPr>
        <p:txBody>
          <a:bodyPr wrap="none" lIns="90000" tIns="45000" rIns="90000" bIns="45000"/>
          <a:lstStyle/>
          <a:p>
            <a:pPr algn="ctr">
              <a:lnSpc>
                <a:spcPct val="100000"/>
              </a:lnSpc>
            </a:pPr>
            <a:r>
              <a:rPr lang="en-US" b="1"/>
              <a:t>R</a:t>
            </a:r>
            <a:r>
              <a:rPr lang="en-US" b="1">
                <a:latin typeface="Calibri"/>
              </a:rPr>
              <a:t>ecipient</a:t>
            </a:r>
            <a:endParaRPr/>
          </a:p>
        </p:txBody>
      </p:sp>
      <p:sp>
        <p:nvSpPr>
          <p:cNvPr id="770" name="Line 13"/>
          <p:cNvSpPr/>
          <p:nvPr/>
        </p:nvSpPr>
        <p:spPr>
          <a:xfrm>
            <a:off x="3136320" y="3196800"/>
            <a:ext cx="0" cy="2509560"/>
          </a:xfrm>
          <a:prstGeom prst="line">
            <a:avLst/>
          </a:prstGeom>
          <a:ln w="38160" cap="rnd">
            <a:solidFill>
              <a:srgbClr val="C0504D"/>
            </a:solidFill>
            <a:custDash>
              <a:ds d="0" sp="0"/>
            </a:custDash>
            <a:round/>
          </a:ln>
        </p:spPr>
      </p:sp>
      <p:sp>
        <p:nvSpPr>
          <p:cNvPr id="771" name="Line 14"/>
          <p:cNvSpPr/>
          <p:nvPr/>
        </p:nvSpPr>
        <p:spPr>
          <a:xfrm>
            <a:off x="5118840" y="3196800"/>
            <a:ext cx="0" cy="2509560"/>
          </a:xfrm>
          <a:prstGeom prst="line">
            <a:avLst/>
          </a:prstGeom>
          <a:ln w="38160" cap="rnd">
            <a:solidFill>
              <a:srgbClr val="C0504D"/>
            </a:solidFill>
            <a:custDash>
              <a:ds d="0" sp="0"/>
            </a:custDash>
            <a:round/>
          </a:ln>
        </p:spPr>
      </p:sp>
      <p:sp>
        <p:nvSpPr>
          <p:cNvPr id="772" name="CustomShape 15"/>
          <p:cNvSpPr/>
          <p:nvPr/>
        </p:nvSpPr>
        <p:spPr>
          <a:xfrm>
            <a:off x="3338640" y="6059160"/>
            <a:ext cx="1675800" cy="637200"/>
          </a:xfrm>
          <a:prstGeom prst="rect">
            <a:avLst/>
          </a:prstGeom>
        </p:spPr>
        <p:txBody>
          <a:bodyPr wrap="none" lIns="90000" tIns="45000" rIns="90000" bIns="45000"/>
          <a:lstStyle/>
          <a:p>
            <a:pPr algn="ctr">
              <a:lnSpc>
                <a:spcPct val="100000"/>
              </a:lnSpc>
            </a:pPr>
            <a:r>
              <a:rPr lang="en-US" b="1">
                <a:latin typeface="Calibri"/>
              </a:rPr>
              <a:t>Attacker</a:t>
            </a:r>
            <a:endParaRPr/>
          </a:p>
          <a:p>
            <a:pPr algn="ctr">
              <a:lnSpc>
                <a:spcPct val="100000"/>
              </a:lnSpc>
            </a:pPr>
            <a:r>
              <a:rPr lang="en-US" b="1">
                <a:latin typeface="Calibri"/>
              </a:rPr>
              <a:t>(modifying)</a:t>
            </a:r>
            <a:endParaRPr/>
          </a:p>
        </p:txBody>
      </p:sp>
      <p:sp>
        <p:nvSpPr>
          <p:cNvPr id="773" name="CustomShape 16"/>
          <p:cNvSpPr/>
          <p:nvPr/>
        </p:nvSpPr>
        <p:spPr>
          <a:xfrm>
            <a:off x="3029400" y="4650840"/>
            <a:ext cx="85536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74" name="CustomShape 17"/>
          <p:cNvSpPr/>
          <p:nvPr/>
        </p:nvSpPr>
        <p:spPr>
          <a:xfrm>
            <a:off x="4476240" y="4650840"/>
            <a:ext cx="80172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75" name="CustomShape 18"/>
          <p:cNvSpPr/>
          <p:nvPr/>
        </p:nvSpPr>
        <p:spPr>
          <a:xfrm>
            <a:off x="778680" y="3902760"/>
            <a:ext cx="2945160" cy="50760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76" name="CustomShape 19"/>
          <p:cNvSpPr/>
          <p:nvPr/>
        </p:nvSpPr>
        <p:spPr>
          <a:xfrm>
            <a:off x="8334360" y="3951360"/>
            <a:ext cx="507600" cy="3695400"/>
          </a:xfrm>
          <a:prstGeom prst="rect">
            <a:avLst/>
          </a:prstGeom>
          <a:gradFill>
            <a:gsLst>
              <a:gs pos="0">
                <a:srgbClr val="EDEDED"/>
              </a:gs>
              <a:gs pos="50000">
                <a:srgbClr val="BCBCBC"/>
              </a:gs>
              <a:gs pos="100000">
                <a:srgbClr val="EDEDED"/>
              </a:gs>
            </a:gsLst>
            <a:lin ang="10800000"/>
          </a:gradFill>
          <a:ln w="9360">
            <a:solidFill>
              <a:srgbClr val="000000"/>
            </a:solidFill>
            <a:round/>
          </a:ln>
        </p:spPr>
      </p:sp>
      <p:sp>
        <p:nvSpPr>
          <p:cNvPr id="777" name="CustomShape 20"/>
          <p:cNvSpPr/>
          <p:nvPr/>
        </p:nvSpPr>
        <p:spPr>
          <a:xfrm>
            <a:off x="2403720" y="4842720"/>
            <a:ext cx="575640" cy="301680"/>
          </a:xfrm>
          <a:prstGeom prst="rect">
            <a:avLst/>
          </a:prstGeom>
        </p:spPr>
        <p:txBody>
          <a:bodyPr wrap="none" lIns="90000" tIns="45000" rIns="90000" bIns="45000"/>
          <a:lstStyle/>
          <a:p>
            <a:pPr algn="ctr">
              <a:lnSpc>
                <a:spcPct val="100000"/>
              </a:lnSpc>
            </a:pPr>
            <a:r>
              <a:rPr lang="en-US" sz="1400">
                <a:latin typeface="Calibri"/>
              </a:rPr>
              <a:t>MAC</a:t>
            </a:r>
            <a:endParaRPr/>
          </a:p>
        </p:txBody>
      </p:sp>
      <p:sp>
        <p:nvSpPr>
          <p:cNvPr id="778" name="CustomShape 21"/>
          <p:cNvSpPr/>
          <p:nvPr/>
        </p:nvSpPr>
        <p:spPr>
          <a:xfrm>
            <a:off x="2493360" y="4690080"/>
            <a:ext cx="480240" cy="115560"/>
          </a:xfrm>
          <a:prstGeom prst="rect">
            <a:avLst/>
          </a:prstGeom>
          <a:gradFill>
            <a:gsLst>
              <a:gs pos="0">
                <a:srgbClr val="E5EFFF"/>
              </a:gs>
              <a:gs pos="50000">
                <a:srgbClr val="A4C1FF"/>
              </a:gs>
              <a:gs pos="100000">
                <a:srgbClr val="E5EFFF"/>
              </a:gs>
            </a:gsLst>
            <a:lin ang="16200000"/>
          </a:gradFill>
          <a:ln w="9360">
            <a:solidFill>
              <a:srgbClr val="4A7EBB"/>
            </a:solidFill>
            <a:round/>
          </a:ln>
        </p:spPr>
        <p:txBody>
          <a:bodyPr wrap="none" lIns="0" tIns="0" rIns="0" bIns="0" anchor="ctr"/>
          <a:lstStyle/>
          <a:p>
            <a:pPr algn="ctr">
              <a:lnSpc>
                <a:spcPct val="100000"/>
              </a:lnSpc>
            </a:pPr>
            <a:r>
              <a:rPr lang="en-US" sz="1050">
                <a:solidFill>
                  <a:srgbClr val="000000"/>
                </a:solidFill>
                <a:latin typeface="Calibri"/>
              </a:rPr>
              <a:t>6B34339</a:t>
            </a:r>
            <a:endParaRPr/>
          </a:p>
        </p:txBody>
      </p:sp>
      <p:sp>
        <p:nvSpPr>
          <p:cNvPr id="779" name="CustomShape 22"/>
          <p:cNvSpPr/>
          <p:nvPr/>
        </p:nvSpPr>
        <p:spPr>
          <a:xfrm>
            <a:off x="2118240" y="4650840"/>
            <a:ext cx="30852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80" name="CustomShape 23"/>
          <p:cNvSpPr/>
          <p:nvPr/>
        </p:nvSpPr>
        <p:spPr>
          <a:xfrm>
            <a:off x="3936240" y="4690080"/>
            <a:ext cx="480240" cy="115560"/>
          </a:xfrm>
          <a:prstGeom prst="rect">
            <a:avLst/>
          </a:prstGeom>
          <a:gradFill>
            <a:gsLst>
              <a:gs pos="0">
                <a:srgbClr val="E5EFFF"/>
              </a:gs>
              <a:gs pos="50000">
                <a:srgbClr val="A4C1FF"/>
              </a:gs>
              <a:gs pos="100000">
                <a:srgbClr val="E5EFFF"/>
              </a:gs>
            </a:gsLst>
            <a:lin ang="16200000"/>
          </a:gradFill>
          <a:ln w="9360">
            <a:solidFill>
              <a:srgbClr val="4A7EBB"/>
            </a:solidFill>
            <a:round/>
          </a:ln>
        </p:spPr>
        <p:txBody>
          <a:bodyPr wrap="none" lIns="0" tIns="0" rIns="0" bIns="0" anchor="ctr"/>
          <a:lstStyle/>
          <a:p>
            <a:pPr algn="ctr">
              <a:lnSpc>
                <a:spcPct val="100000"/>
              </a:lnSpc>
            </a:pPr>
            <a:r>
              <a:rPr lang="en-US" sz="1050">
                <a:solidFill>
                  <a:srgbClr val="000000"/>
                </a:solidFill>
                <a:latin typeface="Calibri"/>
              </a:rPr>
              <a:t>4C66809</a:t>
            </a:r>
            <a:endParaRPr/>
          </a:p>
        </p:txBody>
      </p:sp>
      <p:sp>
        <p:nvSpPr>
          <p:cNvPr id="781" name="CustomShape 24"/>
          <p:cNvSpPr/>
          <p:nvPr/>
        </p:nvSpPr>
        <p:spPr>
          <a:xfrm>
            <a:off x="7581960" y="4650840"/>
            <a:ext cx="30852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82" name="CustomShape 25"/>
          <p:cNvSpPr/>
          <p:nvPr/>
        </p:nvSpPr>
        <p:spPr>
          <a:xfrm>
            <a:off x="5316840" y="4688280"/>
            <a:ext cx="480240" cy="115560"/>
          </a:xfrm>
          <a:prstGeom prst="rect">
            <a:avLst/>
          </a:prstGeom>
          <a:gradFill>
            <a:gsLst>
              <a:gs pos="0">
                <a:srgbClr val="E5EFFF"/>
              </a:gs>
              <a:gs pos="50000">
                <a:srgbClr val="A4C1FF"/>
              </a:gs>
              <a:gs pos="100000">
                <a:srgbClr val="E5EFFF"/>
              </a:gs>
            </a:gsLst>
            <a:lin ang="16200000"/>
          </a:gradFill>
          <a:ln w="9360">
            <a:solidFill>
              <a:srgbClr val="4A7EBB"/>
            </a:solidFill>
            <a:round/>
          </a:ln>
        </p:spPr>
        <p:txBody>
          <a:bodyPr wrap="none" lIns="0" tIns="0" rIns="0" bIns="0" anchor="ctr"/>
          <a:lstStyle/>
          <a:p>
            <a:pPr algn="ctr">
              <a:lnSpc>
                <a:spcPct val="100000"/>
              </a:lnSpc>
            </a:pPr>
            <a:r>
              <a:rPr lang="en-US" sz="1050">
                <a:solidFill>
                  <a:srgbClr val="000000"/>
                </a:solidFill>
                <a:latin typeface="Calibri"/>
              </a:rPr>
              <a:t>4C66809</a:t>
            </a:r>
            <a:endParaRPr/>
          </a:p>
        </p:txBody>
      </p:sp>
      <p:sp>
        <p:nvSpPr>
          <p:cNvPr id="783" name="CustomShape 26"/>
          <p:cNvSpPr/>
          <p:nvPr/>
        </p:nvSpPr>
        <p:spPr>
          <a:xfrm>
            <a:off x="7637760" y="4961520"/>
            <a:ext cx="1123200" cy="514080"/>
          </a:xfrm>
          <a:prstGeom prst="rect">
            <a:avLst/>
          </a:prstGeom>
        </p:spPr>
        <p:txBody>
          <a:bodyPr lIns="90000" tIns="45000" rIns="90000" bIns="45000"/>
          <a:lstStyle/>
          <a:p>
            <a:pPr algn="ctr">
              <a:lnSpc>
                <a:spcPct val="100000"/>
              </a:lnSpc>
            </a:pPr>
            <a:r>
              <a:rPr lang="en-US" sz="1400">
                <a:latin typeface="Calibri"/>
              </a:rPr>
              <a:t>message M’</a:t>
            </a:r>
            <a:endParaRPr/>
          </a:p>
        </p:txBody>
      </p:sp>
      <p:sp>
        <p:nvSpPr>
          <p:cNvPr id="784" name="CustomShape 27"/>
          <p:cNvSpPr/>
          <p:nvPr/>
        </p:nvSpPr>
        <p:spPr>
          <a:xfrm>
            <a:off x="6726600" y="4650840"/>
            <a:ext cx="308520" cy="194040"/>
          </a:xfrm>
          <a:prstGeom prst="rect">
            <a:avLst/>
          </a:prstGeom>
          <a:gradFill>
            <a:gsLst>
              <a:gs pos="0">
                <a:srgbClr val="EDEDED"/>
              </a:gs>
              <a:gs pos="50000">
                <a:srgbClr val="BCBCBC"/>
              </a:gs>
              <a:gs pos="100000">
                <a:srgbClr val="EDEDED"/>
              </a:gs>
            </a:gsLst>
            <a:lin ang="16200000"/>
          </a:gradFill>
          <a:ln w="9360">
            <a:solidFill>
              <a:srgbClr val="000000"/>
            </a:solidFill>
            <a:round/>
          </a:ln>
        </p:spPr>
      </p:sp>
      <p:sp>
        <p:nvSpPr>
          <p:cNvPr id="785" name="CustomShape 28"/>
          <p:cNvSpPr/>
          <p:nvPr/>
        </p:nvSpPr>
        <p:spPr>
          <a:xfrm>
            <a:off x="7062480" y="4569120"/>
            <a:ext cx="480960" cy="350640"/>
          </a:xfrm>
          <a:prstGeom prst="rect">
            <a:avLst/>
          </a:prstGeom>
          <a:gradFill>
            <a:gsLst>
              <a:gs pos="0">
                <a:srgbClr val="F4FFE6"/>
              </a:gs>
              <a:gs pos="50000">
                <a:srgbClr val="D9FDA6"/>
              </a:gs>
              <a:gs pos="100000">
                <a:srgbClr val="F4FFE6"/>
              </a:gs>
            </a:gsLst>
            <a:lin ang="16200000"/>
          </a:gradFill>
          <a:ln w="9360">
            <a:solidFill>
              <a:srgbClr val="98B855"/>
            </a:solidFill>
            <a:round/>
          </a:ln>
        </p:spPr>
        <p:txBody>
          <a:bodyPr lIns="90000" tIns="45000" rIns="90000" bIns="45000" anchor="ctr"/>
          <a:lstStyle/>
          <a:p>
            <a:pPr algn="ctr">
              <a:lnSpc>
                <a:spcPct val="100000"/>
              </a:lnSpc>
            </a:pPr>
            <a:r>
              <a:rPr lang="en-US" sz="1600">
                <a:solidFill>
                  <a:srgbClr val="000000"/>
                </a:solidFill>
                <a:latin typeface="Calibri"/>
              </a:rPr>
              <a:t>h</a:t>
            </a:r>
            <a:endParaRPr/>
          </a:p>
        </p:txBody>
      </p:sp>
      <p:sp>
        <p:nvSpPr>
          <p:cNvPr id="786" name="CustomShape 29"/>
          <p:cNvSpPr/>
          <p:nvPr/>
        </p:nvSpPr>
        <p:spPr>
          <a:xfrm>
            <a:off x="7129800" y="4948560"/>
            <a:ext cx="346320" cy="233280"/>
          </a:xfrm>
          <a:prstGeom prst="rect">
            <a:avLst/>
          </a:prstGeom>
          <a:solidFill>
            <a:srgbClr val="F79646"/>
          </a:solidFill>
          <a:ln w="9360">
            <a:solidFill>
              <a:srgbClr val="000000"/>
            </a:solidFill>
            <a:round/>
          </a:ln>
        </p:spPr>
      </p:sp>
      <p:sp>
        <p:nvSpPr>
          <p:cNvPr id="787" name="CustomShape 30"/>
          <p:cNvSpPr/>
          <p:nvPr/>
        </p:nvSpPr>
        <p:spPr>
          <a:xfrm>
            <a:off x="6833880" y="5507280"/>
            <a:ext cx="908640" cy="818640"/>
          </a:xfrm>
          <a:prstGeom prst="rect">
            <a:avLst/>
          </a:prstGeom>
        </p:spPr>
        <p:txBody>
          <a:bodyPr lIns="90000" tIns="45000" rIns="90000" bIns="45000"/>
          <a:lstStyle/>
          <a:p>
            <a:pPr algn="ctr">
              <a:lnSpc>
                <a:spcPct val="100000"/>
              </a:lnSpc>
            </a:pPr>
            <a:r>
              <a:rPr lang="en-US" sz="1600">
                <a:latin typeface="Calibri"/>
              </a:rPr>
              <a:t>shared</a:t>
            </a:r>
            <a:endParaRPr/>
          </a:p>
          <a:p>
            <a:pPr algn="ctr">
              <a:lnSpc>
                <a:spcPct val="100000"/>
              </a:lnSpc>
            </a:pPr>
            <a:r>
              <a:rPr lang="en-US" sz="1600">
                <a:latin typeface="Calibri"/>
              </a:rPr>
              <a:t>secret</a:t>
            </a:r>
            <a:endParaRPr/>
          </a:p>
          <a:p>
            <a:pPr algn="ctr">
              <a:lnSpc>
                <a:spcPct val="100000"/>
              </a:lnSpc>
            </a:pPr>
            <a:r>
              <a:rPr lang="en-US" sz="1600">
                <a:latin typeface="Calibri"/>
              </a:rPr>
              <a:t>key</a:t>
            </a:r>
            <a:endParaRPr/>
          </a:p>
        </p:txBody>
      </p:sp>
      <p:sp>
        <p:nvSpPr>
          <p:cNvPr id="788" name="CustomShape 31"/>
          <p:cNvSpPr/>
          <p:nvPr/>
        </p:nvSpPr>
        <p:spPr>
          <a:xfrm>
            <a:off x="6214320" y="4688280"/>
            <a:ext cx="480240" cy="115560"/>
          </a:xfrm>
          <a:prstGeom prst="rect">
            <a:avLst/>
          </a:prstGeom>
          <a:gradFill>
            <a:gsLst>
              <a:gs pos="0">
                <a:srgbClr val="E5EFFF"/>
              </a:gs>
              <a:gs pos="50000">
                <a:srgbClr val="A4C1FF"/>
              </a:gs>
              <a:gs pos="100000">
                <a:srgbClr val="E5EFFF"/>
              </a:gs>
            </a:gsLst>
            <a:lin ang="16200000"/>
          </a:gradFill>
          <a:ln w="9360">
            <a:solidFill>
              <a:srgbClr val="4A7EBB"/>
            </a:solidFill>
            <a:round/>
          </a:ln>
        </p:spPr>
        <p:txBody>
          <a:bodyPr wrap="none" lIns="0" tIns="0" rIns="0" bIns="0" anchor="ctr"/>
          <a:lstStyle/>
          <a:p>
            <a:pPr algn="ctr">
              <a:lnSpc>
                <a:spcPct val="100000"/>
              </a:lnSpc>
            </a:pPr>
            <a:r>
              <a:rPr lang="en-US" sz="1050">
                <a:solidFill>
                  <a:srgbClr val="000000"/>
                </a:solidFill>
                <a:latin typeface="Calibri"/>
              </a:rPr>
              <a:t>87F9024</a:t>
            </a:r>
            <a:endParaRPr/>
          </a:p>
        </p:txBody>
      </p:sp>
      <p:sp>
        <p:nvSpPr>
          <p:cNvPr id="789" name="CustomShape 32"/>
          <p:cNvSpPr/>
          <p:nvPr/>
        </p:nvSpPr>
        <p:spPr>
          <a:xfrm>
            <a:off x="5086440" y="4843800"/>
            <a:ext cx="941400" cy="514800"/>
          </a:xfrm>
          <a:prstGeom prst="rect">
            <a:avLst/>
          </a:prstGeom>
        </p:spPr>
        <p:txBody>
          <a:bodyPr wrap="none" lIns="90000" tIns="45000" rIns="90000" bIns="45000"/>
          <a:lstStyle/>
          <a:p>
            <a:r>
              <a:rPr lang="en-US" sz="1400">
                <a:latin typeface="Calibri"/>
              </a:rPr>
              <a:t>received</a:t>
            </a:r>
            <a:endParaRPr/>
          </a:p>
          <a:p>
            <a:pPr algn="ctr">
              <a:lnSpc>
                <a:spcPct val="100000"/>
              </a:lnSpc>
            </a:pPr>
            <a:r>
              <a:rPr lang="en-US" sz="1400">
                <a:latin typeface="Calibri"/>
              </a:rPr>
              <a:t>MAC</a:t>
            </a:r>
            <a:endParaRPr/>
          </a:p>
        </p:txBody>
      </p:sp>
      <p:sp>
        <p:nvSpPr>
          <p:cNvPr id="790" name="CustomShape 33"/>
          <p:cNvSpPr/>
          <p:nvPr/>
        </p:nvSpPr>
        <p:spPr>
          <a:xfrm>
            <a:off x="5915880" y="4843800"/>
            <a:ext cx="1077120" cy="514800"/>
          </a:xfrm>
          <a:prstGeom prst="rect">
            <a:avLst/>
          </a:prstGeom>
        </p:spPr>
        <p:txBody>
          <a:bodyPr wrap="none" lIns="90000" tIns="45000" rIns="90000" bIns="45000"/>
          <a:lstStyle/>
          <a:p>
            <a:r>
              <a:rPr lang="en-US" sz="1400">
                <a:latin typeface="Calibri"/>
              </a:rPr>
              <a:t>computed</a:t>
            </a:r>
            <a:endParaRPr/>
          </a:p>
          <a:p>
            <a:pPr algn="ctr">
              <a:lnSpc>
                <a:spcPct val="100000"/>
              </a:lnSpc>
            </a:pPr>
            <a:r>
              <a:rPr lang="en-US" sz="1400">
                <a:latin typeface="Calibri"/>
              </a:rPr>
              <a:t>MAC</a:t>
            </a:r>
            <a:endParaRPr/>
          </a:p>
        </p:txBody>
      </p:sp>
      <p:sp>
        <p:nvSpPr>
          <p:cNvPr id="791" name="CustomShape 34"/>
          <p:cNvSpPr/>
          <p:nvPr/>
        </p:nvSpPr>
        <p:spPr>
          <a:xfrm>
            <a:off x="457200" y="4883040"/>
            <a:ext cx="1105200" cy="514080"/>
          </a:xfrm>
          <a:prstGeom prst="rect">
            <a:avLst/>
          </a:prstGeom>
        </p:spPr>
        <p:txBody>
          <a:bodyPr lIns="90000" tIns="45000" rIns="90000" bIns="45000"/>
          <a:lstStyle/>
          <a:p>
            <a:pPr algn="ctr">
              <a:lnSpc>
                <a:spcPct val="100000"/>
              </a:lnSpc>
            </a:pPr>
            <a:r>
              <a:rPr lang="en-US" sz="1400">
                <a:latin typeface="Calibri"/>
              </a:rPr>
              <a:t>message 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375" name="CustomShape 2"/>
          <p:cNvSpPr/>
          <p:nvPr/>
        </p:nvSpPr>
        <p:spPr>
          <a:xfrm>
            <a:off x="457200" y="129528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Masquerading: </a:t>
            </a:r>
            <a:r>
              <a:rPr lang="en-US" sz="3200">
                <a:solidFill>
                  <a:srgbClr val="000000"/>
                </a:solidFill>
                <a:latin typeface="Calibri"/>
              </a:rPr>
              <a:t>the fabrication of information that is purported to be from someone who is not actually the author.</a:t>
            </a:r>
            <a:endParaRPr/>
          </a:p>
        </p:txBody>
      </p:sp>
      <p:sp>
        <p:nvSpPr>
          <p:cNvPr id="376" name="CustomShape 3"/>
          <p:cNvSpPr/>
          <p:nvPr/>
        </p:nvSpPr>
        <p:spPr>
          <a:xfrm>
            <a:off x="0" y="0"/>
            <a:ext cx="11795040" cy="11795040"/>
          </a:xfrm>
          <a:prstGeom prst="rect">
            <a:avLst/>
          </a:prstGeom>
        </p:spPr>
        <p:txBody>
          <a:bodyPr lIns="90000" tIns="45000" rIns="90000" bIns="45000"/>
          <a:lstStyle/>
          <a:p>
            <a:pPr>
              <a:lnSpc>
                <a:spcPct val="100000"/>
              </a:lnSpc>
            </a:pPr>
            <a:fld id="{515151E1-4181-4101-A1F1-C1410141A161}" type="slidenum">
              <a:rPr lang="en-US">
                <a:solidFill>
                  <a:srgbClr val="000000"/>
                </a:solidFill>
                <a:latin typeface="Calibri"/>
              </a:rPr>
              <a:t>5</a:t>
            </a:fld>
            <a:endParaRPr/>
          </a:p>
        </p:txBody>
      </p:sp>
      <p:sp>
        <p:nvSpPr>
          <p:cNvPr id="377" name="CustomShape 4"/>
          <p:cNvSpPr/>
          <p:nvPr/>
        </p:nvSpPr>
        <p:spPr>
          <a:xfrm>
            <a:off x="2863800" y="5257800"/>
            <a:ext cx="2721240" cy="820080"/>
          </a:xfrm>
          <a:prstGeom prst="rect">
            <a:avLst/>
          </a:prstGeom>
        </p:spPr>
        <p:txBody>
          <a:bodyPr wrap="none" lIns="90000" tIns="45000" rIns="90000" bIns="45000"/>
          <a:lstStyle/>
          <a:p>
            <a:pPr algn="ctr">
              <a:lnSpc>
                <a:spcPct val="100000"/>
              </a:lnSpc>
            </a:pPr>
            <a:r>
              <a:rPr lang="en-US" sz="2400">
                <a:solidFill>
                  <a:srgbClr val="000000"/>
                </a:solidFill>
                <a:latin typeface="Arial"/>
              </a:rPr>
              <a:t>“From: Alice”</a:t>
            </a:r>
            <a:endParaRPr/>
          </a:p>
          <a:p>
            <a:pPr algn="ctr">
              <a:lnSpc>
                <a:spcPct val="100000"/>
              </a:lnSpc>
            </a:pPr>
            <a:r>
              <a:rPr lang="en-US" sz="2400">
                <a:solidFill>
                  <a:srgbClr val="000000"/>
                </a:solidFill>
                <a:latin typeface="Arial"/>
              </a:rPr>
              <a:t>(really is from Eve)</a:t>
            </a:r>
            <a:endParaRPr/>
          </a:p>
        </p:txBody>
      </p:sp>
      <p:pic>
        <p:nvPicPr>
          <p:cNvPr id="378" name="Picture 98"/>
          <p:cNvPicPr/>
          <p:nvPr/>
        </p:nvPicPr>
        <p:blipFill>
          <a:blip r:embed="rId2"/>
          <a:stretch>
            <a:fillRect/>
          </a:stretch>
        </p:blipFill>
        <p:spPr>
          <a:xfrm>
            <a:off x="3581280" y="3733920"/>
            <a:ext cx="1066680" cy="1504800"/>
          </a:xfrm>
          <a:prstGeom prst="rect">
            <a:avLst/>
          </a:prstGeom>
          <a:ln w="38160">
            <a:solidFill>
              <a:srgbClr val="000000"/>
            </a:solidFill>
            <a:miter/>
          </a:ln>
        </p:spPr>
      </p:pic>
      <p:pic>
        <p:nvPicPr>
          <p:cNvPr id="379" name="Picture 61"/>
          <p:cNvPicPr/>
          <p:nvPr/>
        </p:nvPicPr>
        <p:blipFill>
          <a:blip r:embed="rId3"/>
          <a:stretch>
            <a:fillRect/>
          </a:stretch>
        </p:blipFill>
        <p:spPr>
          <a:xfrm>
            <a:off x="3352680" y="4038480"/>
            <a:ext cx="1590480" cy="617760"/>
          </a:xfrm>
          <a:prstGeom prst="rect">
            <a:avLst/>
          </a:prstGeom>
          <a:ln w="38160">
            <a:solidFill>
              <a:srgbClr val="000000"/>
            </a:solidFill>
            <a:miter/>
          </a:ln>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Digital Certificates</a:t>
            </a:r>
            <a:endParaRPr/>
          </a:p>
        </p:txBody>
      </p:sp>
      <p:sp>
        <p:nvSpPr>
          <p:cNvPr id="793" name="CustomShape 2"/>
          <p:cNvSpPr/>
          <p:nvPr/>
        </p:nvSpPr>
        <p:spPr>
          <a:xfrm>
            <a:off x="457200" y="1600200"/>
            <a:ext cx="396036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certificate authority (CA)</a:t>
            </a:r>
            <a:r>
              <a:rPr lang="en-US" sz="3200">
                <a:solidFill>
                  <a:srgbClr val="000000"/>
                </a:solidFill>
                <a:latin typeface="Calibri"/>
              </a:rPr>
              <a:t> digitally signs a binding between an identity and the public key for that identity.</a:t>
            </a:r>
            <a:endParaRPr/>
          </a:p>
        </p:txBody>
      </p:sp>
      <p:sp>
        <p:nvSpPr>
          <p:cNvPr id="794" name="CustomShape 3"/>
          <p:cNvSpPr/>
          <p:nvPr/>
        </p:nvSpPr>
        <p:spPr>
          <a:xfrm>
            <a:off x="0" y="0"/>
            <a:ext cx="11795040" cy="11795040"/>
          </a:xfrm>
          <a:prstGeom prst="rect">
            <a:avLst/>
          </a:prstGeom>
        </p:spPr>
        <p:txBody>
          <a:bodyPr lIns="90000" tIns="45000" rIns="90000" bIns="45000"/>
          <a:lstStyle/>
          <a:p>
            <a:pPr>
              <a:lnSpc>
                <a:spcPct val="100000"/>
              </a:lnSpc>
            </a:pPr>
            <a:fld id="{D1F101D1-D1F1-41F1-81B1-C15181B19111}" type="slidenum">
              <a:rPr lang="en-US">
                <a:solidFill>
                  <a:srgbClr val="000000"/>
                </a:solidFill>
                <a:latin typeface="Calibri"/>
              </a:rPr>
              <a:t>50</a:t>
            </a:fld>
            <a:endParaRPr/>
          </a:p>
        </p:txBody>
      </p:sp>
      <p:pic>
        <p:nvPicPr>
          <p:cNvPr id="795" name="Picture 2"/>
          <p:cNvPicPr/>
          <p:nvPr/>
        </p:nvPicPr>
        <p:blipFill>
          <a:blip r:embed="rId2"/>
          <a:stretch>
            <a:fillRect/>
          </a:stretch>
        </p:blipFill>
        <p:spPr>
          <a:xfrm>
            <a:off x="4572000" y="1447920"/>
            <a:ext cx="4264920" cy="497628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Passwords</a:t>
            </a:r>
            <a:endParaRPr/>
          </a:p>
        </p:txBody>
      </p:sp>
      <p:sp>
        <p:nvSpPr>
          <p:cNvPr id="797"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A short sequence of characters used as a means to authenticate someone via a secret that they know.</a:t>
            </a:r>
            <a:endParaRPr/>
          </a:p>
          <a:p>
            <a:pPr>
              <a:lnSpc>
                <a:spcPct val="100000"/>
              </a:lnSpc>
            </a:pPr>
            <a:endParaRPr/>
          </a:p>
          <a:p>
            <a:pPr>
              <a:lnSpc>
                <a:spcPct val="100000"/>
              </a:lnSpc>
              <a:buFont typeface="Arial"/>
              <a:buChar char="•"/>
            </a:pPr>
            <a:r>
              <a:rPr lang="en-US" sz="3200">
                <a:solidFill>
                  <a:srgbClr val="000000"/>
                </a:solidFill>
                <a:latin typeface="Calibri"/>
              </a:rPr>
              <a:t>Userid: _________________</a:t>
            </a:r>
            <a:endParaRPr/>
          </a:p>
          <a:p>
            <a:pPr>
              <a:lnSpc>
                <a:spcPct val="100000"/>
              </a:lnSpc>
              <a:buFont typeface="Arial"/>
              <a:buChar char="•"/>
            </a:pPr>
            <a:r>
              <a:rPr lang="en-US" sz="3200">
                <a:solidFill>
                  <a:srgbClr val="000000"/>
                </a:solidFill>
                <a:latin typeface="Calibri"/>
              </a:rPr>
              <a:t>Password: ______________</a:t>
            </a:r>
            <a:endParaRPr/>
          </a:p>
          <a:p>
            <a:pPr>
              <a:lnSpc>
                <a:spcPct val="100000"/>
              </a:lnSpc>
            </a:pPr>
            <a:endParaRPr/>
          </a:p>
        </p:txBody>
      </p:sp>
      <p:sp>
        <p:nvSpPr>
          <p:cNvPr id="798" name="CustomShape 3"/>
          <p:cNvSpPr/>
          <p:nvPr/>
        </p:nvSpPr>
        <p:spPr>
          <a:xfrm>
            <a:off x="0" y="0"/>
            <a:ext cx="11795040" cy="11795040"/>
          </a:xfrm>
          <a:prstGeom prst="rect">
            <a:avLst/>
          </a:prstGeom>
        </p:spPr>
        <p:txBody>
          <a:bodyPr lIns="90000" tIns="45000" rIns="90000" bIns="45000"/>
          <a:lstStyle/>
          <a:p>
            <a:pPr>
              <a:lnSpc>
                <a:spcPct val="100000"/>
              </a:lnSpc>
            </a:pPr>
            <a:fld id="{11F1F121-F171-41C1-9111-D161E161D151}" type="slidenum">
              <a:rPr lang="en-US">
                <a:solidFill>
                  <a:srgbClr val="000000"/>
                </a:solidFill>
                <a:latin typeface="Calibri"/>
              </a:rP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 name="CustomShape 1"/>
          <p:cNvSpPr/>
          <p:nvPr/>
        </p:nvSpPr>
        <p:spPr>
          <a:xfrm>
            <a:off x="457200" y="274680"/>
            <a:ext cx="8227440" cy="1140840"/>
          </a:xfrm>
          <a:prstGeom prst="rect">
            <a:avLst/>
          </a:prstGeom>
          <a:ln w="9360">
            <a:solidFill>
              <a:srgbClr val="FFFFFF"/>
            </a:solidFill>
            <a:round/>
          </a:ln>
        </p:spPr>
        <p:txBody>
          <a:bodyPr lIns="90000" tIns="45000" rIns="90000" bIns="45000" anchor="ctr"/>
          <a:lstStyle/>
          <a:p>
            <a:pPr algn="ctr">
              <a:lnSpc>
                <a:spcPct val="100000"/>
              </a:lnSpc>
            </a:pPr>
            <a:r>
              <a:rPr lang="en-US" sz="4400">
                <a:solidFill>
                  <a:srgbClr val="000000"/>
                </a:solidFill>
                <a:latin typeface="Calibri"/>
              </a:rPr>
              <a:t>How a password is stored?</a:t>
            </a:r>
            <a:endParaRPr/>
          </a:p>
        </p:txBody>
      </p:sp>
      <p:sp>
        <p:nvSpPr>
          <p:cNvPr id="800" name="CustomShape 2"/>
          <p:cNvSpPr/>
          <p:nvPr/>
        </p:nvSpPr>
        <p:spPr>
          <a:xfrm>
            <a:off x="5562720" y="2209680"/>
            <a:ext cx="3147480" cy="577440"/>
          </a:xfrm>
          <a:prstGeom prst="rect">
            <a:avLst/>
          </a:prstGeom>
          <a:ln w="9360">
            <a:solidFill>
              <a:srgbClr val="FFFFFF"/>
            </a:solidFill>
            <a:round/>
          </a:ln>
        </p:spPr>
        <p:txBody>
          <a:bodyPr lIns="90000" tIns="45000" rIns="90000" bIns="45000"/>
          <a:lstStyle/>
          <a:p>
            <a:pPr>
              <a:lnSpc>
                <a:spcPct val="100000"/>
              </a:lnSpc>
            </a:pPr>
            <a:r>
              <a:rPr lang="en-US" sz="3200">
                <a:solidFill>
                  <a:srgbClr val="000000"/>
                </a:solidFill>
                <a:latin typeface="Calibri"/>
              </a:rPr>
              <a:t>Password file</a:t>
            </a:r>
            <a:endParaRPr/>
          </a:p>
        </p:txBody>
      </p:sp>
      <p:sp>
        <p:nvSpPr>
          <p:cNvPr id="801" name="CustomShape 3"/>
          <p:cNvSpPr/>
          <p:nvPr/>
        </p:nvSpPr>
        <p:spPr>
          <a:xfrm>
            <a:off x="1066680" y="1981080"/>
            <a:ext cx="3147480" cy="531360"/>
          </a:xfrm>
          <a:prstGeom prst="rect">
            <a:avLst/>
          </a:prstGeom>
          <a:ln w="9360">
            <a:solidFill>
              <a:srgbClr val="FFFFFF"/>
            </a:solidFill>
            <a:round/>
          </a:ln>
        </p:spPr>
        <p:txBody>
          <a:bodyPr lIns="90000" tIns="46800" rIns="90000" bIns="46800"/>
          <a:lstStyle/>
          <a:p>
            <a:pPr>
              <a:lnSpc>
                <a:spcPct val="100000"/>
              </a:lnSpc>
            </a:pPr>
            <a:r>
              <a:rPr lang="en-US" sz="3200">
                <a:solidFill>
                  <a:srgbClr val="000000"/>
                </a:solidFill>
                <a:latin typeface="Comic Sans MS"/>
              </a:rPr>
              <a:t>User</a:t>
            </a:r>
            <a:endParaRPr/>
          </a:p>
        </p:txBody>
      </p:sp>
      <p:sp>
        <p:nvSpPr>
          <p:cNvPr id="802" name="CustomShape 4"/>
          <p:cNvSpPr/>
          <p:nvPr/>
        </p:nvSpPr>
        <p:spPr>
          <a:xfrm>
            <a:off x="5715000" y="2971800"/>
            <a:ext cx="2436120" cy="2817360"/>
          </a:xfrm>
          <a:prstGeom prst="rect">
            <a:avLst/>
          </a:prstGeom>
          <a:solidFill>
            <a:srgbClr val="4F81BD"/>
          </a:solidFill>
          <a:ln w="12600">
            <a:solidFill>
              <a:srgbClr val="000000"/>
            </a:solidFill>
            <a:miter/>
          </a:ln>
        </p:spPr>
        <p:txBody>
          <a:bodyPr wrap="none" lIns="90000" tIns="46800" rIns="90000" bIns="46800" anchor="ctr"/>
          <a:lstStyle/>
          <a:p>
            <a:pPr>
              <a:lnSpc>
                <a:spcPct val="100000"/>
              </a:lnSpc>
            </a:pPr>
            <a:r>
              <a:rPr lang="en-US" sz="1200">
                <a:solidFill>
                  <a:srgbClr val="000000"/>
                </a:solidFill>
                <a:latin typeface="Comic Sans MS"/>
              </a:rPr>
              <a:t>   Butch:ASDSA</a:t>
            </a:r>
            <a:endParaRPr/>
          </a:p>
          <a:p>
            <a:pPr>
              <a:lnSpc>
                <a:spcPct val="100000"/>
              </a:lnSpc>
            </a:pPr>
            <a:r>
              <a:rPr lang="en-US" sz="1200">
                <a:solidFill>
                  <a:srgbClr val="000000"/>
                </a:solidFill>
                <a:latin typeface="Comic Sans MS"/>
              </a:rPr>
              <a:t>   21QW3R50E</a:t>
            </a:r>
            <a:endParaRPr/>
          </a:p>
          <a:p>
            <a:pPr>
              <a:lnSpc>
                <a:spcPct val="100000"/>
              </a:lnSpc>
            </a:pPr>
            <a:r>
              <a:rPr lang="en-US" sz="1200">
                <a:solidFill>
                  <a:srgbClr val="000000"/>
                </a:solidFill>
                <a:latin typeface="Comic Sans MS"/>
              </a:rPr>
              <a:t>   ERWWER323</a:t>
            </a:r>
            <a:endParaRPr/>
          </a:p>
          <a:p>
            <a:pPr>
              <a:lnSpc>
                <a:spcPct val="100000"/>
              </a:lnSpc>
            </a:pPr>
            <a:r>
              <a:rPr lang="en-US" sz="1200">
                <a:solidFill>
                  <a:srgbClr val="000000"/>
                </a:solidFill>
                <a:latin typeface="Comic Sans MS"/>
              </a:rPr>
              <a:t>   …</a:t>
            </a:r>
            <a:endParaRPr/>
          </a:p>
          <a:p>
            <a:pPr>
              <a:lnSpc>
                <a:spcPct val="100000"/>
              </a:lnSpc>
            </a:pPr>
            <a:r>
              <a:rPr lang="en-US" sz="1200">
                <a:solidFill>
                  <a:srgbClr val="000000"/>
                </a:solidFill>
                <a:latin typeface="Comic Sans MS"/>
              </a:rPr>
              <a:t>   …</a:t>
            </a:r>
            <a:endParaRPr/>
          </a:p>
          <a:p>
            <a:pPr>
              <a:lnSpc>
                <a:spcPct val="100000"/>
              </a:lnSpc>
            </a:pPr>
            <a:endParaRPr/>
          </a:p>
        </p:txBody>
      </p:sp>
      <p:sp>
        <p:nvSpPr>
          <p:cNvPr id="803" name="CustomShape 5"/>
          <p:cNvSpPr/>
          <p:nvPr/>
        </p:nvSpPr>
        <p:spPr>
          <a:xfrm>
            <a:off x="3581280" y="3429000"/>
            <a:ext cx="2353680" cy="686880"/>
          </a:xfrm>
          <a:prstGeom prst="rect">
            <a:avLst/>
          </a:prstGeom>
          <a:ln w="28440">
            <a:solidFill>
              <a:srgbClr val="000000"/>
            </a:solidFill>
            <a:round/>
            <a:tailEnd type="triangle" w="med" len="med"/>
          </a:ln>
        </p:spPr>
      </p:sp>
      <p:sp>
        <p:nvSpPr>
          <p:cNvPr id="804" name="CustomShape 6"/>
          <p:cNvSpPr/>
          <p:nvPr/>
        </p:nvSpPr>
        <p:spPr>
          <a:xfrm>
            <a:off x="3369240" y="4204800"/>
            <a:ext cx="1142280" cy="275040"/>
          </a:xfrm>
          <a:prstGeom prst="rect">
            <a:avLst/>
          </a:prstGeom>
          <a:ln w="9360">
            <a:solidFill>
              <a:srgbClr val="000000"/>
            </a:solidFill>
            <a:round/>
          </a:ln>
        </p:spPr>
        <p:txBody>
          <a:bodyPr wrap="none" lIns="90000" tIns="46800" rIns="90000" bIns="46800" anchor="ctr"/>
          <a:lstStyle/>
          <a:p>
            <a:pPr>
              <a:lnSpc>
                <a:spcPct val="100000"/>
              </a:lnSpc>
            </a:pPr>
            <a:r>
              <a:rPr lang="en-US" sz="1200">
                <a:solidFill>
                  <a:srgbClr val="000000"/>
                </a:solidFill>
                <a:latin typeface="Comic Sans MS"/>
              </a:rPr>
              <a:t>hash function</a:t>
            </a:r>
            <a:endParaRPr/>
          </a:p>
        </p:txBody>
      </p:sp>
      <p:sp>
        <p:nvSpPr>
          <p:cNvPr id="805" name="CustomShape 7"/>
          <p:cNvSpPr/>
          <p:nvPr/>
        </p:nvSpPr>
        <p:spPr>
          <a:xfrm>
            <a:off x="2514600" y="2438280"/>
            <a:ext cx="2131560" cy="1217160"/>
          </a:xfrm>
          <a:prstGeom prst="rect">
            <a:avLst/>
          </a:prstGeom>
          <a:solidFill>
            <a:srgbClr val="C3D69B"/>
          </a:solidFill>
          <a:ln w="12600">
            <a:solidFill>
              <a:srgbClr val="000000"/>
            </a:solidFill>
            <a:miter/>
          </a:ln>
        </p:spPr>
        <p:txBody>
          <a:bodyPr wrap="none" lIns="90000" tIns="46800" rIns="90000" bIns="46800" anchor="ctr"/>
          <a:lstStyle/>
          <a:p>
            <a:pPr algn="ctr">
              <a:lnSpc>
                <a:spcPct val="100000"/>
              </a:lnSpc>
            </a:pPr>
            <a:r>
              <a:rPr lang="en-US" sz="1200">
                <a:solidFill>
                  <a:srgbClr val="000000"/>
                </a:solidFill>
                <a:latin typeface="Comic Sans MS"/>
              </a:rPr>
              <a:t> </a:t>
            </a:r>
            <a:r>
              <a:rPr lang="en-US" sz="2800">
                <a:solidFill>
                  <a:srgbClr val="000000"/>
                </a:solidFill>
                <a:latin typeface="Comic Sans MS"/>
              </a:rPr>
              <a:t>Dog124</a:t>
            </a:r>
            <a:endParaRPr/>
          </a:p>
        </p:txBody>
      </p:sp>
      <p:pic>
        <p:nvPicPr>
          <p:cNvPr id="806" name="Picture 9"/>
          <p:cNvPicPr/>
          <p:nvPr/>
        </p:nvPicPr>
        <p:blipFill>
          <a:blip r:embed="rId3"/>
          <a:stretch>
            <a:fillRect/>
          </a:stretch>
        </p:blipFill>
        <p:spPr>
          <a:xfrm>
            <a:off x="457200" y="3962520"/>
            <a:ext cx="1994760" cy="18266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CustomShape 1"/>
          <p:cNvSpPr/>
          <p:nvPr/>
        </p:nvSpPr>
        <p:spPr>
          <a:xfrm>
            <a:off x="6553080" y="6356520"/>
            <a:ext cx="2131560" cy="362880"/>
          </a:xfrm>
          <a:prstGeom prst="rect">
            <a:avLst/>
          </a:prstGeom>
        </p:spPr>
        <p:txBody>
          <a:bodyPr lIns="90000" tIns="46800" rIns="90000" bIns="46800" anchor="ctr"/>
          <a:lstStyle/>
          <a:p>
            <a:pPr algn="r">
              <a:lnSpc>
                <a:spcPct val="100000"/>
              </a:lnSpc>
            </a:pPr>
            <a:fld id="{61F151E1-2171-4191-B141-41F1D1B15141}" type="slidenum">
              <a:rPr lang="en-US" sz="1200">
                <a:solidFill>
                  <a:srgbClr val="000000"/>
                </a:solidFill>
                <a:latin typeface="Calibri"/>
              </a:rPr>
              <a:t>53</a:t>
            </a:fld>
            <a:endParaRPr/>
          </a:p>
        </p:txBody>
      </p:sp>
      <p:sp>
        <p:nvSpPr>
          <p:cNvPr id="808" name="CustomShape 2"/>
          <p:cNvSpPr/>
          <p:nvPr/>
        </p:nvSpPr>
        <p:spPr>
          <a:xfrm>
            <a:off x="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Strong Passwords</a:t>
            </a:r>
            <a:endParaRPr/>
          </a:p>
        </p:txBody>
      </p:sp>
      <p:sp>
        <p:nvSpPr>
          <p:cNvPr id="809" name="CustomShape 3"/>
          <p:cNvSpPr/>
          <p:nvPr/>
        </p:nvSpPr>
        <p:spPr>
          <a:xfrm>
            <a:off x="755640" y="1341360"/>
            <a:ext cx="8386200" cy="477144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What is a strong password</a:t>
            </a:r>
            <a:endParaRPr/>
          </a:p>
          <a:p>
            <a:pPr lvl="1">
              <a:lnSpc>
                <a:spcPct val="100000"/>
              </a:lnSpc>
              <a:buFont typeface="Arial"/>
              <a:buChar char="–"/>
            </a:pPr>
            <a:r>
              <a:rPr lang="en-US" sz="2800">
                <a:solidFill>
                  <a:srgbClr val="000000"/>
                </a:solidFill>
                <a:latin typeface="Calibri"/>
              </a:rPr>
              <a:t>UPPER/lower case characters</a:t>
            </a:r>
            <a:endParaRPr/>
          </a:p>
          <a:p>
            <a:pPr lvl="1">
              <a:lnSpc>
                <a:spcPct val="100000"/>
              </a:lnSpc>
              <a:buFont typeface="Arial"/>
              <a:buChar char="–"/>
            </a:pPr>
            <a:r>
              <a:rPr lang="en-US" sz="2800">
                <a:solidFill>
                  <a:srgbClr val="000000"/>
                </a:solidFill>
                <a:latin typeface="Calibri"/>
              </a:rPr>
              <a:t>Special characters</a:t>
            </a:r>
            <a:endParaRPr/>
          </a:p>
          <a:p>
            <a:pPr lvl="1">
              <a:lnSpc>
                <a:spcPct val="100000"/>
              </a:lnSpc>
              <a:buFont typeface="Arial"/>
              <a:buChar char="–"/>
            </a:pPr>
            <a:r>
              <a:rPr lang="en-US" sz="2800">
                <a:solidFill>
                  <a:srgbClr val="000000"/>
                </a:solidFill>
                <a:latin typeface="Calibri"/>
              </a:rPr>
              <a:t>Numbers</a:t>
            </a:r>
            <a:endParaRPr/>
          </a:p>
          <a:p>
            <a:pPr>
              <a:lnSpc>
                <a:spcPct val="100000"/>
              </a:lnSpc>
              <a:buFont typeface="Arial"/>
              <a:buChar char="•"/>
            </a:pPr>
            <a:r>
              <a:rPr lang="en-US" sz="3200">
                <a:solidFill>
                  <a:srgbClr val="000000"/>
                </a:solidFill>
                <a:latin typeface="Calibri"/>
              </a:rPr>
              <a:t>When is a password strong?</a:t>
            </a:r>
            <a:endParaRPr/>
          </a:p>
          <a:p>
            <a:pPr lvl="1">
              <a:lnSpc>
                <a:spcPct val="100000"/>
              </a:lnSpc>
              <a:buFont typeface="Arial"/>
              <a:buChar char="–"/>
            </a:pPr>
            <a:r>
              <a:rPr lang="en-US" sz="2800">
                <a:solidFill>
                  <a:srgbClr val="000000"/>
                </a:solidFill>
                <a:latin typeface="Calibri"/>
              </a:rPr>
              <a:t>Seattle1</a:t>
            </a:r>
            <a:endParaRPr/>
          </a:p>
          <a:p>
            <a:pPr lvl="1">
              <a:lnSpc>
                <a:spcPct val="100000"/>
              </a:lnSpc>
              <a:buFont typeface="Arial"/>
              <a:buChar char="–"/>
            </a:pPr>
            <a:r>
              <a:rPr lang="en-US" sz="2800">
                <a:solidFill>
                  <a:srgbClr val="000000"/>
                </a:solidFill>
                <a:latin typeface="Calibri"/>
              </a:rPr>
              <a:t>M1ke03</a:t>
            </a:r>
            <a:endParaRPr/>
          </a:p>
          <a:p>
            <a:pPr lvl="1">
              <a:lnSpc>
                <a:spcPct val="100000"/>
              </a:lnSpc>
              <a:buFont typeface="Arial"/>
              <a:buChar char="–"/>
            </a:pPr>
            <a:r>
              <a:rPr lang="en-US" sz="2800">
                <a:solidFill>
                  <a:srgbClr val="000000"/>
                </a:solidFill>
                <a:latin typeface="Calibri"/>
              </a:rPr>
              <a:t>P@$$w0rd</a:t>
            </a:r>
            <a:endParaRPr/>
          </a:p>
          <a:p>
            <a:pPr lvl="1">
              <a:lnSpc>
                <a:spcPct val="100000"/>
              </a:lnSpc>
              <a:buFont typeface="Arial"/>
              <a:buChar char="–"/>
            </a:pPr>
            <a:r>
              <a:rPr lang="en-US" sz="2800">
                <a:solidFill>
                  <a:srgbClr val="000000"/>
                </a:solidFill>
                <a:latin typeface="Calibri"/>
              </a:rPr>
              <a:t>TD2k5secV</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0" name="CustomShape 1"/>
          <p:cNvSpPr/>
          <p:nvPr/>
        </p:nvSpPr>
        <p:spPr>
          <a:xfrm>
            <a:off x="457200" y="274680"/>
            <a:ext cx="853236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Password Complexity</a:t>
            </a:r>
            <a:endParaRPr/>
          </a:p>
        </p:txBody>
      </p:sp>
      <p:sp>
        <p:nvSpPr>
          <p:cNvPr id="811" name="CustomShape 2"/>
          <p:cNvSpPr/>
          <p:nvPr/>
        </p:nvSpPr>
        <p:spPr>
          <a:xfrm>
            <a:off x="457200" y="1295280"/>
            <a:ext cx="8227440" cy="4681080"/>
          </a:xfrm>
          <a:prstGeom prst="rect">
            <a:avLst/>
          </a:prstGeom>
        </p:spPr>
        <p:txBody>
          <a:bodyPr lIns="90000" tIns="45000" rIns="90000" bIns="45000"/>
          <a:lstStyle/>
          <a:p>
            <a:pPr>
              <a:lnSpc>
                <a:spcPct val="80000"/>
              </a:lnSpc>
              <a:buFont typeface="Arial"/>
              <a:buChar char="•"/>
            </a:pPr>
            <a:r>
              <a:rPr lang="en-US" sz="2800">
                <a:solidFill>
                  <a:srgbClr val="000000"/>
                </a:solidFill>
                <a:latin typeface="Calibri"/>
              </a:rPr>
              <a:t>A fixed 6 symbols password:</a:t>
            </a:r>
            <a:endParaRPr/>
          </a:p>
          <a:p>
            <a:pPr>
              <a:lnSpc>
                <a:spcPct val="80000"/>
              </a:lnSpc>
              <a:buFont typeface="Arial"/>
              <a:buChar char="•"/>
            </a:pPr>
            <a:r>
              <a:rPr lang="en-US" sz="2400">
                <a:solidFill>
                  <a:srgbClr val="000000"/>
                </a:solidFill>
                <a:latin typeface="Calibri"/>
              </a:rPr>
              <a:t>Numbers </a:t>
            </a:r>
            <a:endParaRPr/>
          </a:p>
          <a:p>
            <a:pPr lvl="1">
              <a:lnSpc>
                <a:spcPct val="80000"/>
              </a:lnSpc>
              <a:buFont typeface="Arial"/>
              <a:buChar char="–"/>
            </a:pPr>
            <a:r>
              <a:rPr lang="en-US" sz="2400">
                <a:solidFill>
                  <a:srgbClr val="000000"/>
                </a:solidFill>
                <a:latin typeface="Calibri"/>
              </a:rPr>
              <a:t>106 = 1,000,000</a:t>
            </a:r>
            <a:endParaRPr/>
          </a:p>
          <a:p>
            <a:pPr lvl="1">
              <a:lnSpc>
                <a:spcPct val="80000"/>
              </a:lnSpc>
              <a:buFont typeface="Arial"/>
              <a:buChar char="–"/>
            </a:pPr>
            <a:r>
              <a:rPr lang="en-US" sz="2400">
                <a:solidFill>
                  <a:srgbClr val="000000"/>
                </a:solidFill>
                <a:latin typeface="Calibri"/>
              </a:rPr>
              <a:t>UPPER or lower case characters</a:t>
            </a:r>
            <a:endParaRPr/>
          </a:p>
          <a:p>
            <a:pPr lvl="1">
              <a:lnSpc>
                <a:spcPct val="80000"/>
              </a:lnSpc>
              <a:buFont typeface="Arial"/>
              <a:buChar char="–"/>
            </a:pPr>
            <a:r>
              <a:rPr lang="en-US" sz="2400">
                <a:solidFill>
                  <a:srgbClr val="000000"/>
                </a:solidFill>
                <a:latin typeface="Calibri"/>
              </a:rPr>
              <a:t> 266 = 308,915,776</a:t>
            </a:r>
            <a:endParaRPr/>
          </a:p>
          <a:p>
            <a:pPr lvl="1">
              <a:lnSpc>
                <a:spcPct val="80000"/>
              </a:lnSpc>
              <a:buFont typeface="Arial"/>
              <a:buChar char="–"/>
            </a:pPr>
            <a:r>
              <a:rPr lang="en-US" sz="2400">
                <a:solidFill>
                  <a:srgbClr val="000000"/>
                </a:solidFill>
                <a:latin typeface="Calibri"/>
              </a:rPr>
              <a:t>UPPER and lower case characters </a:t>
            </a:r>
            <a:endParaRPr/>
          </a:p>
          <a:p>
            <a:pPr lvl="1">
              <a:lnSpc>
                <a:spcPct val="80000"/>
              </a:lnSpc>
              <a:buFont typeface="Arial"/>
              <a:buChar char="–"/>
            </a:pPr>
            <a:r>
              <a:rPr lang="en-US" sz="2400">
                <a:solidFill>
                  <a:srgbClr val="000000"/>
                </a:solidFill>
                <a:latin typeface="Calibri"/>
              </a:rPr>
              <a:t>526 = 19,770,609,664</a:t>
            </a:r>
            <a:endParaRPr/>
          </a:p>
          <a:p>
            <a:pPr lvl="1">
              <a:lnSpc>
                <a:spcPct val="80000"/>
              </a:lnSpc>
              <a:buFont typeface="Arial"/>
              <a:buChar char="–"/>
            </a:pPr>
            <a:r>
              <a:rPr lang="en-US" sz="2400">
                <a:solidFill>
                  <a:srgbClr val="000000"/>
                </a:solidFill>
                <a:latin typeface="Calibri"/>
              </a:rPr>
              <a:t>32 special characters  (&amp;, %, $, £, “, |, ^, §, etc.)</a:t>
            </a:r>
            <a:endParaRPr/>
          </a:p>
          <a:p>
            <a:pPr lvl="1">
              <a:lnSpc>
                <a:spcPct val="80000"/>
              </a:lnSpc>
              <a:buFont typeface="Arial"/>
              <a:buChar char="–"/>
            </a:pPr>
            <a:r>
              <a:rPr lang="en-US" sz="2400">
                <a:solidFill>
                  <a:srgbClr val="000000"/>
                </a:solidFill>
                <a:latin typeface="Calibri"/>
              </a:rPr>
              <a:t>326 = 1,073,741,824</a:t>
            </a:r>
            <a:endParaRPr/>
          </a:p>
          <a:p>
            <a:pPr>
              <a:lnSpc>
                <a:spcPct val="80000"/>
              </a:lnSpc>
              <a:buFont typeface="Arial"/>
              <a:buChar char="•"/>
            </a:pPr>
            <a:r>
              <a:rPr lang="en-US" sz="2800">
                <a:solidFill>
                  <a:srgbClr val="000000"/>
                </a:solidFill>
                <a:latin typeface="Calibri"/>
              </a:rPr>
              <a:t>94 practical symbols available</a:t>
            </a:r>
            <a:endParaRPr/>
          </a:p>
          <a:p>
            <a:pPr lvl="1">
              <a:lnSpc>
                <a:spcPct val="80000"/>
              </a:lnSpc>
              <a:buFont typeface="Arial"/>
              <a:buChar char="–"/>
            </a:pPr>
            <a:r>
              <a:rPr lang="en-US" sz="2400">
                <a:solidFill>
                  <a:srgbClr val="000000"/>
                </a:solidFill>
                <a:latin typeface="Calibri"/>
              </a:rPr>
              <a:t>946 = 689,869,781,056</a:t>
            </a:r>
            <a:endParaRPr/>
          </a:p>
          <a:p>
            <a:pPr>
              <a:lnSpc>
                <a:spcPct val="80000"/>
              </a:lnSpc>
              <a:buFont typeface="Arial"/>
              <a:buChar char="•"/>
            </a:pPr>
            <a:r>
              <a:rPr lang="en-US" sz="2800">
                <a:solidFill>
                  <a:srgbClr val="000000"/>
                </a:solidFill>
                <a:latin typeface="Calibri"/>
              </a:rPr>
              <a:t>ASCII standard 7 bit 27 =128 symbols</a:t>
            </a:r>
            <a:endParaRPr/>
          </a:p>
          <a:p>
            <a:pPr lvl="1">
              <a:lnSpc>
                <a:spcPct val="80000"/>
              </a:lnSpc>
              <a:buFont typeface="Arial"/>
              <a:buChar char="–"/>
            </a:pPr>
            <a:r>
              <a:rPr lang="en-US" sz="2400">
                <a:solidFill>
                  <a:srgbClr val="000000"/>
                </a:solidFill>
                <a:latin typeface="Calibri"/>
              </a:rPr>
              <a:t>1286 = 4,398,046,511,104</a:t>
            </a:r>
            <a:endParaRPr/>
          </a:p>
        </p:txBody>
      </p:sp>
      <p:sp>
        <p:nvSpPr>
          <p:cNvPr id="812" name="CustomShape 3"/>
          <p:cNvSpPr/>
          <p:nvPr/>
        </p:nvSpPr>
        <p:spPr>
          <a:xfrm>
            <a:off x="6553080" y="6356520"/>
            <a:ext cx="2131560" cy="362880"/>
          </a:xfrm>
          <a:prstGeom prst="rect">
            <a:avLst/>
          </a:prstGeom>
        </p:spPr>
        <p:txBody>
          <a:bodyPr lIns="90000" tIns="46800" rIns="90000" bIns="46800" anchor="ctr"/>
          <a:lstStyle/>
          <a:p>
            <a:pPr algn="r">
              <a:lnSpc>
                <a:spcPct val="100000"/>
              </a:lnSpc>
            </a:pPr>
            <a:fld id="{E1918141-F121-41C1-81E1-51B101311191}" type="slidenum">
              <a:rPr lang="en-US" sz="1200">
                <a:solidFill>
                  <a:srgbClr val="000000"/>
                </a:solidFill>
                <a:latin typeface="Calibri"/>
              </a:rPr>
              <a:t>54</a:t>
            </a:fld>
            <a:endParaRPr/>
          </a:p>
        </p:txBody>
      </p:sp>
      <p:pic>
        <p:nvPicPr>
          <p:cNvPr id="813" name="Picture 5"/>
          <p:cNvPicPr/>
          <p:nvPr/>
        </p:nvPicPr>
        <p:blipFill>
          <a:blip r:embed="rId3"/>
          <a:stretch>
            <a:fillRect/>
          </a:stretch>
        </p:blipFill>
        <p:spPr>
          <a:xfrm>
            <a:off x="-49320" y="5688000"/>
            <a:ext cx="9191160" cy="75348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0" presetClass="entr" fill="hold" nodeType="clickEffect">
                                  <p:stCondLst>
                                    <p:cond delay="0"/>
                                  </p:stCondLst>
                                  <p:childTnLst>
                                    <p:set>
                                      <p:cBhvr>
                                        <p:cTn id="6" dur="1" fill="hold">
                                          <p:stCondLst>
                                            <p:cond delay="0"/>
                                          </p:stCondLst>
                                        </p:cTn>
                                        <p:tgtEl>
                                          <p:spTgt spid="813"/>
                                        </p:tgtEl>
                                        <p:attrNameLst>
                                          <p:attrName>style.visibility</p:attrName>
                                        </p:attrNameLst>
                                      </p:cBhvr>
                                      <p:to>
                                        <p:strVal val="visible"/>
                                      </p:to>
                                    </p:set>
                                    <p:anim calcmode="lin" valueType="str">
                                      <p:cBhvr additive="repl">
                                        <p:cTn id="7" dur="1000" fill="hold"/>
                                        <p:tgtEl>
                                          <p:spTgt spid="813"/>
                                        </p:tgtEl>
                                      </p:cBhvr>
                                      <p:tavLst>
                                        <p:tav tm="100000">
                                          <p:val>
                                            <p:strVal val="width+.3"/>
                                          </p:val>
                                        </p:tav>
                                        <p:tav tm="0">
                                          <p:val>
                                            <p:strVal val="width"/>
                                          </p:val>
                                        </p:tav>
                                      </p:tavLst>
                                    </p:anim>
                                    <p:anim calcmode="lin" valueType="str">
                                      <p:cBhvr additive="repl">
                                        <p:cTn id="8" dur="1000" fill="hold"/>
                                        <p:tgtEl>
                                          <p:spTgt spid="813"/>
                                        </p:tgtEl>
                                      </p:cBhvr>
                                      <p:tavLst>
                                        <p:tav tm="100000">
                                          <p:val>
                                            <p:strVal val="height"/>
                                          </p:val>
                                        </p:tav>
                                        <p:tav tm="0">
                                          <p:val>
                                            <p:strVal val="height"/>
                                          </p:val>
                                        </p:tav>
                                      </p:tavLst>
                                    </p:anim>
                                    <p:animEffect transition="in" filter="fade">
                                      <p:cBhvr additive="repl">
                                        <p:cTn id="9" dur="1000" fill="freeze"/>
                                        <p:tgtEl>
                                          <p:spTgt spid="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CustomShape 1"/>
          <p:cNvSpPr/>
          <p:nvPr/>
        </p:nvSpPr>
        <p:spPr>
          <a:xfrm>
            <a:off x="6553080" y="6356520"/>
            <a:ext cx="2131560" cy="362880"/>
          </a:xfrm>
          <a:prstGeom prst="rect">
            <a:avLst/>
          </a:prstGeom>
        </p:spPr>
        <p:txBody>
          <a:bodyPr lIns="90000" tIns="46800" rIns="90000" bIns="46800" anchor="ctr"/>
          <a:lstStyle/>
          <a:p>
            <a:pPr algn="r">
              <a:lnSpc>
                <a:spcPct val="100000"/>
              </a:lnSpc>
            </a:pPr>
            <a:fld id="{219171F1-C131-4121-B161-51F17131A171}" type="slidenum">
              <a:rPr lang="en-US" sz="1200">
                <a:solidFill>
                  <a:srgbClr val="000000"/>
                </a:solidFill>
                <a:latin typeface="Calibri"/>
              </a:rPr>
              <a:t>55</a:t>
            </a:fld>
            <a:endParaRPr/>
          </a:p>
        </p:txBody>
      </p:sp>
      <p:sp>
        <p:nvSpPr>
          <p:cNvPr id="815" name="CustomShape 2"/>
          <p:cNvSpPr/>
          <p:nvPr/>
        </p:nvSpPr>
        <p:spPr>
          <a:xfrm>
            <a:off x="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Password Length</a:t>
            </a:r>
            <a:endParaRPr/>
          </a:p>
        </p:txBody>
      </p:sp>
      <p:sp>
        <p:nvSpPr>
          <p:cNvPr id="816" name="CustomShape 3"/>
          <p:cNvSpPr/>
          <p:nvPr/>
        </p:nvSpPr>
        <p:spPr>
          <a:xfrm>
            <a:off x="755640" y="1415880"/>
            <a:ext cx="8386200" cy="4100040"/>
          </a:xfrm>
          <a:prstGeom prst="rect">
            <a:avLst/>
          </a:prstGeom>
        </p:spPr>
        <p:txBody>
          <a:bodyPr lIns="90000" tIns="45000" rIns="90000" bIns="45000"/>
          <a:lstStyle/>
          <a:p>
            <a:pPr>
              <a:lnSpc>
                <a:spcPct val="80000"/>
              </a:lnSpc>
              <a:buFont typeface="Arial"/>
              <a:buChar char="•"/>
            </a:pPr>
            <a:r>
              <a:rPr lang="en-US" sz="2400">
                <a:solidFill>
                  <a:srgbClr val="000000"/>
                </a:solidFill>
                <a:latin typeface="Calibri"/>
              </a:rPr>
              <a:t>26 UPPER/lower case characters = 52 characters</a:t>
            </a:r>
            <a:endParaRPr/>
          </a:p>
          <a:p>
            <a:pPr>
              <a:lnSpc>
                <a:spcPct val="80000"/>
              </a:lnSpc>
              <a:buFont typeface="Arial"/>
              <a:buChar char="•"/>
            </a:pPr>
            <a:r>
              <a:rPr lang="en-US" sz="2400">
                <a:solidFill>
                  <a:srgbClr val="000000"/>
                </a:solidFill>
                <a:latin typeface="Calibri"/>
              </a:rPr>
              <a:t>10 numbers</a:t>
            </a:r>
            <a:endParaRPr/>
          </a:p>
          <a:p>
            <a:pPr>
              <a:lnSpc>
                <a:spcPct val="80000"/>
              </a:lnSpc>
              <a:buFont typeface="Arial"/>
              <a:buChar char="•"/>
            </a:pPr>
            <a:r>
              <a:rPr lang="en-US" sz="2400">
                <a:solidFill>
                  <a:srgbClr val="000000"/>
                </a:solidFill>
                <a:latin typeface="Calibri"/>
              </a:rPr>
              <a:t>32 special characters </a:t>
            </a:r>
            <a:endParaRPr/>
          </a:p>
          <a:p>
            <a:pPr>
              <a:lnSpc>
                <a:spcPct val="80000"/>
              </a:lnSpc>
              <a:buFont typeface="Arial"/>
              <a:buChar char="•"/>
            </a:pPr>
            <a:r>
              <a:rPr lang="en-US" sz="2400">
                <a:solidFill>
                  <a:srgbClr val="000000"/>
                </a:solidFill>
                <a:latin typeface="Calibri"/>
              </a:rPr>
              <a:t>=&gt; 94 characters available</a:t>
            </a:r>
            <a:endParaRPr/>
          </a:p>
          <a:p>
            <a:pPr>
              <a:lnSpc>
                <a:spcPct val="80000"/>
              </a:lnSpc>
            </a:pPr>
            <a:r>
              <a:rPr lang="en-US" sz="2400">
                <a:solidFill>
                  <a:srgbClr val="000000"/>
                </a:solidFill>
                <a:latin typeface="Calibri"/>
              </a:rPr>
              <a:t> </a:t>
            </a:r>
            <a:endParaRPr/>
          </a:p>
          <a:p>
            <a:pPr>
              <a:lnSpc>
                <a:spcPct val="80000"/>
              </a:lnSpc>
              <a:buFont typeface="Arial"/>
              <a:buChar char="•"/>
            </a:pPr>
            <a:r>
              <a:rPr lang="en-US" sz="2400">
                <a:solidFill>
                  <a:srgbClr val="000000"/>
                </a:solidFill>
                <a:latin typeface="Calibri"/>
              </a:rPr>
              <a:t>5 characters: 945 =                            7,339,040,224</a:t>
            </a:r>
            <a:endParaRPr/>
          </a:p>
          <a:p>
            <a:pPr>
              <a:lnSpc>
                <a:spcPct val="80000"/>
              </a:lnSpc>
              <a:buFont typeface="Arial"/>
              <a:buChar char="•"/>
            </a:pPr>
            <a:r>
              <a:rPr lang="en-US" sz="2400">
                <a:solidFill>
                  <a:srgbClr val="000000"/>
                </a:solidFill>
                <a:latin typeface="Calibri"/>
              </a:rPr>
              <a:t>6 characters: 946 =                        689,869,781,056</a:t>
            </a:r>
            <a:endParaRPr/>
          </a:p>
          <a:p>
            <a:pPr>
              <a:lnSpc>
                <a:spcPct val="80000"/>
              </a:lnSpc>
              <a:buFont typeface="Arial"/>
              <a:buChar char="•"/>
            </a:pPr>
            <a:r>
              <a:rPr lang="en-US" sz="2400">
                <a:solidFill>
                  <a:srgbClr val="000000"/>
                </a:solidFill>
                <a:latin typeface="Calibri"/>
              </a:rPr>
              <a:t>7 characters: 947 =                   64,847,759,419,264</a:t>
            </a:r>
            <a:endParaRPr/>
          </a:p>
          <a:p>
            <a:pPr>
              <a:lnSpc>
                <a:spcPct val="80000"/>
              </a:lnSpc>
              <a:buFont typeface="Arial"/>
              <a:buChar char="•"/>
            </a:pPr>
            <a:r>
              <a:rPr lang="en-US" sz="2400">
                <a:solidFill>
                  <a:srgbClr val="000000"/>
                </a:solidFill>
                <a:latin typeface="Calibri"/>
              </a:rPr>
              <a:t>8 characters: 948 =              6,095,689,385,410,816</a:t>
            </a:r>
            <a:endParaRPr/>
          </a:p>
          <a:p>
            <a:pPr>
              <a:lnSpc>
                <a:spcPct val="80000"/>
              </a:lnSpc>
              <a:buFont typeface="Arial"/>
              <a:buChar char="•"/>
            </a:pPr>
            <a:r>
              <a:rPr lang="en-US" sz="2400">
                <a:solidFill>
                  <a:srgbClr val="000000"/>
                </a:solidFill>
                <a:latin typeface="Calibri"/>
              </a:rPr>
              <a:t>9 characters: 949 =          572,994,802,228,616,704</a:t>
            </a:r>
            <a:endParaRPr/>
          </a:p>
        </p:txBody>
      </p:sp>
      <p:pic>
        <p:nvPicPr>
          <p:cNvPr id="817" name="Picture 5"/>
          <p:cNvPicPr/>
          <p:nvPr/>
        </p:nvPicPr>
        <p:blipFill>
          <a:blip r:embed="rId3"/>
          <a:stretch>
            <a:fillRect/>
          </a:stretch>
        </p:blipFill>
        <p:spPr>
          <a:xfrm>
            <a:off x="1096920" y="5535720"/>
            <a:ext cx="7021080" cy="75348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0" presetClass="entr"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 calcmode="lin" valueType="str">
                                      <p:cBhvr additive="repl">
                                        <p:cTn id="7" dur="1000" fill="hold"/>
                                        <p:tgtEl>
                                          <p:spTgt spid="817"/>
                                        </p:tgtEl>
                                      </p:cBhvr>
                                      <p:tavLst>
                                        <p:tav tm="100000">
                                          <p:val>
                                            <p:strVal val="width+.3"/>
                                          </p:val>
                                        </p:tav>
                                        <p:tav tm="0">
                                          <p:val>
                                            <p:strVal val="width"/>
                                          </p:val>
                                        </p:tav>
                                      </p:tavLst>
                                    </p:anim>
                                    <p:anim calcmode="lin" valueType="str">
                                      <p:cBhvr additive="repl">
                                        <p:cTn id="8" dur="1000" fill="hold"/>
                                        <p:tgtEl>
                                          <p:spTgt spid="817"/>
                                        </p:tgtEl>
                                      </p:cBhvr>
                                      <p:tavLst>
                                        <p:tav tm="100000">
                                          <p:val>
                                            <p:strVal val="height"/>
                                          </p:val>
                                        </p:tav>
                                        <p:tav tm="0">
                                          <p:val>
                                            <p:strVal val="height"/>
                                          </p:val>
                                        </p:tav>
                                      </p:tavLst>
                                    </p:anim>
                                    <p:animEffect transition="in" filter="fade">
                                      <p:cBhvr additive="repl">
                                        <p:cTn id="9" dur="1000" fill="freeze"/>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CustomShape 1"/>
          <p:cNvSpPr/>
          <p:nvPr/>
        </p:nvSpPr>
        <p:spPr>
          <a:xfrm>
            <a:off x="6553080" y="6356520"/>
            <a:ext cx="2131560" cy="362880"/>
          </a:xfrm>
          <a:prstGeom prst="rect">
            <a:avLst/>
          </a:prstGeom>
        </p:spPr>
        <p:txBody>
          <a:bodyPr lIns="90000" tIns="46800" rIns="90000" bIns="46800" anchor="ctr"/>
          <a:lstStyle/>
          <a:p>
            <a:pPr algn="r">
              <a:lnSpc>
                <a:spcPct val="100000"/>
              </a:lnSpc>
            </a:pPr>
            <a:fld id="{21D121E1-71A1-4101-B1C1-F101E1B1F131}" type="slidenum">
              <a:rPr lang="en-US" sz="1200">
                <a:solidFill>
                  <a:srgbClr val="000000"/>
                </a:solidFill>
                <a:latin typeface="Calibri"/>
              </a:rPr>
              <a:t>56</a:t>
            </a:fld>
            <a:endParaRPr/>
          </a:p>
        </p:txBody>
      </p:sp>
      <p:sp>
        <p:nvSpPr>
          <p:cNvPr id="819" name="CustomShape 2"/>
          <p:cNvSpPr/>
          <p:nvPr/>
        </p:nvSpPr>
        <p:spPr>
          <a:xfrm>
            <a:off x="0" y="196920"/>
            <a:ext cx="8227440" cy="1296360"/>
          </a:xfrm>
          <a:prstGeom prst="rect">
            <a:avLst/>
          </a:prstGeom>
        </p:spPr>
        <p:txBody>
          <a:bodyPr lIns="90000" tIns="45000" rIns="90000" bIns="45000" anchor="ctr"/>
          <a:lstStyle/>
          <a:p>
            <a:pPr algn="ctr">
              <a:lnSpc>
                <a:spcPct val="90000"/>
              </a:lnSpc>
            </a:pPr>
            <a:r>
              <a:rPr lang="en-US" sz="4400">
                <a:solidFill>
                  <a:srgbClr val="000000"/>
                </a:solidFill>
                <a:latin typeface="Calibri"/>
              </a:rPr>
              <a:t>Password Validity: Brute Force Test</a:t>
            </a:r>
            <a:endParaRPr/>
          </a:p>
        </p:txBody>
      </p:sp>
      <p:sp>
        <p:nvSpPr>
          <p:cNvPr id="820" name="CustomShape 3"/>
          <p:cNvSpPr/>
          <p:nvPr/>
        </p:nvSpPr>
        <p:spPr>
          <a:xfrm>
            <a:off x="755640" y="1415880"/>
            <a:ext cx="8386200" cy="4745880"/>
          </a:xfrm>
          <a:prstGeom prst="rect">
            <a:avLst/>
          </a:prstGeom>
        </p:spPr>
        <p:txBody>
          <a:bodyPr lIns="90000" tIns="45000" rIns="90000" bIns="45000"/>
          <a:lstStyle/>
          <a:p>
            <a:pPr>
              <a:lnSpc>
                <a:spcPct val="90000"/>
              </a:lnSpc>
              <a:buFont typeface="Arial"/>
              <a:buChar char="•"/>
            </a:pPr>
            <a:r>
              <a:rPr lang="en-US" sz="3200">
                <a:solidFill>
                  <a:srgbClr val="000000"/>
                </a:solidFill>
                <a:latin typeface="Calibri"/>
              </a:rPr>
              <a:t>Password does not change for 60 days</a:t>
            </a:r>
            <a:endParaRPr/>
          </a:p>
          <a:p>
            <a:pPr>
              <a:lnSpc>
                <a:spcPct val="90000"/>
              </a:lnSpc>
              <a:buFont typeface="Arial"/>
              <a:buChar char="•"/>
            </a:pPr>
            <a:r>
              <a:rPr lang="en-US" sz="3200">
                <a:solidFill>
                  <a:srgbClr val="000000"/>
                </a:solidFill>
                <a:latin typeface="Calibri"/>
              </a:rPr>
              <a:t>how many passwords should I try for each second?</a:t>
            </a:r>
            <a:endParaRPr/>
          </a:p>
          <a:p>
            <a:pPr lvl="1">
              <a:lnSpc>
                <a:spcPct val="90000"/>
              </a:lnSpc>
              <a:buFont typeface="Arial"/>
              <a:buChar char="–"/>
            </a:pPr>
            <a:r>
              <a:rPr lang="en-US" sz="3200">
                <a:solidFill>
                  <a:srgbClr val="000000"/>
                </a:solidFill>
                <a:latin typeface="Calibri"/>
              </a:rPr>
              <a:t>5 characters:                    1,415 PW /sec</a:t>
            </a:r>
            <a:endParaRPr/>
          </a:p>
          <a:p>
            <a:pPr lvl="1">
              <a:lnSpc>
                <a:spcPct val="90000"/>
              </a:lnSpc>
              <a:buFont typeface="Arial"/>
              <a:buChar char="–"/>
            </a:pPr>
            <a:r>
              <a:rPr lang="en-US" sz="3200">
                <a:solidFill>
                  <a:srgbClr val="000000"/>
                </a:solidFill>
                <a:latin typeface="Calibri"/>
              </a:rPr>
              <a:t>6 characters:                133,076 PW /sec</a:t>
            </a:r>
            <a:endParaRPr/>
          </a:p>
          <a:p>
            <a:pPr lvl="1">
              <a:lnSpc>
                <a:spcPct val="90000"/>
              </a:lnSpc>
              <a:buFont typeface="Arial"/>
              <a:buChar char="–"/>
            </a:pPr>
            <a:r>
              <a:rPr lang="en-US" sz="3200">
                <a:solidFill>
                  <a:srgbClr val="000000"/>
                </a:solidFill>
                <a:latin typeface="Calibri"/>
              </a:rPr>
              <a:t>7 characters:           12,509,214 PW /sec</a:t>
            </a:r>
            <a:endParaRPr/>
          </a:p>
          <a:p>
            <a:pPr lvl="1">
              <a:lnSpc>
                <a:spcPct val="90000"/>
              </a:lnSpc>
              <a:buFont typeface="Arial"/>
              <a:buChar char="–"/>
            </a:pPr>
            <a:r>
              <a:rPr lang="en-US" sz="3200">
                <a:solidFill>
                  <a:srgbClr val="000000"/>
                </a:solidFill>
                <a:latin typeface="Calibri"/>
              </a:rPr>
              <a:t>8 characters:      1,175,866,008 PW /sec</a:t>
            </a:r>
            <a:endParaRPr/>
          </a:p>
          <a:p>
            <a:pPr lvl="1">
              <a:lnSpc>
                <a:spcPct val="90000"/>
              </a:lnSpc>
              <a:buFont typeface="Arial"/>
              <a:buChar char="–"/>
            </a:pPr>
            <a:r>
              <a:rPr lang="en-US" sz="3200">
                <a:solidFill>
                  <a:srgbClr val="000000"/>
                </a:solidFill>
                <a:latin typeface="Calibri"/>
              </a:rPr>
              <a:t>9 characters:  110,531,404,750 PW /sec</a:t>
            </a:r>
            <a:endParaRPr/>
          </a:p>
          <a:p>
            <a:pPr>
              <a:lnSpc>
                <a:spcPct val="90000"/>
              </a:lnSpc>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Secure Passwords</a:t>
            </a:r>
            <a:endParaRPr/>
          </a:p>
        </p:txBody>
      </p:sp>
      <p:sp>
        <p:nvSpPr>
          <p:cNvPr id="822" name="CustomShape 2"/>
          <p:cNvSpPr/>
          <p:nvPr/>
        </p:nvSpPr>
        <p:spPr>
          <a:xfrm>
            <a:off x="457200" y="1260360"/>
            <a:ext cx="8227440" cy="4528440"/>
          </a:xfrm>
          <a:prstGeom prst="rect">
            <a:avLst/>
          </a:prstGeom>
        </p:spPr>
        <p:txBody>
          <a:bodyPr lIns="90000" tIns="45000" rIns="90000" bIns="45000"/>
          <a:lstStyle/>
          <a:p>
            <a:pPr>
              <a:lnSpc>
                <a:spcPct val="90000"/>
              </a:lnSpc>
              <a:buFont typeface="Arial"/>
              <a:buChar char="•"/>
            </a:pPr>
            <a:r>
              <a:rPr lang="en-US" sz="3200">
                <a:solidFill>
                  <a:srgbClr val="000000"/>
                </a:solidFill>
                <a:latin typeface="Calibri"/>
              </a:rPr>
              <a:t>A strong password includes characters from at least three of the following groups:</a:t>
            </a:r>
            <a:endParaRPr/>
          </a:p>
          <a:p>
            <a:pPr>
              <a:lnSpc>
                <a:spcPct val="90000"/>
              </a:lnSpc>
            </a:pPr>
            <a:endParaRPr/>
          </a:p>
          <a:p>
            <a:pPr>
              <a:lnSpc>
                <a:spcPct val="90000"/>
              </a:lnSpc>
            </a:pPr>
            <a:endParaRPr/>
          </a:p>
          <a:p>
            <a:pPr>
              <a:lnSpc>
                <a:spcPct val="90000"/>
              </a:lnSpc>
            </a:pPr>
            <a:endParaRPr/>
          </a:p>
          <a:p>
            <a:pPr>
              <a:lnSpc>
                <a:spcPct val="90000"/>
              </a:lnSpc>
            </a:pPr>
            <a:endParaRPr/>
          </a:p>
          <a:p>
            <a:pPr>
              <a:lnSpc>
                <a:spcPct val="90000"/>
              </a:lnSpc>
              <a:buFont typeface="Arial"/>
              <a:buChar char="•"/>
            </a:pPr>
            <a:r>
              <a:rPr lang="en-US" sz="3200">
                <a:solidFill>
                  <a:srgbClr val="000000"/>
                </a:solidFill>
                <a:latin typeface="Calibri"/>
              </a:rPr>
              <a:t>Use pass phrases eg. "I re@lly want to buy 11 Dogs!"  </a:t>
            </a:r>
            <a:endParaRPr/>
          </a:p>
        </p:txBody>
      </p:sp>
      <p:sp>
        <p:nvSpPr>
          <p:cNvPr id="823" name="CustomShape 3"/>
          <p:cNvSpPr/>
          <p:nvPr/>
        </p:nvSpPr>
        <p:spPr>
          <a:xfrm>
            <a:off x="6553080" y="6356520"/>
            <a:ext cx="2131560" cy="362880"/>
          </a:xfrm>
          <a:prstGeom prst="rect">
            <a:avLst/>
          </a:prstGeom>
        </p:spPr>
        <p:txBody>
          <a:bodyPr lIns="90000" tIns="46800" rIns="90000" bIns="46800" anchor="ctr"/>
          <a:lstStyle/>
          <a:p>
            <a:pPr algn="r">
              <a:lnSpc>
                <a:spcPct val="100000"/>
              </a:lnSpc>
            </a:pPr>
            <a:fld id="{71C1B111-3141-4101-B181-71D161512141}" type="slidenum">
              <a:rPr lang="en-US" sz="1200">
                <a:solidFill>
                  <a:srgbClr val="000000"/>
                </a:solidFill>
                <a:latin typeface="Calibri"/>
              </a:rPr>
              <a:t>57</a:t>
            </a:fld>
            <a:endParaRPr/>
          </a:p>
        </p:txBody>
      </p:sp>
      <p:pic>
        <p:nvPicPr>
          <p:cNvPr id="824" name="Picture 5"/>
          <p:cNvPicPr/>
          <p:nvPr/>
        </p:nvPicPr>
        <p:blipFill>
          <a:blip r:embed="rId3"/>
          <a:stretch>
            <a:fillRect/>
          </a:stretch>
        </p:blipFill>
        <p:spPr>
          <a:xfrm>
            <a:off x="838080" y="2209680"/>
            <a:ext cx="7446240" cy="203616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Social Engineering</a:t>
            </a:r>
            <a:endParaRPr/>
          </a:p>
        </p:txBody>
      </p:sp>
      <p:sp>
        <p:nvSpPr>
          <p:cNvPr id="826"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Pretexting</a:t>
            </a:r>
            <a:r>
              <a:rPr lang="en-US" sz="3200">
                <a:solidFill>
                  <a:srgbClr val="000000"/>
                </a:solidFill>
                <a:latin typeface="Calibri"/>
              </a:rPr>
              <a:t>: creating a story that convinces an administrator or operator into revealing secret information.</a:t>
            </a:r>
            <a:endParaRPr/>
          </a:p>
          <a:p>
            <a:pPr>
              <a:lnSpc>
                <a:spcPct val="100000"/>
              </a:lnSpc>
              <a:buFont typeface="Arial"/>
              <a:buChar char="•"/>
            </a:pPr>
            <a:r>
              <a:rPr lang="en-US" sz="3200" b="1">
                <a:solidFill>
                  <a:srgbClr val="000000"/>
                </a:solidFill>
                <a:latin typeface="Calibri"/>
              </a:rPr>
              <a:t>Baiting:</a:t>
            </a:r>
            <a:r>
              <a:rPr lang="en-US" sz="3200">
                <a:solidFill>
                  <a:srgbClr val="000000"/>
                </a:solidFill>
                <a:latin typeface="Calibri"/>
              </a:rPr>
              <a:t> offering a kind of “gift” to get a user or agent to perform an insecure action.</a:t>
            </a:r>
            <a:endParaRPr/>
          </a:p>
          <a:p>
            <a:pPr>
              <a:lnSpc>
                <a:spcPct val="100000"/>
              </a:lnSpc>
              <a:buFont typeface="Arial"/>
              <a:buChar char="•"/>
            </a:pPr>
            <a:r>
              <a:rPr lang="en-US" sz="3200" b="1">
                <a:solidFill>
                  <a:srgbClr val="000000"/>
                </a:solidFill>
                <a:latin typeface="Calibri"/>
              </a:rPr>
              <a:t>Quid pro quo:</a:t>
            </a:r>
            <a:r>
              <a:rPr lang="en-US" sz="3200">
                <a:solidFill>
                  <a:srgbClr val="000000"/>
                </a:solidFill>
                <a:latin typeface="Calibri"/>
              </a:rPr>
              <a:t> offering an action or service and then expecting something in return.</a:t>
            </a:r>
            <a:endParaRPr/>
          </a:p>
        </p:txBody>
      </p:sp>
      <p:sp>
        <p:nvSpPr>
          <p:cNvPr id="827" name="CustomShape 3"/>
          <p:cNvSpPr/>
          <p:nvPr/>
        </p:nvSpPr>
        <p:spPr>
          <a:xfrm>
            <a:off x="0" y="0"/>
            <a:ext cx="11795040" cy="11795040"/>
          </a:xfrm>
          <a:prstGeom prst="rect">
            <a:avLst/>
          </a:prstGeom>
        </p:spPr>
        <p:txBody>
          <a:bodyPr lIns="90000" tIns="45000" rIns="90000" bIns="45000"/>
          <a:lstStyle/>
          <a:p>
            <a:pPr>
              <a:lnSpc>
                <a:spcPct val="100000"/>
              </a:lnSpc>
            </a:pPr>
            <a:fld id="{81B1F111-81A1-4191-B1C1-6171D1F17111}" type="slidenum">
              <a:rPr lang="en-US">
                <a:solidFill>
                  <a:srgbClr val="000000"/>
                </a:solidFill>
                <a:latin typeface="Calibri"/>
              </a:rPr>
              <a:t>58</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381" name="CustomShape 2"/>
          <p:cNvSpPr/>
          <p:nvPr/>
        </p:nvSpPr>
        <p:spPr>
          <a:xfrm>
            <a:off x="457200" y="129528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Repudiation: </a:t>
            </a:r>
            <a:r>
              <a:rPr lang="en-US" sz="3200">
                <a:solidFill>
                  <a:srgbClr val="000000"/>
                </a:solidFill>
                <a:latin typeface="Calibri"/>
              </a:rPr>
              <a:t>the denial of a commitment or data receipt. </a:t>
            </a:r>
            <a:endParaRPr/>
          </a:p>
          <a:p>
            <a:pPr lvl="1">
              <a:lnSpc>
                <a:spcPct val="100000"/>
              </a:lnSpc>
              <a:buFont typeface="Arial"/>
              <a:buChar char="–"/>
            </a:pPr>
            <a:r>
              <a:rPr lang="en-US" sz="2800">
                <a:solidFill>
                  <a:srgbClr val="000000"/>
                </a:solidFill>
                <a:latin typeface="Calibri"/>
              </a:rPr>
              <a:t>This involves an attempt to back out of a contract or a protocol that requires the different parties to provide receipts acknowledging that data has been received.</a:t>
            </a:r>
            <a:endParaRPr/>
          </a:p>
        </p:txBody>
      </p:sp>
      <p:sp>
        <p:nvSpPr>
          <p:cNvPr id="382" name="CustomShape 3"/>
          <p:cNvSpPr/>
          <p:nvPr/>
        </p:nvSpPr>
        <p:spPr>
          <a:xfrm>
            <a:off x="0" y="0"/>
            <a:ext cx="11795040" cy="11795040"/>
          </a:xfrm>
          <a:prstGeom prst="rect">
            <a:avLst/>
          </a:prstGeom>
        </p:spPr>
        <p:txBody>
          <a:bodyPr lIns="90000" tIns="45000" rIns="90000" bIns="45000"/>
          <a:lstStyle/>
          <a:p>
            <a:pPr>
              <a:lnSpc>
                <a:spcPct val="100000"/>
              </a:lnSpc>
            </a:pPr>
            <a:fld id="{A1F11121-C181-4101-A121-C191D1216191}" type="slidenum">
              <a:rPr lang="en-US">
                <a:solidFill>
                  <a:srgbClr val="000000"/>
                </a:solidFill>
                <a:latin typeface="Calibri"/>
              </a:rPr>
              <a:t>6</a:t>
            </a:fld>
            <a:endParaRPr/>
          </a:p>
        </p:txBody>
      </p:sp>
      <p:pic>
        <p:nvPicPr>
          <p:cNvPr id="383" name="Picture 2"/>
          <p:cNvPicPr/>
          <p:nvPr/>
        </p:nvPicPr>
        <p:blipFill>
          <a:blip r:embed="rId2"/>
          <a:stretch>
            <a:fillRect/>
          </a:stretch>
        </p:blipFill>
        <p:spPr>
          <a:xfrm>
            <a:off x="3962520" y="4114800"/>
            <a:ext cx="3534480" cy="2550600"/>
          </a:xfrm>
          <a:prstGeom prst="rect">
            <a:avLst/>
          </a:prstGeom>
        </p:spPr>
      </p:pic>
      <p:sp>
        <p:nvSpPr>
          <p:cNvPr id="384" name="CustomShape 4"/>
          <p:cNvSpPr/>
          <p:nvPr/>
        </p:nvSpPr>
        <p:spPr>
          <a:xfrm>
            <a:off x="3265920" y="6611760"/>
            <a:ext cx="4926600" cy="240840"/>
          </a:xfrm>
          <a:prstGeom prst="rect">
            <a:avLst/>
          </a:prstGeom>
        </p:spPr>
        <p:txBody>
          <a:bodyPr wrap="none" lIns="90000" tIns="45000" rIns="90000" bIns="45000"/>
          <a:lstStyle/>
          <a:p>
            <a:pPr>
              <a:lnSpc>
                <a:spcPct val="100000"/>
              </a:lnSpc>
            </a:pPr>
            <a:r>
              <a:rPr lang="en-US" sz="1000">
                <a:solidFill>
                  <a:srgbClr val="A6A6A6"/>
                </a:solidFill>
                <a:latin typeface="Arial"/>
              </a:rPr>
              <a:t>Public domain image from http://commons.wikimedia.org/wiki/File:Plastic_eraser.jpeg</a:t>
            </a:r>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Threats and Attacks</a:t>
            </a:r>
            <a:endParaRPr/>
          </a:p>
        </p:txBody>
      </p:sp>
      <p:sp>
        <p:nvSpPr>
          <p:cNvPr id="386" name="CustomShape 2"/>
          <p:cNvSpPr/>
          <p:nvPr/>
        </p:nvSpPr>
        <p:spPr>
          <a:xfrm>
            <a:off x="457200" y="1295280"/>
            <a:ext cx="8456040" cy="4523760"/>
          </a:xfrm>
          <a:prstGeom prst="rect">
            <a:avLst/>
          </a:prstGeom>
        </p:spPr>
        <p:txBody>
          <a:bodyPr lIns="90000" tIns="45000" rIns="90000" bIns="45000"/>
          <a:lstStyle/>
          <a:p>
            <a:pPr>
              <a:lnSpc>
                <a:spcPct val="100000"/>
              </a:lnSpc>
              <a:buFont typeface="Arial"/>
              <a:buChar char="•"/>
            </a:pPr>
            <a:r>
              <a:rPr lang="en-US" sz="3200" b="1">
                <a:solidFill>
                  <a:srgbClr val="000000"/>
                </a:solidFill>
                <a:latin typeface="Calibri"/>
              </a:rPr>
              <a:t>Correlation </a:t>
            </a:r>
            <a:r>
              <a:rPr lang="en-US" sz="3200">
                <a:solidFill>
                  <a:srgbClr val="000000"/>
                </a:solidFill>
                <a:latin typeface="Calibri"/>
              </a:rPr>
              <a:t>and</a:t>
            </a:r>
            <a:r>
              <a:rPr lang="en-US" sz="3200" b="1">
                <a:solidFill>
                  <a:srgbClr val="000000"/>
                </a:solidFill>
                <a:latin typeface="Calibri"/>
              </a:rPr>
              <a:t> traceback: </a:t>
            </a:r>
            <a:r>
              <a:rPr lang="en-US" sz="3200">
                <a:solidFill>
                  <a:srgbClr val="000000"/>
                </a:solidFill>
                <a:latin typeface="Calibri"/>
              </a:rPr>
              <a:t>the integration of multiple data sources and information flows to determine the source of a particular data stream or piece of information.</a:t>
            </a:r>
            <a:endParaRPr/>
          </a:p>
        </p:txBody>
      </p:sp>
      <p:sp>
        <p:nvSpPr>
          <p:cNvPr id="387" name="CustomShape 3"/>
          <p:cNvSpPr/>
          <p:nvPr/>
        </p:nvSpPr>
        <p:spPr>
          <a:xfrm>
            <a:off x="0" y="0"/>
            <a:ext cx="11795040" cy="11795040"/>
          </a:xfrm>
          <a:prstGeom prst="rect">
            <a:avLst/>
          </a:prstGeom>
        </p:spPr>
        <p:txBody>
          <a:bodyPr lIns="90000" tIns="45000" rIns="90000" bIns="45000"/>
          <a:lstStyle/>
          <a:p>
            <a:pPr>
              <a:lnSpc>
                <a:spcPct val="100000"/>
              </a:lnSpc>
            </a:pPr>
            <a:fld id="{51C19141-6111-4191-9141-B1D16191A111}" type="slidenum">
              <a:rPr lang="en-US">
                <a:solidFill>
                  <a:srgbClr val="000000"/>
                </a:solidFill>
                <a:latin typeface="Calibri"/>
              </a:rPr>
              <a:t>7</a:t>
            </a:fld>
            <a:endParaRPr/>
          </a:p>
        </p:txBody>
      </p:sp>
      <p:pic>
        <p:nvPicPr>
          <p:cNvPr id="388" name="Picture 6"/>
          <p:cNvPicPr/>
          <p:nvPr/>
        </p:nvPicPr>
        <p:blipFill>
          <a:blip r:embed="rId2"/>
          <a:stretch>
            <a:fillRect/>
          </a:stretch>
        </p:blipFill>
        <p:spPr>
          <a:xfrm>
            <a:off x="2743200" y="3809880"/>
            <a:ext cx="2860200" cy="2787840"/>
          </a:xfrm>
          <a:prstGeom prst="rect">
            <a:avLst/>
          </a:prstGeom>
        </p:spPr>
      </p:pic>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3130920" y="2406960"/>
            <a:ext cx="2956680" cy="2956680"/>
          </a:xfrm>
          <a:prstGeom prst="rect">
            <a:avLst/>
          </a:prstGeom>
          <a:gradFill>
            <a:gsLst>
              <a:gs pos="0">
                <a:srgbClr val="F8F8F8"/>
              </a:gs>
              <a:gs pos="50000">
                <a:srgbClr val="BEBEBE"/>
              </a:gs>
              <a:gs pos="100000">
                <a:srgbClr val="F8F8F8"/>
              </a:gs>
            </a:gsLst>
            <a:lin ang="16200000"/>
          </a:gradFill>
        </p:spPr>
        <p:txBody>
          <a:bodyPr lIns="50760" tIns="50760" rIns="50760" bIns="50760" anchor="ctr"/>
          <a:lstStyle/>
          <a:p>
            <a:pPr algn="ctr">
              <a:lnSpc>
                <a:spcPct val="90000"/>
              </a:lnSpc>
            </a:pPr>
            <a:r>
              <a:rPr lang="en-US" sz="4000">
                <a:solidFill>
                  <a:srgbClr val="000000"/>
                </a:solidFill>
                <a:latin typeface="Calibri"/>
              </a:rPr>
              <a:t>Security Principles</a:t>
            </a:r>
            <a:endParaRPr/>
          </a:p>
        </p:txBody>
      </p:sp>
      <p:sp>
        <p:nvSpPr>
          <p:cNvPr id="390" name="CustomShape 2"/>
          <p:cNvSpPr/>
          <p:nvPr/>
        </p:nvSpPr>
        <p:spPr>
          <a:xfrm>
            <a:off x="3942360" y="121968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Economy of mechanism</a:t>
            </a:r>
            <a:endParaRPr/>
          </a:p>
        </p:txBody>
      </p:sp>
      <p:sp>
        <p:nvSpPr>
          <p:cNvPr id="391" name="CustomShape 3"/>
          <p:cNvSpPr/>
          <p:nvPr/>
        </p:nvSpPr>
        <p:spPr>
          <a:xfrm>
            <a:off x="5379840" y="146304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Fail-safe defaults</a:t>
            </a:r>
            <a:endParaRPr/>
          </a:p>
        </p:txBody>
      </p:sp>
      <p:sp>
        <p:nvSpPr>
          <p:cNvPr id="392" name="CustomShape 4"/>
          <p:cNvSpPr/>
          <p:nvPr/>
        </p:nvSpPr>
        <p:spPr>
          <a:xfrm>
            <a:off x="5774760" y="255096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Complete mediation</a:t>
            </a:r>
            <a:endParaRPr/>
          </a:p>
        </p:txBody>
      </p:sp>
      <p:sp>
        <p:nvSpPr>
          <p:cNvPr id="393" name="CustomShape 5"/>
          <p:cNvSpPr/>
          <p:nvPr/>
        </p:nvSpPr>
        <p:spPr>
          <a:xfrm>
            <a:off x="5774760" y="374184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Open design</a:t>
            </a:r>
            <a:endParaRPr/>
          </a:p>
        </p:txBody>
      </p:sp>
      <p:sp>
        <p:nvSpPr>
          <p:cNvPr id="394" name="CustomShape 6"/>
          <p:cNvSpPr/>
          <p:nvPr/>
        </p:nvSpPr>
        <p:spPr>
          <a:xfrm>
            <a:off x="5571360" y="473112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Separation of privilege</a:t>
            </a:r>
            <a:endParaRPr/>
          </a:p>
        </p:txBody>
      </p:sp>
      <p:sp>
        <p:nvSpPr>
          <p:cNvPr id="395" name="CustomShape 7"/>
          <p:cNvSpPr/>
          <p:nvPr/>
        </p:nvSpPr>
        <p:spPr>
          <a:xfrm>
            <a:off x="3942360" y="507348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Least privilege</a:t>
            </a:r>
            <a:endParaRPr/>
          </a:p>
        </p:txBody>
      </p:sp>
      <p:sp>
        <p:nvSpPr>
          <p:cNvPr id="396" name="CustomShape 8"/>
          <p:cNvSpPr/>
          <p:nvPr/>
        </p:nvSpPr>
        <p:spPr>
          <a:xfrm>
            <a:off x="2453760" y="483120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Least common mechanism</a:t>
            </a:r>
            <a:endParaRPr/>
          </a:p>
        </p:txBody>
      </p:sp>
      <p:sp>
        <p:nvSpPr>
          <p:cNvPr id="397" name="CustomShape 9"/>
          <p:cNvSpPr/>
          <p:nvPr/>
        </p:nvSpPr>
        <p:spPr>
          <a:xfrm>
            <a:off x="2109960" y="374184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Psychological acceptability</a:t>
            </a:r>
            <a:endParaRPr/>
          </a:p>
        </p:txBody>
      </p:sp>
      <p:sp>
        <p:nvSpPr>
          <p:cNvPr id="398" name="CustomShape 10"/>
          <p:cNvSpPr/>
          <p:nvPr/>
        </p:nvSpPr>
        <p:spPr>
          <a:xfrm>
            <a:off x="2037960" y="255096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Work factor</a:t>
            </a:r>
            <a:endParaRPr/>
          </a:p>
        </p:txBody>
      </p:sp>
      <p:sp>
        <p:nvSpPr>
          <p:cNvPr id="399" name="CustomShape 11"/>
          <p:cNvSpPr/>
          <p:nvPr/>
        </p:nvSpPr>
        <p:spPr>
          <a:xfrm>
            <a:off x="2453760" y="1356480"/>
            <a:ext cx="1477080" cy="1477080"/>
          </a:xfrm>
          <a:prstGeom prst="rect">
            <a:avLst/>
          </a:prstGeom>
          <a:gradFill>
            <a:gsLst>
              <a:gs pos="0">
                <a:srgbClr val="F8F8F8"/>
              </a:gs>
              <a:gs pos="50000">
                <a:srgbClr val="BEBEBE"/>
              </a:gs>
              <a:gs pos="100000">
                <a:srgbClr val="F8F8F8"/>
              </a:gs>
            </a:gsLst>
            <a:lin ang="16200000"/>
          </a:gradFill>
        </p:spPr>
        <p:txBody>
          <a:bodyPr lIns="20160" tIns="20160" rIns="20160" bIns="20160" anchor="ctr"/>
          <a:lstStyle/>
          <a:p>
            <a:pPr algn="ctr">
              <a:lnSpc>
                <a:spcPct val="90000"/>
              </a:lnSpc>
            </a:pPr>
            <a:r>
              <a:rPr lang="en-US" sz="1600">
                <a:solidFill>
                  <a:srgbClr val="000000"/>
                </a:solidFill>
                <a:latin typeface="Calibri"/>
              </a:rPr>
              <a:t>Compromise recording</a:t>
            </a:r>
            <a:endParaRPr/>
          </a:p>
        </p:txBody>
      </p:sp>
      <p:sp>
        <p:nvSpPr>
          <p:cNvPr id="400" name="CustomShape 12"/>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a:solidFill>
                  <a:srgbClr val="000000"/>
                </a:solidFill>
                <a:latin typeface="Calibri"/>
              </a:rPr>
              <a:t>The Ten Security Principles</a:t>
            </a:r>
            <a:endParaRPr/>
          </a:p>
        </p:txBody>
      </p:sp>
      <p:sp>
        <p:nvSpPr>
          <p:cNvPr id="401" name="CustomShape 13"/>
          <p:cNvSpPr/>
          <p:nvPr/>
        </p:nvSpPr>
        <p:spPr>
          <a:xfrm>
            <a:off x="0" y="0"/>
            <a:ext cx="11795040" cy="11795040"/>
          </a:xfrm>
          <a:prstGeom prst="rect">
            <a:avLst/>
          </a:prstGeom>
        </p:spPr>
        <p:txBody>
          <a:bodyPr lIns="90000" tIns="45000" rIns="90000" bIns="45000"/>
          <a:lstStyle/>
          <a:p>
            <a:pPr>
              <a:lnSpc>
                <a:spcPct val="100000"/>
              </a:lnSpc>
            </a:pPr>
            <a:fld id="{C111D101-E111-41A1-8101-4161C1F1E171}" type="slidenum">
              <a:rPr lang="en-US">
                <a:solidFill>
                  <a:srgbClr val="000000"/>
                </a:solidFill>
                <a:latin typeface="Calibri"/>
              </a:rPr>
              <a:t>8</a:t>
            </a:fld>
            <a:endParaRPr/>
          </a:p>
        </p:txBody>
      </p:sp>
    </p:spTree>
  </p:cSld>
  <p:clrMapOvr>
    <a:masterClrMapping/>
  </p:clrMapOvr>
  <p:timing>
    <p:tnLst>
      <p:par>
        <p:cTn id="1" dur="indefinite" restart="never" nodeType="tmRoot">
          <p:childTnLst>
            <p:seq>
              <p:cTn id="2" nodeType="mainSeq">
                <p:childTnLst>
                  <p:par>
                    <p:cTn id="3"/>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CustomShape 1"/>
          <p:cNvSpPr/>
          <p:nvPr/>
        </p:nvSpPr>
        <p:spPr>
          <a:xfrm>
            <a:off x="457200" y="274680"/>
            <a:ext cx="8227440" cy="1140840"/>
          </a:xfrm>
          <a:prstGeom prst="rect">
            <a:avLst/>
          </a:prstGeom>
        </p:spPr>
        <p:txBody>
          <a:bodyPr lIns="90000" tIns="45000" rIns="90000" bIns="45000" anchor="ctr"/>
          <a:lstStyle/>
          <a:p>
            <a:pPr algn="ctr">
              <a:lnSpc>
                <a:spcPct val="100000"/>
              </a:lnSpc>
            </a:pPr>
            <a:r>
              <a:rPr lang="en-US" sz="4400" b="1">
                <a:solidFill>
                  <a:srgbClr val="000000"/>
                </a:solidFill>
                <a:latin typeface="Calibri"/>
              </a:rPr>
              <a:t>Economy of mechanism</a:t>
            </a:r>
            <a:endParaRPr/>
          </a:p>
        </p:txBody>
      </p:sp>
      <p:sp>
        <p:nvSpPr>
          <p:cNvPr id="403" name="CustomShape 2"/>
          <p:cNvSpPr/>
          <p:nvPr/>
        </p:nvSpPr>
        <p:spPr>
          <a:xfrm>
            <a:off x="457200" y="1600200"/>
            <a:ext cx="8227440" cy="4523760"/>
          </a:xfrm>
          <a:prstGeom prst="rect">
            <a:avLst/>
          </a:prstGeom>
        </p:spPr>
        <p:txBody>
          <a:bodyPr lIns="90000" tIns="45000" rIns="90000" bIns="45000"/>
          <a:lstStyle/>
          <a:p>
            <a:pPr>
              <a:lnSpc>
                <a:spcPct val="100000"/>
              </a:lnSpc>
              <a:buFont typeface="Arial"/>
              <a:buChar char="•"/>
            </a:pPr>
            <a:r>
              <a:rPr lang="en-US" sz="3200">
                <a:solidFill>
                  <a:srgbClr val="000000"/>
                </a:solidFill>
                <a:latin typeface="Calibri"/>
              </a:rPr>
              <a:t>This principle stresses </a:t>
            </a:r>
            <a:r>
              <a:rPr lang="en-US" sz="3200" b="1">
                <a:solidFill>
                  <a:srgbClr val="000000"/>
                </a:solidFill>
                <a:latin typeface="Calibri"/>
              </a:rPr>
              <a:t>simplicity</a:t>
            </a:r>
            <a:r>
              <a:rPr lang="en-US" sz="3200">
                <a:solidFill>
                  <a:srgbClr val="000000"/>
                </a:solidFill>
                <a:latin typeface="Calibri"/>
              </a:rPr>
              <a:t> in the </a:t>
            </a:r>
            <a:r>
              <a:rPr lang="en-US" sz="3200" b="1">
                <a:solidFill>
                  <a:srgbClr val="000000"/>
                </a:solidFill>
                <a:latin typeface="Calibri"/>
              </a:rPr>
              <a:t>design</a:t>
            </a:r>
            <a:r>
              <a:rPr lang="en-US" sz="3200">
                <a:solidFill>
                  <a:srgbClr val="000000"/>
                </a:solidFill>
                <a:latin typeface="Calibri"/>
              </a:rPr>
              <a:t> and </a:t>
            </a:r>
            <a:r>
              <a:rPr lang="en-US" sz="3200" b="1">
                <a:solidFill>
                  <a:srgbClr val="000000"/>
                </a:solidFill>
                <a:latin typeface="Calibri"/>
              </a:rPr>
              <a:t>implementation</a:t>
            </a:r>
            <a:r>
              <a:rPr lang="en-US" sz="3200">
                <a:solidFill>
                  <a:srgbClr val="000000"/>
                </a:solidFill>
                <a:latin typeface="Calibri"/>
              </a:rPr>
              <a:t> of security measures. </a:t>
            </a:r>
            <a:endParaRPr/>
          </a:p>
          <a:p>
            <a:pPr lvl="1">
              <a:lnSpc>
                <a:spcPct val="100000"/>
              </a:lnSpc>
              <a:buFont typeface="Arial"/>
              <a:buChar char="–"/>
            </a:pPr>
            <a:r>
              <a:rPr lang="en-US" sz="2800">
                <a:solidFill>
                  <a:srgbClr val="000000"/>
                </a:solidFill>
                <a:latin typeface="Calibri"/>
              </a:rPr>
              <a:t>While applicable to most engineering endeavors, the notion of simplicity is especially important in the security domain, since a simple security framework facilitates its understanding by developers and users and enables the efficient development and verification of enforcement methods for it.</a:t>
            </a:r>
            <a:endParaRPr/>
          </a:p>
        </p:txBody>
      </p:sp>
      <p:sp>
        <p:nvSpPr>
          <p:cNvPr id="404" name="CustomShape 3"/>
          <p:cNvSpPr/>
          <p:nvPr/>
        </p:nvSpPr>
        <p:spPr>
          <a:xfrm>
            <a:off x="0" y="0"/>
            <a:ext cx="11795040" cy="11795040"/>
          </a:xfrm>
          <a:prstGeom prst="rect">
            <a:avLst/>
          </a:prstGeom>
        </p:spPr>
        <p:txBody>
          <a:bodyPr lIns="90000" tIns="45000" rIns="90000" bIns="45000"/>
          <a:lstStyle/>
          <a:p>
            <a:pPr>
              <a:lnSpc>
                <a:spcPct val="100000"/>
              </a:lnSpc>
            </a:pPr>
            <a:fld id="{A1D16181-5131-41E1-91F1-A1715191E171}" type="slidenum">
              <a:rPr lang="en-US">
                <a:solidFill>
                  <a:srgbClr val="000000"/>
                </a:solidFill>
                <a:latin typeface="Calibri"/>
              </a:rPr>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2761</Words>
  <Application>Microsoft Office PowerPoint</Application>
  <PresentationFormat>On-screen Show (4:3)</PresentationFormat>
  <Paragraphs>483</Paragraphs>
  <Slides>58</Slides>
  <Notes>7</Notes>
  <HiddenSlides>0</HiddenSlides>
  <MMClips>0</MMClips>
  <ScaleCrop>false</ScaleCrop>
  <HeadingPairs>
    <vt:vector size="4" baseType="variant">
      <vt:variant>
        <vt:lpstr>Theme</vt:lpstr>
      </vt:variant>
      <vt:variant>
        <vt:i4>3</vt:i4>
      </vt:variant>
      <vt:variant>
        <vt:lpstr>Slide Titles</vt:lpstr>
      </vt:variant>
      <vt:variant>
        <vt:i4>58</vt:i4>
      </vt:variant>
    </vt:vector>
  </HeadingPairs>
  <TitlesOfParts>
    <vt:vector size="61"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nemo</dc:creator>
  <cp:lastModifiedBy>Richard E. Newman</cp:lastModifiedBy>
  <cp:revision>14</cp:revision>
  <dcterms:modified xsi:type="dcterms:W3CDTF">2015-08-28T15:41:07Z</dcterms:modified>
</cp:coreProperties>
</file>