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hape 9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10" name="Shape 10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" name="Shape 11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5" name="Shape 15"/>
          <p:cNvSpPr txBox="1"/>
          <p:nvPr>
            <p:ph type="ctrTitle"/>
          </p:nvPr>
        </p:nvSpPr>
        <p:spPr>
          <a:xfrm>
            <a:off x="598100" y="1775222"/>
            <a:ext cx="8222100" cy="838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598088" y="2715912"/>
            <a:ext cx="8222100" cy="4328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5pPr>
            <a:lvl6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6pPr>
            <a:lvl7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7pPr>
            <a:lvl8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8pPr>
            <a:lvl9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dk1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Shape 69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70" name="Shape 70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Shape 75"/>
          <p:cNvSpPr txBox="1"/>
          <p:nvPr>
            <p:ph type="title"/>
          </p:nvPr>
        </p:nvSpPr>
        <p:spPr>
          <a:xfrm>
            <a:off x="311700" y="1256050"/>
            <a:ext cx="8520599" cy="2030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3369225"/>
            <a:ext cx="8520599" cy="1281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bg>
      <p:bgPr>
        <a:solidFill>
          <a:schemeClr val="dk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Shape 19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20" name="Shape 20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5" name="Shape 25"/>
          <p:cNvSpPr txBox="1"/>
          <p:nvPr>
            <p:ph type="title"/>
          </p:nvPr>
        </p:nvSpPr>
        <p:spPr>
          <a:xfrm>
            <a:off x="598100" y="2152347"/>
            <a:ext cx="8222100" cy="83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Shape 28"/>
          <p:cNvGrpSpPr/>
          <p:nvPr/>
        </p:nvGrpSpPr>
        <p:grpSpPr>
          <a:xfrm>
            <a:off x="0" y="3903669"/>
            <a:ext cx="9144000" cy="1239924"/>
            <a:chOff x="0" y="3903669"/>
            <a:chExt cx="9144000" cy="1239924"/>
          </a:xfrm>
        </p:grpSpPr>
        <p:sp>
          <p:nvSpPr>
            <p:cNvPr id="29" name="Shape 29"/>
            <p:cNvSpPr/>
            <p:nvPr/>
          </p:nvSpPr>
          <p:spPr>
            <a:xfrm>
              <a:off x="8154895" y="3903669"/>
              <a:ext cx="989099" cy="987899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 flipH="1">
              <a:off x="6181162" y="3903669"/>
              <a:ext cx="989099" cy="987899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7170274" y="3903669"/>
              <a:ext cx="989099" cy="9878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 rot="10800000">
              <a:off x="8154757" y="3903682"/>
              <a:ext cx="989099" cy="987899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0" y="4891594"/>
              <a:ext cx="9144000" cy="251999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311700" y="1229975"/>
            <a:ext cx="39998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832400" y="1229975"/>
            <a:ext cx="39998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1465804"/>
            <a:ext cx="2807999" cy="3103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Shape 5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51" name="Shape 5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6" name="Shape 56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4572000" y="-17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60" name="Shape 6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Shape 61"/>
          <p:cNvSpPr txBox="1"/>
          <p:nvPr>
            <p:ph type="title"/>
          </p:nvPr>
        </p:nvSpPr>
        <p:spPr>
          <a:xfrm>
            <a:off x="265500" y="1151100"/>
            <a:ext cx="4045199" cy="1564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265500" y="2769001"/>
            <a:ext cx="4045199" cy="1269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smartcardalliance.org/publications-smart-card-security/" TargetMode="External"/><Relationship Id="rId4" Type="http://schemas.openxmlformats.org/officeDocument/2006/relationships/hyperlink" Target="http://www.transfirst.com/resources/merchant-basics/what-is-an-electronic-check-payment" TargetMode="External"/><Relationship Id="rId5" Type="http://schemas.openxmlformats.org/officeDocument/2006/relationships/hyperlink" Target="http://www.coindesk.com/information/what-is-bitcoin/" TargetMode="External"/><Relationship Id="rId6" Type="http://schemas.openxmlformats.org/officeDocument/2006/relationships/hyperlink" Target="http://www.referenceforbusiness.com/small/Inc-Mail/Internet-Payment-Systems.html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ctrTitle"/>
          </p:nvPr>
        </p:nvSpPr>
        <p:spPr>
          <a:xfrm>
            <a:off x="598100" y="1775222"/>
            <a:ext cx="8222100" cy="838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Way to Pay</a:t>
            </a:r>
          </a:p>
        </p:txBody>
      </p:sp>
      <p:sp>
        <p:nvSpPr>
          <p:cNvPr id="82" name="Shape 82"/>
          <p:cNvSpPr txBox="1"/>
          <p:nvPr>
            <p:ph idx="1" type="subTitle"/>
          </p:nvPr>
        </p:nvSpPr>
        <p:spPr>
          <a:xfrm>
            <a:off x="598088" y="2715912"/>
            <a:ext cx="8222100" cy="432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Evaluating the security of available payment methods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7419500" y="4394975"/>
            <a:ext cx="1400699" cy="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rgbClr val="F3F3F3"/>
                </a:solidFill>
              </a:rPr>
              <a:t>David Yienger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Evaluation Criteria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Ease of Use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Acceptance Rate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Learning Curve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Security!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Smart Cards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Use imbedded chip instead of traditional magnetic stripe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Unique ability to store large amounts of data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On-card encryption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Digital Signature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Attacks require significant equipment and expertise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Differential Power Analysis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Timing Attack</a:t>
            </a:r>
          </a:p>
          <a:p>
            <a:pPr indent="-228600" lvl="1" marL="914400">
              <a:spcBef>
                <a:spcPts val="0"/>
              </a:spcBef>
            </a:pPr>
            <a:r>
              <a:rPr lang="en"/>
              <a:t>Reverse Engineering - Destructive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Electronic Check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Check cashing in a hassle-free way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Avoids fees of credit card processing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Some companies promote eCheck use by passing this saving to the consumer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Captures the information held on a standard check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Processed as single debit transaction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Difficult to dispute a deposited check</a:t>
            </a:r>
          </a:p>
          <a:p>
            <a:pPr indent="-228600" lvl="1" marL="914400">
              <a:spcBef>
                <a:spcPts val="0"/>
              </a:spcBef>
            </a:pPr>
            <a:r>
              <a:rPr lang="en"/>
              <a:t>Would only lose the check, not an entire account!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Bit Coin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Electronic, anonymous currency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Lack of central authority results in constantly fluctuating transfer rate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Slowly gaining acceptance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Based on mathematics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Fixed amount released, but can be broken into smaller segments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User Encryption largely varies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Field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42650" y="1186250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Credit Card</a:t>
            </a:r>
            <a:br>
              <a:rPr lang="en"/>
            </a:br>
            <a:r>
              <a:rPr lang="en"/>
              <a:t>	Common target for fraud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Digital Cash</a:t>
            </a:r>
            <a:br>
              <a:rPr lang="en"/>
            </a:br>
            <a:r>
              <a:rPr lang="en"/>
              <a:t>	Combination of debit account with anonymity of cash</a:t>
            </a:r>
            <a:br>
              <a:rPr lang="en"/>
            </a:br>
            <a:r>
              <a:rPr lang="en"/>
              <a:t>	Lacking widespread acceptance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Cash</a:t>
            </a:r>
            <a:br>
              <a:rPr lang="en"/>
            </a:br>
            <a:r>
              <a:rPr lang="en"/>
              <a:t>	Belongs to the holder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 and Resources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3"/>
              </a:rPr>
              <a:t>http://www.smartcardalliance.org/publications-smart-card-security/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4"/>
              </a:rPr>
              <a:t>http://www.transfirst.com/resources/merchant-basics/what-is-an-electronic-check-payment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5"/>
              </a:rPr>
              <a:t>http://www.coindesk.com/information/what-is-bitcoin/</a:t>
            </a:r>
          </a:p>
          <a:p>
            <a:pPr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6"/>
              </a:rPr>
              <a:t>http://www.referenceforbusiness.com/small/Inc-Mail/Internet-Payment-Systems.html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311700" y="1256050"/>
            <a:ext cx="8520599" cy="2030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End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311700" y="3369225"/>
            <a:ext cx="8520599" cy="1281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