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10.tiff" ContentType="image/tiff"/>
  <Override PartName="/ppt/media/image4.png" ContentType="image/png"/>
  <Override PartName="/ppt/media/image8.png" ContentType="image/png"/>
  <Override PartName="/ppt/media/image13.png" ContentType="image/png"/>
  <Override PartName="/ppt/media/image11.tiff" ContentType="image/tiff"/>
  <Override PartName="/ppt/media/image3.png" ContentType="image/png"/>
  <Override PartName="/ppt/media/image7.png" ContentType="image/png"/>
  <Override PartName="/ppt/media/image12.tiff" ContentType="image/tiff"/>
  <Override PartName="/ppt/media/image2.png" ContentType="image/png"/>
  <Override PartName="/ppt/media/image6.png" ContentType="image/png"/>
  <Override PartName="/ppt/media/image1.png" ContentType="image/png"/>
  <Override PartName="/ppt/media/image5.png" ContentType="image/png"/>
  <Override PartName="/ppt/media/image9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0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18.xml.rels" ContentType="application/vnd.openxmlformats-package.relationships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/>
  <p:notesSz cx="7315200" cy="96012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C18111E1-B161-4141-9181-9161F111310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23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819121-D181-4111-A191-118191B1A131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24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10/2/15</a:t>
            </a:r>
            <a:endParaRPr/>
          </a:p>
        </p:txBody>
      </p:sp>
      <p:sp>
        <p:nvSpPr>
          <p:cNvPr id="225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Introduction</a:t>
            </a:r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520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520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0.tiff"/><Relationship Id="rId2" Type="http://schemas.openxmlformats.org/officeDocument/2006/relationships/image" Target="../media/image11.tiff"/><Relationship Id="rId3" Type="http://schemas.openxmlformats.org/officeDocument/2006/relationships/image" Target="../media/image12.tiff"/><Relationship Id="rId4" Type="http://schemas.openxmlformats.org/officeDocument/2006/relationships/slideLayout" Target="../slideLayouts/slideLayout1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685800" y="2039760"/>
            <a:ext cx="7771680" cy="1464480"/>
          </a:xfrm>
          <a:prstGeom prst="rect">
            <a:avLst/>
          </a:prstGeom>
        </p:spPr>
        <p:txBody>
          <a:bodyPr anchor="b" bIns="38160" lIns="38160" rIns="1080" tIns="38160"/>
          <a:p>
            <a:pPr algn="r">
              <a:lnSpc>
                <a:spcPct val="93000"/>
              </a:lnSpc>
            </a:pPr>
            <a:r>
              <a:rPr lang="en-US" sz="4400">
                <a:solidFill>
                  <a:srgbClr val="f79646"/>
                </a:solidFill>
                <a:latin typeface="Calibri"/>
              </a:rPr>
              <a:t>Operating Systems Concepts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F18191-F181-4141-81F1-9121E1D1D16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System Calls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1C15151-41F1-4111-A141-B1C16171417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34" name="CustomShape 3"/>
          <p:cNvSpPr/>
          <p:nvPr/>
        </p:nvSpPr>
        <p:spPr>
          <a:xfrm>
            <a:off x="457200" y="1600200"/>
            <a:ext cx="8305200" cy="5028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User applications don’t communicate directly with low-level hardware components, and instead delegate such tasks to the kernel via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system calls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System Calls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6191F1-A141-4161-A111-E181E1A1116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37" name="CustomShape 3"/>
          <p:cNvSpPr/>
          <p:nvPr/>
        </p:nvSpPr>
        <p:spPr>
          <a:xfrm>
            <a:off x="457200" y="1600200"/>
            <a:ext cx="8305200" cy="5028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System calls are usually contained in a collection of programs, that is, a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library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such as the C library (libc), and they provide an interface that allows applications to use a predefined series of APIs that define the functions for communicating with the kernel.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Examples of system calls include those for performing file I/O (open, close, read, write) and running application programs (exec).</a:t>
            </a:r>
            <a:endParaRPr/>
          </a:p>
        </p:txBody>
      </p:sp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1522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Processes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228600" y="1066680"/>
            <a:ext cx="5485680" cy="5562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A 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process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is an instance of a program that is currently executing.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The actual contents of all programs are initially stored in persistent storage, such as a hard drive.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In order to be executed, a program must be loaded into random-access memory (RAM) and uniquely identified as a process.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  <p:sp>
        <p:nvSpPr>
          <p:cNvPr id="140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3121A1-F141-4151-A1C1-B1218191D1D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4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15000" y="1828800"/>
            <a:ext cx="3351960" cy="3754440"/>
          </a:xfrm>
          <a:prstGeom prst="rect">
            <a:avLst/>
          </a:prstGeom>
        </p:spPr>
      </p:pic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57200" y="1522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Processes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228600" y="1066680"/>
            <a:ext cx="5485680" cy="5562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A 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process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is an instance of a program that is currently executing.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The actual contents of all programs are initially stored in persistent storage, such as a hard drive.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In this way, multiple copies of the same program can be run as different processes.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For example, we can have multiple copies of MS Powerpoint open at the same time.</a:t>
            </a:r>
            <a:endParaRPr/>
          </a:p>
        </p:txBody>
      </p:sp>
      <p:sp>
        <p:nvSpPr>
          <p:cNvPr id="144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91D101-E1F1-41D1-A121-D1A1E1E14100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4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15000" y="1828800"/>
            <a:ext cx="3351960" cy="3754440"/>
          </a:xfrm>
          <a:prstGeom prst="rect">
            <a:avLst/>
          </a:prstGeom>
        </p:spPr>
      </p:pic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7632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Process IDs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457200" y="1066680"/>
            <a:ext cx="8228880" cy="1980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Each process running on a given computer is identified by a unique nonnegative integer, called the 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process ID (PID).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Given the PID for a process, we can then associate its CPU time, memory usage, user ID (UID), program name, etc.</a:t>
            </a:r>
            <a:endParaRPr/>
          </a:p>
        </p:txBody>
      </p:sp>
      <p:sp>
        <p:nvSpPr>
          <p:cNvPr id="148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919121-7151-41E1-81B1-D1A17191915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4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68880" y="3383280"/>
            <a:ext cx="4388400" cy="3321360"/>
          </a:xfrm>
          <a:prstGeom prst="rect">
            <a:avLst/>
          </a:prstGeom>
        </p:spPr>
      </p:pic>
    </p:spTree>
  </p:cSld>
  <p:timing>
    <p:tnLst>
      <p:par>
        <p:cTn dur="indefinite" id="27" nodeType="tmRoot" restart="never">
          <p:childTnLst>
            <p:seq>
              <p:cTn id="2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File Systems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filesystem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is an abstraction of how the external, nonvolatile memory of the computer is organized.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file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= logically named, variable length, persistent memory unit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Operating systems typically organize files hierarchically into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folders,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also called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directories.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  <p:sp>
        <p:nvSpPr>
          <p:cNvPr id="152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31F181-6111-4111-A1E1-C141F1A1812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dur="indefinite" id="29" nodeType="tmRoot" restart="never">
          <p:childTnLst>
            <p:seq>
              <p:cTn id="3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File Systems</a:t>
            </a:r>
            <a:endParaRPr/>
          </a:p>
        </p:txBody>
      </p:sp>
      <p:sp>
        <p:nvSpPr>
          <p:cNvPr id="15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Each folder may contain files and/or subfolders.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Thus, a volume, or drive, consists of a collection of nested folders that form a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tree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 topmost folder is the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root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of this tree and is also called the root folder.</a:t>
            </a:r>
            <a:endParaRPr/>
          </a:p>
        </p:txBody>
      </p:sp>
      <p:sp>
        <p:nvSpPr>
          <p:cNvPr id="155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1121F1-9131-41F1-9181-11F1C111112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dur="indefinite" id="31" nodeType="tmRoot" restart="never">
          <p:childTnLst>
            <p:seq>
              <p:cTn id="3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File System Example</a:t>
            </a:r>
            <a:endParaRPr/>
          </a:p>
        </p:txBody>
      </p:sp>
      <p:pic>
        <p:nvPicPr>
          <p:cNvPr descr="" id="157" name="Content Placeholder 4"/>
          <p:cNvPicPr/>
          <p:nvPr/>
        </p:nvPicPr>
        <p:blipFill>
          <a:blip r:embed="rId1"/>
          <a:stretch>
            <a:fillRect/>
          </a:stretch>
        </p:blipFill>
        <p:spPr>
          <a:xfrm>
            <a:off x="869760" y="1219320"/>
            <a:ext cx="7297920" cy="5409360"/>
          </a:xfrm>
          <a:prstGeom prst="rect">
            <a:avLst/>
          </a:prstGeom>
        </p:spPr>
      </p:pic>
      <p:sp>
        <p:nvSpPr>
          <p:cNvPr id="158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B10101-F1A1-4121-A1D1-C1C1E181D19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dur="indefinite" id="33" nodeType="tmRoot" restart="never">
          <p:childTnLst>
            <p:seq>
              <p:cTn id="3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1522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File Permissions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457200" y="1295280"/>
            <a:ext cx="8457480" cy="5104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File permissions are checked by the operating system to determine if a file is readable, writable, or executable by a user or group of users.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Logical separation (code and configuration data are used to decide whether access is allowed)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Usually implement ACLs in some form – permissions are associated with the file itself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May also use encryption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File level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Volume/disk level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510141-6101-4191-81D1-11F16101D1C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dur="indefinite" id="35" nodeType="tmRoot" restart="never">
          <p:childTnLst>
            <p:seq>
              <p:cTn id="3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57200" y="1522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File Permissions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457200" y="1295280"/>
            <a:ext cx="8457480" cy="5104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 Unix-like OS’s, a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file permission matrix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shows who is allowed to do what to the file.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Files have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owner permissions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, which show what the owner can do, and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group permissions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, which show what some group id can do, and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world permissions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, which give default access rights.</a:t>
            </a: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071C1D1-4181-41B1-81C1-019111D1715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65" name="Content Placeholder 6"/>
          <p:cNvPicPr/>
          <p:nvPr/>
        </p:nvPicPr>
        <p:blipFill>
          <a:blip r:embed="rId1"/>
          <a:stretch>
            <a:fillRect/>
          </a:stretch>
        </p:blipFill>
        <p:spPr>
          <a:xfrm>
            <a:off x="762120" y="2623680"/>
            <a:ext cx="7983360" cy="6858000"/>
          </a:xfrm>
          <a:prstGeom prst="rect">
            <a:avLst/>
          </a:prstGeom>
        </p:spPr>
      </p:pic>
    </p:spTree>
  </p:cSld>
  <p:timing>
    <p:tnLst>
      <p:par>
        <p:cTn dur="indefinite" id="37" nodeType="tmRoot" restart="never">
          <p:childTnLst>
            <p:seq>
              <p:cTn id="3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1"/>
          <p:cNvSpPr/>
          <p:nvPr/>
        </p:nvSpPr>
        <p:spPr>
          <a:xfrm>
            <a:off x="3502080" y="5410080"/>
            <a:ext cx="533520" cy="0"/>
          </a:xfrm>
          <a:prstGeom prst="line">
            <a:avLst/>
          </a:prstGeom>
          <a:ln w="76320">
            <a:solidFill>
              <a:srgbClr val="4a7ebb"/>
            </a:solidFill>
            <a:round/>
          </a:ln>
        </p:spPr>
      </p:sp>
      <p:sp>
        <p:nvSpPr>
          <p:cNvPr id="77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 Computer Model</a:t>
            </a:r>
            <a:endParaRPr/>
          </a:p>
        </p:txBody>
      </p:sp>
      <p:sp>
        <p:nvSpPr>
          <p:cNvPr id="78" name="CustomShape 3"/>
          <p:cNvSpPr/>
          <p:nvPr/>
        </p:nvSpPr>
        <p:spPr>
          <a:xfrm>
            <a:off x="457200" y="1371600"/>
            <a:ext cx="8228880" cy="4753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 operating system has to deal with the fact that a computer is made up of a CPU, random access memory (RAM), input/output (I/O) devices, and long-term storage. </a:t>
            </a:r>
            <a:endParaRPr/>
          </a:p>
        </p:txBody>
      </p:sp>
      <p:sp>
        <p:nvSpPr>
          <p:cNvPr id="79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A11191-81D1-4171-B141-B101419151A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80" name="CustomShape 5"/>
          <p:cNvSpPr/>
          <p:nvPr/>
        </p:nvSpPr>
        <p:spPr>
          <a:xfrm>
            <a:off x="5661720" y="3331800"/>
            <a:ext cx="2208960" cy="190440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  <a:latin typeface="Calibri"/>
              </a:rPr>
              <a:t>Disk Drive</a:t>
            </a:r>
            <a:endParaRPr/>
          </a:p>
        </p:txBody>
      </p:sp>
      <p:sp>
        <p:nvSpPr>
          <p:cNvPr id="81" name="CustomShape 6"/>
          <p:cNvSpPr/>
          <p:nvPr/>
        </p:nvSpPr>
        <p:spPr>
          <a:xfrm>
            <a:off x="947520" y="3657600"/>
            <a:ext cx="1828080" cy="297108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  <a:latin typeface="Calibri"/>
              </a:rPr>
              <a:t>RAM</a:t>
            </a:r>
            <a:endParaRPr/>
          </a:p>
        </p:txBody>
      </p:sp>
      <p:sp>
        <p:nvSpPr>
          <p:cNvPr id="82" name="CustomShape 7"/>
          <p:cNvSpPr/>
          <p:nvPr/>
        </p:nvSpPr>
        <p:spPr>
          <a:xfrm>
            <a:off x="5712840" y="5582160"/>
            <a:ext cx="1675800" cy="10659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  <a:latin typeface="Calibri"/>
              </a:rPr>
              <a:t>CPU</a:t>
            </a:r>
            <a:endParaRPr/>
          </a:p>
        </p:txBody>
      </p:sp>
      <p:sp>
        <p:nvSpPr>
          <p:cNvPr id="83" name="CustomShape 8"/>
          <p:cNvSpPr/>
          <p:nvPr/>
        </p:nvSpPr>
        <p:spPr>
          <a:xfrm>
            <a:off x="2279520" y="4114800"/>
            <a:ext cx="266040" cy="24627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0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1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2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3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4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5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6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7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8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9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.</a:t>
            </a:r>
            <a:endParaRPr/>
          </a:p>
        </p:txBody>
      </p:sp>
      <p:sp>
        <p:nvSpPr>
          <p:cNvPr id="84" name="Line 9"/>
          <p:cNvSpPr/>
          <p:nvPr/>
        </p:nvSpPr>
        <p:spPr>
          <a:xfrm>
            <a:off x="2739960" y="4896000"/>
            <a:ext cx="762120" cy="0"/>
          </a:xfrm>
          <a:prstGeom prst="line">
            <a:avLst/>
          </a:prstGeom>
          <a:ln w="76320">
            <a:solidFill>
              <a:srgbClr val="4f81bd"/>
            </a:solidFill>
            <a:round/>
          </a:ln>
        </p:spPr>
      </p:sp>
      <p:sp>
        <p:nvSpPr>
          <p:cNvPr id="85" name="CustomShape 10"/>
          <p:cNvSpPr/>
          <p:nvPr/>
        </p:nvSpPr>
        <p:spPr>
          <a:xfrm>
            <a:off x="3959280" y="4876920"/>
            <a:ext cx="1065960" cy="10659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  <a:latin typeface="Calibri"/>
              </a:rPr>
              <a:t>I/O</a:t>
            </a:r>
            <a:endParaRPr/>
          </a:p>
        </p:txBody>
      </p:sp>
      <p:sp>
        <p:nvSpPr>
          <p:cNvPr id="86" name="Line 11"/>
          <p:cNvSpPr/>
          <p:nvPr/>
        </p:nvSpPr>
        <p:spPr>
          <a:xfrm>
            <a:off x="3502080" y="4089960"/>
            <a:ext cx="2159640" cy="24840"/>
          </a:xfrm>
          <a:prstGeom prst="line">
            <a:avLst/>
          </a:prstGeom>
          <a:ln w="76320">
            <a:solidFill>
              <a:srgbClr val="4a7ebb"/>
            </a:solidFill>
            <a:round/>
          </a:ln>
        </p:spPr>
      </p:sp>
      <p:sp>
        <p:nvSpPr>
          <p:cNvPr id="87" name="Line 12"/>
          <p:cNvSpPr/>
          <p:nvPr/>
        </p:nvSpPr>
        <p:spPr>
          <a:xfrm>
            <a:off x="3502080" y="3912480"/>
            <a:ext cx="0" cy="2694960"/>
          </a:xfrm>
          <a:prstGeom prst="line">
            <a:avLst/>
          </a:prstGeom>
          <a:ln w="76320">
            <a:solidFill>
              <a:srgbClr val="4a7ebb"/>
            </a:solidFill>
            <a:round/>
          </a:ln>
        </p:spPr>
      </p:sp>
      <p:sp>
        <p:nvSpPr>
          <p:cNvPr id="88" name="Line 13"/>
          <p:cNvSpPr/>
          <p:nvPr/>
        </p:nvSpPr>
        <p:spPr>
          <a:xfrm>
            <a:off x="3502080" y="6217920"/>
            <a:ext cx="2210760" cy="0"/>
          </a:xfrm>
          <a:prstGeom prst="line">
            <a:avLst/>
          </a:prstGeom>
          <a:ln w="76320">
            <a:solidFill>
              <a:srgbClr val="4a7ebb"/>
            </a:solidFill>
            <a:round/>
          </a:ln>
        </p:spPr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Memory Management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457200" y="1420200"/>
            <a:ext cx="8228880" cy="4525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 RAM memory of a computer is its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address space.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It contains both the code for the running program, its input data, and its working memory.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For any running process, it is organized into different segments, which keep the different parts of the address space separate.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As we will discuss, security concerns require that we never mix up these different segments.</a:t>
            </a:r>
            <a:endParaRPr/>
          </a:p>
        </p:txBody>
      </p:sp>
      <p:sp>
        <p:nvSpPr>
          <p:cNvPr id="168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6191B1-E151-41F1-B181-61E12161516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dur="indefinite" id="39" nodeType="tmRoot" restart="never">
          <p:childTnLst>
            <p:seq>
              <p:cTn id="4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1522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Memory Organization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228600" y="1295280"/>
            <a:ext cx="8762400" cy="52570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Text.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Actual (binary) machine code of the program.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Data.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Static program variables initialized in program code.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BSS.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Static variables that are uninitialized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named for an antiquated acronym for block started by symbol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  <p:sp>
        <p:nvSpPr>
          <p:cNvPr id="171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D141A1-8141-41F1-A161-9131A111E1D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dur="indefinite" id="41" nodeType="tmRoot" restart="never">
          <p:childTnLst>
            <p:seq>
              <p:cTn id="4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57200" y="1522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Memory Organization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228600" y="1295280"/>
            <a:ext cx="8762400" cy="52570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Heap,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a.k.a.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dynamic segment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. stores persistent data objects generated during the execution of a process.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Stack.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Stack data structure that grows downwards and is used for keeping track of the call structure of subroutines (e.g., methods in Java and functions in C) and their arguments.</a:t>
            </a:r>
            <a:endParaRPr/>
          </a:p>
        </p:txBody>
      </p:sp>
      <p:sp>
        <p:nvSpPr>
          <p:cNvPr id="174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A1B101-B1A1-4141-91A1-B111C181F18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dur="indefinite" id="43" nodeType="tmRoot" restart="never">
          <p:childTnLst>
            <p:seq>
              <p:cTn id="4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1522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Memory Layout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C181C1-D1A1-4131-81F1-A1613181C1D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77" name="Content Placeholder 5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808200"/>
            <a:ext cx="8228880" cy="6415560"/>
          </a:xfrm>
          <a:prstGeom prst="rect">
            <a:avLst/>
          </a:prstGeom>
        </p:spPr>
      </p:pic>
    </p:spTree>
  </p:cSld>
  <p:timing>
    <p:tnLst>
      <p:par>
        <p:cTn dur="indefinite" id="45" nodeType="tmRoot" restart="never">
          <p:childTnLst>
            <p:seq>
              <p:cTn id="4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7632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Virtual Memory</a:t>
            </a:r>
            <a:endParaRPr/>
          </a:p>
        </p:txBody>
      </p:sp>
      <p:sp>
        <p:nvSpPr>
          <p:cNvPr id="179" name="CustomShape 2"/>
          <p:cNvSpPr/>
          <p:nvPr/>
        </p:nvSpPr>
        <p:spPr>
          <a:xfrm>
            <a:off x="457200" y="1295280"/>
            <a:ext cx="4647600" cy="4830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There is generally not enough computer memory for the address spaces of all running processes.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Nevertheless, the OS gives each running process the illusion that it has access to its complete (contiguous) address space.</a:t>
            </a:r>
            <a:endParaRPr/>
          </a:p>
        </p:txBody>
      </p:sp>
      <p:sp>
        <p:nvSpPr>
          <p:cNvPr id="180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51F101-51F1-4151-A191-21F12191D17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81" name="CustomShape 4"/>
          <p:cNvSpPr/>
          <p:nvPr/>
        </p:nvSpPr>
        <p:spPr>
          <a:xfrm>
            <a:off x="4524120" y="6510600"/>
            <a:ext cx="491760" cy="2718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ATM</a:t>
            </a:r>
            <a:endParaRPr/>
          </a:p>
        </p:txBody>
      </p:sp>
      <p:pic>
        <p:nvPicPr>
          <p:cNvPr descr="" id="182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963320" y="1295280"/>
            <a:ext cx="4179960" cy="5409360"/>
          </a:xfrm>
          <a:prstGeom prst="rect">
            <a:avLst/>
          </a:prstGeom>
        </p:spPr>
      </p:pic>
    </p:spTree>
  </p:cSld>
  <p:timing>
    <p:tnLst>
      <p:par>
        <p:cTn dur="indefinite" id="47" nodeType="tmRoot" restart="never">
          <p:childTnLst>
            <p:seq>
              <p:cTn id="4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57200" y="7632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Virtual Memory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457200" y="1295280"/>
            <a:ext cx="4647600" cy="4830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In reality, this view is 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virtual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, in that the OS supports this view, but it is not really how the memory is organized.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Instead, memory is divided into 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pages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, and the OS keeps track of which ones are in memory and which ones are stored out to disk.</a:t>
            </a:r>
            <a:endParaRPr/>
          </a:p>
        </p:txBody>
      </p:sp>
      <p:sp>
        <p:nvSpPr>
          <p:cNvPr id="185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119111-3111-4121-A181-8151B1E1619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86" name="CustomShape 4"/>
          <p:cNvSpPr/>
          <p:nvPr/>
        </p:nvSpPr>
        <p:spPr>
          <a:xfrm>
            <a:off x="4524120" y="6510600"/>
            <a:ext cx="491760" cy="2718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ATM</a:t>
            </a:r>
            <a:endParaRPr/>
          </a:p>
        </p:txBody>
      </p:sp>
      <p:pic>
        <p:nvPicPr>
          <p:cNvPr descr="" id="18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963320" y="1295280"/>
            <a:ext cx="4179960" cy="5409360"/>
          </a:xfrm>
          <a:prstGeom prst="rect">
            <a:avLst/>
          </a:prstGeom>
        </p:spPr>
      </p:pic>
    </p:spTree>
  </p:cSld>
  <p:timing>
    <p:tnLst>
      <p:par>
        <p:cTn dur="indefinite" id="49" nodeType="tmRoot" restart="never">
          <p:childTnLst>
            <p:seq>
              <p:cTn id="5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57200" y="7632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Page Faults</a:t>
            </a: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8111B1-9181-4181-8171-41610151019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90" name="Picture 12"/>
          <p:cNvPicPr/>
          <p:nvPr/>
        </p:nvPicPr>
        <p:blipFill>
          <a:blip r:embed="rId1"/>
          <a:stretch>
            <a:fillRect/>
          </a:stretch>
        </p:blipFill>
        <p:spPr>
          <a:xfrm>
            <a:off x="6526440" y="3843720"/>
            <a:ext cx="1518480" cy="1252800"/>
          </a:xfrm>
          <a:prstGeom prst="rect">
            <a:avLst/>
          </a:prstGeom>
        </p:spPr>
      </p:pic>
      <p:pic>
        <p:nvPicPr>
          <p:cNvPr descr="" id="191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4310280" y="1722240"/>
            <a:ext cx="1448640" cy="1242000"/>
          </a:xfrm>
          <a:prstGeom prst="rect">
            <a:avLst/>
          </a:prstGeom>
        </p:spPr>
      </p:pic>
      <p:sp>
        <p:nvSpPr>
          <p:cNvPr id="192" name="CustomShape 3"/>
          <p:cNvSpPr/>
          <p:nvPr/>
        </p:nvSpPr>
        <p:spPr>
          <a:xfrm>
            <a:off x="2205720" y="4185720"/>
            <a:ext cx="626400" cy="41004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round/>
          </a:ln>
        </p:spPr>
      </p:sp>
      <p:sp>
        <p:nvSpPr>
          <p:cNvPr id="193" name="CustomShape 4"/>
          <p:cNvSpPr/>
          <p:nvPr/>
        </p:nvSpPr>
        <p:spPr>
          <a:xfrm>
            <a:off x="2833200" y="4185720"/>
            <a:ext cx="626400" cy="41004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round/>
          </a:ln>
        </p:spPr>
      </p:sp>
      <p:sp>
        <p:nvSpPr>
          <p:cNvPr id="194" name="CustomShape 5"/>
          <p:cNvSpPr/>
          <p:nvPr/>
        </p:nvSpPr>
        <p:spPr>
          <a:xfrm>
            <a:off x="3460320" y="4185720"/>
            <a:ext cx="626400" cy="41004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round/>
          </a:ln>
        </p:spPr>
      </p:sp>
      <p:sp>
        <p:nvSpPr>
          <p:cNvPr id="195" name="CustomShape 6"/>
          <p:cNvSpPr/>
          <p:nvPr/>
        </p:nvSpPr>
        <p:spPr>
          <a:xfrm>
            <a:off x="4714560" y="4185720"/>
            <a:ext cx="626400" cy="41004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round/>
          </a:ln>
        </p:spPr>
      </p:sp>
      <p:sp>
        <p:nvSpPr>
          <p:cNvPr id="196" name="CustomShape 7"/>
          <p:cNvSpPr/>
          <p:nvPr/>
        </p:nvSpPr>
        <p:spPr>
          <a:xfrm>
            <a:off x="4087440" y="4185720"/>
            <a:ext cx="626400" cy="41004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round/>
          </a:ln>
        </p:spPr>
      </p:sp>
      <p:sp>
        <p:nvSpPr>
          <p:cNvPr id="197" name="CustomShape 8"/>
          <p:cNvSpPr/>
          <p:nvPr/>
        </p:nvSpPr>
        <p:spPr>
          <a:xfrm>
            <a:off x="742320" y="2680200"/>
            <a:ext cx="930600" cy="637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latin typeface="Arial"/>
              </a:rPr>
              <a:t>Process</a:t>
            </a:r>
            <a:endParaRPr/>
          </a:p>
        </p:txBody>
      </p:sp>
      <p:sp>
        <p:nvSpPr>
          <p:cNvPr id="198" name="CustomShape 9"/>
          <p:cNvSpPr/>
          <p:nvPr/>
        </p:nvSpPr>
        <p:spPr>
          <a:xfrm>
            <a:off x="533520" y="901080"/>
            <a:ext cx="4902480" cy="9122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latin typeface="Arial"/>
              </a:rPr>
              <a:t>1. Process requests virtual address not in memory,</a:t>
            </a:r>
            <a:endParaRPr/>
          </a:p>
          <a:p>
            <a:r>
              <a:rPr lang="en-US">
                <a:latin typeface="Arial"/>
              </a:rPr>
              <a:t>   </a:t>
            </a:r>
            <a:r>
              <a:rPr lang="en-US">
                <a:latin typeface="Arial"/>
              </a:rPr>
              <a:t>causing a page fault.</a:t>
            </a:r>
            <a:endParaRPr/>
          </a:p>
        </p:txBody>
      </p:sp>
      <p:sp>
        <p:nvSpPr>
          <p:cNvPr id="199" name="CustomShape 10"/>
          <p:cNvSpPr/>
          <p:nvPr/>
        </p:nvSpPr>
        <p:spPr>
          <a:xfrm>
            <a:off x="5531040" y="1517040"/>
            <a:ext cx="3155040" cy="1186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latin typeface="Arial"/>
              </a:rPr>
              <a:t>2. Paging supervisor pages out</a:t>
            </a:r>
            <a:endParaRPr/>
          </a:p>
          <a:p>
            <a:r>
              <a:rPr lang="en-US">
                <a:latin typeface="Arial"/>
              </a:rPr>
              <a:t>   </a:t>
            </a:r>
            <a:r>
              <a:rPr lang="en-US">
                <a:latin typeface="Arial"/>
              </a:rPr>
              <a:t>an old block of RAM memory.</a:t>
            </a:r>
            <a:endParaRPr/>
          </a:p>
        </p:txBody>
      </p:sp>
      <p:sp>
        <p:nvSpPr>
          <p:cNvPr id="200" name="CustomShape 11"/>
          <p:cNvSpPr/>
          <p:nvPr/>
        </p:nvSpPr>
        <p:spPr>
          <a:xfrm>
            <a:off x="1369800" y="5691240"/>
            <a:ext cx="4425480" cy="1186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latin typeface="Arial"/>
              </a:rPr>
              <a:t>3. Paging supervisor locates requested block </a:t>
            </a:r>
            <a:endParaRPr/>
          </a:p>
          <a:p>
            <a:r>
              <a:rPr lang="en-US">
                <a:latin typeface="Arial"/>
              </a:rPr>
              <a:t>   </a:t>
            </a:r>
            <a:r>
              <a:rPr lang="en-US">
                <a:latin typeface="Arial"/>
              </a:rPr>
              <a:t>on the disk and brings it into RAM memory.</a:t>
            </a:r>
            <a:endParaRPr/>
          </a:p>
        </p:txBody>
      </p:sp>
      <p:sp>
        <p:nvSpPr>
          <p:cNvPr id="201" name="CustomShape 12"/>
          <p:cNvSpPr/>
          <p:nvPr/>
        </p:nvSpPr>
        <p:spPr>
          <a:xfrm>
            <a:off x="2484720" y="1927440"/>
            <a:ext cx="1688760" cy="637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en-US">
                <a:latin typeface="Arial"/>
              </a:rPr>
              <a:t>“</a:t>
            </a:r>
            <a:r>
              <a:rPr b="1" i="1" lang="en-US">
                <a:latin typeface="Arial"/>
              </a:rPr>
              <a:t>read 0110101”</a:t>
            </a:r>
            <a:endParaRPr/>
          </a:p>
        </p:txBody>
      </p:sp>
      <p:sp>
        <p:nvSpPr>
          <p:cNvPr id="202" name="CustomShape 13"/>
          <p:cNvSpPr/>
          <p:nvPr/>
        </p:nvSpPr>
        <p:spPr>
          <a:xfrm>
            <a:off x="2205720" y="1995840"/>
            <a:ext cx="371520" cy="10656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03" name="CustomShape 14"/>
          <p:cNvSpPr/>
          <p:nvPr/>
        </p:nvSpPr>
        <p:spPr>
          <a:xfrm>
            <a:off x="2345400" y="2373480"/>
            <a:ext cx="1810080" cy="912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en-US">
                <a:latin typeface="Arial"/>
              </a:rPr>
              <a:t>“</a:t>
            </a:r>
            <a:r>
              <a:rPr b="1" i="1" lang="en-US">
                <a:latin typeface="Arial"/>
              </a:rPr>
              <a:t>Page fault,</a:t>
            </a:r>
            <a:endParaRPr/>
          </a:p>
          <a:p>
            <a:r>
              <a:rPr b="1" i="1" lang="en-US">
                <a:latin typeface="Arial"/>
              </a:rPr>
              <a:t> </a:t>
            </a:r>
            <a:r>
              <a:rPr b="1" i="1" lang="en-US">
                <a:latin typeface="Arial"/>
              </a:rPr>
              <a:t>let me fix that.”</a:t>
            </a:r>
            <a:endParaRPr/>
          </a:p>
        </p:txBody>
      </p:sp>
      <p:sp>
        <p:nvSpPr>
          <p:cNvPr id="204" name="CustomShape 15"/>
          <p:cNvSpPr/>
          <p:nvPr/>
        </p:nvSpPr>
        <p:spPr>
          <a:xfrm>
            <a:off x="4226760" y="2611800"/>
            <a:ext cx="556920" cy="20196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05" name="CustomShape 16"/>
          <p:cNvSpPr/>
          <p:nvPr/>
        </p:nvSpPr>
        <p:spPr>
          <a:xfrm>
            <a:off x="688320" y="4048920"/>
            <a:ext cx="1517040" cy="9122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latin typeface="Arial"/>
              </a:rPr>
              <a:t>Blocks in</a:t>
            </a:r>
            <a:endParaRPr/>
          </a:p>
          <a:p>
            <a:r>
              <a:rPr lang="en-US">
                <a:latin typeface="Arial"/>
              </a:rPr>
              <a:t>RAM memory:</a:t>
            </a:r>
            <a:endParaRPr/>
          </a:p>
        </p:txBody>
      </p:sp>
      <p:sp>
        <p:nvSpPr>
          <p:cNvPr id="206" name="CustomShape 17"/>
          <p:cNvSpPr/>
          <p:nvPr/>
        </p:nvSpPr>
        <p:spPr>
          <a:xfrm>
            <a:off x="4017600" y="3022560"/>
            <a:ext cx="1856880" cy="637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latin typeface="Arial"/>
              </a:rPr>
              <a:t>Paging supervisor</a:t>
            </a:r>
            <a:endParaRPr/>
          </a:p>
        </p:txBody>
      </p:sp>
      <p:sp>
        <p:nvSpPr>
          <p:cNvPr id="207" name="CustomShape 18"/>
          <p:cNvSpPr/>
          <p:nvPr/>
        </p:nvSpPr>
        <p:spPr>
          <a:xfrm>
            <a:off x="7031160" y="5086080"/>
            <a:ext cx="1376280" cy="637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latin typeface="Arial"/>
              </a:rPr>
              <a:t>External disk</a:t>
            </a:r>
            <a:endParaRPr/>
          </a:p>
        </p:txBody>
      </p:sp>
      <p:sp>
        <p:nvSpPr>
          <p:cNvPr id="208" name="CustomShape 19"/>
          <p:cNvSpPr/>
          <p:nvPr/>
        </p:nvSpPr>
        <p:spPr>
          <a:xfrm>
            <a:off x="5690160" y="3638520"/>
            <a:ext cx="626400" cy="41004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old</a:t>
            </a:r>
            <a:endParaRPr/>
          </a:p>
        </p:txBody>
      </p:sp>
      <p:sp>
        <p:nvSpPr>
          <p:cNvPr id="209" name="CustomShape 20"/>
          <p:cNvSpPr/>
          <p:nvPr/>
        </p:nvSpPr>
        <p:spPr>
          <a:xfrm>
            <a:off x="5202360" y="5006880"/>
            <a:ext cx="626400" cy="41004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new</a:t>
            </a:r>
            <a:endParaRPr/>
          </a:p>
        </p:txBody>
      </p:sp>
      <p:sp>
        <p:nvSpPr>
          <p:cNvPr id="210" name="CustomShape 21"/>
          <p:cNvSpPr/>
          <p:nvPr/>
        </p:nvSpPr>
        <p:spPr>
          <a:xfrm>
            <a:off x="4390920" y="3769560"/>
            <a:ext cx="1290240" cy="419040"/>
          </a:xfrm>
          <a:prstGeom prst="rect">
            <a:avLst/>
          </a:prstGeom>
          <a:ln cap="rnd" w="38160">
            <a:solidFill>
              <a:srgbClr val="000000"/>
            </a:solidFill>
            <a:custDash>
              <a:ds d="44944000000" sp="33708000000"/>
            </a:custDash>
            <a:round/>
          </a:ln>
        </p:spPr>
      </p:sp>
      <p:sp>
        <p:nvSpPr>
          <p:cNvPr id="211" name="CustomShape 22"/>
          <p:cNvSpPr/>
          <p:nvPr/>
        </p:nvSpPr>
        <p:spPr>
          <a:xfrm>
            <a:off x="6319800" y="3829680"/>
            <a:ext cx="700920" cy="80640"/>
          </a:xfrm>
          <a:prstGeom prst="rect">
            <a:avLst/>
          </a:prstGeom>
          <a:ln cap="rnd" w="38160">
            <a:solidFill>
              <a:srgbClr val="000000"/>
            </a:solidFill>
            <a:custDash>
              <a:ds d="44944000000" sp="33708000000"/>
            </a:custDash>
            <a:round/>
            <a:tailEnd len="med" type="triangle" w="med"/>
          </a:ln>
        </p:spPr>
      </p:sp>
      <p:sp>
        <p:nvSpPr>
          <p:cNvPr id="212" name="CustomShape 23"/>
          <p:cNvSpPr/>
          <p:nvPr/>
        </p:nvSpPr>
        <p:spPr>
          <a:xfrm>
            <a:off x="5837760" y="4857480"/>
            <a:ext cx="885240" cy="486360"/>
          </a:xfrm>
          <a:prstGeom prst="rect">
            <a:avLst/>
          </a:prstGeom>
          <a:ln cap="rnd" w="38160">
            <a:solidFill>
              <a:srgbClr val="000000"/>
            </a:solidFill>
            <a:custDash>
              <a:ds d="44944000000" sp="33708000000"/>
            </a:custDash>
            <a:round/>
          </a:ln>
        </p:spPr>
      </p:sp>
      <p:sp>
        <p:nvSpPr>
          <p:cNvPr id="213" name="CustomShape 24"/>
          <p:cNvSpPr/>
          <p:nvPr/>
        </p:nvSpPr>
        <p:spPr>
          <a:xfrm>
            <a:off x="4399200" y="4606920"/>
            <a:ext cx="799920" cy="673200"/>
          </a:xfrm>
          <a:prstGeom prst="rect">
            <a:avLst/>
          </a:prstGeom>
          <a:ln cap="rnd" w="38160">
            <a:solidFill>
              <a:srgbClr val="000000"/>
            </a:solidFill>
            <a:custDash>
              <a:ds d="44944000000" sp="33708000000"/>
            </a:custDash>
            <a:round/>
            <a:tailEnd len="med" type="triangle" w="med"/>
          </a:ln>
        </p:spPr>
      </p:sp>
      <p:sp>
        <p:nvSpPr>
          <p:cNvPr id="214" name="CustomShape 25"/>
          <p:cNvSpPr/>
          <p:nvPr/>
        </p:nvSpPr>
        <p:spPr>
          <a:xfrm>
            <a:off x="7108920" y="1978560"/>
            <a:ext cx="1590480" cy="950040"/>
          </a:xfrm>
          <a:prstGeom prst="straightConnector1">
            <a:avLst/>
          </a:prstGeom>
          <a:ln cap="rnd" w="12600">
            <a:solidFill>
              <a:srgbClr val="000000"/>
            </a:solidFill>
            <a:custDash>
              <a:ds d="1225000000" sp="1225000000"/>
            </a:custDash>
            <a:round/>
            <a:tailEnd len="med" type="triangle" w="med"/>
          </a:ln>
        </p:spPr>
      </p:sp>
      <p:sp>
        <p:nvSpPr>
          <p:cNvPr id="215" name="CustomShape 26"/>
          <p:cNvSpPr/>
          <p:nvPr/>
        </p:nvSpPr>
        <p:spPr>
          <a:xfrm>
            <a:off x="5132160" y="5348520"/>
            <a:ext cx="341280" cy="1549440"/>
          </a:xfrm>
          <a:prstGeom prst="straightConnector1">
            <a:avLst/>
          </a:prstGeom>
          <a:ln cap="rnd" w="12600">
            <a:solidFill>
              <a:srgbClr val="000000"/>
            </a:solidFill>
            <a:custDash>
              <a:ds d="1225000000" sp="1225000000"/>
            </a:custDash>
            <a:round/>
            <a:tailEnd len="med" type="triangle" w="med"/>
          </a:ln>
        </p:spPr>
      </p:sp>
      <p:pic>
        <p:nvPicPr>
          <p:cNvPr descr="" id="216" name="Picture 38"/>
          <p:cNvPicPr/>
          <p:nvPr/>
        </p:nvPicPr>
        <p:blipFill>
          <a:blip r:embed="rId3"/>
          <a:stretch>
            <a:fillRect/>
          </a:stretch>
        </p:blipFill>
        <p:spPr>
          <a:xfrm>
            <a:off x="764640" y="1437480"/>
            <a:ext cx="1231200" cy="1242000"/>
          </a:xfrm>
          <a:prstGeom prst="rect">
            <a:avLst/>
          </a:prstGeom>
        </p:spPr>
      </p:pic>
    </p:spTree>
  </p:cSld>
  <p:timing>
    <p:tnLst>
      <p:par>
        <p:cTn dur="indefinite" id="51" nodeType="tmRoot" restart="never">
          <p:childTnLst>
            <p:seq>
              <p:cTn id="5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57200" y="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Virtual Machines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457200" y="990720"/>
            <a:ext cx="8228880" cy="5485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Virtual machine: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A view that an OS presents that a process is running on a specific architecture and OS, when really it is something else. E.g., a windows emulator on a Mac.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Benefits: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Hardware Efficiency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Portability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Security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Management</a:t>
            </a:r>
            <a:endParaRPr/>
          </a:p>
        </p:txBody>
      </p:sp>
      <p:sp>
        <p:nvSpPr>
          <p:cNvPr id="219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C1E1E1-B1D1-4121-A111-61F1B101A19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220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114800" y="2514600"/>
            <a:ext cx="4858560" cy="3864600"/>
          </a:xfrm>
          <a:prstGeom prst="rect">
            <a:avLst/>
          </a:prstGeom>
        </p:spPr>
      </p:pic>
      <p:sp>
        <p:nvSpPr>
          <p:cNvPr id="221" name="CustomShape 4"/>
          <p:cNvSpPr/>
          <p:nvPr/>
        </p:nvSpPr>
        <p:spPr>
          <a:xfrm>
            <a:off x="4734360" y="6248520"/>
            <a:ext cx="3944880" cy="211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800">
                <a:solidFill>
                  <a:srgbClr val="000000"/>
                </a:solidFill>
                <a:latin typeface="Arial"/>
              </a:rPr>
              <a:t>Public domain image from http://commons.wikimedia.org/wiki/File:VMM-Type2.JPG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7200" y="7632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OS Concepts</a:t>
            </a:r>
            <a:endParaRPr/>
          </a:p>
        </p:txBody>
      </p:sp>
      <p:sp>
        <p:nvSpPr>
          <p:cNvPr id="90" name="CustomShape 2"/>
          <p:cNvSpPr/>
          <p:nvPr/>
        </p:nvSpPr>
        <p:spPr>
          <a:xfrm>
            <a:off x="274320" y="1219320"/>
            <a:ext cx="8778240" cy="49060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 operating system (OS)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provides the interface between the users of a computer and that computer’s hardware.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 operating system manages the ways applications access the resources in a computer, including its disk drives, CPU, main memory, input devices, output devices, and network interfaces.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 operating system manages multiple users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 operating system manages multiple programs. </a:t>
            </a:r>
            <a:endParaRPr/>
          </a:p>
        </p:txBody>
      </p:sp>
      <p:sp>
        <p:nvSpPr>
          <p:cNvPr id="91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618161-D141-41F1-8191-81E121E131A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Multitasking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457200" y="1371600"/>
            <a:ext cx="8533800" cy="4876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Give each running program a “slice” of the CPU’s time.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The CPU is running so fast that to any user it appears that the computer is running all the programs simultaneously.</a:t>
            </a:r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01F111-1100-4101-9161-410161A101D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95" name="CustomShape 4"/>
          <p:cNvSpPr/>
          <p:nvPr/>
        </p:nvSpPr>
        <p:spPr>
          <a:xfrm>
            <a:off x="2133720" y="6248520"/>
            <a:ext cx="5562000" cy="211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800">
                <a:solidFill>
                  <a:srgbClr val="000000"/>
                </a:solidFill>
                <a:latin typeface="Arial"/>
              </a:rPr>
              <a:t>Public domain image from http://commons.wikimedia.org/wiki/File:Chapters_meeting_2009_Liam_juggling.JPG</a:t>
            </a:r>
            <a:endParaRPr/>
          </a:p>
        </p:txBody>
      </p:sp>
      <p:pic>
        <p:nvPicPr>
          <p:cNvPr descr="" id="9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33720" y="3327480"/>
            <a:ext cx="4952160" cy="329292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The Kernel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228600" y="990720"/>
            <a:ext cx="5180760" cy="5562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kernel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is the core component of the operating system. It handles the management of low-level hardware resources, including memory, processors, and input/output (I/O) devices, such as a keyboard, mouse, or video display.</a:t>
            </a:r>
            <a:endParaRPr/>
          </a:p>
        </p:txBody>
      </p:sp>
      <p:sp>
        <p:nvSpPr>
          <p:cNvPr id="99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1812101-D1F1-4161-A1B1-5151D191E1F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00" name="CustomShape 4"/>
          <p:cNvSpPr/>
          <p:nvPr/>
        </p:nvSpPr>
        <p:spPr>
          <a:xfrm>
            <a:off x="5418720" y="1981080"/>
            <a:ext cx="1994400" cy="694800"/>
          </a:xfrm>
          <a:prstGeom prst="rect">
            <a:avLst/>
          </a:prstGeom>
          <a:solidFill>
            <a:srgbClr val="808080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User Applications</a:t>
            </a:r>
            <a:endParaRPr/>
          </a:p>
        </p:txBody>
      </p:sp>
      <p:sp>
        <p:nvSpPr>
          <p:cNvPr id="101" name="CustomShape 5"/>
          <p:cNvSpPr/>
          <p:nvPr/>
        </p:nvSpPr>
        <p:spPr>
          <a:xfrm>
            <a:off x="5418720" y="2739960"/>
            <a:ext cx="1994400" cy="694800"/>
          </a:xfrm>
          <a:prstGeom prst="rect">
            <a:avLst/>
          </a:prstGeom>
          <a:solidFill>
            <a:srgbClr val="595959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Non-essential OS Applications</a:t>
            </a:r>
            <a:endParaRPr/>
          </a:p>
        </p:txBody>
      </p:sp>
      <p:sp>
        <p:nvSpPr>
          <p:cNvPr id="102" name="CustomShape 6"/>
          <p:cNvSpPr/>
          <p:nvPr/>
        </p:nvSpPr>
        <p:spPr>
          <a:xfrm>
            <a:off x="5418720" y="3498840"/>
            <a:ext cx="1994400" cy="694800"/>
          </a:xfrm>
          <a:prstGeom prst="rect">
            <a:avLst/>
          </a:prstGeom>
          <a:solidFill>
            <a:srgbClr val="404040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The OS Kernel</a:t>
            </a:r>
            <a:endParaRPr/>
          </a:p>
        </p:txBody>
      </p:sp>
      <p:sp>
        <p:nvSpPr>
          <p:cNvPr id="103" name="CustomShape 7"/>
          <p:cNvSpPr/>
          <p:nvPr/>
        </p:nvSpPr>
        <p:spPr>
          <a:xfrm>
            <a:off x="5418720" y="4257360"/>
            <a:ext cx="1994400" cy="694800"/>
          </a:xfrm>
          <a:prstGeom prst="rect">
            <a:avLst/>
          </a:prstGeom>
          <a:solidFill>
            <a:srgbClr val="262626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CPU, Memory, Input/Output</a:t>
            </a:r>
            <a:endParaRPr/>
          </a:p>
        </p:txBody>
      </p:sp>
      <p:sp>
        <p:nvSpPr>
          <p:cNvPr id="104" name="CustomShape 8"/>
          <p:cNvSpPr/>
          <p:nvPr/>
        </p:nvSpPr>
        <p:spPr>
          <a:xfrm>
            <a:off x="7468920" y="1981080"/>
            <a:ext cx="110160" cy="69480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105" name="CustomShape 9"/>
          <p:cNvSpPr/>
          <p:nvPr/>
        </p:nvSpPr>
        <p:spPr>
          <a:xfrm>
            <a:off x="7678440" y="2170800"/>
            <a:ext cx="1090800" cy="363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latin typeface="Arial"/>
              </a:rPr>
              <a:t>Userland</a:t>
            </a:r>
            <a:endParaRPr/>
          </a:p>
        </p:txBody>
      </p:sp>
      <p:sp>
        <p:nvSpPr>
          <p:cNvPr id="106" name="CustomShape 10"/>
          <p:cNvSpPr/>
          <p:nvPr/>
        </p:nvSpPr>
        <p:spPr>
          <a:xfrm>
            <a:off x="7468920" y="2739960"/>
            <a:ext cx="110160" cy="145368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107" name="CustomShape 11"/>
          <p:cNvSpPr/>
          <p:nvPr/>
        </p:nvSpPr>
        <p:spPr>
          <a:xfrm>
            <a:off x="7693920" y="3318840"/>
            <a:ext cx="1267200" cy="363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latin typeface="Arial"/>
              </a:rPr>
              <a:t>Operating </a:t>
            </a:r>
            <a:endParaRPr/>
          </a:p>
          <a:p>
            <a:r>
              <a:rPr lang="en-US">
                <a:latin typeface="Arial"/>
              </a:rPr>
              <a:t>System</a:t>
            </a:r>
            <a:endParaRPr/>
          </a:p>
        </p:txBody>
      </p:sp>
      <p:sp>
        <p:nvSpPr>
          <p:cNvPr id="108" name="CustomShape 12"/>
          <p:cNvSpPr/>
          <p:nvPr/>
        </p:nvSpPr>
        <p:spPr>
          <a:xfrm>
            <a:off x="7468920" y="4257360"/>
            <a:ext cx="110160" cy="69480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109" name="CustomShape 13"/>
          <p:cNvSpPr/>
          <p:nvPr/>
        </p:nvSpPr>
        <p:spPr>
          <a:xfrm>
            <a:off x="7679160" y="4456800"/>
            <a:ext cx="1166760" cy="363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latin typeface="Arial"/>
              </a:rPr>
              <a:t>Hardware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The Kernel(2)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228600" y="990720"/>
            <a:ext cx="5180760" cy="5562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Most operating systems define the tasks associated with the kernel in terms of a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layer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metaphor, with the hardware components, such as the CPU, memory, and input/output devices being on the bottom, and users and applications being on the top.</a:t>
            </a:r>
            <a:endParaRPr/>
          </a:p>
        </p:txBody>
      </p:sp>
      <p:sp>
        <p:nvSpPr>
          <p:cNvPr id="112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91C1F1-E141-4131-81D1-91D1D1D1D1D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13" name="CustomShape 4"/>
          <p:cNvSpPr/>
          <p:nvPr/>
        </p:nvSpPr>
        <p:spPr>
          <a:xfrm>
            <a:off x="5418720" y="1967040"/>
            <a:ext cx="1994400" cy="694800"/>
          </a:xfrm>
          <a:prstGeom prst="rect">
            <a:avLst/>
          </a:prstGeom>
          <a:solidFill>
            <a:srgbClr val="808080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User Applications</a:t>
            </a:r>
            <a:endParaRPr/>
          </a:p>
        </p:txBody>
      </p:sp>
      <p:sp>
        <p:nvSpPr>
          <p:cNvPr id="114" name="CustomShape 5"/>
          <p:cNvSpPr/>
          <p:nvPr/>
        </p:nvSpPr>
        <p:spPr>
          <a:xfrm>
            <a:off x="5418720" y="2725920"/>
            <a:ext cx="1994400" cy="694800"/>
          </a:xfrm>
          <a:prstGeom prst="rect">
            <a:avLst/>
          </a:prstGeom>
          <a:solidFill>
            <a:srgbClr val="595959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Non-essential OS Applications</a:t>
            </a:r>
            <a:endParaRPr/>
          </a:p>
        </p:txBody>
      </p:sp>
      <p:sp>
        <p:nvSpPr>
          <p:cNvPr id="115" name="CustomShape 6"/>
          <p:cNvSpPr/>
          <p:nvPr/>
        </p:nvSpPr>
        <p:spPr>
          <a:xfrm>
            <a:off x="5418720" y="3484800"/>
            <a:ext cx="1994400" cy="694800"/>
          </a:xfrm>
          <a:prstGeom prst="rect">
            <a:avLst/>
          </a:prstGeom>
          <a:solidFill>
            <a:srgbClr val="404040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The OS Kernel</a:t>
            </a:r>
            <a:endParaRPr/>
          </a:p>
        </p:txBody>
      </p:sp>
      <p:sp>
        <p:nvSpPr>
          <p:cNvPr id="116" name="CustomShape 7"/>
          <p:cNvSpPr/>
          <p:nvPr/>
        </p:nvSpPr>
        <p:spPr>
          <a:xfrm>
            <a:off x="5418720" y="4243320"/>
            <a:ext cx="1994400" cy="694800"/>
          </a:xfrm>
          <a:prstGeom prst="rect">
            <a:avLst/>
          </a:prstGeom>
          <a:solidFill>
            <a:srgbClr val="262626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CPU, Memory, Input/Output</a:t>
            </a:r>
            <a:endParaRPr/>
          </a:p>
        </p:txBody>
      </p:sp>
      <p:sp>
        <p:nvSpPr>
          <p:cNvPr id="117" name="CustomShape 8"/>
          <p:cNvSpPr/>
          <p:nvPr/>
        </p:nvSpPr>
        <p:spPr>
          <a:xfrm>
            <a:off x="7468920" y="1967040"/>
            <a:ext cx="110160" cy="69480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118" name="CustomShape 9"/>
          <p:cNvSpPr/>
          <p:nvPr/>
        </p:nvSpPr>
        <p:spPr>
          <a:xfrm>
            <a:off x="7678440" y="2156760"/>
            <a:ext cx="1090800" cy="363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latin typeface="Arial"/>
              </a:rPr>
              <a:t>Userland</a:t>
            </a:r>
            <a:endParaRPr/>
          </a:p>
        </p:txBody>
      </p:sp>
      <p:sp>
        <p:nvSpPr>
          <p:cNvPr id="119" name="CustomShape 10"/>
          <p:cNvSpPr/>
          <p:nvPr/>
        </p:nvSpPr>
        <p:spPr>
          <a:xfrm>
            <a:off x="7468920" y="2725920"/>
            <a:ext cx="110160" cy="145368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120" name="CustomShape 11"/>
          <p:cNvSpPr/>
          <p:nvPr/>
        </p:nvSpPr>
        <p:spPr>
          <a:xfrm>
            <a:off x="7693920" y="3304800"/>
            <a:ext cx="1267200" cy="363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latin typeface="Arial"/>
              </a:rPr>
              <a:t>Operating </a:t>
            </a:r>
            <a:endParaRPr/>
          </a:p>
          <a:p>
            <a:r>
              <a:rPr lang="en-US">
                <a:latin typeface="Arial"/>
              </a:rPr>
              <a:t>System</a:t>
            </a:r>
            <a:endParaRPr/>
          </a:p>
        </p:txBody>
      </p:sp>
      <p:sp>
        <p:nvSpPr>
          <p:cNvPr id="121" name="CustomShape 12"/>
          <p:cNvSpPr/>
          <p:nvPr/>
        </p:nvSpPr>
        <p:spPr>
          <a:xfrm>
            <a:off x="7468920" y="4243320"/>
            <a:ext cx="110160" cy="69480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122" name="CustomShape 13"/>
          <p:cNvSpPr/>
          <p:nvPr/>
        </p:nvSpPr>
        <p:spPr>
          <a:xfrm>
            <a:off x="7679160" y="4442760"/>
            <a:ext cx="1166760" cy="363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latin typeface="Arial"/>
              </a:rPr>
              <a:t>Hardware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7632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Input/Output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7200" y="1219320"/>
            <a:ext cx="8533800" cy="5333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input/output devices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of a computer include things like its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keyboard,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mouse,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video display, and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network card,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as well as other more optional devices, like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 scanner,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Wi-Fi interface,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video camera,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USB ports, etc.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B191C1-C101-4171-91E1-61610131A14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57200" y="7632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Input/Output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457200" y="1219320"/>
            <a:ext cx="8533800" cy="5333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Each such device is represented in an operating system using a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device driver,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which encapsulates the details of how interaction with that device should be done.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The 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application programmer interface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(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API),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which the device drivers present to application programs, allows those programs to interact with those devices at a fairly high level, while the operating system does the “heavy lifting” of performing the low-level interactions that make such devices actually work.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endParaRPr/>
          </a:p>
        </p:txBody>
      </p:sp>
      <p:sp>
        <p:nvSpPr>
          <p:cNvPr id="128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718161-E1B1-4111-9161-A1715141917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57200" y="7632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Input/Output</a:t>
            </a: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457200" y="1219320"/>
            <a:ext cx="8533800" cy="5333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Each such device is represented in an operating system using a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device driver,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which encapsulates the details of how interaction with that device should be done.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API presents an abstract device, whereas the device driver translates to the specifics of particular hardware controllers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API may also provide even higher level abstractions (e.g., files vs. disk blocks)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1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A14131-11A1-4191-B1C1-1111E1D1514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