
<file path=[Content_Types].xml><?xml version="1.0" encoding="utf-8"?>
<Types xmlns="http://schemas.openxmlformats.org/package/2006/content-types">
  <Override PartName="/_rels/.rels" ContentType="application/vnd.openxmlformats-package.relationships+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_rels/notesSlide38.xml.rels" ContentType="application/vnd.openxmlformats-package.relationships+xml"/>
  <Override PartName="/ppt/notesSlides/_rels/notesSlide37.xml.rels" ContentType="application/vnd.openxmlformats-package.relationships+xml"/>
  <Override PartName="/ppt/notesSlides/_rels/notesSlide36.xml.rels" ContentType="application/vnd.openxmlformats-package.relationships+xml"/>
  <Override PartName="/ppt/notesSlides/_rels/notesSlide35.xml.rels" ContentType="application/vnd.openxmlformats-package.relationships+xml"/>
  <Override PartName="/ppt/notesSlides/_rels/notesSlide34.xml.rels" ContentType="application/vnd.openxmlformats-package.relationships+xml"/>
  <Override PartName="/ppt/notesSlides/_rels/notesSlide1.xml.rels" ContentType="application/vnd.openxmlformats-package.relationships+xml"/>
  <Override PartName="/ppt/notesSlides/_rels/notesSlide6.xml.rels" ContentType="application/vnd.openxmlformats-package.relationships+xml"/>
  <Override PartName="/ppt/notesSlides/_rels/notesSlide19.xml.rels" ContentType="application/vnd.openxmlformats-package.relationships+xml"/>
  <Override PartName="/ppt/notesSlides/_rels/notesSlide17.xml.rels" ContentType="application/vnd.openxmlformats-package.relationships+xml"/>
  <Override PartName="/ppt/notesSlides/_rels/notesSlide16.xml.rels" ContentType="application/vnd.openxmlformats-package.relationships+xml"/>
  <Override PartName="/ppt/notesSlides/notesSlide19.xml" ContentType="application/vnd.openxmlformats-officedocument.presentationml.notesSlide+xml"/>
  <Override PartName="/ppt/notesSlides/notesSlide37.xml" ContentType="application/vnd.openxmlformats-officedocument.presentationml.notesSlide+xml"/>
  <Override PartName="/ppt/notesSlides/notesSlide6.xml" ContentType="application/vnd.openxmlformats-officedocument.presentationml.notesSlide+xml"/>
  <Override PartName="/ppt/notesSlides/notesSlide36.xml" ContentType="application/vnd.openxmlformats-officedocument.presentationml.notesSlide+xml"/>
  <Override PartName="/ppt/_rels/presentation.xml.rels" ContentType="application/vnd.openxmlformats-package.relationships+xml"/>
  <Override PartName="/ppt/media/image9.png" ContentType="image/png"/>
  <Override PartName="/ppt/media/image20.jpeg" ContentType="image/jpeg"/>
  <Override PartName="/ppt/media/image11.png" ContentType="image/png"/>
  <Override PartName="/ppt/media/image13.png" ContentType="image/png"/>
  <Override PartName="/ppt/media/image22.jpeg" ContentType="image/jpeg"/>
  <Override PartName="/ppt/media/image31.png" ContentType="image/png"/>
  <Override PartName="/ppt/media/image15.png" ContentType="image/png"/>
  <Override PartName="/ppt/media/image24.png" ContentType="image/png"/>
  <Override PartName="/ppt/media/image17.png" ContentType="image/png"/>
  <Override PartName="/ppt/media/image26.png" ContentType="image/png"/>
  <Override PartName="/ppt/media/image19.png" ContentType="image/png"/>
  <Override PartName="/ppt/media/image28.png" ContentType="image/png"/>
  <Override PartName="/ppt/media/image2.png" ContentType="image/png"/>
  <Override PartName="/ppt/media/image4.png" ContentType="image/png"/>
  <Override PartName="/ppt/media/image6.png" ContentType="image/png"/>
  <Override PartName="/ppt/media/image8.png" ContentType="image/png"/>
  <Override PartName="/ppt/media/image10.png" ContentType="image/png"/>
  <Override PartName="/ppt/media/image12.png" ContentType="image/png"/>
  <Override PartName="/ppt/media/image21.png" ContentType="image/png"/>
  <Override PartName="/ppt/media/image14.png" ContentType="image/png"/>
  <Override PartName="/ppt/media/image23.png" ContentType="image/png"/>
  <Override PartName="/ppt/media/image32.png" ContentType="image/png"/>
  <Override PartName="/ppt/media/image16.png" ContentType="image/png"/>
  <Override PartName="/ppt/media/image25.png" ContentType="image/png"/>
  <Override PartName="/ppt/media/image18.png" ContentType="image/png"/>
  <Override PartName="/ppt/media/image30.jpeg" ContentType="image/jpeg"/>
  <Override PartName="/ppt/media/image27.png" ContentType="image/png"/>
  <Override PartName="/ppt/media/image1.png" ContentType="image/png"/>
  <Override PartName="/ppt/media/image3.png" ContentType="image/png"/>
  <Override PartName="/ppt/media/image5.png" ContentType="image/png"/>
  <Override PartName="/ppt/media/image29.jpeg" ContentType="image/jpeg"/>
  <Override PartName="/ppt/media/image7.png" ContentType="image/png"/>
  <Override PartName="/ppt/slideLayouts/slideLayout60.xml" ContentType="application/vnd.openxmlformats-officedocument.presentationml.slideLayout+xml"/>
  <Override PartName="/ppt/slideLayouts/slideLayout6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28.xml" ContentType="application/vnd.openxmlformats-officedocument.presentationml.slideLayout+xml"/>
  <Override PartName="/ppt/slideLayouts/slideLayout53.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62.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71.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64.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66.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_rels/slideLayout36.xml.rels" ContentType="application/vnd.openxmlformats-package.relationships+xml"/>
  <Override PartName="/ppt/slideLayouts/_rels/slideLayout71.xml.rels" ContentType="application/vnd.openxmlformats-package.relationships+xml"/>
  <Override PartName="/ppt/slideLayouts/_rels/slideLayout43.xml.rels" ContentType="application/vnd.openxmlformats-package.relationships+xml"/>
  <Override PartName="/ppt/slideLayouts/_rels/slideLayout15.xml.rels" ContentType="application/vnd.openxmlformats-package.relationships+xml"/>
  <Override PartName="/ppt/slideLayouts/_rels/slideLayout62.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41.xml.rels" ContentType="application/vnd.openxmlformats-package.relationships+xml"/>
  <Override PartName="/ppt/slideLayouts/_rels/slideLayout25.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7.xml.rels" ContentType="application/vnd.openxmlformats-package.relationships+xml"/>
  <Override PartName="/ppt/slideLayouts/_rels/slideLayout51.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68.xml.rels" ContentType="application/vnd.openxmlformats-package.relationships+xml"/>
  <Override PartName="/ppt/slideLayouts/_rels/slideLayout21.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66.xml.rels" ContentType="application/vnd.openxmlformats-package.relationships+xml"/>
  <Override PartName="/ppt/slideLayouts/_rels/slideLayout57.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64.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55.xml.rels" ContentType="application/vnd.openxmlformats-package.relationships+xml"/>
  <Override PartName="/ppt/slideLayouts/_rels/slideLayout27.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53.xml.rels" ContentType="application/vnd.openxmlformats-package.relationships+xml"/>
  <Override PartName="/ppt/slideLayouts/_rels/slideLayout37.xml.rels" ContentType="application/vnd.openxmlformats-package.relationships+xml"/>
  <Override PartName="/ppt/slideLayouts/_rels/slideLayout72.xml.rels" ContentType="application/vnd.openxmlformats-package.relationships+xml"/>
  <Override PartName="/ppt/slideLayouts/_rels/slideLayout44.xml.rels" ContentType="application/vnd.openxmlformats-package.relationships+xml"/>
  <Override PartName="/ppt/slideLayouts/_rels/slideLayout16.xml.rels" ContentType="application/vnd.openxmlformats-package.relationships+xml"/>
  <Override PartName="/ppt/slideLayouts/_rels/slideLayout63.xml.rels" ContentType="application/vnd.openxmlformats-package.relationships+xml"/>
  <Override PartName="/ppt/slideLayouts/_rels/slideLayout35.xml.rels" ContentType="application/vnd.openxmlformats-package.relationships+xml"/>
  <Override PartName="/ppt/slideLayouts/_rels/slideLayout70.xml.rels" ContentType="application/vnd.openxmlformats-package.relationships+xml"/>
  <Override PartName="/ppt/slideLayouts/_rels/slideLayout42.xml.rels" ContentType="application/vnd.openxmlformats-package.relationships+xml"/>
  <Override PartName="/ppt/slideLayouts/_rels/slideLayout14.xml.rels" ContentType="application/vnd.openxmlformats-package.relationships+xml"/>
  <Override PartName="/ppt/slideLayouts/_rels/slideLayout26.xml.rels" ContentType="application/vnd.openxmlformats-package.relationships+xml"/>
  <Override PartName="/ppt/slideLayouts/_rels/slideLayout61.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xml.rels" ContentType="application/vnd.openxmlformats-package.relationships+xml"/>
  <Override PartName="/ppt/slideLayouts/_rels/slideLayout69.xml.rels" ContentType="application/vnd.openxmlformats-package.relationships+xml"/>
  <Override PartName="/ppt/slideLayouts/_rels/slideLayout50.xml.rels" ContentType="application/vnd.openxmlformats-package.relationships+xml"/>
  <Override PartName="/ppt/slideLayouts/_rels/slideLayout22.xml.rels" ContentType="application/vnd.openxmlformats-package.relationships+xml"/>
  <Override PartName="/ppt/slideLayouts/_rels/slideLayout13.xml.rels" ContentType="application/vnd.openxmlformats-package.relationships+xml"/>
  <Override PartName="/ppt/slideLayouts/_rels/slideLayout67.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65.xml.rels" ContentType="application/vnd.openxmlformats-package.relationships+xml"/>
  <Override PartName="/ppt/slideLayouts/_rels/slideLayout5.xml.rels" ContentType="application/vnd.openxmlformats-package.relationships+xml"/>
  <Override PartName="/ppt/slideLayouts/_rels/slideLayout49.xml.rels" ContentType="application/vnd.openxmlformats-package.relationships+xml"/>
  <Override PartName="/ppt/slideLayouts/_rels/slideLayout56.xml.rels" ContentType="application/vnd.openxmlformats-package.relationships+xml"/>
  <Override PartName="/ppt/slideLayouts/_rels/slideLayout28.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2.xml.rels" ContentType="application/vnd.openxmlformats-package.relationships+xml"/>
  <Override PartName="/ppt/slideLayouts/slideLayout18.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27.xml" ContentType="application/vnd.openxmlformats-officedocument.presentationml.slideLayout+xml"/>
  <Override PartName="/ppt/slideLayouts/slideLayout5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61.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70.xml" ContentType="application/vnd.openxmlformats-officedocument.presentationml.slideLayout+xml"/>
  <Override PartName="/ppt/slideLayouts/slideLayout54.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63.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72.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67.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Override PartName="/ppt/slideLayouts/slideLayout26.xml" ContentType="application/vnd.openxmlformats-officedocument.presentationml.slideLayout+xml"/>
  <Override PartName="/ppt/slideLayouts/slideLayout51.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28.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31.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22.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40.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39.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41.xml.rels" ContentType="application/vnd.openxmlformats-package.relationships+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206"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207"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208"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209" name="PlaceHolder 5"/>
          <p:cNvSpPr>
            <a:spLocks noGrp="1"/>
          </p:cNvSpPr>
          <p:nvPr>
            <p:ph type="sldNum"/>
          </p:nvPr>
        </p:nvSpPr>
        <p:spPr>
          <a:xfrm>
            <a:off x="4399200" y="9555480"/>
            <a:ext cx="3372840" cy="502560"/>
          </a:xfrm>
          <a:prstGeom prst="rect">
            <a:avLst/>
          </a:prstGeom>
        </p:spPr>
        <p:txBody>
          <a:bodyPr anchor="b" bIns="0" lIns="0" rIns="0" tIns="0" wrap="none"/>
          <a:p>
            <a:pPr algn="r"/>
            <a:fld id="{81D1F141-9151-41D1-A141-F171D131411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5" name="CustomShape 1"/>
          <p:cNvSpPr/>
          <p:nvPr/>
        </p:nvSpPr>
        <p:spPr>
          <a:xfrm>
            <a:off x="0" y="0"/>
            <a:ext cx="11796120" cy="11796120"/>
          </a:xfrm>
          <a:prstGeom prst="rect">
            <a:avLst/>
          </a:prstGeom>
        </p:spPr>
        <p:txBody>
          <a:bodyPr bIns="45000" lIns="90000" rIns="90000" tIns="45000"/>
          <a:p>
            <a:pPr>
              <a:lnSpc>
                <a:spcPct val="100000"/>
              </a:lnSpc>
            </a:pPr>
            <a:fld id="{11F16121-21F1-4141-9151-7151A1B17101}" type="slidenum">
              <a:rPr lang="en-US" sz="2400">
                <a:solidFill>
                  <a:srgbClr val="000000"/>
                </a:solidFill>
                <a:latin typeface="Arial"/>
                <a:ea typeface="ヒラギノ角ゴ Pro W3"/>
              </a:rPr>
              <a:t>&lt;number&gt;</a:t>
            </a:fld>
            <a:endParaRPr/>
          </a:p>
        </p:txBody>
      </p:sp>
      <p:sp>
        <p:nvSpPr>
          <p:cNvPr id="436" name="PlaceHolder 2"/>
          <p:cNvSpPr>
            <a:spLocks noGrp="1"/>
          </p:cNvSpPr>
          <p:nvPr>
            <p:ph type="body"/>
          </p:nvPr>
        </p:nvSpPr>
        <p:spPr>
          <a:xfrm>
            <a:off x="0" y="0"/>
            <a:ext cx="11796120" cy="11796120"/>
          </a:xfrm>
          <a:prstGeom prst="rect">
            <a:avLst/>
          </a:prstGeom>
        </p:spPr>
        <p:txBody>
          <a:bodyPr bIns="45000" lIns="90000" rIns="90000" tIns="45000"/>
          <a:p>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9" name="PlaceHolder 1"/>
          <p:cNvSpPr>
            <a:spLocks noGrp="1"/>
          </p:cNvSpPr>
          <p:nvPr>
            <p:ph type="body"/>
          </p:nvPr>
        </p:nvSpPr>
        <p:spPr>
          <a:xfrm>
            <a:off x="0" y="0"/>
            <a:ext cx="11796120" cy="11796120"/>
          </a:xfrm>
          <a:prstGeom prst="rect">
            <a:avLst/>
          </a:prstGeom>
        </p:spPr>
        <p:txBody>
          <a:bodyPr bIns="45000" lIns="90000" rIns="90000" tIns="45000"/>
          <a:p>
            <a:r>
              <a:rPr lang="en-US"/>
              <a:t>Usually in old style doors or desks</a:t>
            </a:r>
            <a:endParaRPr/>
          </a:p>
          <a:p>
            <a:r>
              <a:rPr lang="en-US"/>
              <a:t>Different concentric obstructions</a:t>
            </a:r>
            <a:endParaRPr/>
          </a:p>
          <a:p>
            <a:r>
              <a:rPr lang="en-US"/>
              <a:t>Easy to lock pick with Skeleton keys</a:t>
            </a:r>
            <a:endParaRPr/>
          </a:p>
          <a:p>
            <a:endParaRPr/>
          </a:p>
        </p:txBody>
      </p:sp>
      <p:sp>
        <p:nvSpPr>
          <p:cNvPr id="440" name="CustomShape 2"/>
          <p:cNvSpPr/>
          <p:nvPr/>
        </p:nvSpPr>
        <p:spPr>
          <a:xfrm>
            <a:off x="0" y="0"/>
            <a:ext cx="11796120" cy="11796120"/>
          </a:xfrm>
          <a:prstGeom prst="rect">
            <a:avLst/>
          </a:prstGeom>
        </p:spPr>
        <p:txBody>
          <a:bodyPr bIns="45000" lIns="90000" rIns="90000" tIns="45000"/>
          <a:p>
            <a:pPr>
              <a:lnSpc>
                <a:spcPct val="100000"/>
              </a:lnSpc>
            </a:pPr>
            <a:fld id="{01414191-C1E1-4161-A151-81E151E11191}" type="slidenum">
              <a:rPr lang="en-US" sz="2400">
                <a:solidFill>
                  <a:srgbClr val="000000"/>
                </a:solidFill>
                <a:latin typeface="Arial"/>
                <a:ea typeface="ヒラギノ角ゴ Pro W3"/>
              </a:rPr>
              <a:t>&lt;number&gt;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1" name="PlaceHolder 1"/>
          <p:cNvSpPr>
            <a:spLocks noGrp="1"/>
          </p:cNvSpPr>
          <p:nvPr>
            <p:ph type="body"/>
          </p:nvPr>
        </p:nvSpPr>
        <p:spPr>
          <a:xfrm>
            <a:off x="0" y="0"/>
            <a:ext cx="11796120" cy="11796120"/>
          </a:xfrm>
          <a:prstGeom prst="rect">
            <a:avLst/>
          </a:prstGeom>
        </p:spPr>
        <p:txBody>
          <a:bodyPr bIns="45000" lIns="90000" rIns="90000" tIns="45000"/>
          <a:p>
            <a:endParaRPr/>
          </a:p>
        </p:txBody>
      </p:sp>
      <p:sp>
        <p:nvSpPr>
          <p:cNvPr id="442" name="CustomShape 2"/>
          <p:cNvSpPr/>
          <p:nvPr/>
        </p:nvSpPr>
        <p:spPr>
          <a:xfrm>
            <a:off x="0" y="0"/>
            <a:ext cx="11796120" cy="11796120"/>
          </a:xfrm>
          <a:prstGeom prst="rect">
            <a:avLst/>
          </a:prstGeom>
        </p:spPr>
        <p:txBody>
          <a:bodyPr bIns="45000" lIns="90000" rIns="90000" tIns="45000"/>
          <a:p>
            <a:pPr>
              <a:lnSpc>
                <a:spcPct val="100000"/>
              </a:lnSpc>
            </a:pPr>
            <a:fld id="{3171A101-F101-4151-8141-D1E1A1411101}" type="slidenum">
              <a:rPr lang="en-US" sz="2400">
                <a:solidFill>
                  <a:srgbClr val="000000"/>
                </a:solidFill>
                <a:latin typeface="Arial"/>
                <a:ea typeface="ヒラギノ角ゴ Pro W3"/>
              </a:rPr>
              <a:t>&lt;number&gt;</a:t>
            </a:fld>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3" name="CustomShape 1"/>
          <p:cNvSpPr/>
          <p:nvPr/>
        </p:nvSpPr>
        <p:spPr>
          <a:xfrm>
            <a:off x="0" y="0"/>
            <a:ext cx="11796120" cy="11796120"/>
          </a:xfrm>
          <a:prstGeom prst="rect">
            <a:avLst/>
          </a:prstGeom>
        </p:spPr>
        <p:txBody>
          <a:bodyPr bIns="45000" lIns="90000" rIns="90000" tIns="45000"/>
          <a:p>
            <a:pPr>
              <a:lnSpc>
                <a:spcPct val="100000"/>
              </a:lnSpc>
            </a:pPr>
            <a:fld id="{51D19121-11C1-41E1-81F1-3111F1F171E1}" type="slidenum">
              <a:rPr lang="en-US" sz="2400">
                <a:solidFill>
                  <a:srgbClr val="000000"/>
                </a:solidFill>
                <a:latin typeface="Arial"/>
                <a:ea typeface="ヒラギノ角ゴ Pro W3"/>
              </a:rPr>
              <a:t>&lt;number&gt;</a:t>
            </a:fld>
            <a:endParaRPr/>
          </a:p>
        </p:txBody>
      </p:sp>
      <p:sp>
        <p:nvSpPr>
          <p:cNvPr id="444" name="PlaceHolder 2"/>
          <p:cNvSpPr>
            <a:spLocks noGrp="1"/>
          </p:cNvSpPr>
          <p:nvPr>
            <p:ph type="body"/>
          </p:nvPr>
        </p:nvSpPr>
        <p:spPr>
          <a:xfrm>
            <a:off x="0" y="0"/>
            <a:ext cx="11796120" cy="11796120"/>
          </a:xfrm>
          <a:prstGeom prst="rect">
            <a:avLst/>
          </a:prstGeom>
        </p:spPr>
        <p:txBody>
          <a:bodyPr bIns="45000" lIns="90000" rIns="90000" tIns="45000"/>
          <a:p>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5" name="PlaceHolder 1"/>
          <p:cNvSpPr>
            <a:spLocks noGrp="1"/>
          </p:cNvSpPr>
          <p:nvPr>
            <p:ph type="body"/>
          </p:nvPr>
        </p:nvSpPr>
        <p:spPr>
          <a:xfrm>
            <a:off x="0" y="0"/>
            <a:ext cx="11796120" cy="11796120"/>
          </a:xfrm>
          <a:prstGeom prst="rect">
            <a:avLst/>
          </a:prstGeom>
        </p:spPr>
        <p:txBody>
          <a:bodyPr bIns="45000" lIns="90000" rIns="90000" tIns="45000"/>
          <a:p>
            <a:endParaRPr/>
          </a:p>
        </p:txBody>
      </p:sp>
      <p:sp>
        <p:nvSpPr>
          <p:cNvPr id="446" name="CustomShape 2"/>
          <p:cNvSpPr/>
          <p:nvPr/>
        </p:nvSpPr>
        <p:spPr>
          <a:xfrm>
            <a:off x="0" y="0"/>
            <a:ext cx="11796120" cy="11796120"/>
          </a:xfrm>
          <a:prstGeom prst="rect">
            <a:avLst/>
          </a:prstGeom>
        </p:spPr>
        <p:txBody>
          <a:bodyPr bIns="45000" lIns="90000" rIns="90000" tIns="45000"/>
          <a:p>
            <a:pPr>
              <a:lnSpc>
                <a:spcPct val="100000"/>
              </a:lnSpc>
            </a:pPr>
            <a:fld id="{F1312191-E1A1-4131-8151-9181F1B191A1}" type="slidenum">
              <a:rPr lang="en-US" sz="2400">
                <a:solidFill>
                  <a:srgbClr val="000000"/>
                </a:solidFill>
                <a:latin typeface="Arial"/>
                <a:ea typeface="ヒラギノ角ゴ Pro W3"/>
              </a:rPr>
              <a:t>&lt;number&gt;</a:t>
            </a:fld>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7" name="CustomShape 1"/>
          <p:cNvSpPr/>
          <p:nvPr/>
        </p:nvSpPr>
        <p:spPr>
          <a:xfrm>
            <a:off x="0" y="0"/>
            <a:ext cx="11796120" cy="11796120"/>
          </a:xfrm>
          <a:prstGeom prst="rect">
            <a:avLst/>
          </a:prstGeom>
        </p:spPr>
        <p:txBody>
          <a:bodyPr bIns="45000" lIns="90000" rIns="90000" tIns="45000"/>
          <a:p>
            <a:pPr>
              <a:lnSpc>
                <a:spcPct val="100000"/>
              </a:lnSpc>
            </a:pPr>
            <a:fld id="{81C111B1-A1B1-4161-B1C1-41B1D1419161}" type="slidenum">
              <a:rPr lang="en-US" sz="2400">
                <a:solidFill>
                  <a:srgbClr val="000000"/>
                </a:solidFill>
                <a:latin typeface="Arial"/>
                <a:ea typeface="ヒラギノ角ゴ Pro W3"/>
              </a:rPr>
              <a:t>&lt;number&gt;</a:t>
            </a:fld>
            <a:endParaRPr/>
          </a:p>
        </p:txBody>
      </p:sp>
      <p:sp>
        <p:nvSpPr>
          <p:cNvPr id="448" name="PlaceHolder 2"/>
          <p:cNvSpPr>
            <a:spLocks noGrp="1"/>
          </p:cNvSpPr>
          <p:nvPr>
            <p:ph type="body"/>
          </p:nvPr>
        </p:nvSpPr>
        <p:spPr>
          <a:xfrm>
            <a:off x="0" y="0"/>
            <a:ext cx="11796120" cy="11796120"/>
          </a:xfrm>
          <a:prstGeom prst="rect">
            <a:avLst/>
          </a:prstGeom>
        </p:spPr>
        <p:txBody>
          <a:bodyPr bIns="45000" lIns="90000" rIns="90000" tIns="45000"/>
          <a:p>
            <a:endParaRPr/>
          </a:p>
        </p:txBody>
      </p:sp>
      <p:sp>
        <p:nvSpPr>
          <p:cNvPr id="449" name="CustomShape 3"/>
          <p:cNvSpPr/>
          <p:nvPr/>
        </p:nvSpPr>
        <p:spPr>
          <a:xfrm>
            <a:off x="3886200" y="8686800"/>
            <a:ext cx="2970720" cy="456120"/>
          </a:xfrm>
          <a:prstGeom prst="rect">
            <a:avLst/>
          </a:prstGeom>
        </p:spPr>
        <p:txBody>
          <a:bodyPr anchor="b" bIns="43560" lIns="87480" rIns="87480" tIns="43560"/>
          <a:p>
            <a:pPr algn="r">
              <a:lnSpc>
                <a:spcPct val="100000"/>
              </a:lnSpc>
            </a:pPr>
            <a:fld id="{F171C181-7131-41A1-9171-11D181217141}" type="slidenum">
              <a:rPr lang="en-US" sz="1100">
                <a:solidFill>
                  <a:srgbClr val="000000"/>
                </a:solidFill>
                <a:latin typeface="Times New Roman"/>
                <a:ea typeface="ヒラギノ角ゴ Pro W3"/>
              </a:rPr>
              <a:t>&lt;number&gt;</a:t>
            </a:fld>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0" name="PlaceHolder 1"/>
          <p:cNvSpPr>
            <a:spLocks noGrp="1"/>
          </p:cNvSpPr>
          <p:nvPr>
            <p:ph type="body"/>
          </p:nvPr>
        </p:nvSpPr>
        <p:spPr>
          <a:xfrm>
            <a:off x="0" y="0"/>
            <a:ext cx="11796120" cy="11796120"/>
          </a:xfrm>
          <a:prstGeom prst="rect">
            <a:avLst/>
          </a:prstGeom>
        </p:spPr>
        <p:txBody>
          <a:bodyPr bIns="45000" lIns="90000" rIns="90000" tIns="45000"/>
          <a:p>
            <a:endParaRPr/>
          </a:p>
        </p:txBody>
      </p:sp>
      <p:sp>
        <p:nvSpPr>
          <p:cNvPr id="451" name="CustomShape 2"/>
          <p:cNvSpPr/>
          <p:nvPr/>
        </p:nvSpPr>
        <p:spPr>
          <a:xfrm>
            <a:off x="0" y="0"/>
            <a:ext cx="11796120" cy="11796120"/>
          </a:xfrm>
          <a:prstGeom prst="rect">
            <a:avLst/>
          </a:prstGeom>
        </p:spPr>
        <p:txBody>
          <a:bodyPr bIns="45000" lIns="90000" rIns="90000" tIns="45000"/>
          <a:p>
            <a:pPr>
              <a:lnSpc>
                <a:spcPct val="100000"/>
              </a:lnSpc>
            </a:pPr>
            <a:fld id="{11F16171-B121-4100-81D1-9151618131A1}" type="slidenum">
              <a:rPr lang="en-US" sz="2400">
                <a:solidFill>
                  <a:srgbClr val="000000"/>
                </a:solidFill>
                <a:latin typeface="Arial"/>
                <a:ea typeface="ヒラギノ角ゴ Pro W3"/>
              </a:rPr>
              <a:t>&lt;number&gt;</a:t>
            </a:fld>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2" name="PlaceHolder 1"/>
          <p:cNvSpPr>
            <a:spLocks noGrp="1"/>
          </p:cNvSpPr>
          <p:nvPr>
            <p:ph type="body"/>
          </p:nvPr>
        </p:nvSpPr>
        <p:spPr>
          <a:xfrm>
            <a:off x="0" y="0"/>
            <a:ext cx="11796120" cy="11796120"/>
          </a:xfrm>
          <a:prstGeom prst="rect">
            <a:avLst/>
          </a:prstGeom>
        </p:spPr>
        <p:txBody>
          <a:bodyPr bIns="45000" lIns="90000" rIns="90000" tIns="45000"/>
          <a:p>
            <a:endParaRPr/>
          </a:p>
        </p:txBody>
      </p:sp>
      <p:sp>
        <p:nvSpPr>
          <p:cNvPr id="453" name="CustomShape 2"/>
          <p:cNvSpPr/>
          <p:nvPr/>
        </p:nvSpPr>
        <p:spPr>
          <a:xfrm>
            <a:off x="0" y="0"/>
            <a:ext cx="11796120" cy="11796120"/>
          </a:xfrm>
          <a:prstGeom prst="rect">
            <a:avLst/>
          </a:prstGeom>
        </p:spPr>
        <p:txBody>
          <a:bodyPr bIns="45000" lIns="90000" rIns="90000" tIns="45000"/>
          <a:p>
            <a:pPr>
              <a:lnSpc>
                <a:spcPct val="100000"/>
              </a:lnSpc>
            </a:pPr>
            <a:fld id="{51C12111-E191-41B1-91B1-7161C1D121C1}" type="slidenum">
              <a:rPr lang="en-US" sz="2400">
                <a:solidFill>
                  <a:srgbClr val="000000"/>
                </a:solidFill>
                <a:latin typeface="Arial"/>
                <a:ea typeface="ヒラギノ角ゴ Pro W3"/>
              </a:rPr>
              <a:t>&lt;number&gt;</a:t>
            </a:fld>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4" name="CustomShape 1"/>
          <p:cNvSpPr/>
          <p:nvPr/>
        </p:nvSpPr>
        <p:spPr>
          <a:xfrm>
            <a:off x="0" y="0"/>
            <a:ext cx="11796120" cy="11796120"/>
          </a:xfrm>
          <a:prstGeom prst="rect">
            <a:avLst/>
          </a:prstGeom>
        </p:spPr>
        <p:txBody>
          <a:bodyPr bIns="45000" lIns="90000" rIns="90000" tIns="45000"/>
          <a:p>
            <a:pPr>
              <a:lnSpc>
                <a:spcPct val="100000"/>
              </a:lnSpc>
            </a:pPr>
            <a:fld id="{E1C1D111-1151-4141-A171-4181E1E121A1}" type="slidenum">
              <a:rPr lang="en-US" sz="2400">
                <a:solidFill>
                  <a:srgbClr val="000000"/>
                </a:solidFill>
                <a:latin typeface="Arial"/>
                <a:ea typeface="ヒラギノ角ゴ Pro W3"/>
              </a:rPr>
              <a:t>&lt;number&gt;</a:t>
            </a:fld>
            <a:endParaRPr/>
          </a:p>
        </p:txBody>
      </p:sp>
      <p:sp>
        <p:nvSpPr>
          <p:cNvPr id="455" name="PlaceHolder 2"/>
          <p:cNvSpPr>
            <a:spLocks noGrp="1"/>
          </p:cNvSpPr>
          <p:nvPr>
            <p:ph type="body"/>
          </p:nvPr>
        </p:nvSpPr>
        <p:spPr>
          <a:xfrm>
            <a:off x="0" y="0"/>
            <a:ext cx="11796120" cy="11796120"/>
          </a:xfrm>
          <a:prstGeom prst="rect">
            <a:avLst/>
          </a:prstGeom>
        </p:spPr>
        <p:txBody>
          <a:bodyPr bIns="45000" lIns="90000" rIns="90000" tIns="45000"/>
          <a:p>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7" name="CustomShape 1"/>
          <p:cNvSpPr/>
          <p:nvPr/>
        </p:nvSpPr>
        <p:spPr>
          <a:xfrm>
            <a:off x="0" y="0"/>
            <a:ext cx="11796120" cy="11796120"/>
          </a:xfrm>
          <a:prstGeom prst="rect">
            <a:avLst/>
          </a:prstGeom>
        </p:spPr>
        <p:txBody>
          <a:bodyPr bIns="45000" lIns="90000" rIns="90000" tIns="45000"/>
          <a:p>
            <a:pPr>
              <a:lnSpc>
                <a:spcPct val="100000"/>
              </a:lnSpc>
            </a:pPr>
            <a:fld id="{D191B161-9101-4101-8141-A1A1A1F1E151}" type="slidenum">
              <a:rPr lang="en-US" sz="2400">
                <a:solidFill>
                  <a:srgbClr val="000000"/>
                </a:solidFill>
                <a:latin typeface="Arial"/>
                <a:ea typeface="ヒラギノ角ゴ Pro W3"/>
              </a:rPr>
              <a:t>&lt;number&gt;</a:t>
            </a:fld>
            <a:endParaRPr/>
          </a:p>
        </p:txBody>
      </p:sp>
      <p:sp>
        <p:nvSpPr>
          <p:cNvPr id="438" name="PlaceHolder 2"/>
          <p:cNvSpPr>
            <a:spLocks noGrp="1"/>
          </p:cNvSpPr>
          <p:nvPr>
            <p:ph type="body"/>
          </p:nvPr>
        </p:nvSpPr>
        <p:spPr>
          <a:xfrm>
            <a:off x="0" y="0"/>
            <a:ext cx="11796120" cy="11796120"/>
          </a:xfrm>
          <a:prstGeom prst="rect">
            <a:avLst/>
          </a:prstGeom>
        </p:spPr>
        <p:txBody>
          <a:bodyPr bIns="45000" lIns="90000" rIns="90000" tIns="45000"/>
          <a:p>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24" name="PlaceHolder 2"/>
          <p:cNvSpPr>
            <a:spLocks noGrp="1"/>
          </p:cNvSpPr>
          <p:nvPr>
            <p:ph type="body"/>
          </p:nvPr>
        </p:nvSpPr>
        <p:spPr>
          <a:xfrm>
            <a:off x="457200" y="1600200"/>
            <a:ext cx="960480" cy="2157840"/>
          </a:xfrm>
          <a:prstGeom prst="rect">
            <a:avLst/>
          </a:prstGeom>
        </p:spPr>
        <p:txBody>
          <a:bodyPr bIns="0" lIns="0" rIns="0" tIns="0" wrap="none"/>
          <a:p>
            <a:endParaRPr/>
          </a:p>
        </p:txBody>
      </p:sp>
      <p:sp>
        <p:nvSpPr>
          <p:cNvPr id="25" name="PlaceHolder 3"/>
          <p:cNvSpPr>
            <a:spLocks noGrp="1"/>
          </p:cNvSpPr>
          <p:nvPr>
            <p:ph type="body"/>
          </p:nvPr>
        </p:nvSpPr>
        <p:spPr>
          <a:xfrm>
            <a:off x="457200" y="3963240"/>
            <a:ext cx="960480" cy="2157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27"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28"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29" name="PlaceHolder 4"/>
          <p:cNvSpPr>
            <a:spLocks noGrp="1"/>
          </p:cNvSpPr>
          <p:nvPr>
            <p:ph type="body"/>
          </p:nvPr>
        </p:nvSpPr>
        <p:spPr>
          <a:xfrm>
            <a:off x="949320" y="3963240"/>
            <a:ext cx="468360" cy="2157840"/>
          </a:xfrm>
          <a:prstGeom prst="rect">
            <a:avLst/>
          </a:prstGeom>
        </p:spPr>
        <p:txBody>
          <a:bodyPr bIns="0" lIns="0" rIns="0" tIns="0" wrap="none"/>
          <a:p>
            <a:endParaRPr/>
          </a:p>
        </p:txBody>
      </p:sp>
      <p:sp>
        <p:nvSpPr>
          <p:cNvPr id="30" name="PlaceHolder 5"/>
          <p:cNvSpPr>
            <a:spLocks noGrp="1"/>
          </p:cNvSpPr>
          <p:nvPr>
            <p:ph type="body"/>
          </p:nvPr>
        </p:nvSpPr>
        <p:spPr>
          <a:xfrm>
            <a:off x="457200" y="3963240"/>
            <a:ext cx="468360" cy="2157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32"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33" name="PlaceHolder 3"/>
          <p:cNvSpPr>
            <a:spLocks noGrp="1"/>
          </p:cNvSpPr>
          <p:nvPr>
            <p:ph type="body"/>
          </p:nvPr>
        </p:nvSpPr>
        <p:spPr>
          <a:xfrm>
            <a:off x="949320" y="1600200"/>
            <a:ext cx="468360" cy="21578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37" name="PlaceHolder 2"/>
          <p:cNvSpPr>
            <a:spLocks noGrp="1"/>
          </p:cNvSpPr>
          <p:nvPr>
            <p:ph type="subTitle"/>
          </p:nvPr>
        </p:nvSpPr>
        <p:spPr>
          <a:xfrm>
            <a:off x="457200" y="1600200"/>
            <a:ext cx="960480" cy="452520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39" name="PlaceHolder 2"/>
          <p:cNvSpPr>
            <a:spLocks noGrp="1"/>
          </p:cNvSpPr>
          <p:nvPr>
            <p:ph type="body"/>
          </p:nvPr>
        </p:nvSpPr>
        <p:spPr>
          <a:xfrm>
            <a:off x="457200" y="1600200"/>
            <a:ext cx="960480" cy="452484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41" name="PlaceHolder 2"/>
          <p:cNvSpPr>
            <a:spLocks noGrp="1"/>
          </p:cNvSpPr>
          <p:nvPr>
            <p:ph type="body"/>
          </p:nvPr>
        </p:nvSpPr>
        <p:spPr>
          <a:xfrm>
            <a:off x="457200" y="1600200"/>
            <a:ext cx="468360" cy="4524840"/>
          </a:xfrm>
          <a:prstGeom prst="rect">
            <a:avLst/>
          </a:prstGeom>
        </p:spPr>
        <p:txBody>
          <a:bodyPr bIns="0" lIns="0" rIns="0" tIns="0" wrap="none"/>
          <a:p>
            <a:endParaRPr/>
          </a:p>
        </p:txBody>
      </p:sp>
      <p:sp>
        <p:nvSpPr>
          <p:cNvPr id="42" name="PlaceHolder 3"/>
          <p:cNvSpPr>
            <a:spLocks noGrp="1"/>
          </p:cNvSpPr>
          <p:nvPr>
            <p:ph type="body"/>
          </p:nvPr>
        </p:nvSpPr>
        <p:spPr>
          <a:xfrm>
            <a:off x="949320" y="1600200"/>
            <a:ext cx="468360" cy="452484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4" name="PlaceHolder 1"/>
          <p:cNvSpPr>
            <a:spLocks noGrp="1"/>
          </p:cNvSpPr>
          <p:nvPr>
            <p:ph type="subTitle"/>
          </p:nvPr>
        </p:nvSpPr>
        <p:spPr>
          <a:xfrm>
            <a:off x="457200" y="274680"/>
            <a:ext cx="8228520" cy="585036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46"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47" name="PlaceHolder 3"/>
          <p:cNvSpPr>
            <a:spLocks noGrp="1"/>
          </p:cNvSpPr>
          <p:nvPr>
            <p:ph type="body"/>
          </p:nvPr>
        </p:nvSpPr>
        <p:spPr>
          <a:xfrm>
            <a:off x="457200" y="3963240"/>
            <a:ext cx="468360" cy="2157840"/>
          </a:xfrm>
          <a:prstGeom prst="rect">
            <a:avLst/>
          </a:prstGeom>
        </p:spPr>
        <p:txBody>
          <a:bodyPr bIns="0" lIns="0" rIns="0" tIns="0" wrap="none"/>
          <a:p>
            <a:endParaRPr/>
          </a:p>
        </p:txBody>
      </p:sp>
      <p:sp>
        <p:nvSpPr>
          <p:cNvPr id="48" name="PlaceHolder 4"/>
          <p:cNvSpPr>
            <a:spLocks noGrp="1"/>
          </p:cNvSpPr>
          <p:nvPr>
            <p:ph type="body"/>
          </p:nvPr>
        </p:nvSpPr>
        <p:spPr>
          <a:xfrm>
            <a:off x="949320" y="1600200"/>
            <a:ext cx="468360" cy="452484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3" name="PlaceHolder 2"/>
          <p:cNvSpPr>
            <a:spLocks noGrp="1"/>
          </p:cNvSpPr>
          <p:nvPr>
            <p:ph type="subTitle"/>
          </p:nvPr>
        </p:nvSpPr>
        <p:spPr>
          <a:xfrm>
            <a:off x="457200" y="1600200"/>
            <a:ext cx="960480" cy="452520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50" name="PlaceHolder 2"/>
          <p:cNvSpPr>
            <a:spLocks noGrp="1"/>
          </p:cNvSpPr>
          <p:nvPr>
            <p:ph type="body"/>
          </p:nvPr>
        </p:nvSpPr>
        <p:spPr>
          <a:xfrm>
            <a:off x="457200" y="1600200"/>
            <a:ext cx="468360" cy="4524840"/>
          </a:xfrm>
          <a:prstGeom prst="rect">
            <a:avLst/>
          </a:prstGeom>
        </p:spPr>
        <p:txBody>
          <a:bodyPr bIns="0" lIns="0" rIns="0" tIns="0" wrap="none"/>
          <a:p>
            <a:endParaRPr/>
          </a:p>
        </p:txBody>
      </p:sp>
      <p:sp>
        <p:nvSpPr>
          <p:cNvPr id="51"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52" name="PlaceHolder 4"/>
          <p:cNvSpPr>
            <a:spLocks noGrp="1"/>
          </p:cNvSpPr>
          <p:nvPr>
            <p:ph type="body"/>
          </p:nvPr>
        </p:nvSpPr>
        <p:spPr>
          <a:xfrm>
            <a:off x="949320" y="3963240"/>
            <a:ext cx="468360" cy="2157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54"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55"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56" name="PlaceHolder 4"/>
          <p:cNvSpPr>
            <a:spLocks noGrp="1"/>
          </p:cNvSpPr>
          <p:nvPr>
            <p:ph type="body"/>
          </p:nvPr>
        </p:nvSpPr>
        <p:spPr>
          <a:xfrm>
            <a:off x="457200" y="3963240"/>
            <a:ext cx="960120" cy="2157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58" name="PlaceHolder 2"/>
          <p:cNvSpPr>
            <a:spLocks noGrp="1"/>
          </p:cNvSpPr>
          <p:nvPr>
            <p:ph type="body"/>
          </p:nvPr>
        </p:nvSpPr>
        <p:spPr>
          <a:xfrm>
            <a:off x="457200" y="1600200"/>
            <a:ext cx="960480" cy="2157840"/>
          </a:xfrm>
          <a:prstGeom prst="rect">
            <a:avLst/>
          </a:prstGeom>
        </p:spPr>
        <p:txBody>
          <a:bodyPr bIns="0" lIns="0" rIns="0" tIns="0" wrap="none"/>
          <a:p>
            <a:endParaRPr/>
          </a:p>
        </p:txBody>
      </p:sp>
      <p:sp>
        <p:nvSpPr>
          <p:cNvPr id="59" name="PlaceHolder 3"/>
          <p:cNvSpPr>
            <a:spLocks noGrp="1"/>
          </p:cNvSpPr>
          <p:nvPr>
            <p:ph type="body"/>
          </p:nvPr>
        </p:nvSpPr>
        <p:spPr>
          <a:xfrm>
            <a:off x="457200" y="3963240"/>
            <a:ext cx="960480" cy="2157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61"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62"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63" name="PlaceHolder 4"/>
          <p:cNvSpPr>
            <a:spLocks noGrp="1"/>
          </p:cNvSpPr>
          <p:nvPr>
            <p:ph type="body"/>
          </p:nvPr>
        </p:nvSpPr>
        <p:spPr>
          <a:xfrm>
            <a:off x="949320" y="3963240"/>
            <a:ext cx="468360" cy="2157840"/>
          </a:xfrm>
          <a:prstGeom prst="rect">
            <a:avLst/>
          </a:prstGeom>
        </p:spPr>
        <p:txBody>
          <a:bodyPr bIns="0" lIns="0" rIns="0" tIns="0" wrap="none"/>
          <a:p>
            <a:endParaRPr/>
          </a:p>
        </p:txBody>
      </p:sp>
      <p:sp>
        <p:nvSpPr>
          <p:cNvPr id="64" name="PlaceHolder 5"/>
          <p:cNvSpPr>
            <a:spLocks noGrp="1"/>
          </p:cNvSpPr>
          <p:nvPr>
            <p:ph type="body"/>
          </p:nvPr>
        </p:nvSpPr>
        <p:spPr>
          <a:xfrm>
            <a:off x="457200" y="3963240"/>
            <a:ext cx="468360" cy="2157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66"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67" name="PlaceHolder 3"/>
          <p:cNvSpPr>
            <a:spLocks noGrp="1"/>
          </p:cNvSpPr>
          <p:nvPr>
            <p:ph type="body"/>
          </p:nvPr>
        </p:nvSpPr>
        <p:spPr>
          <a:xfrm>
            <a:off x="949320" y="1600200"/>
            <a:ext cx="468360" cy="215784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71" name="PlaceHolder 2"/>
          <p:cNvSpPr>
            <a:spLocks noGrp="1"/>
          </p:cNvSpPr>
          <p:nvPr>
            <p:ph type="subTitle"/>
          </p:nvPr>
        </p:nvSpPr>
        <p:spPr>
          <a:xfrm>
            <a:off x="457200" y="1600200"/>
            <a:ext cx="960480" cy="452520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73" name="PlaceHolder 2"/>
          <p:cNvSpPr>
            <a:spLocks noGrp="1"/>
          </p:cNvSpPr>
          <p:nvPr>
            <p:ph type="body"/>
          </p:nvPr>
        </p:nvSpPr>
        <p:spPr>
          <a:xfrm>
            <a:off x="457200" y="1600200"/>
            <a:ext cx="960480" cy="452484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75" name="PlaceHolder 2"/>
          <p:cNvSpPr>
            <a:spLocks noGrp="1"/>
          </p:cNvSpPr>
          <p:nvPr>
            <p:ph type="body"/>
          </p:nvPr>
        </p:nvSpPr>
        <p:spPr>
          <a:xfrm>
            <a:off x="457200" y="1600200"/>
            <a:ext cx="468360" cy="4524840"/>
          </a:xfrm>
          <a:prstGeom prst="rect">
            <a:avLst/>
          </a:prstGeom>
        </p:spPr>
        <p:txBody>
          <a:bodyPr bIns="0" lIns="0" rIns="0" tIns="0" wrap="none"/>
          <a:p>
            <a:endParaRPr/>
          </a:p>
        </p:txBody>
      </p:sp>
      <p:sp>
        <p:nvSpPr>
          <p:cNvPr id="76" name="PlaceHolder 3"/>
          <p:cNvSpPr>
            <a:spLocks noGrp="1"/>
          </p:cNvSpPr>
          <p:nvPr>
            <p:ph type="body"/>
          </p:nvPr>
        </p:nvSpPr>
        <p:spPr>
          <a:xfrm>
            <a:off x="949320" y="1600200"/>
            <a:ext cx="468360" cy="452484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5" name="PlaceHolder 2"/>
          <p:cNvSpPr>
            <a:spLocks noGrp="1"/>
          </p:cNvSpPr>
          <p:nvPr>
            <p:ph type="body"/>
          </p:nvPr>
        </p:nvSpPr>
        <p:spPr>
          <a:xfrm>
            <a:off x="457200" y="1600200"/>
            <a:ext cx="960480" cy="452484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78" name="PlaceHolder 1"/>
          <p:cNvSpPr>
            <a:spLocks noGrp="1"/>
          </p:cNvSpPr>
          <p:nvPr>
            <p:ph type="subTitle"/>
          </p:nvPr>
        </p:nvSpPr>
        <p:spPr>
          <a:xfrm>
            <a:off x="457200" y="274680"/>
            <a:ext cx="8228520" cy="585036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80"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81" name="PlaceHolder 3"/>
          <p:cNvSpPr>
            <a:spLocks noGrp="1"/>
          </p:cNvSpPr>
          <p:nvPr>
            <p:ph type="body"/>
          </p:nvPr>
        </p:nvSpPr>
        <p:spPr>
          <a:xfrm>
            <a:off x="457200" y="3963240"/>
            <a:ext cx="468360" cy="2157840"/>
          </a:xfrm>
          <a:prstGeom prst="rect">
            <a:avLst/>
          </a:prstGeom>
        </p:spPr>
        <p:txBody>
          <a:bodyPr bIns="0" lIns="0" rIns="0" tIns="0" wrap="none"/>
          <a:p>
            <a:endParaRPr/>
          </a:p>
        </p:txBody>
      </p:sp>
      <p:sp>
        <p:nvSpPr>
          <p:cNvPr id="82" name="PlaceHolder 4"/>
          <p:cNvSpPr>
            <a:spLocks noGrp="1"/>
          </p:cNvSpPr>
          <p:nvPr>
            <p:ph type="body"/>
          </p:nvPr>
        </p:nvSpPr>
        <p:spPr>
          <a:xfrm>
            <a:off x="949320" y="1600200"/>
            <a:ext cx="468360" cy="452484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84" name="PlaceHolder 2"/>
          <p:cNvSpPr>
            <a:spLocks noGrp="1"/>
          </p:cNvSpPr>
          <p:nvPr>
            <p:ph type="body"/>
          </p:nvPr>
        </p:nvSpPr>
        <p:spPr>
          <a:xfrm>
            <a:off x="457200" y="1600200"/>
            <a:ext cx="468360" cy="4524840"/>
          </a:xfrm>
          <a:prstGeom prst="rect">
            <a:avLst/>
          </a:prstGeom>
        </p:spPr>
        <p:txBody>
          <a:bodyPr bIns="0" lIns="0" rIns="0" tIns="0" wrap="none"/>
          <a:p>
            <a:endParaRPr/>
          </a:p>
        </p:txBody>
      </p:sp>
      <p:sp>
        <p:nvSpPr>
          <p:cNvPr id="85"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86" name="PlaceHolder 4"/>
          <p:cNvSpPr>
            <a:spLocks noGrp="1"/>
          </p:cNvSpPr>
          <p:nvPr>
            <p:ph type="body"/>
          </p:nvPr>
        </p:nvSpPr>
        <p:spPr>
          <a:xfrm>
            <a:off x="949320" y="3963240"/>
            <a:ext cx="468360" cy="21578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88"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89"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90" name="PlaceHolder 4"/>
          <p:cNvSpPr>
            <a:spLocks noGrp="1"/>
          </p:cNvSpPr>
          <p:nvPr>
            <p:ph type="body"/>
          </p:nvPr>
        </p:nvSpPr>
        <p:spPr>
          <a:xfrm>
            <a:off x="457200" y="3963240"/>
            <a:ext cx="960120" cy="21578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92" name="PlaceHolder 2"/>
          <p:cNvSpPr>
            <a:spLocks noGrp="1"/>
          </p:cNvSpPr>
          <p:nvPr>
            <p:ph type="body"/>
          </p:nvPr>
        </p:nvSpPr>
        <p:spPr>
          <a:xfrm>
            <a:off x="457200" y="1600200"/>
            <a:ext cx="960480" cy="2157840"/>
          </a:xfrm>
          <a:prstGeom prst="rect">
            <a:avLst/>
          </a:prstGeom>
        </p:spPr>
        <p:txBody>
          <a:bodyPr bIns="0" lIns="0" rIns="0" tIns="0" wrap="none"/>
          <a:p>
            <a:endParaRPr/>
          </a:p>
        </p:txBody>
      </p:sp>
      <p:sp>
        <p:nvSpPr>
          <p:cNvPr id="93" name="PlaceHolder 3"/>
          <p:cNvSpPr>
            <a:spLocks noGrp="1"/>
          </p:cNvSpPr>
          <p:nvPr>
            <p:ph type="body"/>
          </p:nvPr>
        </p:nvSpPr>
        <p:spPr>
          <a:xfrm>
            <a:off x="457200" y="3963240"/>
            <a:ext cx="960480" cy="21578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95"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96"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97" name="PlaceHolder 4"/>
          <p:cNvSpPr>
            <a:spLocks noGrp="1"/>
          </p:cNvSpPr>
          <p:nvPr>
            <p:ph type="body"/>
          </p:nvPr>
        </p:nvSpPr>
        <p:spPr>
          <a:xfrm>
            <a:off x="949320" y="3963240"/>
            <a:ext cx="468360" cy="2157840"/>
          </a:xfrm>
          <a:prstGeom prst="rect">
            <a:avLst/>
          </a:prstGeom>
        </p:spPr>
        <p:txBody>
          <a:bodyPr bIns="0" lIns="0" rIns="0" tIns="0" wrap="none"/>
          <a:p>
            <a:endParaRPr/>
          </a:p>
        </p:txBody>
      </p:sp>
      <p:sp>
        <p:nvSpPr>
          <p:cNvPr id="98" name="PlaceHolder 5"/>
          <p:cNvSpPr>
            <a:spLocks noGrp="1"/>
          </p:cNvSpPr>
          <p:nvPr>
            <p:ph type="body"/>
          </p:nvPr>
        </p:nvSpPr>
        <p:spPr>
          <a:xfrm>
            <a:off x="457200" y="3963240"/>
            <a:ext cx="468360" cy="21578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00"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101" name="PlaceHolder 3"/>
          <p:cNvSpPr>
            <a:spLocks noGrp="1"/>
          </p:cNvSpPr>
          <p:nvPr>
            <p:ph type="body"/>
          </p:nvPr>
        </p:nvSpPr>
        <p:spPr>
          <a:xfrm>
            <a:off x="949320" y="1600200"/>
            <a:ext cx="468360" cy="215784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05" name="PlaceHolder 2"/>
          <p:cNvSpPr>
            <a:spLocks noGrp="1"/>
          </p:cNvSpPr>
          <p:nvPr>
            <p:ph type="subTitle"/>
          </p:nvPr>
        </p:nvSpPr>
        <p:spPr>
          <a:xfrm>
            <a:off x="457200" y="1600200"/>
            <a:ext cx="960480" cy="452520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07" name="PlaceHolder 2"/>
          <p:cNvSpPr>
            <a:spLocks noGrp="1"/>
          </p:cNvSpPr>
          <p:nvPr>
            <p:ph type="body"/>
          </p:nvPr>
        </p:nvSpPr>
        <p:spPr>
          <a:xfrm>
            <a:off x="457200" y="1600200"/>
            <a:ext cx="960480" cy="452484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7" name="PlaceHolder 2"/>
          <p:cNvSpPr>
            <a:spLocks noGrp="1"/>
          </p:cNvSpPr>
          <p:nvPr>
            <p:ph type="body"/>
          </p:nvPr>
        </p:nvSpPr>
        <p:spPr>
          <a:xfrm>
            <a:off x="457200" y="1600200"/>
            <a:ext cx="468360" cy="4524840"/>
          </a:xfrm>
          <a:prstGeom prst="rect">
            <a:avLst/>
          </a:prstGeom>
        </p:spPr>
        <p:txBody>
          <a:bodyPr bIns="0" lIns="0" rIns="0" tIns="0" wrap="none"/>
          <a:p>
            <a:endParaRPr/>
          </a:p>
        </p:txBody>
      </p:sp>
      <p:sp>
        <p:nvSpPr>
          <p:cNvPr id="8" name="PlaceHolder 3"/>
          <p:cNvSpPr>
            <a:spLocks noGrp="1"/>
          </p:cNvSpPr>
          <p:nvPr>
            <p:ph type="body"/>
          </p:nvPr>
        </p:nvSpPr>
        <p:spPr>
          <a:xfrm>
            <a:off x="949320" y="1600200"/>
            <a:ext cx="468360" cy="452484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09" name="PlaceHolder 2"/>
          <p:cNvSpPr>
            <a:spLocks noGrp="1"/>
          </p:cNvSpPr>
          <p:nvPr>
            <p:ph type="body"/>
          </p:nvPr>
        </p:nvSpPr>
        <p:spPr>
          <a:xfrm>
            <a:off x="457200" y="1600200"/>
            <a:ext cx="468360" cy="4524840"/>
          </a:xfrm>
          <a:prstGeom prst="rect">
            <a:avLst/>
          </a:prstGeom>
        </p:spPr>
        <p:txBody>
          <a:bodyPr bIns="0" lIns="0" rIns="0" tIns="0" wrap="none"/>
          <a:p>
            <a:endParaRPr/>
          </a:p>
        </p:txBody>
      </p:sp>
      <p:sp>
        <p:nvSpPr>
          <p:cNvPr id="110" name="PlaceHolder 3"/>
          <p:cNvSpPr>
            <a:spLocks noGrp="1"/>
          </p:cNvSpPr>
          <p:nvPr>
            <p:ph type="body"/>
          </p:nvPr>
        </p:nvSpPr>
        <p:spPr>
          <a:xfrm>
            <a:off x="949320" y="1600200"/>
            <a:ext cx="468360" cy="452484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12" name="PlaceHolder 1"/>
          <p:cNvSpPr>
            <a:spLocks noGrp="1"/>
          </p:cNvSpPr>
          <p:nvPr>
            <p:ph type="subTitle"/>
          </p:nvPr>
        </p:nvSpPr>
        <p:spPr>
          <a:xfrm>
            <a:off x="457200" y="274680"/>
            <a:ext cx="8228520" cy="585036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14"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115" name="PlaceHolder 3"/>
          <p:cNvSpPr>
            <a:spLocks noGrp="1"/>
          </p:cNvSpPr>
          <p:nvPr>
            <p:ph type="body"/>
          </p:nvPr>
        </p:nvSpPr>
        <p:spPr>
          <a:xfrm>
            <a:off x="457200" y="3963240"/>
            <a:ext cx="468360" cy="2157840"/>
          </a:xfrm>
          <a:prstGeom prst="rect">
            <a:avLst/>
          </a:prstGeom>
        </p:spPr>
        <p:txBody>
          <a:bodyPr bIns="0" lIns="0" rIns="0" tIns="0" wrap="none"/>
          <a:p>
            <a:endParaRPr/>
          </a:p>
        </p:txBody>
      </p:sp>
      <p:sp>
        <p:nvSpPr>
          <p:cNvPr id="116" name="PlaceHolder 4"/>
          <p:cNvSpPr>
            <a:spLocks noGrp="1"/>
          </p:cNvSpPr>
          <p:nvPr>
            <p:ph type="body"/>
          </p:nvPr>
        </p:nvSpPr>
        <p:spPr>
          <a:xfrm>
            <a:off x="949320" y="1600200"/>
            <a:ext cx="468360" cy="452484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18" name="PlaceHolder 2"/>
          <p:cNvSpPr>
            <a:spLocks noGrp="1"/>
          </p:cNvSpPr>
          <p:nvPr>
            <p:ph type="body"/>
          </p:nvPr>
        </p:nvSpPr>
        <p:spPr>
          <a:xfrm>
            <a:off x="457200" y="1600200"/>
            <a:ext cx="468360" cy="4524840"/>
          </a:xfrm>
          <a:prstGeom prst="rect">
            <a:avLst/>
          </a:prstGeom>
        </p:spPr>
        <p:txBody>
          <a:bodyPr bIns="0" lIns="0" rIns="0" tIns="0" wrap="none"/>
          <a:p>
            <a:endParaRPr/>
          </a:p>
        </p:txBody>
      </p:sp>
      <p:sp>
        <p:nvSpPr>
          <p:cNvPr id="119"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120" name="PlaceHolder 4"/>
          <p:cNvSpPr>
            <a:spLocks noGrp="1"/>
          </p:cNvSpPr>
          <p:nvPr>
            <p:ph type="body"/>
          </p:nvPr>
        </p:nvSpPr>
        <p:spPr>
          <a:xfrm>
            <a:off x="949320" y="3963240"/>
            <a:ext cx="468360" cy="215784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22"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123"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124" name="PlaceHolder 4"/>
          <p:cNvSpPr>
            <a:spLocks noGrp="1"/>
          </p:cNvSpPr>
          <p:nvPr>
            <p:ph type="body"/>
          </p:nvPr>
        </p:nvSpPr>
        <p:spPr>
          <a:xfrm>
            <a:off x="457200" y="3963240"/>
            <a:ext cx="960120" cy="215784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26" name="PlaceHolder 2"/>
          <p:cNvSpPr>
            <a:spLocks noGrp="1"/>
          </p:cNvSpPr>
          <p:nvPr>
            <p:ph type="body"/>
          </p:nvPr>
        </p:nvSpPr>
        <p:spPr>
          <a:xfrm>
            <a:off x="457200" y="1600200"/>
            <a:ext cx="960480" cy="2157840"/>
          </a:xfrm>
          <a:prstGeom prst="rect">
            <a:avLst/>
          </a:prstGeom>
        </p:spPr>
        <p:txBody>
          <a:bodyPr bIns="0" lIns="0" rIns="0" tIns="0" wrap="none"/>
          <a:p>
            <a:endParaRPr/>
          </a:p>
        </p:txBody>
      </p:sp>
      <p:sp>
        <p:nvSpPr>
          <p:cNvPr id="127" name="PlaceHolder 3"/>
          <p:cNvSpPr>
            <a:spLocks noGrp="1"/>
          </p:cNvSpPr>
          <p:nvPr>
            <p:ph type="body"/>
          </p:nvPr>
        </p:nvSpPr>
        <p:spPr>
          <a:xfrm>
            <a:off x="457200" y="3963240"/>
            <a:ext cx="960480" cy="215784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29"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130"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131" name="PlaceHolder 4"/>
          <p:cNvSpPr>
            <a:spLocks noGrp="1"/>
          </p:cNvSpPr>
          <p:nvPr>
            <p:ph type="body"/>
          </p:nvPr>
        </p:nvSpPr>
        <p:spPr>
          <a:xfrm>
            <a:off x="949320" y="3963240"/>
            <a:ext cx="468360" cy="2157840"/>
          </a:xfrm>
          <a:prstGeom prst="rect">
            <a:avLst/>
          </a:prstGeom>
        </p:spPr>
        <p:txBody>
          <a:bodyPr bIns="0" lIns="0" rIns="0" tIns="0" wrap="none"/>
          <a:p>
            <a:endParaRPr/>
          </a:p>
        </p:txBody>
      </p:sp>
      <p:sp>
        <p:nvSpPr>
          <p:cNvPr id="132" name="PlaceHolder 5"/>
          <p:cNvSpPr>
            <a:spLocks noGrp="1"/>
          </p:cNvSpPr>
          <p:nvPr>
            <p:ph type="body"/>
          </p:nvPr>
        </p:nvSpPr>
        <p:spPr>
          <a:xfrm>
            <a:off x="457200" y="3963240"/>
            <a:ext cx="468360" cy="215784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34"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135" name="PlaceHolder 3"/>
          <p:cNvSpPr>
            <a:spLocks noGrp="1"/>
          </p:cNvSpPr>
          <p:nvPr>
            <p:ph type="body"/>
          </p:nvPr>
        </p:nvSpPr>
        <p:spPr>
          <a:xfrm>
            <a:off x="949320" y="1600200"/>
            <a:ext cx="468360" cy="215784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40" name="PlaceHolder 2"/>
          <p:cNvSpPr>
            <a:spLocks noGrp="1"/>
          </p:cNvSpPr>
          <p:nvPr>
            <p:ph type="subTitle"/>
          </p:nvPr>
        </p:nvSpPr>
        <p:spPr>
          <a:xfrm>
            <a:off x="457200" y="1600200"/>
            <a:ext cx="960480" cy="452520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42" name="PlaceHolder 2"/>
          <p:cNvSpPr>
            <a:spLocks noGrp="1"/>
          </p:cNvSpPr>
          <p:nvPr>
            <p:ph type="body"/>
          </p:nvPr>
        </p:nvSpPr>
        <p:spPr>
          <a:xfrm>
            <a:off x="457200" y="1600200"/>
            <a:ext cx="960480" cy="452484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44" name="PlaceHolder 2"/>
          <p:cNvSpPr>
            <a:spLocks noGrp="1"/>
          </p:cNvSpPr>
          <p:nvPr>
            <p:ph type="body"/>
          </p:nvPr>
        </p:nvSpPr>
        <p:spPr>
          <a:xfrm>
            <a:off x="457200" y="1600200"/>
            <a:ext cx="468360" cy="4524840"/>
          </a:xfrm>
          <a:prstGeom prst="rect">
            <a:avLst/>
          </a:prstGeom>
        </p:spPr>
        <p:txBody>
          <a:bodyPr bIns="0" lIns="0" rIns="0" tIns="0" wrap="none"/>
          <a:p>
            <a:endParaRPr/>
          </a:p>
        </p:txBody>
      </p:sp>
      <p:sp>
        <p:nvSpPr>
          <p:cNvPr id="145" name="PlaceHolder 3"/>
          <p:cNvSpPr>
            <a:spLocks noGrp="1"/>
          </p:cNvSpPr>
          <p:nvPr>
            <p:ph type="body"/>
          </p:nvPr>
        </p:nvSpPr>
        <p:spPr>
          <a:xfrm>
            <a:off x="949320" y="1600200"/>
            <a:ext cx="468360" cy="452484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47" name="PlaceHolder 1"/>
          <p:cNvSpPr>
            <a:spLocks noGrp="1"/>
          </p:cNvSpPr>
          <p:nvPr>
            <p:ph type="subTitle"/>
          </p:nvPr>
        </p:nvSpPr>
        <p:spPr>
          <a:xfrm>
            <a:off x="457200" y="274680"/>
            <a:ext cx="8228520" cy="585036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49"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150" name="PlaceHolder 3"/>
          <p:cNvSpPr>
            <a:spLocks noGrp="1"/>
          </p:cNvSpPr>
          <p:nvPr>
            <p:ph type="body"/>
          </p:nvPr>
        </p:nvSpPr>
        <p:spPr>
          <a:xfrm>
            <a:off x="457200" y="3963240"/>
            <a:ext cx="468360" cy="2157840"/>
          </a:xfrm>
          <a:prstGeom prst="rect">
            <a:avLst/>
          </a:prstGeom>
        </p:spPr>
        <p:txBody>
          <a:bodyPr bIns="0" lIns="0" rIns="0" tIns="0" wrap="none"/>
          <a:p>
            <a:endParaRPr/>
          </a:p>
        </p:txBody>
      </p:sp>
      <p:sp>
        <p:nvSpPr>
          <p:cNvPr id="151" name="PlaceHolder 4"/>
          <p:cNvSpPr>
            <a:spLocks noGrp="1"/>
          </p:cNvSpPr>
          <p:nvPr>
            <p:ph type="body"/>
          </p:nvPr>
        </p:nvSpPr>
        <p:spPr>
          <a:xfrm>
            <a:off x="949320" y="1600200"/>
            <a:ext cx="468360" cy="452484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53" name="PlaceHolder 2"/>
          <p:cNvSpPr>
            <a:spLocks noGrp="1"/>
          </p:cNvSpPr>
          <p:nvPr>
            <p:ph type="body"/>
          </p:nvPr>
        </p:nvSpPr>
        <p:spPr>
          <a:xfrm>
            <a:off x="457200" y="1600200"/>
            <a:ext cx="468360" cy="4524840"/>
          </a:xfrm>
          <a:prstGeom prst="rect">
            <a:avLst/>
          </a:prstGeom>
        </p:spPr>
        <p:txBody>
          <a:bodyPr bIns="0" lIns="0" rIns="0" tIns="0" wrap="none"/>
          <a:p>
            <a:endParaRPr/>
          </a:p>
        </p:txBody>
      </p:sp>
      <p:sp>
        <p:nvSpPr>
          <p:cNvPr id="154"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155" name="PlaceHolder 4"/>
          <p:cNvSpPr>
            <a:spLocks noGrp="1"/>
          </p:cNvSpPr>
          <p:nvPr>
            <p:ph type="body"/>
          </p:nvPr>
        </p:nvSpPr>
        <p:spPr>
          <a:xfrm>
            <a:off x="949320" y="3963240"/>
            <a:ext cx="468360" cy="215784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57"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158"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159" name="PlaceHolder 4"/>
          <p:cNvSpPr>
            <a:spLocks noGrp="1"/>
          </p:cNvSpPr>
          <p:nvPr>
            <p:ph type="body"/>
          </p:nvPr>
        </p:nvSpPr>
        <p:spPr>
          <a:xfrm>
            <a:off x="457200" y="3963240"/>
            <a:ext cx="960120" cy="215784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61" name="PlaceHolder 2"/>
          <p:cNvSpPr>
            <a:spLocks noGrp="1"/>
          </p:cNvSpPr>
          <p:nvPr>
            <p:ph type="body"/>
          </p:nvPr>
        </p:nvSpPr>
        <p:spPr>
          <a:xfrm>
            <a:off x="457200" y="1600200"/>
            <a:ext cx="960480" cy="2157840"/>
          </a:xfrm>
          <a:prstGeom prst="rect">
            <a:avLst/>
          </a:prstGeom>
        </p:spPr>
        <p:txBody>
          <a:bodyPr bIns="0" lIns="0" rIns="0" tIns="0" wrap="none"/>
          <a:p>
            <a:endParaRPr/>
          </a:p>
        </p:txBody>
      </p:sp>
      <p:sp>
        <p:nvSpPr>
          <p:cNvPr id="162" name="PlaceHolder 3"/>
          <p:cNvSpPr>
            <a:spLocks noGrp="1"/>
          </p:cNvSpPr>
          <p:nvPr>
            <p:ph type="body"/>
          </p:nvPr>
        </p:nvSpPr>
        <p:spPr>
          <a:xfrm>
            <a:off x="457200" y="3963240"/>
            <a:ext cx="960480" cy="215784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64"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165"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166" name="PlaceHolder 4"/>
          <p:cNvSpPr>
            <a:spLocks noGrp="1"/>
          </p:cNvSpPr>
          <p:nvPr>
            <p:ph type="body"/>
          </p:nvPr>
        </p:nvSpPr>
        <p:spPr>
          <a:xfrm>
            <a:off x="949320" y="3963240"/>
            <a:ext cx="468360" cy="2157840"/>
          </a:xfrm>
          <a:prstGeom prst="rect">
            <a:avLst/>
          </a:prstGeom>
        </p:spPr>
        <p:txBody>
          <a:bodyPr bIns="0" lIns="0" rIns="0" tIns="0" wrap="none"/>
          <a:p>
            <a:endParaRPr/>
          </a:p>
        </p:txBody>
      </p:sp>
      <p:sp>
        <p:nvSpPr>
          <p:cNvPr id="167" name="PlaceHolder 5"/>
          <p:cNvSpPr>
            <a:spLocks noGrp="1"/>
          </p:cNvSpPr>
          <p:nvPr>
            <p:ph type="body"/>
          </p:nvPr>
        </p:nvSpPr>
        <p:spPr>
          <a:xfrm>
            <a:off x="457200" y="3963240"/>
            <a:ext cx="468360" cy="215784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4680"/>
            <a:ext cx="8228520" cy="585036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69"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170" name="PlaceHolder 3"/>
          <p:cNvSpPr>
            <a:spLocks noGrp="1"/>
          </p:cNvSpPr>
          <p:nvPr>
            <p:ph type="body"/>
          </p:nvPr>
        </p:nvSpPr>
        <p:spPr>
          <a:xfrm>
            <a:off x="949320" y="1600200"/>
            <a:ext cx="468360" cy="2157840"/>
          </a:xfrm>
          <a:prstGeom prst="rect">
            <a:avLst/>
          </a:prstGeom>
        </p:spPr>
        <p:txBody>
          <a:bodyPr bIns="0" lIns="0" rIns="0" tIns="0" wrap="none"/>
          <a:p>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74" name="PlaceHolder 2"/>
          <p:cNvSpPr>
            <a:spLocks noGrp="1"/>
          </p:cNvSpPr>
          <p:nvPr>
            <p:ph type="subTitle"/>
          </p:nvPr>
        </p:nvSpPr>
        <p:spPr>
          <a:xfrm>
            <a:off x="457200" y="1600200"/>
            <a:ext cx="960480" cy="452520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76" name="PlaceHolder 2"/>
          <p:cNvSpPr>
            <a:spLocks noGrp="1"/>
          </p:cNvSpPr>
          <p:nvPr>
            <p:ph type="body"/>
          </p:nvPr>
        </p:nvSpPr>
        <p:spPr>
          <a:xfrm>
            <a:off x="457200" y="1600200"/>
            <a:ext cx="960480" cy="452484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78" name="PlaceHolder 2"/>
          <p:cNvSpPr>
            <a:spLocks noGrp="1"/>
          </p:cNvSpPr>
          <p:nvPr>
            <p:ph type="body"/>
          </p:nvPr>
        </p:nvSpPr>
        <p:spPr>
          <a:xfrm>
            <a:off x="457200" y="1600200"/>
            <a:ext cx="468360" cy="4524840"/>
          </a:xfrm>
          <a:prstGeom prst="rect">
            <a:avLst/>
          </a:prstGeom>
        </p:spPr>
        <p:txBody>
          <a:bodyPr bIns="0" lIns="0" rIns="0" tIns="0" wrap="none"/>
          <a:p>
            <a:endParaRPr/>
          </a:p>
        </p:txBody>
      </p:sp>
      <p:sp>
        <p:nvSpPr>
          <p:cNvPr id="179" name="PlaceHolder 3"/>
          <p:cNvSpPr>
            <a:spLocks noGrp="1"/>
          </p:cNvSpPr>
          <p:nvPr>
            <p:ph type="body"/>
          </p:nvPr>
        </p:nvSpPr>
        <p:spPr>
          <a:xfrm>
            <a:off x="949320" y="1600200"/>
            <a:ext cx="468360" cy="452484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81" name="PlaceHolder 1"/>
          <p:cNvSpPr>
            <a:spLocks noGrp="1"/>
          </p:cNvSpPr>
          <p:nvPr>
            <p:ph type="subTitle"/>
          </p:nvPr>
        </p:nvSpPr>
        <p:spPr>
          <a:xfrm>
            <a:off x="457200" y="274680"/>
            <a:ext cx="8228520" cy="585036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83"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184" name="PlaceHolder 3"/>
          <p:cNvSpPr>
            <a:spLocks noGrp="1"/>
          </p:cNvSpPr>
          <p:nvPr>
            <p:ph type="body"/>
          </p:nvPr>
        </p:nvSpPr>
        <p:spPr>
          <a:xfrm>
            <a:off x="457200" y="3963240"/>
            <a:ext cx="468360" cy="2157840"/>
          </a:xfrm>
          <a:prstGeom prst="rect">
            <a:avLst/>
          </a:prstGeom>
        </p:spPr>
        <p:txBody>
          <a:bodyPr bIns="0" lIns="0" rIns="0" tIns="0" wrap="none"/>
          <a:p>
            <a:endParaRPr/>
          </a:p>
        </p:txBody>
      </p:sp>
      <p:sp>
        <p:nvSpPr>
          <p:cNvPr id="185" name="PlaceHolder 4"/>
          <p:cNvSpPr>
            <a:spLocks noGrp="1"/>
          </p:cNvSpPr>
          <p:nvPr>
            <p:ph type="body"/>
          </p:nvPr>
        </p:nvSpPr>
        <p:spPr>
          <a:xfrm>
            <a:off x="949320" y="1600200"/>
            <a:ext cx="468360" cy="452484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87" name="PlaceHolder 2"/>
          <p:cNvSpPr>
            <a:spLocks noGrp="1"/>
          </p:cNvSpPr>
          <p:nvPr>
            <p:ph type="body"/>
          </p:nvPr>
        </p:nvSpPr>
        <p:spPr>
          <a:xfrm>
            <a:off x="457200" y="1600200"/>
            <a:ext cx="468360" cy="4524840"/>
          </a:xfrm>
          <a:prstGeom prst="rect">
            <a:avLst/>
          </a:prstGeom>
        </p:spPr>
        <p:txBody>
          <a:bodyPr bIns="0" lIns="0" rIns="0" tIns="0" wrap="none"/>
          <a:p>
            <a:endParaRPr/>
          </a:p>
        </p:txBody>
      </p:sp>
      <p:sp>
        <p:nvSpPr>
          <p:cNvPr id="188"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189" name="PlaceHolder 4"/>
          <p:cNvSpPr>
            <a:spLocks noGrp="1"/>
          </p:cNvSpPr>
          <p:nvPr>
            <p:ph type="body"/>
          </p:nvPr>
        </p:nvSpPr>
        <p:spPr>
          <a:xfrm>
            <a:off x="949320" y="3963240"/>
            <a:ext cx="468360" cy="215784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91"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192"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193" name="PlaceHolder 4"/>
          <p:cNvSpPr>
            <a:spLocks noGrp="1"/>
          </p:cNvSpPr>
          <p:nvPr>
            <p:ph type="body"/>
          </p:nvPr>
        </p:nvSpPr>
        <p:spPr>
          <a:xfrm>
            <a:off x="457200" y="3963240"/>
            <a:ext cx="960120" cy="215784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2"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13" name="PlaceHolder 3"/>
          <p:cNvSpPr>
            <a:spLocks noGrp="1"/>
          </p:cNvSpPr>
          <p:nvPr>
            <p:ph type="body"/>
          </p:nvPr>
        </p:nvSpPr>
        <p:spPr>
          <a:xfrm>
            <a:off x="457200" y="3963240"/>
            <a:ext cx="468360" cy="2157840"/>
          </a:xfrm>
          <a:prstGeom prst="rect">
            <a:avLst/>
          </a:prstGeom>
        </p:spPr>
        <p:txBody>
          <a:bodyPr bIns="0" lIns="0" rIns="0" tIns="0" wrap="none"/>
          <a:p>
            <a:endParaRPr/>
          </a:p>
        </p:txBody>
      </p:sp>
      <p:sp>
        <p:nvSpPr>
          <p:cNvPr id="14" name="PlaceHolder 4"/>
          <p:cNvSpPr>
            <a:spLocks noGrp="1"/>
          </p:cNvSpPr>
          <p:nvPr>
            <p:ph type="body"/>
          </p:nvPr>
        </p:nvSpPr>
        <p:spPr>
          <a:xfrm>
            <a:off x="949320" y="1600200"/>
            <a:ext cx="468360" cy="452484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95" name="PlaceHolder 2"/>
          <p:cNvSpPr>
            <a:spLocks noGrp="1"/>
          </p:cNvSpPr>
          <p:nvPr>
            <p:ph type="body"/>
          </p:nvPr>
        </p:nvSpPr>
        <p:spPr>
          <a:xfrm>
            <a:off x="457200" y="1600200"/>
            <a:ext cx="960480" cy="2157840"/>
          </a:xfrm>
          <a:prstGeom prst="rect">
            <a:avLst/>
          </a:prstGeom>
        </p:spPr>
        <p:txBody>
          <a:bodyPr bIns="0" lIns="0" rIns="0" tIns="0" wrap="none"/>
          <a:p>
            <a:endParaRPr/>
          </a:p>
        </p:txBody>
      </p:sp>
      <p:sp>
        <p:nvSpPr>
          <p:cNvPr id="196" name="PlaceHolder 3"/>
          <p:cNvSpPr>
            <a:spLocks noGrp="1"/>
          </p:cNvSpPr>
          <p:nvPr>
            <p:ph type="body"/>
          </p:nvPr>
        </p:nvSpPr>
        <p:spPr>
          <a:xfrm>
            <a:off x="457200" y="3963240"/>
            <a:ext cx="960480" cy="215784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98"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199"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200" name="PlaceHolder 4"/>
          <p:cNvSpPr>
            <a:spLocks noGrp="1"/>
          </p:cNvSpPr>
          <p:nvPr>
            <p:ph type="body"/>
          </p:nvPr>
        </p:nvSpPr>
        <p:spPr>
          <a:xfrm>
            <a:off x="949320" y="3963240"/>
            <a:ext cx="468360" cy="2157840"/>
          </a:xfrm>
          <a:prstGeom prst="rect">
            <a:avLst/>
          </a:prstGeom>
        </p:spPr>
        <p:txBody>
          <a:bodyPr bIns="0" lIns="0" rIns="0" tIns="0" wrap="none"/>
          <a:p>
            <a:endParaRPr/>
          </a:p>
        </p:txBody>
      </p:sp>
      <p:sp>
        <p:nvSpPr>
          <p:cNvPr id="201" name="PlaceHolder 5"/>
          <p:cNvSpPr>
            <a:spLocks noGrp="1"/>
          </p:cNvSpPr>
          <p:nvPr>
            <p:ph type="body"/>
          </p:nvPr>
        </p:nvSpPr>
        <p:spPr>
          <a:xfrm>
            <a:off x="457200" y="3963240"/>
            <a:ext cx="468360" cy="215784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203"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204" name="PlaceHolder 3"/>
          <p:cNvSpPr>
            <a:spLocks noGrp="1"/>
          </p:cNvSpPr>
          <p:nvPr>
            <p:ph type="body"/>
          </p:nvPr>
        </p:nvSpPr>
        <p:spPr>
          <a:xfrm>
            <a:off x="949320" y="1600200"/>
            <a:ext cx="468360" cy="215784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16" name="PlaceHolder 2"/>
          <p:cNvSpPr>
            <a:spLocks noGrp="1"/>
          </p:cNvSpPr>
          <p:nvPr>
            <p:ph type="body"/>
          </p:nvPr>
        </p:nvSpPr>
        <p:spPr>
          <a:xfrm>
            <a:off x="457200" y="1600200"/>
            <a:ext cx="468360" cy="4524840"/>
          </a:xfrm>
          <a:prstGeom prst="rect">
            <a:avLst/>
          </a:prstGeom>
        </p:spPr>
        <p:txBody>
          <a:bodyPr bIns="0" lIns="0" rIns="0" tIns="0" wrap="none"/>
          <a:p>
            <a:endParaRPr/>
          </a:p>
        </p:txBody>
      </p:sp>
      <p:sp>
        <p:nvSpPr>
          <p:cNvPr id="17"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18" name="PlaceHolder 4"/>
          <p:cNvSpPr>
            <a:spLocks noGrp="1"/>
          </p:cNvSpPr>
          <p:nvPr>
            <p:ph type="body"/>
          </p:nvPr>
        </p:nvSpPr>
        <p:spPr>
          <a:xfrm>
            <a:off x="949320" y="3963240"/>
            <a:ext cx="468360" cy="2157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8520" cy="1143000"/>
          </a:xfrm>
          <a:prstGeom prst="rect">
            <a:avLst/>
          </a:prstGeom>
        </p:spPr>
        <p:txBody>
          <a:bodyPr anchor="ctr" bIns="0" lIns="0" rIns="0" tIns="0" wrap="none"/>
          <a:p>
            <a:endParaRPr/>
          </a:p>
        </p:txBody>
      </p:sp>
      <p:sp>
        <p:nvSpPr>
          <p:cNvPr id="20" name="PlaceHolder 2"/>
          <p:cNvSpPr>
            <a:spLocks noGrp="1"/>
          </p:cNvSpPr>
          <p:nvPr>
            <p:ph type="body"/>
          </p:nvPr>
        </p:nvSpPr>
        <p:spPr>
          <a:xfrm>
            <a:off x="457200" y="1600200"/>
            <a:ext cx="468360" cy="2157840"/>
          </a:xfrm>
          <a:prstGeom prst="rect">
            <a:avLst/>
          </a:prstGeom>
        </p:spPr>
        <p:txBody>
          <a:bodyPr bIns="0" lIns="0" rIns="0" tIns="0" wrap="none"/>
          <a:p>
            <a:endParaRPr/>
          </a:p>
        </p:txBody>
      </p:sp>
      <p:sp>
        <p:nvSpPr>
          <p:cNvPr id="21" name="PlaceHolder 3"/>
          <p:cNvSpPr>
            <a:spLocks noGrp="1"/>
          </p:cNvSpPr>
          <p:nvPr>
            <p:ph type="body"/>
          </p:nvPr>
        </p:nvSpPr>
        <p:spPr>
          <a:xfrm>
            <a:off x="949320" y="1600200"/>
            <a:ext cx="468360" cy="2157840"/>
          </a:xfrm>
          <a:prstGeom prst="rect">
            <a:avLst/>
          </a:prstGeom>
        </p:spPr>
        <p:txBody>
          <a:bodyPr bIns="0" lIns="0" rIns="0" tIns="0" wrap="none"/>
          <a:p>
            <a:endParaRPr/>
          </a:p>
        </p:txBody>
      </p:sp>
      <p:sp>
        <p:nvSpPr>
          <p:cNvPr id="22" name="PlaceHolder 4"/>
          <p:cNvSpPr>
            <a:spLocks noGrp="1"/>
          </p:cNvSpPr>
          <p:nvPr>
            <p:ph type="body"/>
          </p:nvPr>
        </p:nvSpPr>
        <p:spPr>
          <a:xfrm>
            <a:off x="457200" y="3963240"/>
            <a:ext cx="960120" cy="2157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520" cy="1142640"/>
          </a:xfrm>
          <a:prstGeom prst="rect">
            <a:avLst/>
          </a:prstGeom>
        </p:spPr>
        <p:txBody>
          <a:bodyPr anchor="ctr" bIns="0" lIns="0" rIns="0" tIns="0" wrap="none"/>
          <a:p>
            <a:pPr algn="ctr">
              <a:lnSpc>
                <a:spcPct val="100000"/>
              </a:lnSpc>
            </a:pPr>
            <a:r>
              <a:rPr lang="en-US"/>
              <a:t>Click to edit the title text format</a:t>
            </a:r>
            <a:endParaRPr/>
          </a:p>
        </p:txBody>
      </p:sp>
      <p:sp>
        <p:nvSpPr>
          <p:cNvPr id="1" name="PlaceHolder 2"/>
          <p:cNvSpPr>
            <a:spLocks noGrp="1"/>
          </p:cNvSpPr>
          <p:nvPr>
            <p:ph type="body"/>
          </p:nvPr>
        </p:nvSpPr>
        <p:spPr>
          <a:xfrm>
            <a:off x="457200" y="1600200"/>
            <a:ext cx="1969560" cy="4524840"/>
          </a:xfrm>
          <a:prstGeom prst="rect">
            <a:avLst/>
          </a:prstGeom>
        </p:spPr>
        <p:txBody>
          <a:bodyPr bIns="0" lIns="0" rIns="0" tIns="0" wrap="none"/>
          <a:p>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anchor="ctr" bIns="0" lIns="0" rIns="0" tIns="0" wrap="none"/>
          <a:p>
            <a:r>
              <a:rPr lang="en-US"/>
              <a:t>Click to edit the title text format</a:t>
            </a:r>
            <a:endParaRPr/>
          </a:p>
        </p:txBody>
      </p:sp>
      <p:sp>
        <p:nvSpPr>
          <p:cNvPr id="35" name="PlaceHolder 2"/>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anchor="ctr" bIns="0" lIns="0" rIns="0" tIns="0" wrap="none"/>
          <a:p>
            <a:r>
              <a:rPr lang="en-US"/>
              <a:t>Click to edit the title text format</a:t>
            </a:r>
            <a:endParaRPr/>
          </a:p>
        </p:txBody>
      </p:sp>
      <p:sp>
        <p:nvSpPr>
          <p:cNvPr id="69" name="PlaceHolder 2"/>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anchor="ctr" bIns="0" lIns="0" rIns="0" tIns="0" wrap="none"/>
          <a:p>
            <a:r>
              <a:rPr lang="en-US"/>
              <a:t>Click to edit the title text format</a:t>
            </a:r>
            <a:endParaRPr/>
          </a:p>
        </p:txBody>
      </p:sp>
      <p:sp>
        <p:nvSpPr>
          <p:cNvPr id="103" name="PlaceHolder 2"/>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4680"/>
            <a:ext cx="8228520" cy="1142640"/>
          </a:xfrm>
          <a:prstGeom prst="rect">
            <a:avLst/>
          </a:prstGeom>
        </p:spPr>
        <p:txBody>
          <a:bodyPr anchor="ctr" bIns="0" lIns="0" rIns="0" tIns="0" wrap="none"/>
          <a:p>
            <a:pPr algn="ctr">
              <a:lnSpc>
                <a:spcPct val="100000"/>
              </a:lnSpc>
            </a:pPr>
            <a:r>
              <a:rPr lang="en-US"/>
              <a:t>Click to edit the title text format</a:t>
            </a:r>
            <a:endParaRPr/>
          </a:p>
        </p:txBody>
      </p:sp>
      <p:sp>
        <p:nvSpPr>
          <p:cNvPr id="137" name="PlaceHolder 2"/>
          <p:cNvSpPr>
            <a:spLocks noGrp="1"/>
          </p:cNvSpPr>
          <p:nvPr>
            <p:ph type="body"/>
          </p:nvPr>
        </p:nvSpPr>
        <p:spPr>
          <a:xfrm>
            <a:off x="457200" y="1600200"/>
            <a:ext cx="960480" cy="4524840"/>
          </a:xfrm>
          <a:prstGeom prst="rect">
            <a:avLst/>
          </a:prstGeom>
        </p:spPr>
        <p:txBody>
          <a:bodyPr anchor="ctr" bIns="0" lIns="0" rIns="0" tIns="0" wrap="none"/>
          <a:p>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
        <p:nvSpPr>
          <p:cNvPr id="138" name="PlaceHolder 3"/>
          <p:cNvSpPr>
            <a:spLocks noGrp="1"/>
          </p:cNvSpPr>
          <p:nvPr>
            <p:ph type="body"/>
          </p:nvPr>
        </p:nvSpPr>
        <p:spPr>
          <a:xfrm>
            <a:off x="1466280" y="1600200"/>
            <a:ext cx="960480" cy="4524840"/>
          </a:xfrm>
          <a:prstGeom prst="rect">
            <a:avLst/>
          </a:prstGeom>
        </p:spPr>
        <p:txBody>
          <a:bodyPr anchor="ctr" bIns="0" lIns="0" rIns="0" tIns="0" wrap="none"/>
          <a:p>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anchor="ctr" bIns="0" lIns="0" rIns="0" tIns="0" wrap="none"/>
          <a:p>
            <a:r>
              <a:rPr lang="en-US"/>
              <a:t>Click to edit the title text format</a:t>
            </a:r>
            <a:endParaRPr/>
          </a:p>
        </p:txBody>
      </p:sp>
      <p:sp>
        <p:nvSpPr>
          <p:cNvPr id="172" name="PlaceHolder 2"/>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hyperlink" Target="http://www.upgrademylock.com/upgrade-my-lock/what/" TargetMode="External"/><Relationship Id="rId2" Type="http://schemas.openxmlformats.org/officeDocument/2006/relationships/hyperlink" Target="http://www.upgrademylock.com/upgrade-my-lock/what/" TargetMode="External"/><Relationship Id="rId3" Type="http://schemas.openxmlformats.org/officeDocument/2006/relationships/hyperlink" Target="http://www.uniononline.co.uk/en/site/union-online/standards-and-legislation/bs-en-12209/" TargetMode="External"/><Relationship Id="rId4" Type="http://schemas.openxmlformats.org/officeDocument/2006/relationships/hyperlink" Target="http://www.uniononline.co.uk/en/site/union-online/standards-and-legislation/bs-en-12209/" TargetMode="External"/><Relationship Id="rId5" Type="http://schemas.openxmlformats.org/officeDocument/2006/relationships/hyperlink" Target="http://www.cpni.gov.uk/Documents/Publications/2013/2013012-security_doorsets_locking_hardware.pdf" TargetMode="External"/><Relationship Id="rId6" Type="http://schemas.openxmlformats.org/officeDocument/2006/relationships/hyperlink" Target="http://www.cpni.gov.uk/Documents/Publications/2013/2013012-security_doorsets_locking_hardware.pdf" TargetMode="External"/><Relationship Id="rId7" Type="http://schemas.openxmlformats.org/officeDocument/2006/relationships/hyperlink" Target="http://thecrimepreventionwebsite.com/security-door-locks-hardware-and-fittings/561/mortice-mortise-locks/" TargetMode="External"/><Relationship Id="rId8" Type="http://schemas.openxmlformats.org/officeDocument/2006/relationships/hyperlink" Target="http://thecrimepreventionwebsite.com/security-door-locks-hardware-and-fittings/561/mortice-mortise-locks/" TargetMode="External"/><Relationship Id="rId9"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hyperlink" Target="http://www.slate.com/articles/life/crime/features/2013/the_lock_pickers/alfred_c_hobbs_the_american_who_shocked_victorian_england_by_picking_the.html" TargetMode="External"/><Relationship Id="rId2" Type="http://schemas.openxmlformats.org/officeDocument/2006/relationships/hyperlink" Target="http://www.slate.com/articles/life/crime/features/2013/the_lock_pickers/alfred_c_hobbs_the_american_who_shocked_victorian_england_by_picking_the.html" TargetMode="External"/><Relationship Id="rId3" Type="http://schemas.openxmlformats.org/officeDocument/2006/relationships/hyperlink" Target="http://www.slate.com/articles/life/crime/features/2013/the_lock_pickers/alfred_c_hobbs_the_american_who_shocked_victorian_england_by_picking_the.html" TargetMode="External"/><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37.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52.xml"/>
</Relationships>
</file>

<file path=ppt/slides/_rels/slide2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52.xml"/>
</Relationships>
</file>

<file path=ppt/slides/_rels/slide2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52.xml"/>
</Relationships>
</file>

<file path=ppt/slides/_rels/slide2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52.xml"/>
</Relationships>
</file>

<file path=ppt/slides/_rels/slide2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52.xml"/>
</Relationships>
</file>

<file path=ppt/slides/_rels/slide26.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52.xml"/>
</Relationships>
</file>

<file path=ppt/slides/_rels/slide2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52.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4.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slideLayout" Target="../slideLayouts/slideLayout13.xml"/><Relationship Id="rId5"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37.xml"/><Relationship Id="rId4"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37.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37.xml"/>
</Relationships>
</file>

<file path=ppt/slides/_rels/slide41.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52.xml"/>
</Relationships>
</file>

<file path=ppt/slides/_rels/slide5.xml.rels><?xml version="1.0" encoding="UTF-8"?>
<Relationships xmlns="http://schemas.openxmlformats.org/package/2006/relationships"><Relationship Id="rId1" Type="http://schemas.openxmlformats.org/officeDocument/2006/relationships/hyperlink" Target="http://www.praxiom.com/iso-27002.htm" TargetMode="External"/><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hyperlink" Target="http://www.upgrademylock.com/home-security/threats/default.asp" TargetMode="External"/><Relationship Id="rId2" Type="http://schemas.openxmlformats.org/officeDocument/2006/relationships/hyperlink" Target="http://www.upgrademylock.com/home-security/threats/default.asp" TargetMode="External"/><Relationship Id="rId3" Type="http://schemas.openxmlformats.org/officeDocument/2006/relationships/hyperlink" Target="http://www.upgrademylock.com/home-security/threats/default.asp" TargetMode="External"/><Relationship Id="rId4" Type="http://schemas.openxmlformats.org/officeDocument/2006/relationships/hyperlink" Target="http://www.access2.com/Page/MasterkeyTruthAboutSecure.aspx" TargetMode="External"/><Relationship Id="rId5" Type="http://schemas.openxmlformats.org/officeDocument/2006/relationships/hyperlink" Target="http://www.access2.com/Page/MasterkeyTruthAboutSecure.aspx" TargetMode="External"/><Relationship Id="rId6"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hyperlink" Target="http://www.medeco.com/en/site/medeco/products/deadbolts/" TargetMode="External"/><Relationship Id="rId2" Type="http://schemas.openxmlformats.org/officeDocument/2006/relationships/hyperlink" Target="http://www.medeco.com/en/site/medeco/products/deadbolts/" TargetMode="External"/><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CustomShape 1"/>
          <p:cNvSpPr/>
          <p:nvPr/>
        </p:nvSpPr>
        <p:spPr>
          <a:xfrm>
            <a:off x="685800" y="2130480"/>
            <a:ext cx="7771320" cy="146880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Chapter 2 – Physical Security</a:t>
            </a:r>
            <a:endParaRPr/>
          </a:p>
        </p:txBody>
      </p:sp>
      <p:sp>
        <p:nvSpPr>
          <p:cNvPr id="211" name="CustomShape 2"/>
          <p:cNvSpPr/>
          <p:nvPr/>
        </p:nvSpPr>
        <p:spPr>
          <a:xfrm>
            <a:off x="1371600" y="3873600"/>
            <a:ext cx="6399720" cy="935640"/>
          </a:xfrm>
          <a:prstGeom prst="rect">
            <a:avLst/>
          </a:prstGeom>
        </p:spPr>
        <p:txBody>
          <a:bodyPr bIns="45000" lIns="90000" rIns="90000" tIns="45000"/>
          <a:p>
            <a:pPr algn="ctr">
              <a:lnSpc>
                <a:spcPct val="90000"/>
              </a:lnSpc>
            </a:pPr>
            <a:r>
              <a:rPr lang="en-US" sz="3200">
                <a:solidFill>
                  <a:srgbClr val="ffffff"/>
                </a:solidFill>
                <a:latin typeface="Calibri"/>
                <a:ea typeface="DejaVu Sans"/>
              </a:rPr>
              <a:t>Digital security often begins with physical security…</a:t>
            </a:r>
            <a:endParaRPr/>
          </a:p>
        </p:txBody>
      </p:sp>
      <p:sp>
        <p:nvSpPr>
          <p:cNvPr id="212" name="CustomShape 3"/>
          <p:cNvSpPr/>
          <p:nvPr/>
        </p:nvSpPr>
        <p:spPr>
          <a:xfrm>
            <a:off x="0" y="0"/>
            <a:ext cx="11796120" cy="11796120"/>
          </a:xfrm>
          <a:prstGeom prst="rect">
            <a:avLst/>
          </a:prstGeom>
        </p:spPr>
        <p:txBody>
          <a:bodyPr bIns="45000" lIns="90000" rIns="90000" tIns="45000"/>
          <a:p>
            <a:pPr>
              <a:lnSpc>
                <a:spcPct val="100000"/>
              </a:lnSpc>
            </a:pPr>
            <a:fld id="{B1411111-8141-4191-B181-D1512121A161}" type="slidenum">
              <a:rPr lang="en-US">
                <a:solidFill>
                  <a:srgbClr val="000000"/>
                </a:solidFill>
                <a:latin typeface="Calibri"/>
                <a:ea typeface="DejaVu Sans"/>
              </a:rPr>
              <a:t>&lt;number&gt;</a:t>
            </a:fld>
            <a:endParaRPr/>
          </a:p>
        </p:txBody>
      </p:sp>
    </p:spTree>
  </p:cSld>
  <p:timing>
    <p:tnLst>
      <p:par>
        <p:cTn dur="indefinite" id="1" nodeType="tmRoot" restart="never">
          <p:childTnLst>
            <p:seq>
              <p:cTn id="2" nodeType="mainSeq">
                <p:childTnLst>
                  <p:par>
                    <p:cTn fill="freeze" id="3">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CustomShape 1"/>
          <p:cNvSpPr/>
          <p:nvPr/>
        </p:nvSpPr>
        <p:spPr>
          <a:xfrm>
            <a:off x="457200" y="0"/>
            <a:ext cx="8228520" cy="1141920"/>
          </a:xfrm>
          <a:prstGeom prst="rect">
            <a:avLst/>
          </a:prstGeom>
        </p:spPr>
        <p:txBody>
          <a:bodyPr anchor="ctr" bIns="45000" lIns="90000" rIns="90000" tIns="45000"/>
          <a:p>
            <a:pPr algn="ctr">
              <a:lnSpc>
                <a:spcPct val="100000"/>
              </a:lnSpc>
            </a:pPr>
            <a:r>
              <a:rPr lang="en-US" sz="4000">
                <a:solidFill>
                  <a:srgbClr val="000000"/>
                </a:solidFill>
                <a:latin typeface="Calibri"/>
                <a:ea typeface="DejaVu Sans"/>
              </a:rPr>
              <a:t>Standards</a:t>
            </a:r>
            <a:endParaRPr/>
          </a:p>
        </p:txBody>
      </p:sp>
      <p:sp>
        <p:nvSpPr>
          <p:cNvPr id="240" name="CustomShape 2"/>
          <p:cNvSpPr/>
          <p:nvPr/>
        </p:nvSpPr>
        <p:spPr>
          <a:xfrm>
            <a:off x="457200" y="1143000"/>
            <a:ext cx="8228520" cy="4829760"/>
          </a:xfrm>
          <a:prstGeom prst="rect">
            <a:avLst/>
          </a:prstGeom>
        </p:spPr>
        <p:txBody>
          <a:bodyPr bIns="45000" lIns="90000" rIns="90000" tIns="45000"/>
          <a:p>
            <a:pPr>
              <a:lnSpc>
                <a:spcPct val="100000"/>
              </a:lnSpc>
            </a:pPr>
            <a:r>
              <a:rPr lang="en-US" sz="2400">
                <a:solidFill>
                  <a:srgbClr val="000000"/>
                </a:solidFill>
                <a:latin typeface="Arial"/>
                <a:ea typeface="DejaVu Sans"/>
              </a:rPr>
              <a:t>European Standards:EN 1303, PAS 23/24 </a:t>
            </a:r>
            <a:endParaRPr/>
          </a:p>
          <a:p>
            <a:pPr>
              <a:lnSpc>
                <a:spcPct val="100000"/>
              </a:lnSpc>
            </a:pPr>
            <a:r>
              <a:rPr lang="en-US" sz="2400" u="sng">
                <a:solidFill>
                  <a:srgbClr val="0000ff"/>
                </a:solidFill>
                <a:latin typeface="Arial"/>
                <a:ea typeface="DejaVu Sans"/>
                <a:hlinkClick r:id="rId1"/>
              </a:rPr>
              <a:t>http://www.upgrademylock.com/upgrade-my-lock/what</a:t>
            </a:r>
            <a:r>
              <a:rPr lang="en-US" sz="2400" u="sng">
                <a:solidFill>
                  <a:srgbClr val="0000ff"/>
                </a:solidFill>
                <a:latin typeface="Arial"/>
                <a:ea typeface="DejaVu Sans"/>
                <a:hlinkClick r:id="rId2"/>
              </a:rPr>
              <a:t>/</a:t>
            </a:r>
            <a:endParaRPr/>
          </a:p>
          <a:p>
            <a:pPr>
              <a:lnSpc>
                <a:spcPct val="100000"/>
              </a:lnSpc>
            </a:pPr>
            <a:r>
              <a:rPr lang="en-US" sz="2400">
                <a:solidFill>
                  <a:srgbClr val="000000"/>
                </a:solidFill>
                <a:latin typeface="Arial"/>
                <a:ea typeface="DejaVu Sans"/>
              </a:rPr>
              <a:t>British Standards: </a:t>
            </a:r>
            <a:endParaRPr/>
          </a:p>
          <a:p>
            <a:pPr>
              <a:lnSpc>
                <a:spcPct val="100000"/>
              </a:lnSpc>
            </a:pPr>
            <a:r>
              <a:rPr lang="en-US" sz="2400">
                <a:solidFill>
                  <a:srgbClr val="000000"/>
                </a:solidFill>
                <a:latin typeface="Arial"/>
                <a:ea typeface="DejaVu Sans"/>
              </a:rPr>
              <a:t>BS EN 1303 - cylinders for locks</a:t>
            </a:r>
            <a:endParaRPr/>
          </a:p>
          <a:p>
            <a:pPr>
              <a:lnSpc>
                <a:spcPct val="100000"/>
              </a:lnSpc>
            </a:pPr>
            <a:r>
              <a:rPr lang="en-US" sz="2400">
                <a:solidFill>
                  <a:srgbClr val="000000"/>
                </a:solidFill>
                <a:latin typeface="Arial"/>
                <a:ea typeface="DejaVu Sans"/>
              </a:rPr>
              <a:t>BS EN 12209 - locks and latches – mechanically operated locks, latches and locking plates</a:t>
            </a:r>
            <a:endParaRPr/>
          </a:p>
          <a:p>
            <a:pPr>
              <a:lnSpc>
                <a:spcPct val="100000"/>
              </a:lnSpc>
            </a:pPr>
            <a:r>
              <a:rPr lang="en-US" sz="2400">
                <a:solidFill>
                  <a:srgbClr val="000000"/>
                </a:solidFill>
                <a:latin typeface="Arial"/>
                <a:ea typeface="DejaVu Sans"/>
              </a:rPr>
              <a:t>BS EN 12320 - padlocks and padlock fittings</a:t>
            </a:r>
            <a:endParaRPr/>
          </a:p>
          <a:p>
            <a:pPr>
              <a:lnSpc>
                <a:spcPct val="100000"/>
              </a:lnSpc>
            </a:pPr>
            <a:r>
              <a:rPr lang="en-US" sz="2400" u="sng">
                <a:solidFill>
                  <a:srgbClr val="0000ff"/>
                </a:solidFill>
                <a:latin typeface="Arial"/>
                <a:ea typeface="DejaVu Sans"/>
                <a:hlinkClick r:id="rId3"/>
              </a:rPr>
              <a:t>http://www.uniononline.co.uk/en/site/union-online/standards-and-legislation/bs-en-12209</a:t>
            </a:r>
            <a:r>
              <a:rPr lang="en-US" sz="2400" u="sng">
                <a:solidFill>
                  <a:srgbClr val="0000ff"/>
                </a:solidFill>
                <a:latin typeface="Arial"/>
                <a:ea typeface="DejaVu Sans"/>
                <a:hlinkClick r:id="rId4"/>
              </a:rPr>
              <a:t>/</a:t>
            </a:r>
            <a:r>
              <a:rPr lang="en-US" sz="2400">
                <a:solidFill>
                  <a:srgbClr val="000000"/>
                </a:solidFill>
                <a:latin typeface="Arial"/>
                <a:ea typeface="DejaVu Sans"/>
              </a:rPr>
              <a:t>  </a:t>
            </a:r>
            <a:endParaRPr/>
          </a:p>
          <a:p>
            <a:pPr>
              <a:lnSpc>
                <a:spcPct val="100000"/>
              </a:lnSpc>
            </a:pPr>
            <a:r>
              <a:rPr lang="en-US" sz="2400" u="sng">
                <a:solidFill>
                  <a:srgbClr val="0000ff"/>
                </a:solidFill>
                <a:latin typeface="Arial"/>
                <a:ea typeface="DejaVu Sans"/>
                <a:hlinkClick r:id="rId5"/>
              </a:rPr>
              <a:t>http://</a:t>
            </a:r>
            <a:r>
              <a:rPr lang="en-US" sz="2400" u="sng">
                <a:solidFill>
                  <a:srgbClr val="0000ff"/>
                </a:solidFill>
                <a:latin typeface="Arial"/>
                <a:ea typeface="DejaVu Sans"/>
                <a:hlinkClick r:id="rId6"/>
              </a:rPr>
              <a:t>www.cpni.gov.uk/Documents/Publications/2013/2013012-security_doorsets_locking_hardware.pdf</a:t>
            </a:r>
            <a:endParaRPr/>
          </a:p>
          <a:p>
            <a:pPr>
              <a:lnSpc>
                <a:spcPct val="100000"/>
              </a:lnSpc>
            </a:pPr>
            <a:r>
              <a:rPr lang="en-US" sz="2400">
                <a:solidFill>
                  <a:srgbClr val="000000"/>
                </a:solidFill>
                <a:latin typeface="Arial"/>
                <a:ea typeface="DejaVu Sans"/>
              </a:rPr>
              <a:t>BS EN 3621 (etc.) - Mortise locks </a:t>
            </a:r>
            <a:endParaRPr/>
          </a:p>
          <a:p>
            <a:pPr>
              <a:lnSpc>
                <a:spcPct val="100000"/>
              </a:lnSpc>
            </a:pPr>
            <a:r>
              <a:rPr lang="en-US" sz="2400" u="sng">
                <a:solidFill>
                  <a:srgbClr val="0000ff"/>
                </a:solidFill>
                <a:latin typeface="Arial"/>
                <a:ea typeface="DejaVu Sans"/>
                <a:hlinkClick r:id="rId7"/>
              </a:rPr>
              <a:t>http://thecrimepreventionwebsite.com/security-door-locks-hardware-and-fittings/561/mortice-mortise-locks</a:t>
            </a:r>
            <a:r>
              <a:rPr lang="en-US" sz="2400" u="sng">
                <a:solidFill>
                  <a:srgbClr val="0000ff"/>
                </a:solidFill>
                <a:latin typeface="Arial"/>
                <a:ea typeface="DejaVu Sans"/>
                <a:hlinkClick r:id="rId8"/>
              </a:rPr>
              <a:t>/</a:t>
            </a:r>
            <a:r>
              <a:rPr lang="en-US" sz="2400">
                <a:solidFill>
                  <a:srgbClr val="000000"/>
                </a:solidFill>
                <a:latin typeface="Arial"/>
                <a:ea typeface="DejaVu Sans"/>
              </a:rPr>
              <a:t>  </a:t>
            </a:r>
            <a:endParaRPr/>
          </a:p>
        </p:txBody>
      </p:sp>
      <p:sp>
        <p:nvSpPr>
          <p:cNvPr id="241" name="CustomShape 3"/>
          <p:cNvSpPr/>
          <p:nvPr/>
        </p:nvSpPr>
        <p:spPr>
          <a:xfrm>
            <a:off x="0" y="0"/>
            <a:ext cx="11796120" cy="11796120"/>
          </a:xfrm>
          <a:prstGeom prst="rect">
            <a:avLst/>
          </a:prstGeom>
        </p:spPr>
        <p:txBody>
          <a:bodyPr bIns="45000" lIns="90000" rIns="90000" tIns="45000"/>
          <a:p>
            <a:pPr>
              <a:lnSpc>
                <a:spcPct val="100000"/>
              </a:lnSpc>
            </a:pPr>
            <a:fld id="{3171A131-0161-4131-81F1-0191C1A1C131}" type="slidenum">
              <a:rPr lang="en-US">
                <a:solidFill>
                  <a:srgbClr val="000000"/>
                </a:solidFill>
                <a:latin typeface="Calibri"/>
                <a:ea typeface="DejaVu Sans"/>
              </a:rPr>
              <a:t>&lt;number&gt;</a:t>
            </a:fld>
            <a:endParaRPr/>
          </a:p>
        </p:txBody>
      </p:sp>
    </p:spTree>
  </p:cSld>
  <p:timing>
    <p:tnLst>
      <p:par>
        <p:cTn dur="indefinite" id="220" nodeType="tmRoot" restart="never">
          <p:childTnLst>
            <p:seq>
              <p:cTn dur="indefinite" id="221" nodeType="mainSeq">
                <p:childTnLst>
                  <p:par>
                    <p:cTn fill="hold" id="222">
                      <p:stCondLst>
                        <p:cond delay="indefinite"/>
                      </p:stCondLst>
                      <p:childTnLst>
                        <p:par>
                          <p:cTn fill="hold" id="223">
                            <p:stCondLst>
                              <p:cond delay="0"/>
                            </p:stCondLst>
                            <p:childTnLst>
                              <p:par>
                                <p:cTn fill="hold" id="224" nodeType="clickEffect" presetClass="entr" presetID="1">
                                  <p:stCondLst>
                                    <p:cond delay="0"/>
                                  </p:stCondLst>
                                  <p:childTnLst>
                                    <p:set>
                                      <p:cBhvr>
                                        <p:cTn dur="1" fill="hold" id="225">
                                          <p:stCondLst>
                                            <p:cond delay="0"/>
                                          </p:stCondLst>
                                        </p:cTn>
                                        <p:tgtEl>
                                          <p:spTgt spid="240">
                                            <p:txEl>
                                              <p:pRg end="39" st="0"/>
                                            </p:txEl>
                                          </p:spTgt>
                                        </p:tgtEl>
                                        <p:attrNameLst>
                                          <p:attrName>style.visibility</p:attrName>
                                        </p:attrNameLst>
                                      </p:cBhvr>
                                      <p:to>
                                        <p:strVal val="visible"/>
                                      </p:to>
                                    </p:set>
                                  </p:childTnLst>
                                </p:cTn>
                              </p:par>
                            </p:childTnLst>
                          </p:cTn>
                        </p:par>
                      </p:childTnLst>
                    </p:cTn>
                  </p:par>
                  <p:par>
                    <p:cTn fill="hold" id="226">
                      <p:stCondLst>
                        <p:cond delay="indefinite"/>
                      </p:stCondLst>
                      <p:childTnLst>
                        <p:par>
                          <p:cTn fill="hold" id="227">
                            <p:stCondLst>
                              <p:cond delay="0"/>
                            </p:stCondLst>
                            <p:childTnLst>
                              <p:par>
                                <p:cTn fill="hold" id="228" nodeType="clickEffect" presetClass="entr" presetID="1">
                                  <p:stCondLst>
                                    <p:cond delay="0"/>
                                  </p:stCondLst>
                                  <p:childTnLst>
                                    <p:set>
                                      <p:cBhvr>
                                        <p:cTn dur="1" fill="hold" id="229">
                                          <p:stCondLst>
                                            <p:cond delay="0"/>
                                          </p:stCondLst>
                                        </p:cTn>
                                        <p:tgtEl>
                                          <p:spTgt spid="240">
                                            <p:txEl>
                                              <p:pRg end="90" st="39"/>
                                            </p:txEl>
                                          </p:spTgt>
                                        </p:tgtEl>
                                        <p:attrNameLst>
                                          <p:attrName>style.visibility</p:attrName>
                                        </p:attrNameLst>
                                      </p:cBhvr>
                                      <p:to>
                                        <p:strVal val="visible"/>
                                      </p:to>
                                    </p:set>
                                  </p:childTnLst>
                                </p:cTn>
                              </p:par>
                            </p:childTnLst>
                          </p:cTn>
                        </p:par>
                      </p:childTnLst>
                    </p:cTn>
                  </p:par>
                  <p:par>
                    <p:cTn fill="hold" id="230">
                      <p:stCondLst>
                        <p:cond delay="indefinite"/>
                      </p:stCondLst>
                      <p:childTnLst>
                        <p:par>
                          <p:cTn fill="hold" id="231">
                            <p:stCondLst>
                              <p:cond delay="0"/>
                            </p:stCondLst>
                            <p:childTnLst>
                              <p:par>
                                <p:cTn fill="hold" id="232" nodeType="clickEffect" presetClass="entr" presetID="1">
                                  <p:stCondLst>
                                    <p:cond delay="0"/>
                                  </p:stCondLst>
                                  <p:childTnLst>
                                    <p:set>
                                      <p:cBhvr>
                                        <p:cTn dur="1" fill="hold" id="233">
                                          <p:stCondLst>
                                            <p:cond delay="0"/>
                                          </p:stCondLst>
                                        </p:cTn>
                                        <p:tgtEl>
                                          <p:spTgt spid="240">
                                            <p:txEl>
                                              <p:pRg end="110" st="90"/>
                                            </p:txEl>
                                          </p:spTgt>
                                        </p:tgtEl>
                                        <p:attrNameLst>
                                          <p:attrName>style.visibility</p:attrName>
                                        </p:attrNameLst>
                                      </p:cBhvr>
                                      <p:to>
                                        <p:strVal val="visible"/>
                                      </p:to>
                                    </p:set>
                                  </p:childTnLst>
                                </p:cTn>
                              </p:par>
                            </p:childTnLst>
                          </p:cTn>
                        </p:par>
                      </p:childTnLst>
                    </p:cTn>
                  </p:par>
                  <p:par>
                    <p:cTn fill="hold" id="234">
                      <p:stCondLst>
                        <p:cond delay="indefinite"/>
                      </p:stCondLst>
                      <p:childTnLst>
                        <p:par>
                          <p:cTn fill="hold" id="235">
                            <p:stCondLst>
                              <p:cond delay="0"/>
                            </p:stCondLst>
                            <p:childTnLst>
                              <p:par>
                                <p:cTn fill="hold" id="236" nodeType="clickEffect" presetClass="entr" presetID="1">
                                  <p:stCondLst>
                                    <p:cond delay="0"/>
                                  </p:stCondLst>
                                  <p:childTnLst>
                                    <p:set>
                                      <p:cBhvr>
                                        <p:cTn dur="1" fill="hold" id="237">
                                          <p:stCondLst>
                                            <p:cond delay="0"/>
                                          </p:stCondLst>
                                        </p:cTn>
                                        <p:tgtEl>
                                          <p:spTgt spid="240">
                                            <p:txEl>
                                              <p:pRg end="143" st="110"/>
                                            </p:txEl>
                                          </p:spTgt>
                                        </p:tgtEl>
                                        <p:attrNameLst>
                                          <p:attrName>style.visibility</p:attrName>
                                        </p:attrNameLst>
                                      </p:cBhvr>
                                      <p:to>
                                        <p:strVal val="visible"/>
                                      </p:to>
                                    </p:set>
                                  </p:childTnLst>
                                </p:cTn>
                              </p:par>
                            </p:childTnLst>
                          </p:cTn>
                        </p:par>
                      </p:childTnLst>
                    </p:cTn>
                  </p:par>
                  <p:par>
                    <p:cTn fill="hold" id="238">
                      <p:stCondLst>
                        <p:cond delay="indefinite"/>
                      </p:stCondLst>
                      <p:childTnLst>
                        <p:par>
                          <p:cTn fill="hold" id="239">
                            <p:stCondLst>
                              <p:cond delay="0"/>
                            </p:stCondLst>
                            <p:childTnLst>
                              <p:par>
                                <p:cTn fill="hold" id="240" nodeType="clickEffect" presetClass="entr" presetID="1">
                                  <p:stCondLst>
                                    <p:cond delay="0"/>
                                  </p:stCondLst>
                                  <p:childTnLst>
                                    <p:set>
                                      <p:cBhvr>
                                        <p:cTn dur="1" fill="hold" id="241">
                                          <p:stCondLst>
                                            <p:cond delay="0"/>
                                          </p:stCondLst>
                                        </p:cTn>
                                        <p:tgtEl>
                                          <p:spTgt spid="240">
                                            <p:txEl>
                                              <p:pRg end="233" st="143"/>
                                            </p:txEl>
                                          </p:spTgt>
                                        </p:tgtEl>
                                        <p:attrNameLst>
                                          <p:attrName>style.visibility</p:attrName>
                                        </p:attrNameLst>
                                      </p:cBhvr>
                                      <p:to>
                                        <p:strVal val="visible"/>
                                      </p:to>
                                    </p:set>
                                  </p:childTnLst>
                                </p:cTn>
                              </p:par>
                            </p:childTnLst>
                          </p:cTn>
                        </p:par>
                      </p:childTnLst>
                    </p:cTn>
                  </p:par>
                  <p:par>
                    <p:cTn fill="hold" id="242">
                      <p:stCondLst>
                        <p:cond delay="indefinite"/>
                      </p:stCondLst>
                      <p:childTnLst>
                        <p:par>
                          <p:cTn fill="hold" id="243">
                            <p:stCondLst>
                              <p:cond delay="0"/>
                            </p:stCondLst>
                            <p:childTnLst>
                              <p:par>
                                <p:cTn fill="hold" id="244" nodeType="clickEffect" presetClass="entr" presetID="1">
                                  <p:stCondLst>
                                    <p:cond delay="0"/>
                                  </p:stCondLst>
                                  <p:childTnLst>
                                    <p:set>
                                      <p:cBhvr>
                                        <p:cTn dur="1" fill="hold" id="245">
                                          <p:stCondLst>
                                            <p:cond delay="0"/>
                                          </p:stCondLst>
                                        </p:cTn>
                                        <p:tgtEl>
                                          <p:spTgt spid="240">
                                            <p:txEl>
                                              <p:pRg end="277" st="233"/>
                                            </p:txEl>
                                          </p:spTgt>
                                        </p:tgtEl>
                                        <p:attrNameLst>
                                          <p:attrName>style.visibility</p:attrName>
                                        </p:attrNameLst>
                                      </p:cBhvr>
                                      <p:to>
                                        <p:strVal val="visible"/>
                                      </p:to>
                                    </p:set>
                                  </p:childTnLst>
                                </p:cTn>
                              </p:par>
                            </p:childTnLst>
                          </p:cTn>
                        </p:par>
                      </p:childTnLst>
                    </p:cTn>
                  </p:par>
                  <p:par>
                    <p:cTn fill="hold" id="246">
                      <p:stCondLst>
                        <p:cond delay="indefinite"/>
                      </p:stCondLst>
                      <p:childTnLst>
                        <p:par>
                          <p:cTn fill="hold" id="247">
                            <p:stCondLst>
                              <p:cond delay="0"/>
                            </p:stCondLst>
                            <p:childTnLst>
                              <p:par>
                                <p:cTn fill="hold" id="248" nodeType="clickEffect" presetClass="entr" presetID="1">
                                  <p:stCondLst>
                                    <p:cond delay="0"/>
                                  </p:stCondLst>
                                  <p:childTnLst>
                                    <p:set>
                                      <p:cBhvr>
                                        <p:cTn dur="1" fill="hold" id="249">
                                          <p:stCondLst>
                                            <p:cond delay="0"/>
                                          </p:stCondLst>
                                        </p:cTn>
                                        <p:tgtEl>
                                          <p:spTgt spid="240">
                                            <p:txEl>
                                              <p:pRg end="368" st="277"/>
                                            </p:txEl>
                                          </p:spTgt>
                                        </p:tgtEl>
                                        <p:attrNameLst>
                                          <p:attrName>style.visibility</p:attrName>
                                        </p:attrNameLst>
                                      </p:cBhvr>
                                      <p:to>
                                        <p:strVal val="visible"/>
                                      </p:to>
                                    </p:set>
                                  </p:childTnLst>
                                </p:cTn>
                              </p:par>
                            </p:childTnLst>
                          </p:cTn>
                        </p:par>
                      </p:childTnLst>
                    </p:cTn>
                  </p:par>
                  <p:par>
                    <p:cTn fill="hold" id="250">
                      <p:stCondLst>
                        <p:cond delay="indefinite"/>
                      </p:stCondLst>
                      <p:childTnLst>
                        <p:par>
                          <p:cTn fill="hold" id="251">
                            <p:stCondLst>
                              <p:cond delay="0"/>
                            </p:stCondLst>
                            <p:childTnLst>
                              <p:par>
                                <p:cTn fill="hold" id="252" nodeType="clickEffect" presetClass="entr" presetID="1">
                                  <p:stCondLst>
                                    <p:cond delay="0"/>
                                  </p:stCondLst>
                                  <p:childTnLst>
                                    <p:set>
                                      <p:cBhvr>
                                        <p:cTn dur="1" fill="hold" id="253">
                                          <p:stCondLst>
                                            <p:cond delay="0"/>
                                          </p:stCondLst>
                                        </p:cTn>
                                        <p:tgtEl>
                                          <p:spTgt spid="240">
                                            <p:txEl>
                                              <p:pRg end="466" st="368"/>
                                            </p:txEl>
                                          </p:spTgt>
                                        </p:tgtEl>
                                        <p:attrNameLst>
                                          <p:attrName>style.visibility</p:attrName>
                                        </p:attrNameLst>
                                      </p:cBhvr>
                                      <p:to>
                                        <p:strVal val="visible"/>
                                      </p:to>
                                    </p:set>
                                  </p:childTnLst>
                                </p:cTn>
                              </p:par>
                            </p:childTnLst>
                          </p:cTn>
                        </p:par>
                      </p:childTnLst>
                    </p:cTn>
                  </p:par>
                  <p:par>
                    <p:cTn fill="hold" id="254">
                      <p:stCondLst>
                        <p:cond delay="indefinite"/>
                      </p:stCondLst>
                      <p:childTnLst>
                        <p:par>
                          <p:cTn fill="hold" id="255">
                            <p:stCondLst>
                              <p:cond delay="0"/>
                            </p:stCondLst>
                            <p:childTnLst>
                              <p:par>
                                <p:cTn fill="hold" id="256" nodeType="clickEffect" presetClass="entr" presetID="1">
                                  <p:stCondLst>
                                    <p:cond delay="0"/>
                                  </p:stCondLst>
                                  <p:childTnLst>
                                    <p:set>
                                      <p:cBhvr>
                                        <p:cTn dur="1" fill="hold" id="257">
                                          <p:stCondLst>
                                            <p:cond delay="0"/>
                                          </p:stCondLst>
                                        </p:cTn>
                                        <p:tgtEl>
                                          <p:spTgt spid="240">
                                            <p:txEl>
                                              <p:pRg end="501" st="466"/>
                                            </p:txEl>
                                          </p:spTgt>
                                        </p:tgtEl>
                                        <p:attrNameLst>
                                          <p:attrName>style.visibility</p:attrName>
                                        </p:attrNameLst>
                                      </p:cBhvr>
                                      <p:to>
                                        <p:strVal val="visible"/>
                                      </p:to>
                                    </p:set>
                                  </p:childTnLst>
                                </p:cTn>
                              </p:par>
                            </p:childTnLst>
                          </p:cTn>
                        </p:par>
                      </p:childTnLst>
                    </p:cTn>
                  </p:par>
                  <p:par>
                    <p:cTn fill="hold" id="258">
                      <p:stCondLst>
                        <p:cond delay="indefinite"/>
                      </p:stCondLst>
                      <p:childTnLst>
                        <p:par>
                          <p:cTn fill="hold" id="259">
                            <p:stCondLst>
                              <p:cond delay="0"/>
                            </p:stCondLst>
                            <p:childTnLst>
                              <p:par>
                                <p:cTn fill="hold" id="260" nodeType="clickEffect" presetClass="entr" presetID="1">
                                  <p:stCondLst>
                                    <p:cond delay="0"/>
                                  </p:stCondLst>
                                  <p:childTnLst>
                                    <p:set>
                                      <p:cBhvr>
                                        <p:cTn dur="1" fill="hold" id="261">
                                          <p:stCondLst>
                                            <p:cond delay="0"/>
                                          </p:stCondLst>
                                        </p:cTn>
                                        <p:tgtEl>
                                          <p:spTgt spid="240">
                                            <p:txEl>
                                              <p:pRg end="609" st="50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2"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Compromising Locks</a:t>
            </a:r>
            <a:endParaRPr/>
          </a:p>
        </p:txBody>
      </p:sp>
      <p:sp>
        <p:nvSpPr>
          <p:cNvPr id="243"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For centuries, the lock has been one of the cornerstones of physical security </a:t>
            </a:r>
            <a:endParaRPr/>
          </a:p>
          <a:p>
            <a:pPr lvl="1">
              <a:lnSpc>
                <a:spcPct val="100000"/>
              </a:lnSpc>
              <a:buFont typeface="Arial"/>
              <a:buChar char="–"/>
            </a:pPr>
            <a:r>
              <a:rPr lang="en-US" sz="2400">
                <a:solidFill>
                  <a:srgbClr val="000000"/>
                </a:solidFill>
                <a:latin typeface="Calibri"/>
                <a:ea typeface="DejaVu Sans"/>
              </a:rPr>
              <a:t>We rely on dozens of them every day to protect people and assets</a:t>
            </a:r>
            <a:endParaRPr/>
          </a:p>
          <a:p>
            <a:pPr>
              <a:lnSpc>
                <a:spcPct val="100000"/>
              </a:lnSpc>
              <a:buFont typeface="Arial"/>
              <a:buChar char="•"/>
            </a:pPr>
            <a:r>
              <a:rPr lang="en-US" sz="2800">
                <a:solidFill>
                  <a:srgbClr val="000000"/>
                </a:solidFill>
                <a:latin typeface="Calibri"/>
                <a:ea typeface="DejaVu Sans"/>
              </a:rPr>
              <a:t>The trust most people place in locks is unwarranted</a:t>
            </a:r>
            <a:endParaRPr/>
          </a:p>
          <a:p>
            <a:pPr lvl="1">
              <a:lnSpc>
                <a:spcPct val="100000"/>
              </a:lnSpc>
              <a:buFont typeface="Arial"/>
              <a:buChar char="–"/>
            </a:pPr>
            <a:r>
              <a:rPr lang="en-US" sz="2400">
                <a:solidFill>
                  <a:srgbClr val="000000"/>
                </a:solidFill>
                <a:latin typeface="Calibri"/>
                <a:ea typeface="DejaVu Sans"/>
              </a:rPr>
              <a:t>Most locks can be easily compromised with nondestructive methods</a:t>
            </a:r>
            <a:endParaRPr/>
          </a:p>
          <a:p>
            <a:pPr lvl="1">
              <a:lnSpc>
                <a:spcPct val="100000"/>
              </a:lnSpc>
              <a:buFont typeface="Arial"/>
              <a:buChar char="–"/>
            </a:pPr>
            <a:r>
              <a:rPr lang="en-US" sz="2400">
                <a:solidFill>
                  <a:srgbClr val="000000"/>
                </a:solidFill>
                <a:latin typeface="Calibri"/>
                <a:ea typeface="DejaVu Sans"/>
              </a:rPr>
              <a:t>Sometimes within seconds and with readily available tools</a:t>
            </a:r>
            <a:endParaRPr/>
          </a:p>
          <a:p>
            <a:pPr>
              <a:lnSpc>
                <a:spcPct val="100000"/>
              </a:lnSpc>
              <a:buFont typeface="Arial"/>
              <a:buChar char="•"/>
            </a:pPr>
            <a:r>
              <a:rPr lang="en-US" sz="3200">
                <a:solidFill>
                  <a:srgbClr val="000000"/>
                </a:solidFill>
                <a:latin typeface="Calibri"/>
                <a:ea typeface="DejaVu Sans"/>
              </a:rPr>
              <a:t>“</a:t>
            </a:r>
            <a:r>
              <a:rPr lang="en-US" sz="3200">
                <a:solidFill>
                  <a:srgbClr val="000000"/>
                </a:solidFill>
                <a:latin typeface="Calibri"/>
                <a:ea typeface="DejaVu Sans"/>
              </a:rPr>
              <a:t>Locks keep honest people honest”</a:t>
            </a:r>
            <a:endParaRPr/>
          </a:p>
        </p:txBody>
      </p:sp>
      <p:sp>
        <p:nvSpPr>
          <p:cNvPr id="244" name="CustomShape 3"/>
          <p:cNvSpPr/>
          <p:nvPr/>
        </p:nvSpPr>
        <p:spPr>
          <a:xfrm>
            <a:off x="0" y="0"/>
            <a:ext cx="11796120" cy="11796120"/>
          </a:xfrm>
          <a:prstGeom prst="rect">
            <a:avLst/>
          </a:prstGeom>
        </p:spPr>
        <p:txBody>
          <a:bodyPr bIns="45000" lIns="90000" rIns="90000" tIns="45000"/>
          <a:p>
            <a:pPr>
              <a:lnSpc>
                <a:spcPct val="100000"/>
              </a:lnSpc>
            </a:pPr>
            <a:fld id="{F1016101-D151-4171-91D1-5131F1C11131}" type="slidenum">
              <a:rPr lang="en-US">
                <a:solidFill>
                  <a:srgbClr val="000000"/>
                </a:solidFill>
                <a:latin typeface="Calibri"/>
                <a:ea typeface="DejaVu Sans"/>
              </a:rPr>
              <a:t>&lt;number&gt;</a:t>
            </a:fld>
            <a:endParaRPr/>
          </a:p>
        </p:txBody>
      </p:sp>
    </p:spTree>
  </p:cSld>
  <p:timing>
    <p:tnLst>
      <p:par>
        <p:cTn dur="indefinite" id="262" nodeType="tmRoot" restart="never">
          <p:childTnLst>
            <p:seq>
              <p:cTn id="263" nodeType="mainSeq">
                <p:childTnLst>
                  <p:par>
                    <p:cTn fill="freeze" id="264">
                      <p:stCondLst>
                        <p:cond delay="indefinite"/>
                      </p:stCondLst>
                      <p:childTnLst>
                        <p:par>
                          <p:cTn fill="freeze" id="265">
                            <p:stCondLst>
                              <p:cond delay="0"/>
                            </p:stCondLst>
                            <p:childTnLst>
                              <p:par>
                                <p:cTn fill="hold" id="266" nodeType="clickEffect" presetClass="entr" presetID="1">
                                  <p:stCondLst>
                                    <p:cond delay="0"/>
                                  </p:stCondLst>
                                  <p:childTnLst>
                                    <p:set>
                                      <p:cBhvr>
                                        <p:cTn dur="1" fill="hold" id="267">
                                          <p:stCondLst>
                                            <p:cond delay="0"/>
                                          </p:stCondLst>
                                        </p:cTn>
                                        <p:tgtEl>
                                          <p:spTgt spid="243">
                                            <p:txEl>
                                              <p:pRg end="353" st="353"/>
                                            </p:txEl>
                                          </p:spTgt>
                                        </p:tgtEl>
                                        <p:attrNameLst>
                                          <p:attrName>style.visibility</p:attrName>
                                        </p:attrNameLst>
                                      </p:cBhvr>
                                      <p:to>
                                        <p:strVal val="visible"/>
                                      </p:to>
                                    </p:set>
                                  </p:childTnLst>
                                </p:cTn>
                              </p:par>
                              <p:par>
                                <p:cTn fill="hold" id="268" nodeType="withEffect" presetClass="entr" presetID="1">
                                  <p:stCondLst>
                                    <p:cond delay="0"/>
                                  </p:stCondLst>
                                  <p:childTnLst>
                                    <p:set>
                                      <p:cBhvr>
                                        <p:cTn dur="1" fill="hold" id="269">
                                          <p:stCondLst>
                                            <p:cond delay="0"/>
                                          </p:stCondLst>
                                        </p:cTn>
                                        <p:tgtEl>
                                          <p:spTgt spid="243">
                                            <p:txEl>
                                              <p:pRg end="353" st="353"/>
                                            </p:txEl>
                                          </p:spTgt>
                                        </p:tgtEl>
                                        <p:attrNameLst>
                                          <p:attrName>style.visibility</p:attrName>
                                        </p:attrNameLst>
                                      </p:cBhvr>
                                      <p:to>
                                        <p:strVal val="visible"/>
                                      </p:to>
                                    </p:set>
                                  </p:childTnLst>
                                </p:cTn>
                              </p:par>
                              <p:par>
                                <p:cTn fill="hold" id="270" nodeType="withEffect" presetClass="entr" presetID="1">
                                  <p:stCondLst>
                                    <p:cond delay="0"/>
                                  </p:stCondLst>
                                  <p:childTnLst>
                                    <p:set>
                                      <p:cBhvr>
                                        <p:cTn dur="1" fill="hold" id="271">
                                          <p:stCondLst>
                                            <p:cond delay="0"/>
                                          </p:stCondLst>
                                        </p:cTn>
                                        <p:tgtEl>
                                          <p:spTgt spid="243">
                                            <p:txEl>
                                              <p:pRg end="353" st="353"/>
                                            </p:txEl>
                                          </p:spTgt>
                                        </p:tgtEl>
                                        <p:attrNameLst>
                                          <p:attrName>style.visibility</p:attrName>
                                        </p:attrNameLst>
                                      </p:cBhvr>
                                      <p:to>
                                        <p:strVal val="visible"/>
                                      </p:to>
                                    </p:set>
                                  </p:childTnLst>
                                </p:cTn>
                              </p:par>
                            </p:childTnLst>
                          </p:cTn>
                        </p:par>
                      </p:childTnLst>
                    </p:cTn>
                  </p:par>
                  <p:par>
                    <p:cTn fill="freeze" id="272">
                      <p:stCondLst>
                        <p:cond delay="indefinite"/>
                      </p:stCondLst>
                      <p:childTnLst>
                        <p:par>
                          <p:cTn fill="freeze" id="273">
                            <p:stCondLst>
                              <p:cond delay="0"/>
                            </p:stCondLst>
                            <p:childTnLst>
                              <p:par>
                                <p:cTn fill="hold" id="274" nodeType="clickEffect" presetClass="entr" presetID="1">
                                  <p:stCondLst>
                                    <p:cond delay="0"/>
                                  </p:stCondLst>
                                  <p:childTnLst>
                                    <p:set>
                                      <p:cBhvr>
                                        <p:cTn dur="1" fill="hold" id="275">
                                          <p:stCondLst>
                                            <p:cond delay="0"/>
                                          </p:stCondLst>
                                        </p:cTn>
                                        <p:tgtEl>
                                          <p:spTgt spid="243">
                                            <p:txEl>
                                              <p:pRg end="353" st="35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Lock Picking</a:t>
            </a:r>
            <a:endParaRPr/>
          </a:p>
        </p:txBody>
      </p:sp>
      <p:sp>
        <p:nvSpPr>
          <p:cNvPr id="246"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US" sz="3200">
                <a:solidFill>
                  <a:srgbClr val="000000"/>
                </a:solidFill>
                <a:latin typeface="Calibri"/>
                <a:ea typeface="DejaVu Sans"/>
              </a:rPr>
              <a:t>Lock picking had been the exclusive art of locksmiths, professional thieves, spies and magicians for hundreds of years</a:t>
            </a:r>
            <a:endParaRPr/>
          </a:p>
          <a:p>
            <a:pPr>
              <a:lnSpc>
                <a:spcPct val="100000"/>
              </a:lnSpc>
            </a:pPr>
            <a:r>
              <a:rPr lang="en-US" sz="3200" u="sng">
                <a:solidFill>
                  <a:srgbClr val="000000"/>
                </a:solidFill>
                <a:latin typeface="Calibri"/>
                <a:ea typeface="DejaVu Sans"/>
                <a:hlinkClick r:id="rId1"/>
              </a:rPr>
              <a:t>http</a:t>
            </a:r>
            <a:r>
              <a:rPr lang="en-US" sz="3200" u="sng">
                <a:solidFill>
                  <a:srgbClr val="000000"/>
                </a:solidFill>
                <a:latin typeface="Calibri"/>
                <a:ea typeface="DejaVu Sans"/>
                <a:hlinkClick r:id="rId2"/>
              </a:rPr>
              <a:t>://</a:t>
            </a:r>
            <a:r>
              <a:rPr lang="en-US" sz="3200" u="sng">
                <a:solidFill>
                  <a:srgbClr val="000000"/>
                </a:solidFill>
                <a:latin typeface="Calibri"/>
                <a:ea typeface="DejaVu Sans"/>
                <a:hlinkClick r:id="rId3"/>
              </a:rPr>
              <a:t>www.slate.com/articles/life/crime/features/2013/the_lock_pickers/alfred_c_hobbs_the_american_who_shocked_victorian_england_by_picking_the.html</a:t>
            </a:r>
            <a:endParaRPr/>
          </a:p>
          <a:p>
            <a:pPr>
              <a:lnSpc>
                <a:spcPct val="100000"/>
              </a:lnSpc>
            </a:pPr>
            <a:endParaRPr/>
          </a:p>
          <a:p>
            <a:pPr>
              <a:lnSpc>
                <a:spcPct val="100000"/>
              </a:lnSpc>
              <a:buFont typeface="Arial"/>
              <a:buChar char="•"/>
            </a:pPr>
            <a:r>
              <a:rPr lang="en-US" sz="3200">
                <a:solidFill>
                  <a:srgbClr val="000000"/>
                </a:solidFill>
                <a:latin typeface="Calibri"/>
                <a:ea typeface="DejaVu Sans"/>
              </a:rPr>
              <a:t>However, with the advent of the Internet, information about lock picking methods and tools has become readily available</a:t>
            </a:r>
            <a:endParaRPr/>
          </a:p>
          <a:p>
            <a:pPr lvl="1">
              <a:lnSpc>
                <a:spcPct val="100000"/>
              </a:lnSpc>
              <a:buFont typeface="Arial"/>
              <a:buChar char="–"/>
            </a:pPr>
            <a:r>
              <a:rPr lang="en-US" sz="2800">
                <a:solidFill>
                  <a:srgbClr val="000000"/>
                </a:solidFill>
                <a:latin typeface="Calibri"/>
                <a:ea typeface="DejaVu Sans"/>
              </a:rPr>
              <a:t>E.g., YouTube has many lock picking videos</a:t>
            </a:r>
            <a:endParaRPr/>
          </a:p>
        </p:txBody>
      </p:sp>
      <p:sp>
        <p:nvSpPr>
          <p:cNvPr id="247" name="CustomShape 3"/>
          <p:cNvSpPr/>
          <p:nvPr/>
        </p:nvSpPr>
        <p:spPr>
          <a:xfrm>
            <a:off x="0" y="0"/>
            <a:ext cx="11796120" cy="11796120"/>
          </a:xfrm>
          <a:prstGeom prst="rect">
            <a:avLst/>
          </a:prstGeom>
        </p:spPr>
        <p:txBody>
          <a:bodyPr bIns="45000" lIns="90000" rIns="90000" tIns="45000"/>
          <a:p>
            <a:pPr>
              <a:lnSpc>
                <a:spcPct val="100000"/>
              </a:lnSpc>
            </a:pPr>
            <a:fld id="{C1B1F1B1-01C1-4181-B151-319141612141}" type="slidenum">
              <a:rPr lang="en-US">
                <a:solidFill>
                  <a:srgbClr val="000000"/>
                </a:solidFill>
                <a:latin typeface="Calibri"/>
                <a:ea typeface="DejaVu Sans"/>
              </a:rPr>
              <a:t>&lt;number&gt;</a:t>
            </a:fld>
            <a:endParaRPr/>
          </a:p>
        </p:txBody>
      </p:sp>
    </p:spTree>
  </p:cSld>
  <p:timing>
    <p:tnLst>
      <p:par>
        <p:cTn dur="indefinite" id="276" nodeType="tmRoot" restart="never">
          <p:childTnLst>
            <p:seq>
              <p:cTn id="277" nodeType="mainSeq">
                <p:childTnLst>
                  <p:par>
                    <p:cTn fill="freeze" id="278">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8" name="CustomShape 1"/>
          <p:cNvSpPr/>
          <p:nvPr/>
        </p:nvSpPr>
        <p:spPr>
          <a:xfrm>
            <a:off x="457200" y="-1332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Lock Picking in Movies</a:t>
            </a:r>
            <a:endParaRPr/>
          </a:p>
        </p:txBody>
      </p:sp>
      <p:sp>
        <p:nvSpPr>
          <p:cNvPr id="249" name="CustomShape 2"/>
          <p:cNvSpPr/>
          <p:nvPr/>
        </p:nvSpPr>
        <p:spPr>
          <a:xfrm>
            <a:off x="457200" y="1051920"/>
            <a:ext cx="5028120" cy="495180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Genuine lock picking  in movies used to be prohibited </a:t>
            </a:r>
            <a:endParaRPr/>
          </a:p>
          <a:p>
            <a:pPr>
              <a:lnSpc>
                <a:spcPct val="100000"/>
              </a:lnSpc>
              <a:buFont typeface="Arial"/>
              <a:buChar char="•"/>
            </a:pPr>
            <a:r>
              <a:rPr lang="en-US" sz="2800">
                <a:solidFill>
                  <a:srgbClr val="000000"/>
                </a:solidFill>
                <a:latin typeface="Calibri"/>
                <a:ea typeface="DejaVu Sans"/>
              </a:rPr>
              <a:t>Before  1967,  the Hays</a:t>
            </a:r>
            <a:r>
              <a:rPr b="1" lang="en-US" sz="2800">
                <a:solidFill>
                  <a:srgbClr val="000000"/>
                </a:solidFill>
                <a:latin typeface="Calibri"/>
                <a:ea typeface="DejaVu Sans"/>
              </a:rPr>
              <a:t> </a:t>
            </a:r>
            <a:r>
              <a:rPr lang="en-US" sz="2800">
                <a:solidFill>
                  <a:srgbClr val="000000"/>
                </a:solidFill>
                <a:latin typeface="Calibri"/>
                <a:ea typeface="DejaVu Sans"/>
              </a:rPr>
              <a:t>code (Motion Picture Production Code)  required censorship of Hollywood movies</a:t>
            </a:r>
            <a:endParaRPr/>
          </a:p>
          <a:p>
            <a:pPr lvl="1">
              <a:lnSpc>
                <a:spcPct val="100000"/>
              </a:lnSpc>
              <a:buFont typeface="Arial"/>
              <a:buChar char="–"/>
            </a:pPr>
            <a:r>
              <a:rPr lang="en-US" sz="2400">
                <a:solidFill>
                  <a:srgbClr val="000000"/>
                </a:solidFill>
                <a:latin typeface="Calibri"/>
                <a:ea typeface="DejaVu Sans"/>
              </a:rPr>
              <a:t>“</a:t>
            </a:r>
            <a:r>
              <a:rPr lang="en-US" sz="2400">
                <a:solidFill>
                  <a:srgbClr val="000000"/>
                </a:solidFill>
                <a:latin typeface="Calibri"/>
                <a:ea typeface="DejaVu Sans"/>
              </a:rPr>
              <a:t>All detailed (that is, imitable) depiction of crime must be removed, such as lock picking or mixing of chemicals to make explosives”</a:t>
            </a:r>
            <a:endParaRPr/>
          </a:p>
        </p:txBody>
      </p:sp>
      <p:sp>
        <p:nvSpPr>
          <p:cNvPr id="250" name="CustomShape 3"/>
          <p:cNvSpPr/>
          <p:nvPr/>
        </p:nvSpPr>
        <p:spPr>
          <a:xfrm>
            <a:off x="0" y="0"/>
            <a:ext cx="11796120" cy="11796120"/>
          </a:xfrm>
          <a:prstGeom prst="rect">
            <a:avLst/>
          </a:prstGeom>
        </p:spPr>
        <p:txBody>
          <a:bodyPr bIns="45000" lIns="90000" rIns="90000" tIns="45000"/>
          <a:p>
            <a:pPr>
              <a:lnSpc>
                <a:spcPct val="100000"/>
              </a:lnSpc>
            </a:pPr>
            <a:fld id="{B1415101-3191-4141-8191-81C15171D191}" type="slidenum">
              <a:rPr lang="en-US">
                <a:solidFill>
                  <a:srgbClr val="000000"/>
                </a:solidFill>
                <a:latin typeface="Calibri"/>
                <a:ea typeface="DejaVu Sans"/>
              </a:rPr>
              <a:t>&lt;number&gt;</a:t>
            </a:fld>
            <a:endParaRPr/>
          </a:p>
        </p:txBody>
      </p:sp>
      <p:pic>
        <p:nvPicPr>
          <p:cNvPr descr="" id="251" name="Picture 2"/>
          <p:cNvPicPr/>
          <p:nvPr/>
        </p:nvPicPr>
        <p:blipFill>
          <a:blip r:embed="rId1"/>
          <a:stretch>
            <a:fillRect/>
          </a:stretch>
        </p:blipFill>
        <p:spPr>
          <a:xfrm>
            <a:off x="5486400" y="1143000"/>
            <a:ext cx="3439080" cy="5113800"/>
          </a:xfrm>
          <a:prstGeom prst="rect">
            <a:avLst/>
          </a:prstGeom>
        </p:spPr>
      </p:pic>
      <p:sp>
        <p:nvSpPr>
          <p:cNvPr id="252" name="CustomShape 4"/>
          <p:cNvSpPr/>
          <p:nvPr/>
        </p:nvSpPr>
        <p:spPr>
          <a:xfrm>
            <a:off x="4149000" y="6432480"/>
            <a:ext cx="482688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Public domain image from http://commons.wikimedia.org/wiki/File:Motion_Picture_Production_Code.gif</a:t>
            </a:r>
            <a:endParaRPr/>
          </a:p>
        </p:txBody>
      </p:sp>
    </p:spTree>
  </p:cSld>
  <p:timing>
    <p:tnLst>
      <p:par>
        <p:cTn dur="indefinite" id="279" nodeType="tmRoot" restart="never">
          <p:childTnLst>
            <p:seq>
              <p:cTn id="280" nodeType="mainSeq">
                <p:childTnLst>
                  <p:par>
                    <p:cTn fill="freeze" id="281">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 name="CustomShape 1"/>
          <p:cNvSpPr/>
          <p:nvPr/>
        </p:nvSpPr>
        <p:spPr>
          <a:xfrm>
            <a:off x="722160" y="4406760"/>
            <a:ext cx="7771320" cy="1361160"/>
          </a:xfrm>
          <a:prstGeom prst="rect">
            <a:avLst/>
          </a:prstGeom>
        </p:spPr>
        <p:txBody>
          <a:bodyPr bIns="45000" lIns="90000" rIns="90000" tIns="45000"/>
          <a:p>
            <a:pPr algn="ctr">
              <a:lnSpc>
                <a:spcPct val="100000"/>
              </a:lnSpc>
            </a:pPr>
            <a:r>
              <a:rPr b="1" lang="en-US" sz="4000">
                <a:solidFill>
                  <a:srgbClr val="000000"/>
                </a:solidFill>
                <a:latin typeface="Calibri"/>
                <a:ea typeface="DejaVu Sans"/>
              </a:rPr>
              <a:t>LOCK TYPES</a:t>
            </a:r>
            <a:endParaRPr/>
          </a:p>
        </p:txBody>
      </p:sp>
      <p:sp>
        <p:nvSpPr>
          <p:cNvPr id="254" name="CustomShape 2"/>
          <p:cNvSpPr/>
          <p:nvPr/>
        </p:nvSpPr>
        <p:spPr>
          <a:xfrm>
            <a:off x="0" y="0"/>
            <a:ext cx="11796120" cy="11796120"/>
          </a:xfrm>
          <a:prstGeom prst="rect">
            <a:avLst/>
          </a:prstGeom>
        </p:spPr>
        <p:txBody>
          <a:bodyPr bIns="45000" lIns="90000" rIns="90000" tIns="45000"/>
          <a:p>
            <a:pPr>
              <a:lnSpc>
                <a:spcPct val="100000"/>
              </a:lnSpc>
            </a:pPr>
            <a:fld id="{71710141-F121-4111-8181-3101F1B11171}" type="slidenum">
              <a:rPr lang="en-US">
                <a:solidFill>
                  <a:srgbClr val="000000"/>
                </a:solidFill>
                <a:latin typeface="Calibri"/>
                <a:ea typeface="DejaVu Sans"/>
              </a:rPr>
              <a:t>&lt;number&gt;</a:t>
            </a:fld>
            <a:endParaRPr/>
          </a:p>
        </p:txBody>
      </p:sp>
      <p:pic>
        <p:nvPicPr>
          <p:cNvPr descr="" id="255" name="Picture 2"/>
          <p:cNvPicPr/>
          <p:nvPr/>
        </p:nvPicPr>
        <p:blipFill>
          <a:blip r:embed="rId1"/>
          <a:stretch>
            <a:fillRect/>
          </a:stretch>
        </p:blipFill>
        <p:spPr>
          <a:xfrm>
            <a:off x="3733920" y="457200"/>
            <a:ext cx="4825080" cy="3618360"/>
          </a:xfrm>
          <a:prstGeom prst="rect">
            <a:avLst/>
          </a:prstGeom>
        </p:spPr>
      </p:pic>
      <p:sp>
        <p:nvSpPr>
          <p:cNvPr id="256" name="CustomShape 3"/>
          <p:cNvSpPr/>
          <p:nvPr/>
        </p:nvSpPr>
        <p:spPr>
          <a:xfrm>
            <a:off x="1406520" y="6477120"/>
            <a:ext cx="691344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 from http://commons.wikimedia.org/wiki/File:Ancient_warded_lock_open.jpg used with permission under Gnu Free Documentation License 1.2</a:t>
            </a:r>
            <a:endParaRPr/>
          </a:p>
        </p:txBody>
      </p:sp>
    </p:spTree>
  </p:cSld>
  <p:timing>
    <p:tnLst>
      <p:par>
        <p:cTn dur="indefinite" id="282" nodeType="tmRoot" restart="never">
          <p:childTnLst>
            <p:seq>
              <p:cTn id="283" nodeType="mainSeq">
                <p:childTnLst>
                  <p:par>
                    <p:cTn fill="freeze" id="284">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7"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TSA Lock</a:t>
            </a:r>
            <a:endParaRPr/>
          </a:p>
        </p:txBody>
      </p:sp>
      <p:sp>
        <p:nvSpPr>
          <p:cNvPr id="258" name="CustomShape 2"/>
          <p:cNvSpPr/>
          <p:nvPr/>
        </p:nvSpPr>
        <p:spPr>
          <a:xfrm>
            <a:off x="642960" y="1571760"/>
            <a:ext cx="5428080" cy="482796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The U.S. government has established a set of rules for the inspection of baggage without the presence of passengers</a:t>
            </a:r>
            <a:endParaRPr/>
          </a:p>
          <a:p>
            <a:pPr>
              <a:lnSpc>
                <a:spcPct val="100000"/>
              </a:lnSpc>
              <a:buFont typeface="Arial"/>
              <a:buChar char="•"/>
            </a:pPr>
            <a:r>
              <a:rPr lang="en-US" sz="2800">
                <a:solidFill>
                  <a:srgbClr val="000000"/>
                </a:solidFill>
                <a:latin typeface="Calibri"/>
                <a:ea typeface="DejaVu Sans"/>
              </a:rPr>
              <a:t>Special TSA-approved locks allow both inspection and protection against theft</a:t>
            </a:r>
            <a:endParaRPr/>
          </a:p>
          <a:p>
            <a:pPr>
              <a:lnSpc>
                <a:spcPct val="100000"/>
              </a:lnSpc>
              <a:buFont typeface="Arial"/>
              <a:buChar char="•"/>
            </a:pPr>
            <a:r>
              <a:rPr lang="en-US" sz="2800">
                <a:solidFill>
                  <a:srgbClr val="000000"/>
                </a:solidFill>
                <a:latin typeface="Calibri"/>
                <a:ea typeface="DejaVu Sans"/>
              </a:rPr>
              <a:t>An important element is that the inspection must be easily verifiable by the user</a:t>
            </a:r>
            <a:endParaRPr/>
          </a:p>
        </p:txBody>
      </p:sp>
      <p:sp>
        <p:nvSpPr>
          <p:cNvPr id="259" name="CustomShape 3"/>
          <p:cNvSpPr/>
          <p:nvPr/>
        </p:nvSpPr>
        <p:spPr>
          <a:xfrm>
            <a:off x="0" y="0"/>
            <a:ext cx="11796120" cy="11796120"/>
          </a:xfrm>
          <a:prstGeom prst="rect">
            <a:avLst/>
          </a:prstGeom>
        </p:spPr>
        <p:txBody>
          <a:bodyPr bIns="45000" lIns="90000" rIns="90000" tIns="45000"/>
          <a:p>
            <a:pPr>
              <a:lnSpc>
                <a:spcPct val="100000"/>
              </a:lnSpc>
            </a:pPr>
            <a:fld id="{A1813191-B1D1-4111-B1F1-5161E1614101}" type="slidenum">
              <a:rPr lang="en-US">
                <a:solidFill>
                  <a:srgbClr val="000000"/>
                </a:solidFill>
                <a:latin typeface="Calibri"/>
                <a:ea typeface="DejaVu Sans"/>
              </a:rPr>
              <a:t>&lt;number&gt;</a:t>
            </a:fld>
            <a:endParaRPr/>
          </a:p>
        </p:txBody>
      </p:sp>
      <p:pic>
        <p:nvPicPr>
          <p:cNvPr descr="" id="260" name="Picture 2"/>
          <p:cNvPicPr/>
          <p:nvPr/>
        </p:nvPicPr>
        <p:blipFill>
          <a:blip r:embed="rId1"/>
          <a:stretch>
            <a:fillRect/>
          </a:stretch>
        </p:blipFill>
        <p:spPr>
          <a:xfrm>
            <a:off x="6215040" y="0"/>
            <a:ext cx="2927880" cy="3620160"/>
          </a:xfrm>
          <a:prstGeom prst="rect">
            <a:avLst/>
          </a:prstGeom>
        </p:spPr>
      </p:pic>
      <p:sp>
        <p:nvSpPr>
          <p:cNvPr id="261" name="CustomShape 4"/>
          <p:cNvSpPr/>
          <p:nvPr/>
        </p:nvSpPr>
        <p:spPr>
          <a:xfrm>
            <a:off x="6752160" y="3657600"/>
            <a:ext cx="169524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Public domain government image</a:t>
            </a:r>
            <a:endParaRPr/>
          </a:p>
        </p:txBody>
      </p:sp>
    </p:spTree>
  </p:cSld>
  <p:timing>
    <p:tnLst>
      <p:par>
        <p:cTn dur="indefinite" id="285" nodeType="tmRoot" restart="never">
          <p:childTnLst>
            <p:seq>
              <p:cTn id="286" nodeType="mainSeq">
                <p:childTnLst>
                  <p:par>
                    <p:cTn fill="freeze" id="287">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2"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Warded  Locks</a:t>
            </a:r>
            <a:endParaRPr/>
          </a:p>
        </p:txBody>
      </p:sp>
      <p:sp>
        <p:nvSpPr>
          <p:cNvPr id="263" name="CustomShape 2"/>
          <p:cNvSpPr/>
          <p:nvPr/>
        </p:nvSpPr>
        <p:spPr>
          <a:xfrm>
            <a:off x="838080" y="1571760"/>
            <a:ext cx="4304160" cy="444708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Locks of this type were used in ancient times</a:t>
            </a:r>
            <a:endParaRPr/>
          </a:p>
          <a:p>
            <a:pPr>
              <a:lnSpc>
                <a:spcPct val="100000"/>
              </a:lnSpc>
              <a:buFont typeface="Arial"/>
              <a:buChar char="•"/>
            </a:pPr>
            <a:r>
              <a:rPr lang="en-US" sz="2800">
                <a:solidFill>
                  <a:srgbClr val="000000"/>
                </a:solidFill>
                <a:latin typeface="Calibri"/>
                <a:ea typeface="DejaVu Sans"/>
              </a:rPr>
              <a:t>The key moves the bolt assisted by a support spring</a:t>
            </a:r>
            <a:endParaRPr/>
          </a:p>
          <a:p>
            <a:pPr>
              <a:lnSpc>
                <a:spcPct val="100000"/>
              </a:lnSpc>
              <a:buFont typeface="Arial"/>
              <a:buChar char="•"/>
            </a:pPr>
            <a:r>
              <a:rPr lang="en-US" sz="2800">
                <a:solidFill>
                  <a:srgbClr val="000000"/>
                </a:solidFill>
                <a:latin typeface="Calibri"/>
                <a:ea typeface="DejaVu Sans"/>
              </a:rPr>
              <a:t>Security relies on the fact that not all keys pass through the key hole</a:t>
            </a:r>
            <a:endParaRPr/>
          </a:p>
        </p:txBody>
      </p:sp>
      <p:sp>
        <p:nvSpPr>
          <p:cNvPr id="264" name="CustomShape 3"/>
          <p:cNvSpPr/>
          <p:nvPr/>
        </p:nvSpPr>
        <p:spPr>
          <a:xfrm>
            <a:off x="0" y="0"/>
            <a:ext cx="11796120" cy="11796120"/>
          </a:xfrm>
          <a:prstGeom prst="rect">
            <a:avLst/>
          </a:prstGeom>
        </p:spPr>
        <p:txBody>
          <a:bodyPr bIns="45000" lIns="90000" rIns="90000" tIns="45000"/>
          <a:p>
            <a:pPr>
              <a:lnSpc>
                <a:spcPct val="100000"/>
              </a:lnSpc>
            </a:pPr>
            <a:fld id="{A1F1F181-0141-4171-B111-412181C13111}" type="slidenum">
              <a:rPr lang="en-US">
                <a:solidFill>
                  <a:srgbClr val="000000"/>
                </a:solidFill>
                <a:latin typeface="Calibri"/>
                <a:ea typeface="DejaVu Sans"/>
              </a:rPr>
              <a:t>&lt;number&gt;</a:t>
            </a:fld>
            <a:endParaRPr/>
          </a:p>
        </p:txBody>
      </p:sp>
      <p:pic>
        <p:nvPicPr>
          <p:cNvPr descr="" id="265" name="Picture 2"/>
          <p:cNvPicPr/>
          <p:nvPr/>
        </p:nvPicPr>
        <p:blipFill>
          <a:blip r:embed="rId1"/>
          <a:stretch>
            <a:fillRect/>
          </a:stretch>
        </p:blipFill>
        <p:spPr>
          <a:xfrm>
            <a:off x="5429160" y="1330200"/>
            <a:ext cx="3356640" cy="4955040"/>
          </a:xfrm>
          <a:prstGeom prst="rect">
            <a:avLst/>
          </a:prstGeom>
        </p:spPr>
      </p:pic>
      <p:sp>
        <p:nvSpPr>
          <p:cNvPr id="266" name="CustomShape 4"/>
          <p:cNvSpPr/>
          <p:nvPr/>
        </p:nvSpPr>
        <p:spPr>
          <a:xfrm>
            <a:off x="6786720" y="6000840"/>
            <a:ext cx="713160" cy="284760"/>
          </a:xfrm>
          <a:prstGeom prst="rect">
            <a:avLst/>
          </a:prstGeom>
          <a:solidFill>
            <a:srgbClr val="ffffff"/>
          </a:solidFill>
        </p:spPr>
      </p:sp>
    </p:spTree>
  </p:cSld>
  <p:timing>
    <p:tnLst>
      <p:par>
        <p:cTn dur="indefinite" id="288" nodeType="tmRoot" restart="never">
          <p:childTnLst>
            <p:seq>
              <p:cTn id="289" nodeType="mainSeq">
                <p:childTnLst>
                  <p:par>
                    <p:cTn fill="freeze" id="290">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67" name="Picture 4"/>
          <p:cNvPicPr/>
          <p:nvPr/>
        </p:nvPicPr>
        <p:blipFill>
          <a:blip r:embed="rId1"/>
          <a:stretch>
            <a:fillRect/>
          </a:stretch>
        </p:blipFill>
        <p:spPr>
          <a:xfrm>
            <a:off x="6324480" y="1287360"/>
            <a:ext cx="2513520" cy="1888200"/>
          </a:xfrm>
          <a:prstGeom prst="rect">
            <a:avLst/>
          </a:prstGeom>
        </p:spPr>
      </p:pic>
      <p:sp>
        <p:nvSpPr>
          <p:cNvPr id="268" name="CustomShape 1"/>
          <p:cNvSpPr/>
          <p:nvPr/>
        </p:nvSpPr>
        <p:spPr>
          <a:xfrm>
            <a:off x="571680" y="214200"/>
            <a:ext cx="857160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Skeleton</a:t>
            </a:r>
            <a:r>
              <a:rPr i="1" lang="en-US" sz="4400">
                <a:solidFill>
                  <a:srgbClr val="000000"/>
                </a:solidFill>
                <a:latin typeface="Calibri"/>
                <a:ea typeface="DejaVu Sans"/>
              </a:rPr>
              <a:t> </a:t>
            </a:r>
            <a:r>
              <a:rPr lang="en-US" sz="4400">
                <a:solidFill>
                  <a:srgbClr val="000000"/>
                </a:solidFill>
                <a:latin typeface="Calibri"/>
                <a:ea typeface="DejaVu Sans"/>
              </a:rPr>
              <a:t>Key</a:t>
            </a:r>
            <a:endParaRPr/>
          </a:p>
        </p:txBody>
      </p:sp>
      <p:sp>
        <p:nvSpPr>
          <p:cNvPr id="269" name="CustomShape 2"/>
          <p:cNvSpPr/>
          <p:nvPr/>
        </p:nvSpPr>
        <p:spPr>
          <a:xfrm>
            <a:off x="642960" y="1500120"/>
            <a:ext cx="5604480" cy="4218480"/>
          </a:xfrm>
          <a:prstGeom prst="rect">
            <a:avLst/>
          </a:prstGeom>
        </p:spPr>
        <p:txBody>
          <a:bodyPr bIns="45000" lIns="90000" rIns="90000" tIns="45000"/>
          <a:p>
            <a:pPr>
              <a:lnSpc>
                <a:spcPct val="100000"/>
              </a:lnSpc>
            </a:pPr>
            <a:r>
              <a:rPr lang="en-US" sz="3200">
                <a:solidFill>
                  <a:srgbClr val="000000"/>
                </a:solidFill>
                <a:latin typeface="Calibri"/>
                <a:ea typeface="DejaVu Sans"/>
              </a:rPr>
              <a:t>Usually in old style doors </a:t>
            </a:r>
            <a:endParaRPr/>
          </a:p>
          <a:p>
            <a:pPr>
              <a:lnSpc>
                <a:spcPct val="100000"/>
              </a:lnSpc>
              <a:buFont typeface="Arial"/>
              <a:buChar char="•"/>
            </a:pPr>
            <a:r>
              <a:rPr lang="en-US" sz="3200">
                <a:solidFill>
                  <a:srgbClr val="000000"/>
                </a:solidFill>
                <a:latin typeface="Calibri"/>
                <a:ea typeface="DejaVu Sans"/>
              </a:rPr>
              <a:t>or desks</a:t>
            </a:r>
            <a:endParaRPr/>
          </a:p>
          <a:p>
            <a:pPr>
              <a:lnSpc>
                <a:spcPct val="100000"/>
              </a:lnSpc>
              <a:buFont typeface="Arial"/>
              <a:buChar char="•"/>
            </a:pPr>
            <a:r>
              <a:rPr lang="en-US" sz="3200">
                <a:solidFill>
                  <a:srgbClr val="000000"/>
                </a:solidFill>
                <a:latin typeface="Calibri"/>
                <a:ea typeface="DejaVu Sans"/>
              </a:rPr>
              <a:t>Different concentric obstructions</a:t>
            </a:r>
            <a:endParaRPr/>
          </a:p>
          <a:p>
            <a:pPr>
              <a:lnSpc>
                <a:spcPct val="100000"/>
              </a:lnSpc>
              <a:buFont typeface="Arial"/>
              <a:buChar char="•"/>
            </a:pPr>
            <a:r>
              <a:rPr lang="en-US" sz="3200">
                <a:solidFill>
                  <a:srgbClr val="000000"/>
                </a:solidFill>
                <a:latin typeface="Calibri"/>
                <a:ea typeface="DejaVu Sans"/>
              </a:rPr>
              <a:t>Easy to lock pick with Skeleton keys</a:t>
            </a:r>
            <a:endParaRPr/>
          </a:p>
          <a:p>
            <a:pPr>
              <a:lnSpc>
                <a:spcPct val="100000"/>
              </a:lnSpc>
              <a:buFont typeface="Arial"/>
              <a:buChar char="•"/>
            </a:pPr>
            <a:r>
              <a:rPr lang="en-US" sz="3200">
                <a:solidFill>
                  <a:srgbClr val="000000"/>
                </a:solidFill>
                <a:latin typeface="Calibri"/>
                <a:ea typeface="DejaVu Sans"/>
              </a:rPr>
              <a:t>They come from ancient Rome</a:t>
            </a:r>
            <a:endParaRPr/>
          </a:p>
          <a:p>
            <a:pPr>
              <a:lnSpc>
                <a:spcPct val="100000"/>
              </a:lnSpc>
            </a:pPr>
            <a:endParaRPr/>
          </a:p>
        </p:txBody>
      </p:sp>
      <p:sp>
        <p:nvSpPr>
          <p:cNvPr id="270" name="CustomShape 3"/>
          <p:cNvSpPr/>
          <p:nvPr/>
        </p:nvSpPr>
        <p:spPr>
          <a:xfrm>
            <a:off x="0" y="0"/>
            <a:ext cx="11796120" cy="11796120"/>
          </a:xfrm>
          <a:prstGeom prst="rect">
            <a:avLst/>
          </a:prstGeom>
        </p:spPr>
        <p:txBody>
          <a:bodyPr bIns="45000" lIns="90000" rIns="90000" tIns="45000"/>
          <a:p>
            <a:pPr>
              <a:lnSpc>
                <a:spcPct val="100000"/>
              </a:lnSpc>
            </a:pPr>
            <a:fld id="{A1A131C1-C161-41A1-9101-F19121518171}" type="slidenum">
              <a:rPr lang="en-US">
                <a:solidFill>
                  <a:srgbClr val="000000"/>
                </a:solidFill>
                <a:latin typeface="Calibri"/>
                <a:ea typeface="DejaVu Sans"/>
              </a:rPr>
              <a:t>&lt;number&gt;</a:t>
            </a:fld>
            <a:endParaRPr/>
          </a:p>
        </p:txBody>
      </p:sp>
      <p:pic>
        <p:nvPicPr>
          <p:cNvPr descr="" id="271" name="Picture 6"/>
          <p:cNvPicPr/>
          <p:nvPr/>
        </p:nvPicPr>
        <p:blipFill>
          <a:blip r:embed="rId2"/>
          <a:stretch>
            <a:fillRect/>
          </a:stretch>
        </p:blipFill>
        <p:spPr>
          <a:xfrm>
            <a:off x="6400800" y="4114800"/>
            <a:ext cx="2475360" cy="1857960"/>
          </a:xfrm>
          <a:prstGeom prst="rect">
            <a:avLst/>
          </a:prstGeom>
        </p:spPr>
      </p:pic>
      <p:sp>
        <p:nvSpPr>
          <p:cNvPr id="272" name="CustomShape 4"/>
          <p:cNvSpPr/>
          <p:nvPr/>
        </p:nvSpPr>
        <p:spPr>
          <a:xfrm>
            <a:off x="1455120" y="6477120"/>
            <a:ext cx="593496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Images from http://en.wikipedia.org/wiki/File:Warded_locked.png used by permission under Gnu free documentation license 1.2</a:t>
            </a:r>
            <a:endParaRPr/>
          </a:p>
        </p:txBody>
      </p:sp>
    </p:spTree>
  </p:cSld>
  <p:timing>
    <p:tnLst>
      <p:par>
        <p:cTn dur="indefinite" id="291" nodeType="tmRoot" restart="never">
          <p:childTnLst>
            <p:seq>
              <p:cTn id="292" nodeType="mainSeq">
                <p:childTnLst>
                  <p:par>
                    <p:cTn fill="freeze" id="293">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3"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Pick  vs. Bypass</a:t>
            </a:r>
            <a:endParaRPr/>
          </a:p>
        </p:txBody>
      </p:sp>
      <p:sp>
        <p:nvSpPr>
          <p:cNvPr id="274" name="CustomShape 2"/>
          <p:cNvSpPr/>
          <p:nvPr/>
        </p:nvSpPr>
        <p:spPr>
          <a:xfrm>
            <a:off x="714240" y="1643040"/>
            <a:ext cx="7895160" cy="4375800"/>
          </a:xfrm>
          <a:prstGeom prst="rect">
            <a:avLst/>
          </a:prstGeom>
        </p:spPr>
        <p:txBody>
          <a:bodyPr bIns="45000" lIns="90000" rIns="90000" tIns="45000"/>
          <a:p>
            <a:pPr>
              <a:lnSpc>
                <a:spcPct val="100000"/>
              </a:lnSpc>
            </a:pPr>
            <a:r>
              <a:rPr lang="en-US" sz="3200">
                <a:solidFill>
                  <a:srgbClr val="000000"/>
                </a:solidFill>
                <a:latin typeface="Calibri"/>
                <a:ea typeface="DejaVu Sans"/>
              </a:rPr>
              <a:t>Break open a lock in a nondestructive manner can be achieved either through: </a:t>
            </a:r>
            <a:endParaRPr/>
          </a:p>
          <a:p>
            <a:pPr>
              <a:lnSpc>
                <a:spcPct val="100000"/>
              </a:lnSpc>
              <a:buFont typeface="Arial"/>
              <a:buChar char="•"/>
            </a:pPr>
            <a:r>
              <a:rPr lang="en-US" sz="3200">
                <a:solidFill>
                  <a:srgbClr val="000000"/>
                </a:solidFill>
                <a:latin typeface="Calibri"/>
                <a:ea typeface="DejaVu Sans"/>
              </a:rPr>
              <a:t>Pick: acting on the lock mechanism simulating the operation of the key</a:t>
            </a:r>
            <a:endParaRPr/>
          </a:p>
          <a:p>
            <a:pPr>
              <a:lnSpc>
                <a:spcPct val="100000"/>
              </a:lnSpc>
              <a:buFont typeface="Arial"/>
              <a:buChar char="•"/>
            </a:pPr>
            <a:r>
              <a:rPr lang="en-US" sz="3200">
                <a:solidFill>
                  <a:srgbClr val="000000"/>
                </a:solidFill>
                <a:latin typeface="Calibri"/>
                <a:ea typeface="DejaVu Sans"/>
              </a:rPr>
              <a:t>Bypass: manipulation of the bolt without using the lock</a:t>
            </a:r>
            <a:endParaRPr/>
          </a:p>
        </p:txBody>
      </p:sp>
      <p:sp>
        <p:nvSpPr>
          <p:cNvPr id="275" name="CustomShape 3"/>
          <p:cNvSpPr/>
          <p:nvPr/>
        </p:nvSpPr>
        <p:spPr>
          <a:xfrm>
            <a:off x="0" y="0"/>
            <a:ext cx="11796120" cy="11796120"/>
          </a:xfrm>
          <a:prstGeom prst="rect">
            <a:avLst/>
          </a:prstGeom>
        </p:spPr>
        <p:txBody>
          <a:bodyPr bIns="45000" lIns="90000" rIns="90000" tIns="45000"/>
          <a:p>
            <a:pPr>
              <a:lnSpc>
                <a:spcPct val="100000"/>
              </a:lnSpc>
            </a:pPr>
            <a:fld id="{C1D1F1F1-6101-4151-91D1-911151F18181}" type="slidenum">
              <a:rPr lang="en-US">
                <a:solidFill>
                  <a:srgbClr val="000000"/>
                </a:solidFill>
                <a:latin typeface="Calibri"/>
                <a:ea typeface="DejaVu Sans"/>
              </a:rPr>
              <a:t>&lt;number&gt;</a:t>
            </a:fld>
            <a:endParaRPr/>
          </a:p>
        </p:txBody>
      </p:sp>
    </p:spTree>
  </p:cSld>
  <p:timing>
    <p:tnLst>
      <p:par>
        <p:cTn dur="indefinite" id="294" nodeType="tmRoot" restart="never">
          <p:childTnLst>
            <p:seq>
              <p:cTn id="295" nodeType="mainSeq">
                <p:childTnLst>
                  <p:par>
                    <p:cTn fill="freeze" id="296">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6" name="CustomShape 1"/>
          <p:cNvSpPr/>
          <p:nvPr/>
        </p:nvSpPr>
        <p:spPr>
          <a:xfrm>
            <a:off x="0" y="304920"/>
            <a:ext cx="8990640" cy="1205280"/>
          </a:xfrm>
          <a:prstGeom prst="rect">
            <a:avLst/>
          </a:prstGeom>
        </p:spPr>
        <p:txBody>
          <a:bodyPr anchor="ctr" bIns="45000" lIns="90000" rIns="90000" tIns="45000"/>
          <a:p>
            <a:pPr algn="ctr">
              <a:lnSpc>
                <a:spcPct val="100000"/>
              </a:lnSpc>
            </a:pPr>
            <a:r>
              <a:rPr lang="en-US" sz="4000">
                <a:solidFill>
                  <a:srgbClr val="000000"/>
                </a:solidFill>
                <a:latin typeface="Calibri"/>
                <a:ea typeface="DejaVu Sans"/>
              </a:rPr>
              <a:t>1860: Yale Pin Tumbler Lock</a:t>
            </a:r>
            <a:endParaRPr/>
          </a:p>
        </p:txBody>
      </p:sp>
      <p:sp>
        <p:nvSpPr>
          <p:cNvPr id="277" name="CustomShape 2"/>
          <p:cNvSpPr/>
          <p:nvPr/>
        </p:nvSpPr>
        <p:spPr>
          <a:xfrm>
            <a:off x="795240" y="3809880"/>
            <a:ext cx="4385160" cy="236124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Double-detainer theory of locking</a:t>
            </a:r>
            <a:endParaRPr/>
          </a:p>
          <a:p>
            <a:pPr>
              <a:lnSpc>
                <a:spcPct val="100000"/>
              </a:lnSpc>
              <a:buFont typeface="Arial"/>
              <a:buChar char="•"/>
            </a:pPr>
            <a:r>
              <a:rPr lang="en-US" sz="2800">
                <a:solidFill>
                  <a:srgbClr val="000000"/>
                </a:solidFill>
                <a:latin typeface="Calibri"/>
                <a:ea typeface="DejaVu Sans"/>
              </a:rPr>
              <a:t>Created shear line</a:t>
            </a:r>
            <a:endParaRPr/>
          </a:p>
        </p:txBody>
      </p:sp>
      <p:sp>
        <p:nvSpPr>
          <p:cNvPr id="278" name="CustomShape 3"/>
          <p:cNvSpPr/>
          <p:nvPr/>
        </p:nvSpPr>
        <p:spPr>
          <a:xfrm>
            <a:off x="7238880" y="6400800"/>
            <a:ext cx="1904040" cy="456120"/>
          </a:xfrm>
          <a:prstGeom prst="rect">
            <a:avLst/>
          </a:prstGeom>
        </p:spPr>
        <p:txBody>
          <a:bodyPr bIns="45000" lIns="90000" rIns="90000" tIns="45000"/>
          <a:p>
            <a:pPr>
              <a:lnSpc>
                <a:spcPct val="100000"/>
              </a:lnSpc>
            </a:pPr>
            <a:fld id="{7111B1F1-E1F1-4151-8141-41B15151E1F1}" type="slidenum">
              <a:rPr lang="en-US">
                <a:solidFill>
                  <a:srgbClr val="000000"/>
                </a:solidFill>
                <a:latin typeface="Calibri"/>
                <a:ea typeface="DejaVu Sans"/>
              </a:rPr>
              <a:t>&lt;number&gt;</a:t>
            </a:fld>
            <a:endParaRPr/>
          </a:p>
        </p:txBody>
      </p:sp>
      <p:sp>
        <p:nvSpPr>
          <p:cNvPr id="279" name="CustomShape 4"/>
          <p:cNvSpPr/>
          <p:nvPr/>
        </p:nvSpPr>
        <p:spPr>
          <a:xfrm>
            <a:off x="1981080" y="1600200"/>
            <a:ext cx="3808800" cy="449460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Modern version of the Egyptian single-pin design</a:t>
            </a:r>
            <a:endParaRPr/>
          </a:p>
          <a:p>
            <a:pPr>
              <a:lnSpc>
                <a:spcPct val="100000"/>
              </a:lnSpc>
              <a:buFont typeface="Arial"/>
              <a:buChar char="•"/>
            </a:pPr>
            <a:r>
              <a:rPr lang="en-US" sz="2800">
                <a:solidFill>
                  <a:srgbClr val="000000"/>
                </a:solidFill>
                <a:latin typeface="Calibri"/>
                <a:ea typeface="DejaVu Sans"/>
              </a:rPr>
              <a:t>Utilizes two pins for locking</a:t>
            </a:r>
            <a:endParaRPr/>
          </a:p>
        </p:txBody>
      </p:sp>
      <p:pic>
        <p:nvPicPr>
          <p:cNvPr descr="" id="280" name="Picture 2"/>
          <p:cNvPicPr/>
          <p:nvPr/>
        </p:nvPicPr>
        <p:blipFill>
          <a:blip r:embed="rId1"/>
          <a:stretch>
            <a:fillRect/>
          </a:stretch>
        </p:blipFill>
        <p:spPr>
          <a:xfrm>
            <a:off x="469800" y="1752480"/>
            <a:ext cx="1275120" cy="1275120"/>
          </a:xfrm>
          <a:prstGeom prst="rect">
            <a:avLst/>
          </a:prstGeom>
        </p:spPr>
      </p:pic>
      <p:sp>
        <p:nvSpPr>
          <p:cNvPr id="281" name="CustomShape 5"/>
          <p:cNvSpPr/>
          <p:nvPr/>
        </p:nvSpPr>
        <p:spPr>
          <a:xfrm>
            <a:off x="177480" y="3093120"/>
            <a:ext cx="190548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Public domain image of Linus Yale, Jr.</a:t>
            </a:r>
            <a:endParaRPr/>
          </a:p>
        </p:txBody>
      </p:sp>
      <p:pic>
        <p:nvPicPr>
          <p:cNvPr descr="" id="282" name="Picture 3"/>
          <p:cNvPicPr/>
          <p:nvPr/>
        </p:nvPicPr>
        <p:blipFill>
          <a:blip r:embed="rId2"/>
          <a:stretch>
            <a:fillRect/>
          </a:stretch>
        </p:blipFill>
        <p:spPr>
          <a:xfrm>
            <a:off x="5486400" y="3200400"/>
            <a:ext cx="3161160" cy="2634120"/>
          </a:xfrm>
          <a:prstGeom prst="rect">
            <a:avLst/>
          </a:prstGeom>
        </p:spPr>
      </p:pic>
      <p:sp>
        <p:nvSpPr>
          <p:cNvPr id="283" name="CustomShape 6"/>
          <p:cNvSpPr/>
          <p:nvPr/>
        </p:nvSpPr>
        <p:spPr>
          <a:xfrm>
            <a:off x="2575080" y="5943600"/>
            <a:ext cx="631764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 from http://en.wikipedia.org/wiki/File:Pin_tumbler_with_key.svg used with permission under Gnu Free Documentation License 1.2</a:t>
            </a:r>
            <a:endParaRPr/>
          </a:p>
        </p:txBody>
      </p:sp>
    </p:spTree>
  </p:cSld>
  <p:timing>
    <p:tnLst>
      <p:par>
        <p:cTn dur="indefinite" id="297" nodeType="tmRoot" restart="never">
          <p:childTnLst>
            <p:seq>
              <p:cTn id="298" nodeType="mainSeq">
                <p:childTnLst>
                  <p:par>
                    <p:cTn fill="freeze" id="299">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Why Physical Security?</a:t>
            </a:r>
            <a:endParaRPr/>
          </a:p>
        </p:txBody>
      </p:sp>
      <p:sp>
        <p:nvSpPr>
          <p:cNvPr id="214" name="CustomShape 2"/>
          <p:cNvSpPr/>
          <p:nvPr/>
        </p:nvSpPr>
        <p:spPr>
          <a:xfrm>
            <a:off x="457200" y="1417320"/>
            <a:ext cx="8228520" cy="5074200"/>
          </a:xfrm>
          <a:prstGeom prst="rect">
            <a:avLst/>
          </a:prstGeom>
        </p:spPr>
        <p:txBody>
          <a:bodyPr bIns="45000" lIns="90000" rIns="90000" tIns="45000"/>
          <a:p>
            <a:pPr>
              <a:lnSpc>
                <a:spcPct val="100000"/>
              </a:lnSpc>
              <a:buFont typeface="Arial"/>
              <a:buChar char="•"/>
            </a:pPr>
            <a:r>
              <a:rPr lang="en-US" sz="3200">
                <a:solidFill>
                  <a:srgbClr val="000000"/>
                </a:solidFill>
                <a:latin typeface="Calibri"/>
                <a:ea typeface="DejaVu Sans"/>
              </a:rPr>
              <a:t>Notion of boundaries</a:t>
            </a:r>
            <a:endParaRPr/>
          </a:p>
          <a:p>
            <a:pPr lvl="1">
              <a:lnSpc>
                <a:spcPct val="100000"/>
              </a:lnSpc>
              <a:buSzPct val="45000"/>
              <a:buFont typeface="StarSymbol"/>
              <a:buChar char=""/>
            </a:pPr>
            <a:r>
              <a:rPr lang="en-US" sz="3200">
                <a:solidFill>
                  <a:srgbClr val="000000"/>
                </a:solidFill>
                <a:latin typeface="Calibri"/>
                <a:ea typeface="DejaVu Sans"/>
              </a:rPr>
              <a:t>Physical</a:t>
            </a:r>
            <a:endParaRPr/>
          </a:p>
          <a:p>
            <a:pPr lvl="1">
              <a:lnSpc>
                <a:spcPct val="100000"/>
              </a:lnSpc>
              <a:buSzPct val="45000"/>
              <a:buFont typeface="StarSymbol"/>
              <a:buChar char=""/>
            </a:pPr>
            <a:r>
              <a:rPr lang="en-US" sz="3200">
                <a:solidFill>
                  <a:srgbClr val="000000"/>
                </a:solidFill>
                <a:latin typeface="Calibri"/>
                <a:ea typeface="DejaVu Sans"/>
              </a:rPr>
              <a:t>Temporal</a:t>
            </a:r>
            <a:endParaRPr/>
          </a:p>
          <a:p>
            <a:pPr lvl="1">
              <a:lnSpc>
                <a:spcPct val="100000"/>
              </a:lnSpc>
              <a:buSzPct val="45000"/>
              <a:buFont typeface="StarSymbol"/>
              <a:buChar char=""/>
            </a:pPr>
            <a:r>
              <a:rPr lang="en-US" sz="3200">
                <a:solidFill>
                  <a:srgbClr val="000000"/>
                </a:solidFill>
                <a:latin typeface="Calibri"/>
                <a:ea typeface="DejaVu Sans"/>
              </a:rPr>
              <a:t>Logical</a:t>
            </a:r>
            <a:endParaRPr/>
          </a:p>
          <a:p>
            <a:pPr lvl="1">
              <a:lnSpc>
                <a:spcPct val="100000"/>
              </a:lnSpc>
              <a:buSzPct val="45000"/>
              <a:buFont typeface="StarSymbol"/>
              <a:buChar char=""/>
            </a:pPr>
            <a:r>
              <a:rPr lang="en-US" sz="3200">
                <a:solidFill>
                  <a:srgbClr val="000000"/>
                </a:solidFill>
                <a:latin typeface="Calibri"/>
                <a:ea typeface="DejaVu Sans"/>
              </a:rPr>
              <a:t>Cryptographic</a:t>
            </a:r>
            <a:endParaRPr/>
          </a:p>
          <a:p>
            <a:pPr>
              <a:lnSpc>
                <a:spcPct val="100000"/>
              </a:lnSpc>
              <a:buFont typeface="Arial"/>
              <a:buChar char="•"/>
            </a:pPr>
            <a:r>
              <a:rPr lang="en-US" sz="3200">
                <a:solidFill>
                  <a:srgbClr val="000000"/>
                </a:solidFill>
                <a:latin typeface="Calibri"/>
                <a:ea typeface="DejaVu Sans"/>
              </a:rPr>
              <a:t>There may be several of each type</a:t>
            </a:r>
            <a:endParaRPr/>
          </a:p>
          <a:p>
            <a:pPr>
              <a:lnSpc>
                <a:spcPct val="100000"/>
              </a:lnSpc>
              <a:buFont typeface="Arial"/>
              <a:buChar char="•"/>
            </a:pPr>
            <a:r>
              <a:rPr lang="en-US" sz="3200">
                <a:solidFill>
                  <a:srgbClr val="000000"/>
                </a:solidFill>
                <a:latin typeface="Calibri"/>
                <a:ea typeface="DejaVu Sans"/>
              </a:rPr>
              <a:t>These may be interleaved</a:t>
            </a:r>
            <a:endParaRPr/>
          </a:p>
          <a:p>
            <a:pPr>
              <a:lnSpc>
                <a:spcPct val="100000"/>
              </a:lnSpc>
              <a:buFont typeface="Arial"/>
              <a:buChar char="•"/>
            </a:pPr>
            <a:r>
              <a:rPr lang="en-US" sz="3200">
                <a:solidFill>
                  <a:srgbClr val="000000"/>
                </a:solidFill>
                <a:latin typeface="Calibri"/>
                <a:ea typeface="DejaVu Sans"/>
              </a:rPr>
              <a:t>Even the most secure system may be vulnerable if physical access is obtained</a:t>
            </a:r>
            <a:endParaRPr/>
          </a:p>
          <a:p>
            <a:pPr>
              <a:lnSpc>
                <a:spcPct val="100000"/>
              </a:lnSpc>
              <a:buFont typeface="Arial"/>
              <a:buChar char="•"/>
            </a:pPr>
            <a:r>
              <a:rPr lang="en-US" sz="3200">
                <a:solidFill>
                  <a:srgbClr val="000000"/>
                </a:solidFill>
                <a:latin typeface="Calibri"/>
                <a:ea typeface="DejaVu Sans"/>
              </a:rPr>
              <a:t> </a:t>
            </a:r>
            <a:endParaRPr/>
          </a:p>
          <a:p>
            <a:pPr>
              <a:lnSpc>
                <a:spcPct val="100000"/>
              </a:lnSpc>
            </a:pPr>
            <a:endParaRPr/>
          </a:p>
        </p:txBody>
      </p:sp>
      <p:sp>
        <p:nvSpPr>
          <p:cNvPr id="215" name="CustomShape 3"/>
          <p:cNvSpPr/>
          <p:nvPr/>
        </p:nvSpPr>
        <p:spPr>
          <a:xfrm>
            <a:off x="0" y="0"/>
            <a:ext cx="11796120" cy="11796120"/>
          </a:xfrm>
          <a:prstGeom prst="rect">
            <a:avLst/>
          </a:prstGeom>
        </p:spPr>
        <p:txBody>
          <a:bodyPr bIns="45000" lIns="90000" rIns="90000" tIns="45000"/>
          <a:p>
            <a:pPr>
              <a:lnSpc>
                <a:spcPct val="100000"/>
              </a:lnSpc>
            </a:pPr>
            <a:fld id="{C10181C1-71B1-41B1-81C1-A1F1C1C14141}" type="slidenum">
              <a:rPr lang="en-US">
                <a:solidFill>
                  <a:srgbClr val="000000"/>
                </a:solidFill>
                <a:latin typeface="Calibri"/>
                <a:ea typeface="DejaVu Sans"/>
              </a:rPr>
              <a:t>&lt;number&gt;</a:t>
            </a:fld>
            <a:endParaRPr/>
          </a:p>
        </p:txBody>
      </p:sp>
    </p:spTree>
  </p:cSld>
  <p:timing>
    <p:tnLst>
      <p:par>
        <p:cTn dur="indefinite" id="4" nodeType="tmRoot" restart="never">
          <p:childTnLst>
            <p:seq>
              <p:cTn id="5" nodeType="mainSeq">
                <p:childTnLst>
                  <p:par>
                    <p:cTn fill="freeze" id="6">
                      <p:stCondLst>
                        <p:cond delay="indefinite"/>
                      </p:stCondLst>
                      <p:childTnLst/>
                    </p:cTn>
                  </p:par>
                  <p:par>
                    <p:cTn fill="hold" id="7">
                      <p:stCondLst>
                        <p:cond delay="indefinite"/>
                      </p:stCondLst>
                      <p:childTnLst>
                        <p:par>
                          <p:cTn fill="hold" id="8">
                            <p:stCondLst>
                              <p:cond delay="0"/>
                            </p:stCondLst>
                            <p:childTnLst>
                              <p:par>
                                <p:cTn fill="hold" id="9" nodeType="clickEffect" presetClass="entr" presetID="1">
                                  <p:stCondLst>
                                    <p:cond delay="0"/>
                                  </p:stCondLst>
                                  <p:childTnLst>
                                    <p:set>
                                      <p:cBhvr>
                                        <p:cTn dur="1" fill="hold" id="10">
                                          <p:stCondLst>
                                            <p:cond delay="0"/>
                                          </p:stCondLst>
                                        </p:cTn>
                                        <p:tgtEl>
                                          <p:spTgt spid="214">
                                            <p:txEl>
                                              <p:pRg end="21" st="0"/>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stCondLst>
                                    <p:cond delay="0"/>
                                  </p:stCondLst>
                                  <p:childTnLst>
                                    <p:set>
                                      <p:cBhvr>
                                        <p:cTn dur="1" fill="hold" id="14">
                                          <p:stCondLst>
                                            <p:cond delay="0"/>
                                          </p:stCondLst>
                                        </p:cTn>
                                        <p:tgtEl>
                                          <p:spTgt spid="214">
                                            <p:txEl>
                                              <p:pRg end="30" st="21"/>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stCondLst>
                                    <p:cond delay="0"/>
                                  </p:stCondLst>
                                  <p:childTnLst>
                                    <p:set>
                                      <p:cBhvr>
                                        <p:cTn dur="1" fill="hold" id="18">
                                          <p:stCondLst>
                                            <p:cond delay="0"/>
                                          </p:stCondLst>
                                        </p:cTn>
                                        <p:tgtEl>
                                          <p:spTgt spid="214">
                                            <p:txEl>
                                              <p:pRg end="39" st="30"/>
                                            </p:txEl>
                                          </p:spTgt>
                                        </p:tgtEl>
                                        <p:attrNameLst>
                                          <p:attrName>style.visibility</p:attrName>
                                        </p:attrNameLst>
                                      </p:cBhvr>
                                      <p:to>
                                        <p:strVal val="visible"/>
                                      </p:to>
                                    </p:se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1">
                                  <p:stCondLst>
                                    <p:cond delay="0"/>
                                  </p:stCondLst>
                                  <p:childTnLst>
                                    <p:set>
                                      <p:cBhvr>
                                        <p:cTn dur="1" fill="hold" id="22">
                                          <p:stCondLst>
                                            <p:cond delay="0"/>
                                          </p:stCondLst>
                                        </p:cTn>
                                        <p:tgtEl>
                                          <p:spTgt spid="214">
                                            <p:txEl>
                                              <p:pRg end="47" st="39"/>
                                            </p:txEl>
                                          </p:spTgt>
                                        </p:tgtEl>
                                        <p:attrNameLst>
                                          <p:attrName>style.visibility</p:attrName>
                                        </p:attrNameLst>
                                      </p:cBhvr>
                                      <p:to>
                                        <p:strVal val="visible"/>
                                      </p:to>
                                    </p:se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1">
                                  <p:stCondLst>
                                    <p:cond delay="0"/>
                                  </p:stCondLst>
                                  <p:childTnLst>
                                    <p:set>
                                      <p:cBhvr>
                                        <p:cTn dur="1" fill="hold" id="26">
                                          <p:stCondLst>
                                            <p:cond delay="0"/>
                                          </p:stCondLst>
                                        </p:cTn>
                                        <p:tgtEl>
                                          <p:spTgt spid="214">
                                            <p:txEl>
                                              <p:pRg end="61" st="47"/>
                                            </p:txEl>
                                          </p:spTgt>
                                        </p:tgtEl>
                                        <p:attrNameLst>
                                          <p:attrName>style.visibility</p:attrName>
                                        </p:attrNameLst>
                                      </p:cBhvr>
                                      <p:to>
                                        <p:strVal val="visible"/>
                                      </p:to>
                                    </p:set>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1">
                                  <p:stCondLst>
                                    <p:cond delay="0"/>
                                  </p:stCondLst>
                                  <p:childTnLst>
                                    <p:set>
                                      <p:cBhvr>
                                        <p:cTn dur="1" fill="hold" id="30">
                                          <p:stCondLst>
                                            <p:cond delay="0"/>
                                          </p:stCondLst>
                                        </p:cTn>
                                        <p:tgtEl>
                                          <p:spTgt spid="214">
                                            <p:txEl>
                                              <p:pRg end="95" st="61"/>
                                            </p:txEl>
                                          </p:spTgt>
                                        </p:tgtEl>
                                        <p:attrNameLst>
                                          <p:attrName>style.visibility</p:attrName>
                                        </p:attrNameLst>
                                      </p:cBhvr>
                                      <p:to>
                                        <p:strVal val="visible"/>
                                      </p:to>
                                    </p:set>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1">
                                  <p:stCondLst>
                                    <p:cond delay="0"/>
                                  </p:stCondLst>
                                  <p:childTnLst>
                                    <p:set>
                                      <p:cBhvr>
                                        <p:cTn dur="1" fill="hold" id="34">
                                          <p:stCondLst>
                                            <p:cond delay="0"/>
                                          </p:stCondLst>
                                        </p:cTn>
                                        <p:tgtEl>
                                          <p:spTgt spid="214">
                                            <p:txEl>
                                              <p:pRg end="120" st="95"/>
                                            </p:txEl>
                                          </p:spTgt>
                                        </p:tgtEl>
                                        <p:attrNameLst>
                                          <p:attrName>style.visibility</p:attrName>
                                        </p:attrNameLst>
                                      </p:cBhvr>
                                      <p:to>
                                        <p:strVal val="visible"/>
                                      </p:to>
                                    </p:set>
                                  </p:childTnLst>
                                </p:cTn>
                              </p:par>
                            </p:childTnLst>
                          </p:cTn>
                        </p:par>
                      </p:childTnLst>
                    </p:cTn>
                  </p:par>
                  <p:par>
                    <p:cTn fill="hold" id="35">
                      <p:stCondLst>
                        <p:cond delay="indefinite"/>
                      </p:stCondLst>
                      <p:childTnLst>
                        <p:par>
                          <p:cTn fill="hold" id="36">
                            <p:stCondLst>
                              <p:cond delay="0"/>
                            </p:stCondLst>
                            <p:childTnLst>
                              <p:par>
                                <p:cTn fill="hold" id="37" nodeType="clickEffect" presetClass="entr" presetID="1">
                                  <p:stCondLst>
                                    <p:cond delay="0"/>
                                  </p:stCondLst>
                                  <p:childTnLst>
                                    <p:set>
                                      <p:cBhvr>
                                        <p:cTn dur="1" fill="hold" id="38">
                                          <p:stCondLst>
                                            <p:cond delay="0"/>
                                          </p:stCondLst>
                                        </p:cTn>
                                        <p:tgtEl>
                                          <p:spTgt spid="214">
                                            <p:txEl>
                                              <p:pRg end="197" st="120"/>
                                            </p:txEl>
                                          </p:spTgt>
                                        </p:tgtEl>
                                        <p:attrNameLst>
                                          <p:attrName>style.visibility</p:attrName>
                                        </p:attrNameLst>
                                      </p:cBhvr>
                                      <p:to>
                                        <p:strVal val="visible"/>
                                      </p:to>
                                    </p:set>
                                  </p:childTnLst>
                                </p:cTn>
                              </p:par>
                            </p:childTnLst>
                          </p:cTn>
                        </p:par>
                      </p:childTnLst>
                    </p:cTn>
                  </p:par>
                  <p:par>
                    <p:cTn fill="hold" id="39">
                      <p:stCondLst>
                        <p:cond delay="indefinite"/>
                      </p:stCondLst>
                      <p:childTnLst>
                        <p:par>
                          <p:cTn fill="hold" id="40">
                            <p:stCondLst>
                              <p:cond delay="0"/>
                            </p:stCondLst>
                            <p:childTnLst>
                              <p:par>
                                <p:cTn fill="hold" id="41" nodeType="clickEffect" presetClass="entr" presetID="1">
                                  <p:stCondLst>
                                    <p:cond delay="0"/>
                                  </p:stCondLst>
                                  <p:childTnLst>
                                    <p:set>
                                      <p:cBhvr>
                                        <p:cTn dur="1" fill="hold" id="42">
                                          <p:stCondLst>
                                            <p:cond delay="0"/>
                                          </p:stCondLst>
                                        </p:cTn>
                                        <p:tgtEl>
                                          <p:spTgt spid="214">
                                            <p:txEl>
                                              <p:pRg end="199" st="19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4"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Terminology</a:t>
            </a:r>
            <a:endParaRPr/>
          </a:p>
        </p:txBody>
      </p:sp>
      <p:sp>
        <p:nvSpPr>
          <p:cNvPr id="285" name="CustomShape 2"/>
          <p:cNvSpPr/>
          <p:nvPr/>
        </p:nvSpPr>
        <p:spPr>
          <a:xfrm>
            <a:off x="642960" y="1571760"/>
            <a:ext cx="3856680" cy="522720"/>
          </a:xfrm>
          <a:prstGeom prst="rect">
            <a:avLst/>
          </a:prstGeom>
        </p:spPr>
        <p:txBody>
          <a:bodyPr bIns="45000" lIns="90000" rIns="90000" tIns="45000"/>
          <a:p>
            <a:pPr>
              <a:lnSpc>
                <a:spcPct val="100000"/>
              </a:lnSpc>
            </a:pPr>
            <a:r>
              <a:rPr lang="en-US" sz="2800">
                <a:solidFill>
                  <a:srgbClr val="000000"/>
                </a:solidFill>
                <a:latin typeface="Calibri"/>
                <a:ea typeface="DejaVu Sans"/>
              </a:rPr>
              <a:t>shell or hull</a:t>
            </a:r>
            <a:endParaRPr/>
          </a:p>
        </p:txBody>
      </p:sp>
      <p:sp>
        <p:nvSpPr>
          <p:cNvPr id="286" name="CustomShape 3"/>
          <p:cNvSpPr/>
          <p:nvPr/>
        </p:nvSpPr>
        <p:spPr>
          <a:xfrm>
            <a:off x="0" y="0"/>
            <a:ext cx="11796120" cy="11796120"/>
          </a:xfrm>
          <a:prstGeom prst="rect">
            <a:avLst/>
          </a:prstGeom>
        </p:spPr>
        <p:txBody>
          <a:bodyPr bIns="45000" lIns="90000" rIns="90000" tIns="45000"/>
          <a:p>
            <a:pPr>
              <a:lnSpc>
                <a:spcPct val="100000"/>
              </a:lnSpc>
            </a:pPr>
            <a:fld id="{F191A111-2121-41E1-B101-31C181E1A161}" type="slidenum">
              <a:rPr lang="en-US">
                <a:solidFill>
                  <a:srgbClr val="000000"/>
                </a:solidFill>
                <a:latin typeface="Calibri"/>
                <a:ea typeface="DejaVu Sans"/>
              </a:rPr>
              <a:t>&lt;number&gt;</a:t>
            </a:fld>
            <a:endParaRPr/>
          </a:p>
        </p:txBody>
      </p:sp>
      <p:pic>
        <p:nvPicPr>
          <p:cNvPr descr="" id="287" name="Picture 3"/>
          <p:cNvPicPr/>
          <p:nvPr/>
        </p:nvPicPr>
        <p:blipFill>
          <a:blip r:embed="rId1"/>
          <a:stretch>
            <a:fillRect/>
          </a:stretch>
        </p:blipFill>
        <p:spPr>
          <a:xfrm>
            <a:off x="2786040" y="1857240"/>
            <a:ext cx="4799520" cy="3999600"/>
          </a:xfrm>
          <a:prstGeom prst="rect">
            <a:avLst/>
          </a:prstGeom>
        </p:spPr>
      </p:pic>
      <p:sp>
        <p:nvSpPr>
          <p:cNvPr id="288" name="CustomShape 4"/>
          <p:cNvSpPr/>
          <p:nvPr/>
        </p:nvSpPr>
        <p:spPr>
          <a:xfrm>
            <a:off x="2500200" y="3857040"/>
            <a:ext cx="1499040" cy="570600"/>
          </a:xfrm>
          <a:prstGeom prst="straightConnector1">
            <a:avLst/>
          </a:prstGeom>
          <a:ln w="57240">
            <a:solidFill>
              <a:srgbClr val="ffff00"/>
            </a:solidFill>
            <a:round/>
            <a:tailEnd len="med" type="triangle" w="med"/>
          </a:ln>
        </p:spPr>
      </p:sp>
      <p:sp>
        <p:nvSpPr>
          <p:cNvPr id="289" name="CustomShape 5"/>
          <p:cNvSpPr/>
          <p:nvPr/>
        </p:nvSpPr>
        <p:spPr>
          <a:xfrm>
            <a:off x="1857240" y="3214800"/>
            <a:ext cx="2356200" cy="70200"/>
          </a:xfrm>
          <a:prstGeom prst="straightConnector1">
            <a:avLst/>
          </a:prstGeom>
          <a:ln w="57240">
            <a:solidFill>
              <a:srgbClr val="ffff00"/>
            </a:solidFill>
            <a:round/>
            <a:tailEnd len="med" type="triangle" w="med"/>
          </a:ln>
        </p:spPr>
      </p:sp>
      <p:sp>
        <p:nvSpPr>
          <p:cNvPr id="290" name="CustomShape 6"/>
          <p:cNvSpPr/>
          <p:nvPr/>
        </p:nvSpPr>
        <p:spPr>
          <a:xfrm>
            <a:off x="3929040" y="4429080"/>
            <a:ext cx="856080" cy="784800"/>
          </a:xfrm>
          <a:prstGeom prst="straightConnector1">
            <a:avLst/>
          </a:prstGeom>
          <a:ln w="57240">
            <a:solidFill>
              <a:srgbClr val="ffff00"/>
            </a:solidFill>
            <a:round/>
            <a:tailEnd len="med" type="triangle" w="med"/>
          </a:ln>
        </p:spPr>
      </p:sp>
      <p:sp>
        <p:nvSpPr>
          <p:cNvPr id="291" name="CustomShape 7"/>
          <p:cNvSpPr/>
          <p:nvPr/>
        </p:nvSpPr>
        <p:spPr>
          <a:xfrm>
            <a:off x="7286760" y="3716280"/>
            <a:ext cx="1284840" cy="360"/>
          </a:xfrm>
          <a:prstGeom prst="straightConnector1">
            <a:avLst/>
          </a:prstGeom>
          <a:ln w="57240">
            <a:solidFill>
              <a:srgbClr val="ffff00"/>
            </a:solidFill>
            <a:round/>
            <a:tailEnd len="med" type="triangle" w="med"/>
          </a:ln>
        </p:spPr>
      </p:sp>
      <p:sp>
        <p:nvSpPr>
          <p:cNvPr id="292" name="CustomShape 8"/>
          <p:cNvSpPr/>
          <p:nvPr/>
        </p:nvSpPr>
        <p:spPr>
          <a:xfrm>
            <a:off x="7215120" y="4214880"/>
            <a:ext cx="1141920" cy="498960"/>
          </a:xfrm>
          <a:prstGeom prst="straightConnector1">
            <a:avLst/>
          </a:prstGeom>
          <a:ln w="57240">
            <a:solidFill>
              <a:srgbClr val="ffff00"/>
            </a:solidFill>
            <a:round/>
            <a:tailEnd len="med" type="triangle" w="med"/>
          </a:ln>
        </p:spPr>
      </p:sp>
      <p:sp>
        <p:nvSpPr>
          <p:cNvPr id="293" name="CustomShape 9"/>
          <p:cNvSpPr/>
          <p:nvPr/>
        </p:nvSpPr>
        <p:spPr>
          <a:xfrm>
            <a:off x="5429160" y="5643000"/>
            <a:ext cx="713160" cy="356040"/>
          </a:xfrm>
          <a:prstGeom prst="straightConnector1">
            <a:avLst/>
          </a:prstGeom>
          <a:ln w="57240">
            <a:solidFill>
              <a:srgbClr val="ffff00"/>
            </a:solidFill>
            <a:round/>
            <a:tailEnd len="med" type="triangle" w="med"/>
          </a:ln>
        </p:spPr>
      </p:sp>
      <p:sp>
        <p:nvSpPr>
          <p:cNvPr id="294" name="CustomShape 10"/>
          <p:cNvSpPr/>
          <p:nvPr/>
        </p:nvSpPr>
        <p:spPr>
          <a:xfrm>
            <a:off x="2143080" y="2071800"/>
            <a:ext cx="1713600" cy="713160"/>
          </a:xfrm>
          <a:prstGeom prst="straightConnector1">
            <a:avLst/>
          </a:prstGeom>
          <a:ln w="57240">
            <a:solidFill>
              <a:srgbClr val="ffff00"/>
            </a:solidFill>
            <a:round/>
            <a:tailEnd len="med" type="triangle" w="med"/>
          </a:ln>
        </p:spPr>
      </p:sp>
      <p:sp>
        <p:nvSpPr>
          <p:cNvPr id="295" name="CustomShape 11"/>
          <p:cNvSpPr/>
          <p:nvPr/>
        </p:nvSpPr>
        <p:spPr>
          <a:xfrm>
            <a:off x="7296120" y="3438360"/>
            <a:ext cx="2761200" cy="128484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pin</a:t>
            </a:r>
            <a:endParaRPr/>
          </a:p>
        </p:txBody>
      </p:sp>
      <p:sp>
        <p:nvSpPr>
          <p:cNvPr id="296" name="CustomShape 12"/>
          <p:cNvSpPr/>
          <p:nvPr/>
        </p:nvSpPr>
        <p:spPr>
          <a:xfrm>
            <a:off x="642960" y="2571840"/>
            <a:ext cx="3808800" cy="114192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tumbler </a:t>
            </a:r>
            <a:endParaRPr/>
          </a:p>
          <a:p>
            <a:pPr>
              <a:lnSpc>
                <a:spcPct val="100000"/>
              </a:lnSpc>
            </a:pPr>
            <a:r>
              <a:rPr lang="en-US" sz="2800">
                <a:solidFill>
                  <a:srgbClr val="000000"/>
                </a:solidFill>
                <a:latin typeface="Calibri"/>
                <a:ea typeface="ヒラギノ角ゴ Pro W3"/>
              </a:rPr>
              <a:t>spring </a:t>
            </a:r>
            <a:endParaRPr/>
          </a:p>
          <a:p>
            <a:pPr>
              <a:lnSpc>
                <a:spcPct val="100000"/>
              </a:lnSpc>
            </a:pPr>
            <a:endParaRPr/>
          </a:p>
          <a:p>
            <a:pPr>
              <a:lnSpc>
                <a:spcPct val="100000"/>
              </a:lnSpc>
            </a:pPr>
            <a:endParaRPr/>
          </a:p>
        </p:txBody>
      </p:sp>
      <p:sp>
        <p:nvSpPr>
          <p:cNvPr id="297" name="CustomShape 13"/>
          <p:cNvSpPr/>
          <p:nvPr/>
        </p:nvSpPr>
        <p:spPr>
          <a:xfrm>
            <a:off x="685800" y="3733920"/>
            <a:ext cx="3808800" cy="1499040"/>
          </a:xfrm>
          <a:prstGeom prst="rect">
            <a:avLst/>
          </a:prstGeom>
        </p:spPr>
        <p:txBody>
          <a:bodyPr bIns="45000" lIns="90000" rIns="90000" tIns="45000"/>
          <a:p>
            <a:pPr>
              <a:lnSpc>
                <a:spcPct val="100000"/>
              </a:lnSpc>
            </a:pPr>
            <a:endParaRPr/>
          </a:p>
          <a:p>
            <a:pPr>
              <a:lnSpc>
                <a:spcPct val="100000"/>
              </a:lnSpc>
            </a:pPr>
            <a:r>
              <a:rPr lang="en-US" sz="2800">
                <a:solidFill>
                  <a:srgbClr val="000000"/>
                </a:solidFill>
                <a:latin typeface="Calibri"/>
                <a:ea typeface="ヒラギノ角ゴ Pro W3"/>
              </a:rPr>
              <a:t>sheer line</a:t>
            </a:r>
            <a:endParaRPr/>
          </a:p>
          <a:p>
            <a:pPr>
              <a:lnSpc>
                <a:spcPct val="100000"/>
              </a:lnSpc>
            </a:pPr>
            <a:endParaRPr/>
          </a:p>
        </p:txBody>
      </p:sp>
      <p:sp>
        <p:nvSpPr>
          <p:cNvPr id="298" name="CustomShape 14"/>
          <p:cNvSpPr/>
          <p:nvPr/>
        </p:nvSpPr>
        <p:spPr>
          <a:xfrm>
            <a:off x="690480" y="5143680"/>
            <a:ext cx="3808800" cy="411372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cylinder or plug</a:t>
            </a:r>
            <a:endParaRPr/>
          </a:p>
          <a:p>
            <a:pPr>
              <a:lnSpc>
                <a:spcPct val="100000"/>
              </a:lnSpc>
            </a:pPr>
            <a:endParaRPr/>
          </a:p>
        </p:txBody>
      </p:sp>
      <p:sp>
        <p:nvSpPr>
          <p:cNvPr id="299" name="CustomShape 15"/>
          <p:cNvSpPr/>
          <p:nvPr/>
        </p:nvSpPr>
        <p:spPr>
          <a:xfrm>
            <a:off x="5052960" y="5643720"/>
            <a:ext cx="1651680" cy="78480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keyway</a:t>
            </a:r>
            <a:endParaRPr/>
          </a:p>
          <a:p>
            <a:pPr>
              <a:lnSpc>
                <a:spcPct val="100000"/>
              </a:lnSpc>
            </a:pPr>
            <a:endParaRPr/>
          </a:p>
        </p:txBody>
      </p:sp>
      <p:sp>
        <p:nvSpPr>
          <p:cNvPr id="300" name="CustomShape 16"/>
          <p:cNvSpPr/>
          <p:nvPr/>
        </p:nvSpPr>
        <p:spPr>
          <a:xfrm>
            <a:off x="7286760" y="4643280"/>
            <a:ext cx="1213200" cy="284760"/>
          </a:xfrm>
          <a:prstGeom prst="straightConnector1">
            <a:avLst/>
          </a:prstGeom>
          <a:ln w="57240">
            <a:solidFill>
              <a:srgbClr val="ffff00"/>
            </a:solidFill>
            <a:round/>
            <a:tailEnd len="med" type="triangle" w="med"/>
          </a:ln>
        </p:spPr>
      </p:sp>
      <p:sp>
        <p:nvSpPr>
          <p:cNvPr id="301" name="CustomShape 17"/>
          <p:cNvSpPr/>
          <p:nvPr/>
        </p:nvSpPr>
        <p:spPr>
          <a:xfrm>
            <a:off x="5357880" y="1857240"/>
            <a:ext cx="498960" cy="213120"/>
          </a:xfrm>
          <a:prstGeom prst="straightConnector1">
            <a:avLst/>
          </a:prstGeom>
          <a:ln w="57240">
            <a:solidFill>
              <a:srgbClr val="ffff00"/>
            </a:solidFill>
            <a:round/>
            <a:tailEnd len="med" type="triangle" w="med"/>
          </a:ln>
        </p:spPr>
      </p:sp>
      <p:sp>
        <p:nvSpPr>
          <p:cNvPr id="302" name="CustomShape 18"/>
          <p:cNvSpPr/>
          <p:nvPr/>
        </p:nvSpPr>
        <p:spPr>
          <a:xfrm>
            <a:off x="6993000" y="2000160"/>
            <a:ext cx="2056320" cy="1284840"/>
          </a:xfrm>
          <a:prstGeom prst="rect">
            <a:avLst/>
          </a:prstGeom>
        </p:spPr>
        <p:txBody>
          <a:bodyPr bIns="45000" lIns="90000" rIns="90000" tIns="45000"/>
          <a:p>
            <a:pPr>
              <a:lnSpc>
                <a:spcPct val="100000"/>
              </a:lnSpc>
            </a:pPr>
            <a:endParaRPr/>
          </a:p>
          <a:p>
            <a:pPr>
              <a:lnSpc>
                <a:spcPct val="100000"/>
              </a:lnSpc>
            </a:pPr>
            <a:r>
              <a:rPr lang="en-US" sz="2800">
                <a:solidFill>
                  <a:srgbClr val="000000"/>
                </a:solidFill>
                <a:latin typeface="Calibri"/>
                <a:ea typeface="ヒラギノ角ゴ Pro W3"/>
              </a:rPr>
              <a:t>top or driver</a:t>
            </a:r>
            <a:endParaRPr/>
          </a:p>
        </p:txBody>
      </p:sp>
      <p:sp>
        <p:nvSpPr>
          <p:cNvPr id="303" name="CustomShape 19"/>
          <p:cNvSpPr/>
          <p:nvPr/>
        </p:nvSpPr>
        <p:spPr>
          <a:xfrm>
            <a:off x="7296120" y="4286160"/>
            <a:ext cx="1846800" cy="128484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bottom or key</a:t>
            </a:r>
            <a:endParaRPr/>
          </a:p>
        </p:txBody>
      </p:sp>
      <p:sp>
        <p:nvSpPr>
          <p:cNvPr id="304" name="CustomShape 20"/>
          <p:cNvSpPr/>
          <p:nvPr/>
        </p:nvSpPr>
        <p:spPr>
          <a:xfrm>
            <a:off x="7010280" y="3723480"/>
            <a:ext cx="856080" cy="927720"/>
          </a:xfrm>
          <a:prstGeom prst="straightConnector1">
            <a:avLst/>
          </a:prstGeom>
          <a:ln w="57240">
            <a:solidFill>
              <a:srgbClr val="ffff00"/>
            </a:solidFill>
            <a:round/>
            <a:tailEnd len="med" type="triangle" w="med"/>
          </a:ln>
        </p:spPr>
      </p:sp>
      <p:sp>
        <p:nvSpPr>
          <p:cNvPr id="305" name="CustomShape 21"/>
          <p:cNvSpPr/>
          <p:nvPr/>
        </p:nvSpPr>
        <p:spPr>
          <a:xfrm>
            <a:off x="5214960" y="1295280"/>
            <a:ext cx="2761200" cy="77508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driver</a:t>
            </a:r>
            <a:endParaRPr/>
          </a:p>
        </p:txBody>
      </p:sp>
      <p:sp>
        <p:nvSpPr>
          <p:cNvPr id="306" name="CustomShape 22"/>
          <p:cNvSpPr/>
          <p:nvPr/>
        </p:nvSpPr>
        <p:spPr>
          <a:xfrm>
            <a:off x="594000" y="6400800"/>
            <a:ext cx="631764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 from http://en.wikipedia.org/wiki/File:Pin_tumbler_with_key.svg used with permission under Gnu Free Documentation License 1.2</a:t>
            </a:r>
            <a:endParaRPr/>
          </a:p>
        </p:txBody>
      </p:sp>
    </p:spTree>
  </p:cSld>
  <p:timing>
    <p:tnLst>
      <p:par>
        <p:cTn dur="indefinite" id="300" nodeType="tmRoot" restart="never">
          <p:childTnLst>
            <p:seq>
              <p:cTn id="301" nodeType="mainSeq">
                <p:childTnLst>
                  <p:par>
                    <p:cTn fill="freeze" id="302">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 name="CustomShape 1"/>
          <p:cNvSpPr/>
          <p:nvPr/>
        </p:nvSpPr>
        <p:spPr>
          <a:xfrm>
            <a:off x="152280" y="167400"/>
            <a:ext cx="853344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How Does a Pin Tumbler Lock Work?</a:t>
            </a:r>
            <a:endParaRPr/>
          </a:p>
        </p:txBody>
      </p:sp>
      <p:sp>
        <p:nvSpPr>
          <p:cNvPr id="308" name="CustomShape 2"/>
          <p:cNvSpPr/>
          <p:nvPr/>
        </p:nvSpPr>
        <p:spPr>
          <a:xfrm>
            <a:off x="533520" y="1860120"/>
            <a:ext cx="4951800" cy="3702240"/>
          </a:xfrm>
          <a:prstGeom prst="rect">
            <a:avLst/>
          </a:prstGeom>
        </p:spPr>
        <p:txBody>
          <a:bodyPr bIns="45000" lIns="90000" rIns="90000" tIns="45000"/>
          <a:p>
            <a:pPr>
              <a:lnSpc>
                <a:spcPct val="100000"/>
              </a:lnSpc>
              <a:buFont typeface="Calibri"/>
              <a:buAutoNum type="arabicPeriod"/>
            </a:pPr>
            <a:r>
              <a:rPr lang="en-US" sz="2400">
                <a:solidFill>
                  <a:srgbClr val="000000"/>
                </a:solidFill>
                <a:latin typeface="Calibri"/>
                <a:ea typeface="DejaVu Sans"/>
              </a:rPr>
              <a:t>When a key is not present, the pin stacks are pushed down by the springs so that the driver (top) pins span the plug and the outer casing, preventing the plug from rotating. </a:t>
            </a:r>
            <a:endParaRPr/>
          </a:p>
          <a:p>
            <a:pPr>
              <a:lnSpc>
                <a:spcPct val="100000"/>
              </a:lnSpc>
            </a:pPr>
            <a:endParaRPr/>
          </a:p>
        </p:txBody>
      </p:sp>
      <p:sp>
        <p:nvSpPr>
          <p:cNvPr id="309" name="CustomShape 3"/>
          <p:cNvSpPr/>
          <p:nvPr/>
        </p:nvSpPr>
        <p:spPr>
          <a:xfrm>
            <a:off x="0" y="0"/>
            <a:ext cx="11796120" cy="11796120"/>
          </a:xfrm>
          <a:prstGeom prst="rect">
            <a:avLst/>
          </a:prstGeom>
        </p:spPr>
        <p:txBody>
          <a:bodyPr bIns="45000" lIns="90000" rIns="90000" tIns="45000"/>
          <a:p>
            <a:pPr>
              <a:lnSpc>
                <a:spcPct val="100000"/>
              </a:lnSpc>
            </a:pPr>
            <a:fld id="{D1D16141-3161-41F1-A1A1-2171D1D12151}" type="slidenum">
              <a:rPr lang="en-US">
                <a:solidFill>
                  <a:srgbClr val="000000"/>
                </a:solidFill>
                <a:latin typeface="Calibri"/>
                <a:ea typeface="DejaVu Sans"/>
              </a:rPr>
              <a:t>&lt;number&gt;</a:t>
            </a:fld>
            <a:endParaRPr/>
          </a:p>
        </p:txBody>
      </p:sp>
      <p:pic>
        <p:nvPicPr>
          <p:cNvPr descr="" id="310" name="Picture 3"/>
          <p:cNvPicPr/>
          <p:nvPr/>
        </p:nvPicPr>
        <p:blipFill>
          <a:blip r:embed="rId1"/>
          <a:stretch>
            <a:fillRect/>
          </a:stretch>
        </p:blipFill>
        <p:spPr>
          <a:xfrm>
            <a:off x="6019920" y="609480"/>
            <a:ext cx="2365920" cy="1971360"/>
          </a:xfrm>
          <a:prstGeom prst="rect">
            <a:avLst/>
          </a:prstGeom>
        </p:spPr>
      </p:pic>
      <p:pic>
        <p:nvPicPr>
          <p:cNvPr descr="" id="311" name="Picture 4"/>
          <p:cNvPicPr/>
          <p:nvPr/>
        </p:nvPicPr>
        <p:blipFill>
          <a:blip r:embed="rId2"/>
          <a:stretch>
            <a:fillRect/>
          </a:stretch>
        </p:blipFill>
        <p:spPr>
          <a:xfrm>
            <a:off x="5791320" y="2362320"/>
            <a:ext cx="2604960" cy="2170800"/>
          </a:xfrm>
          <a:prstGeom prst="rect">
            <a:avLst/>
          </a:prstGeom>
        </p:spPr>
      </p:pic>
      <p:pic>
        <p:nvPicPr>
          <p:cNvPr descr="" id="312" name="Picture 5"/>
          <p:cNvPicPr/>
          <p:nvPr/>
        </p:nvPicPr>
        <p:blipFill>
          <a:blip r:embed="rId3"/>
          <a:stretch>
            <a:fillRect/>
          </a:stretch>
        </p:blipFill>
        <p:spPr>
          <a:xfrm>
            <a:off x="5791320" y="4191120"/>
            <a:ext cx="2696400" cy="2246760"/>
          </a:xfrm>
          <a:prstGeom prst="rect">
            <a:avLst/>
          </a:prstGeom>
        </p:spPr>
      </p:pic>
      <p:sp>
        <p:nvSpPr>
          <p:cNvPr id="313" name="CustomShape 4"/>
          <p:cNvSpPr/>
          <p:nvPr/>
        </p:nvSpPr>
        <p:spPr>
          <a:xfrm>
            <a:off x="568080" y="6400800"/>
            <a:ext cx="636948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Images from http://en.wikipedia.org/wiki/File:Pin_tumbler_with_key.svg used with permission under Gnu Free Documentation License 1.2</a:t>
            </a:r>
            <a:endParaRPr/>
          </a:p>
        </p:txBody>
      </p:sp>
      <p:sp>
        <p:nvSpPr>
          <p:cNvPr id="314" name="Line 5"/>
          <p:cNvSpPr/>
          <p:nvPr/>
        </p:nvSpPr>
        <p:spPr>
          <a:xfrm flipV="1">
            <a:off x="3931920" y="1645920"/>
            <a:ext cx="2743200" cy="1097280"/>
          </a:xfrm>
          <a:prstGeom prst="line">
            <a:avLst/>
          </a:prstGeom>
          <a:ln>
            <a:solidFill>
              <a:srgbClr val="000000"/>
            </a:solidFill>
            <a:tailEnd len="med" type="triangle" w="med"/>
          </a:ln>
        </p:spPr>
      </p:sp>
      <p:sp>
        <p:nvSpPr>
          <p:cNvPr id="315" name="Line 6"/>
          <p:cNvSpPr/>
          <p:nvPr/>
        </p:nvSpPr>
        <p:spPr>
          <a:xfrm flipV="1">
            <a:off x="1554480" y="2011680"/>
            <a:ext cx="5029200" cy="1097280"/>
          </a:xfrm>
          <a:prstGeom prst="line">
            <a:avLst/>
          </a:prstGeom>
          <a:ln>
            <a:solidFill>
              <a:srgbClr val="000000"/>
            </a:solidFill>
            <a:tailEnd len="med" type="triangle" w="med"/>
          </a:ln>
        </p:spPr>
      </p:sp>
      <p:sp>
        <p:nvSpPr>
          <p:cNvPr id="316" name="Line 7"/>
          <p:cNvSpPr/>
          <p:nvPr/>
        </p:nvSpPr>
        <p:spPr>
          <a:xfrm flipV="1">
            <a:off x="3753000" y="1371600"/>
            <a:ext cx="2739240" cy="1737360"/>
          </a:xfrm>
          <a:prstGeom prst="line">
            <a:avLst/>
          </a:prstGeom>
          <a:ln>
            <a:solidFill>
              <a:srgbClr val="000000"/>
            </a:solidFill>
            <a:tailEnd len="med" type="triangle" w="med"/>
          </a:ln>
        </p:spPr>
      </p:sp>
    </p:spTree>
  </p:cSld>
  <p:timing>
    <p:tnLst>
      <p:par>
        <p:cTn dur="indefinite" id="303" nodeType="tmRoot" restart="never">
          <p:childTnLst>
            <p:seq>
              <p:cTn id="304" nodeType="mainSeq">
                <p:childTnLst>
                  <p:par>
                    <p:cTn fill="freeze" id="305">
                      <p:stCondLst>
                        <p:cond delay="indefinite"/>
                      </p:stCondLst>
                      <p:childTnLst>
                        <p:par>
                          <p:cTn fill="freeze" id="306">
                            <p:stCondLst>
                              <p:cond delay="0"/>
                            </p:stCondLst>
                            <p:childTnLst>
                              <p:par>
                                <p:cTn fill="hold" id="307" nodeType="clickEffect" presetClass="entr" presetID="31">
                                  <p:stCondLst>
                                    <p:cond delay="0"/>
                                  </p:stCondLst>
                                  <p:childTnLst>
                                    <p:set>
                                      <p:cBhvr>
                                        <p:cTn dur="1" fill="hold" id="308">
                                          <p:stCondLst>
                                            <p:cond delay="0"/>
                                          </p:stCondLst>
                                        </p:cTn>
                                        <p:tgtEl>
                                          <p:spTgt spid="311"/>
                                        </p:tgtEl>
                                        <p:attrNameLst>
                                          <p:attrName>style.visibility</p:attrName>
                                        </p:attrNameLst>
                                      </p:cBhvr>
                                      <p:to>
                                        <p:strVal val="visible"/>
                                      </p:to>
                                    </p:set>
                                    <p:anim calcmode="lin" valueType="str">
                                      <p:cBhvr additive="repl">
                                        <p:cTn dur="1000" fill="hold" id="309"/>
                                        <p:tgtEl>
                                          <p:spTgt spid="311"/>
                                        </p:tgtEl>
                                      </p:cBhvr>
                                      <p:tavLst>
                                        <p:tav tm="100000">
                                          <p:val>
                                            <p:strVal val="width"/>
                                          </p:val>
                                        </p:tav>
                                      </p:tavLst>
                                    </p:anim>
                                    <p:anim calcmode="lin" valueType="str">
                                      <p:cBhvr additive="repl">
                                        <p:cTn dur="1000" fill="hold" id="310"/>
                                        <p:tgtEl>
                                          <p:spTgt spid="311"/>
                                        </p:tgtEl>
                                      </p:cBhvr>
                                      <p:tavLst>
                                        <p:tav tm="100000">
                                          <p:val>
                                            <p:strVal val="height"/>
                                          </p:val>
                                        </p:tav>
                                      </p:tavLst>
                                    </p:anim>
                                    <p:anim calcmode="lin" valueType="str">
                                      <p:cBhvr additive="repl">
                                        <p:cTn dur="1000" fill="hold" id="311"/>
                                        <p:tgtEl>
                                          <p:spTgt spid="311"/>
                                        </p:tgtEl>
                                      </p:cBhvr>
                                      <p:tavLst>
                                        <p:tav tm="0">
                                          <p:val>
                                            <p:strVal val="90"/>
                                          </p:val>
                                        </p:tav>
                                        <p:tav tm="100000">
                                          <p:val>
                                            <p:strVal val="0"/>
                                          </p:val>
                                        </p:tav>
                                      </p:tavLst>
                                    </p:anim>
                                    <p:animEffect filter="fade" transition="in">
                                      <p:cBhvr additive="repl">
                                        <p:cTn dur="1000" fill="freeze" id="312"/>
                                        <p:tgtEl>
                                          <p:spTgt spid="311"/>
                                        </p:tgtEl>
                                      </p:cBhvr>
                                    </p:animEffect>
                                  </p:childTnLst>
                                </p:cTn>
                              </p:par>
                            </p:childTnLst>
                          </p:cTn>
                        </p:par>
                      </p:childTnLst>
                    </p:cTn>
                  </p:par>
                  <p:par>
                    <p:cTn fill="freeze" id="313">
                      <p:stCondLst>
                        <p:cond delay="indefinite"/>
                      </p:stCondLst>
                      <p:childTnLst>
                        <p:par>
                          <p:cTn fill="freeze" id="314">
                            <p:stCondLst>
                              <p:cond delay="0"/>
                            </p:stCondLst>
                            <p:childTnLst>
                              <p:par>
                                <p:cTn fill="hold" id="315" nodeType="clickEffect" presetClass="entr" presetID="31">
                                  <p:stCondLst>
                                    <p:cond delay="0"/>
                                  </p:stCondLst>
                                  <p:childTnLst>
                                    <p:set>
                                      <p:cBhvr>
                                        <p:cTn dur="1" fill="hold" id="316">
                                          <p:stCondLst>
                                            <p:cond delay="0"/>
                                          </p:stCondLst>
                                        </p:cTn>
                                        <p:tgtEl>
                                          <p:spTgt spid="312"/>
                                        </p:tgtEl>
                                        <p:attrNameLst>
                                          <p:attrName>style.visibility</p:attrName>
                                        </p:attrNameLst>
                                      </p:cBhvr>
                                      <p:to>
                                        <p:strVal val="visible"/>
                                      </p:to>
                                    </p:set>
                                    <p:anim calcmode="lin" valueType="str">
                                      <p:cBhvr additive="repl">
                                        <p:cTn dur="1000" fill="hold" id="317"/>
                                        <p:tgtEl>
                                          <p:spTgt spid="312"/>
                                        </p:tgtEl>
                                      </p:cBhvr>
                                      <p:tavLst>
                                        <p:tav tm="100000">
                                          <p:val>
                                            <p:strVal val="width"/>
                                          </p:val>
                                        </p:tav>
                                      </p:tavLst>
                                    </p:anim>
                                    <p:anim calcmode="lin" valueType="str">
                                      <p:cBhvr additive="repl">
                                        <p:cTn dur="1000" fill="hold" id="318"/>
                                        <p:tgtEl>
                                          <p:spTgt spid="312"/>
                                        </p:tgtEl>
                                      </p:cBhvr>
                                      <p:tavLst>
                                        <p:tav tm="100000">
                                          <p:val>
                                            <p:strVal val="height"/>
                                          </p:val>
                                        </p:tav>
                                      </p:tavLst>
                                    </p:anim>
                                    <p:anim calcmode="lin" valueType="str">
                                      <p:cBhvr additive="repl">
                                        <p:cTn dur="1000" fill="hold" id="319"/>
                                        <p:tgtEl>
                                          <p:spTgt spid="312"/>
                                        </p:tgtEl>
                                      </p:cBhvr>
                                      <p:tavLst>
                                        <p:tav tm="0">
                                          <p:val>
                                            <p:strVal val="90"/>
                                          </p:val>
                                        </p:tav>
                                        <p:tav tm="100000">
                                          <p:val>
                                            <p:strVal val="0"/>
                                          </p:val>
                                        </p:tav>
                                      </p:tavLst>
                                    </p:anim>
                                    <p:animEffect filter="fade" transition="in">
                                      <p:cBhvr additive="repl">
                                        <p:cTn dur="1000" fill="freeze" id="320"/>
                                        <p:tgtEl>
                                          <p:spTgt spid="312"/>
                                        </p:tgtEl>
                                      </p:cBhvr>
                                    </p:animEffect>
                                  </p:childTnLst>
                                </p:cTn>
                              </p:par>
                            </p:childTnLst>
                          </p:cTn>
                        </p:par>
                      </p:childTnLst>
                    </p:cTn>
                  </p:par>
                  <p:par>
                    <p:cTn fill="freeze" id="321">
                      <p:stCondLst>
                        <p:cond delay="indefinite"/>
                      </p:stCondLst>
                      <p:childTnLst>
                        <p:par>
                          <p:cTn fill="freeze" id="322">
                            <p:stCondLst>
                              <p:cond delay="0"/>
                            </p:stCondLst>
                            <p:childTnLst>
                              <p:par>
                                <p:cTn fill="hold" id="323" nodeType="clickEffect" presetClass="entr" presetID="1">
                                  <p:stCondLst>
                                    <p:cond delay="0"/>
                                  </p:stCondLst>
                                  <p:childTnLst>
                                    <p:set>
                                      <p:cBhvr>
                                        <p:cTn dur="1" fill="hold" id="324">
                                          <p:stCondLst>
                                            <p:cond delay="0"/>
                                          </p:stCondLst>
                                        </p:cTn>
                                        <p:tgtEl>
                                          <p:spTgt spid="314"/>
                                        </p:tgtEl>
                                        <p:attrNameLst>
                                          <p:attrName>style.visibility</p:attrName>
                                        </p:attrNameLst>
                                      </p:cBhvr>
                                      <p:to>
                                        <p:strVal val="visible"/>
                                      </p:to>
                                    </p:set>
                                  </p:childTnLst>
                                </p:cTn>
                              </p:par>
                            </p:childTnLst>
                          </p:cTn>
                        </p:par>
                      </p:childTnLst>
                    </p:cTn>
                  </p:par>
                  <p:par>
                    <p:cTn fill="freeze" id="325">
                      <p:stCondLst>
                        <p:cond delay="indefinite"/>
                      </p:stCondLst>
                      <p:childTnLst>
                        <p:par>
                          <p:cTn fill="freeze" id="326">
                            <p:stCondLst>
                              <p:cond delay="0"/>
                            </p:stCondLst>
                            <p:childTnLst>
                              <p:par>
                                <p:cTn fill="hold" id="327" nodeType="clickEffect" presetClass="entr" presetID="1">
                                  <p:stCondLst>
                                    <p:cond delay="0"/>
                                  </p:stCondLst>
                                  <p:childTnLst>
                                    <p:set>
                                      <p:cBhvr>
                                        <p:cTn dur="1" fill="hold" id="328">
                                          <p:stCondLst>
                                            <p:cond delay="0"/>
                                          </p:stCondLst>
                                        </p:cTn>
                                        <p:tgtEl>
                                          <p:spTgt spid="315"/>
                                        </p:tgtEl>
                                        <p:attrNameLst>
                                          <p:attrName>style.visibility</p:attrName>
                                        </p:attrNameLst>
                                      </p:cBhvr>
                                      <p:to>
                                        <p:strVal val="visible"/>
                                      </p:to>
                                    </p:set>
                                  </p:childTnLst>
                                </p:cTn>
                              </p:par>
                            </p:childTnLst>
                          </p:cTn>
                        </p:par>
                      </p:childTnLst>
                    </p:cTn>
                  </p:par>
                  <p:par>
                    <p:cTn fill="freeze" id="329">
                      <p:stCondLst>
                        <p:cond delay="indefinite"/>
                      </p:stCondLst>
                      <p:childTnLst>
                        <p:par>
                          <p:cTn fill="freeze" id="330">
                            <p:stCondLst>
                              <p:cond delay="0"/>
                            </p:stCondLst>
                            <p:childTnLst>
                              <p:par>
                                <p:cTn fill="hold" id="331" nodeType="clickEffect" presetClass="entr" presetID="1">
                                  <p:stCondLst>
                                    <p:cond delay="0"/>
                                  </p:stCondLst>
                                  <p:childTnLst>
                                    <p:set>
                                      <p:cBhvr>
                                        <p:cTn dur="1" fill="hold" id="332">
                                          <p:stCondLst>
                                            <p:cond delay="0"/>
                                          </p:stCondLst>
                                        </p:cTn>
                                        <p:tgtEl>
                                          <p:spTgt spid="31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7" name="CustomShape 1"/>
          <p:cNvSpPr/>
          <p:nvPr/>
        </p:nvSpPr>
        <p:spPr>
          <a:xfrm>
            <a:off x="152280" y="95400"/>
            <a:ext cx="853344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How Does a Pin Tumbler Lock Work?</a:t>
            </a:r>
            <a:endParaRPr/>
          </a:p>
        </p:txBody>
      </p:sp>
      <p:sp>
        <p:nvSpPr>
          <p:cNvPr id="318" name="CustomShape 2"/>
          <p:cNvSpPr/>
          <p:nvPr/>
        </p:nvSpPr>
        <p:spPr>
          <a:xfrm>
            <a:off x="533520" y="2560320"/>
            <a:ext cx="4951800" cy="3610800"/>
          </a:xfrm>
          <a:prstGeom prst="rect">
            <a:avLst/>
          </a:prstGeom>
        </p:spPr>
        <p:txBody>
          <a:bodyPr bIns="45000" lIns="90000" rIns="90000" tIns="45000"/>
          <a:p>
            <a:pPr>
              <a:lnSpc>
                <a:spcPct val="100000"/>
              </a:lnSpc>
              <a:buFont typeface="Calibri"/>
              <a:buAutoNum type="arabicPeriod"/>
            </a:pPr>
            <a:r>
              <a:rPr lang="en-US" sz="2400">
                <a:solidFill>
                  <a:srgbClr val="000000"/>
                </a:solidFill>
                <a:latin typeface="Calibri"/>
                <a:ea typeface="DejaVu Sans"/>
              </a:rPr>
              <a:t>2. When the correct key is inserted, the ridges of the key push up the pin stacks so that the cuts of the pin stacks are aligned with the shear line. </a:t>
            </a:r>
            <a:endParaRPr/>
          </a:p>
          <a:p>
            <a:pPr>
              <a:lnSpc>
                <a:spcPct val="100000"/>
              </a:lnSpc>
              <a:buFont typeface="Calibri"/>
              <a:buAutoNum type="arabicPeriod"/>
            </a:pPr>
            <a:r>
              <a:rPr lang="en-US" sz="2400">
                <a:solidFill>
                  <a:srgbClr val="000000"/>
                </a:solidFill>
                <a:latin typeface="Calibri"/>
                <a:ea typeface="DejaVu Sans"/>
              </a:rPr>
              <a:t>3. The alignment of the cuts with the shear line allows the plug to be rotated. </a:t>
            </a:r>
            <a:endParaRPr/>
          </a:p>
        </p:txBody>
      </p:sp>
      <p:sp>
        <p:nvSpPr>
          <p:cNvPr id="319" name="CustomShape 3"/>
          <p:cNvSpPr/>
          <p:nvPr/>
        </p:nvSpPr>
        <p:spPr>
          <a:xfrm>
            <a:off x="0" y="0"/>
            <a:ext cx="11796120" cy="11796120"/>
          </a:xfrm>
          <a:prstGeom prst="rect">
            <a:avLst/>
          </a:prstGeom>
        </p:spPr>
        <p:txBody>
          <a:bodyPr bIns="45000" lIns="90000" rIns="90000" tIns="45000"/>
          <a:p>
            <a:pPr>
              <a:lnSpc>
                <a:spcPct val="100000"/>
              </a:lnSpc>
            </a:pPr>
            <a:fld id="{B1313161-C121-4191-9111-A1113131B111}" type="slidenum">
              <a:rPr lang="en-US">
                <a:solidFill>
                  <a:srgbClr val="000000"/>
                </a:solidFill>
                <a:latin typeface="Calibri"/>
                <a:ea typeface="DejaVu Sans"/>
              </a:rPr>
              <a:t>&lt;number&gt;</a:t>
            </a:fld>
            <a:endParaRPr/>
          </a:p>
        </p:txBody>
      </p:sp>
      <p:pic>
        <p:nvPicPr>
          <p:cNvPr descr="" id="320" name="Picture 3"/>
          <p:cNvPicPr/>
          <p:nvPr/>
        </p:nvPicPr>
        <p:blipFill>
          <a:blip r:embed="rId1"/>
          <a:stretch>
            <a:fillRect/>
          </a:stretch>
        </p:blipFill>
        <p:spPr>
          <a:xfrm>
            <a:off x="6019920" y="609480"/>
            <a:ext cx="2365920" cy="1971360"/>
          </a:xfrm>
          <a:prstGeom prst="rect">
            <a:avLst/>
          </a:prstGeom>
        </p:spPr>
      </p:pic>
      <p:pic>
        <p:nvPicPr>
          <p:cNvPr descr="" id="321" name="Picture 4"/>
          <p:cNvPicPr/>
          <p:nvPr/>
        </p:nvPicPr>
        <p:blipFill>
          <a:blip r:embed="rId2"/>
          <a:stretch>
            <a:fillRect/>
          </a:stretch>
        </p:blipFill>
        <p:spPr>
          <a:xfrm>
            <a:off x="5791320" y="2362320"/>
            <a:ext cx="2604960" cy="2170800"/>
          </a:xfrm>
          <a:prstGeom prst="rect">
            <a:avLst/>
          </a:prstGeom>
        </p:spPr>
      </p:pic>
      <p:pic>
        <p:nvPicPr>
          <p:cNvPr descr="" id="322" name="Picture 5"/>
          <p:cNvPicPr/>
          <p:nvPr/>
        </p:nvPicPr>
        <p:blipFill>
          <a:blip r:embed="rId3"/>
          <a:stretch>
            <a:fillRect/>
          </a:stretch>
        </p:blipFill>
        <p:spPr>
          <a:xfrm>
            <a:off x="5791320" y="4191120"/>
            <a:ext cx="2696400" cy="2246760"/>
          </a:xfrm>
          <a:prstGeom prst="rect">
            <a:avLst/>
          </a:prstGeom>
        </p:spPr>
      </p:pic>
      <p:sp>
        <p:nvSpPr>
          <p:cNvPr id="323" name="CustomShape 4"/>
          <p:cNvSpPr/>
          <p:nvPr/>
        </p:nvSpPr>
        <p:spPr>
          <a:xfrm>
            <a:off x="568080" y="6400800"/>
            <a:ext cx="636948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Images from http://en.wikipedia.org/wiki/File:Pin_tumbler_with_key.svg used with permission under Gnu Free Documentation License 1.2</a:t>
            </a:r>
            <a:endParaRPr/>
          </a:p>
        </p:txBody>
      </p:sp>
      <p:sp>
        <p:nvSpPr>
          <p:cNvPr id="324" name="Line 5"/>
          <p:cNvSpPr/>
          <p:nvPr/>
        </p:nvSpPr>
        <p:spPr>
          <a:xfrm flipV="1">
            <a:off x="5181480" y="3373200"/>
            <a:ext cx="1554480" cy="436680"/>
          </a:xfrm>
          <a:prstGeom prst="line">
            <a:avLst/>
          </a:prstGeom>
          <a:ln>
            <a:solidFill>
              <a:srgbClr val="000000"/>
            </a:solidFill>
            <a:tailEnd len="med" type="triangle" w="med"/>
          </a:ln>
        </p:spPr>
      </p:sp>
    </p:spTree>
  </p:cSld>
  <p:timing>
    <p:tnLst>
      <p:par>
        <p:cTn dur="indefinite" id="333" nodeType="tmRoot" restart="never">
          <p:childTnLst>
            <p:seq>
              <p:cTn id="334" nodeType="mainSeq">
                <p:childTnLst>
                  <p:par>
                    <p:cTn fill="freeze" id="335">
                      <p:stCondLst>
                        <p:cond delay="indefinite"/>
                      </p:stCondLst>
                      <p:childTnLst>
                        <p:par>
                          <p:cTn fill="freeze" id="336">
                            <p:stCondLst>
                              <p:cond delay="0"/>
                            </p:stCondLst>
                            <p:childTnLst>
                              <p:par>
                                <p:cTn fill="hold" id="337" nodeType="clickEffect" presetClass="entr" presetID="31">
                                  <p:stCondLst>
                                    <p:cond delay="0"/>
                                  </p:stCondLst>
                                  <p:childTnLst>
                                    <p:set>
                                      <p:cBhvr>
                                        <p:cTn dur="1" fill="hold" id="338">
                                          <p:stCondLst>
                                            <p:cond delay="0"/>
                                          </p:stCondLst>
                                        </p:cTn>
                                        <p:tgtEl>
                                          <p:spTgt spid="321"/>
                                        </p:tgtEl>
                                        <p:attrNameLst>
                                          <p:attrName>style.visibility</p:attrName>
                                        </p:attrNameLst>
                                      </p:cBhvr>
                                      <p:to>
                                        <p:strVal val="visible"/>
                                      </p:to>
                                    </p:set>
                                    <p:anim calcmode="lin" valueType="str">
                                      <p:cBhvr additive="repl">
                                        <p:cTn dur="1000" fill="hold" id="339"/>
                                        <p:tgtEl>
                                          <p:spTgt spid="321"/>
                                        </p:tgtEl>
                                      </p:cBhvr>
                                      <p:tavLst>
                                        <p:tav tm="100000">
                                          <p:val>
                                            <p:strVal val="width"/>
                                          </p:val>
                                        </p:tav>
                                      </p:tavLst>
                                    </p:anim>
                                    <p:anim calcmode="lin" valueType="str">
                                      <p:cBhvr additive="repl">
                                        <p:cTn dur="1000" fill="hold" id="340"/>
                                        <p:tgtEl>
                                          <p:spTgt spid="321"/>
                                        </p:tgtEl>
                                      </p:cBhvr>
                                      <p:tavLst>
                                        <p:tav tm="100000">
                                          <p:val>
                                            <p:strVal val="height"/>
                                          </p:val>
                                        </p:tav>
                                      </p:tavLst>
                                    </p:anim>
                                    <p:anim calcmode="lin" valueType="str">
                                      <p:cBhvr additive="repl">
                                        <p:cTn dur="1000" fill="hold" id="341"/>
                                        <p:tgtEl>
                                          <p:spTgt spid="321"/>
                                        </p:tgtEl>
                                      </p:cBhvr>
                                      <p:tavLst>
                                        <p:tav tm="0">
                                          <p:val>
                                            <p:strVal val="90"/>
                                          </p:val>
                                        </p:tav>
                                        <p:tav tm="100000">
                                          <p:val>
                                            <p:strVal val="0"/>
                                          </p:val>
                                        </p:tav>
                                      </p:tavLst>
                                    </p:anim>
                                    <p:animEffect filter="fade" transition="in">
                                      <p:cBhvr additive="repl">
                                        <p:cTn dur="1000" fill="freeze" id="342"/>
                                        <p:tgtEl>
                                          <p:spTgt spid="321"/>
                                        </p:tgtEl>
                                      </p:cBhvr>
                                    </p:animEffect>
                                  </p:childTnLst>
                                </p:cTn>
                              </p:par>
                            </p:childTnLst>
                          </p:cTn>
                        </p:par>
                      </p:childTnLst>
                    </p:cTn>
                  </p:par>
                  <p:par>
                    <p:cTn fill="freeze" id="343">
                      <p:stCondLst>
                        <p:cond delay="indefinite"/>
                      </p:stCondLst>
                      <p:childTnLst>
                        <p:par>
                          <p:cTn fill="freeze" id="344">
                            <p:stCondLst>
                              <p:cond delay="0"/>
                            </p:stCondLst>
                            <p:childTnLst>
                              <p:par>
                                <p:cTn fill="hold" id="345" nodeType="clickEffect" presetClass="entr" presetID="31">
                                  <p:stCondLst>
                                    <p:cond delay="0"/>
                                  </p:stCondLst>
                                  <p:childTnLst>
                                    <p:set>
                                      <p:cBhvr>
                                        <p:cTn dur="1" fill="hold" id="346">
                                          <p:stCondLst>
                                            <p:cond delay="0"/>
                                          </p:stCondLst>
                                        </p:cTn>
                                        <p:tgtEl>
                                          <p:spTgt spid="322"/>
                                        </p:tgtEl>
                                        <p:attrNameLst>
                                          <p:attrName>style.visibility</p:attrName>
                                        </p:attrNameLst>
                                      </p:cBhvr>
                                      <p:to>
                                        <p:strVal val="visible"/>
                                      </p:to>
                                    </p:set>
                                    <p:anim calcmode="lin" valueType="str">
                                      <p:cBhvr additive="repl">
                                        <p:cTn dur="1000" fill="hold" id="347"/>
                                        <p:tgtEl>
                                          <p:spTgt spid="322"/>
                                        </p:tgtEl>
                                      </p:cBhvr>
                                      <p:tavLst>
                                        <p:tav tm="100000">
                                          <p:val>
                                            <p:strVal val="width"/>
                                          </p:val>
                                        </p:tav>
                                      </p:tavLst>
                                    </p:anim>
                                    <p:anim calcmode="lin" valueType="str">
                                      <p:cBhvr additive="repl">
                                        <p:cTn dur="1000" fill="hold" id="348"/>
                                        <p:tgtEl>
                                          <p:spTgt spid="322"/>
                                        </p:tgtEl>
                                      </p:cBhvr>
                                      <p:tavLst>
                                        <p:tav tm="100000">
                                          <p:val>
                                            <p:strVal val="height"/>
                                          </p:val>
                                        </p:tav>
                                      </p:tavLst>
                                    </p:anim>
                                    <p:anim calcmode="lin" valueType="str">
                                      <p:cBhvr additive="repl">
                                        <p:cTn dur="1000" fill="hold" id="349"/>
                                        <p:tgtEl>
                                          <p:spTgt spid="322"/>
                                        </p:tgtEl>
                                      </p:cBhvr>
                                      <p:tavLst>
                                        <p:tav tm="0">
                                          <p:val>
                                            <p:strVal val="90"/>
                                          </p:val>
                                        </p:tav>
                                        <p:tav tm="100000">
                                          <p:val>
                                            <p:strVal val="0"/>
                                          </p:val>
                                        </p:tav>
                                      </p:tavLst>
                                    </p:anim>
                                    <p:animEffect filter="fade" transition="in">
                                      <p:cBhvr additive="repl">
                                        <p:cTn dur="1000" fill="freeze" id="350"/>
                                        <p:tgtEl>
                                          <p:spTgt spid="322"/>
                                        </p:tgtEl>
                                      </p:cBhvr>
                                    </p:animEffect>
                                  </p:childTnLst>
                                </p:cTn>
                              </p:par>
                            </p:childTnLst>
                          </p:cTn>
                        </p:par>
                      </p:childTnLst>
                    </p:cTn>
                  </p:par>
                  <p:par>
                    <p:cTn fill="freeze" id="351">
                      <p:stCondLst>
                        <p:cond delay="indefinite"/>
                      </p:stCondLst>
                      <p:childTnLst>
                        <p:par>
                          <p:cTn fill="freeze" id="352">
                            <p:stCondLst>
                              <p:cond delay="0"/>
                            </p:stCondLst>
                            <p:childTnLst>
                              <p:par>
                                <p:cTn fill="hold" id="353" nodeType="clickEffect" presetClass="entr" presetID="1">
                                  <p:stCondLst>
                                    <p:cond delay="0"/>
                                  </p:stCondLst>
                                  <p:childTnLst>
                                    <p:set>
                                      <p:cBhvr>
                                        <p:cTn dur="1" fill="hold" id="354">
                                          <p:stCondLst>
                                            <p:cond delay="0"/>
                                          </p:stCondLst>
                                        </p:cTn>
                                        <p:tgtEl>
                                          <p:spTgt spid="324"/>
                                        </p:tgtEl>
                                        <p:attrNameLst>
                                          <p:attrName>style.visibility</p:attrName>
                                        </p:attrNameLst>
                                      </p:cBhvr>
                                      <p:to>
                                        <p:strVal val="visible"/>
                                      </p:to>
                                    </p:set>
                                  </p:childTnLst>
                                </p:cTn>
                              </p:par>
                            </p:childTnLst>
                          </p:cTn>
                        </p:par>
                      </p:childTnLst>
                    </p:cTn>
                  </p:par>
                  <p:par>
                    <p:cTn fill="freeze" id="355">
                      <p:stCondLst>
                        <p:cond delay="indefinite"/>
                      </p:stCondLst>
                      <p:childTnLst>
                        <p:par>
                          <p:cTn fill="freeze" id="356">
                            <p:stCondLst>
                              <p:cond delay="0"/>
                            </p:stCondLst>
                            <p:childTnLst>
                              <p:par>
                                <p:cTn fill="hold" id="357" nodeType="clickEffect" presetClass="entr" presetID="1">
                                  <p:stCondLst>
                                    <p:cond delay="0"/>
                                  </p:stCondLst>
                                  <p:childTnLst>
                                    <p:set>
                                      <p:cBhvr>
                                        <p:cTn dur="1" fill="hold" id="358">
                                          <p:stCondLst>
                                            <p:cond delay="0"/>
                                          </p:stCondLst>
                                        </p:cTn>
                                        <p:tgtEl>
                                          <p:spTgt spid="318">
                                            <p:txEl>
                                              <p:pRg end="232" st="23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5" name="CustomShape 1"/>
          <p:cNvSpPr/>
          <p:nvPr/>
        </p:nvSpPr>
        <p:spPr>
          <a:xfrm>
            <a:off x="152280" y="167400"/>
            <a:ext cx="853344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How Does a Pin Tumbler Lock Work?</a:t>
            </a:r>
            <a:endParaRPr/>
          </a:p>
        </p:txBody>
      </p:sp>
      <p:sp>
        <p:nvSpPr>
          <p:cNvPr id="326" name="CustomShape 2"/>
          <p:cNvSpPr/>
          <p:nvPr/>
        </p:nvSpPr>
        <p:spPr>
          <a:xfrm>
            <a:off x="457200" y="1981080"/>
            <a:ext cx="4037400" cy="414396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If an inappropriate key is inserted, then the pins do not align along the shear line and the lock does not turn.</a:t>
            </a:r>
            <a:endParaRPr/>
          </a:p>
        </p:txBody>
      </p:sp>
      <p:sp>
        <p:nvSpPr>
          <p:cNvPr id="327" name="CustomShape 3"/>
          <p:cNvSpPr/>
          <p:nvPr/>
        </p:nvSpPr>
        <p:spPr>
          <a:xfrm>
            <a:off x="0" y="0"/>
            <a:ext cx="11796120" cy="11796120"/>
          </a:xfrm>
          <a:prstGeom prst="rect">
            <a:avLst/>
          </a:prstGeom>
        </p:spPr>
        <p:txBody>
          <a:bodyPr bIns="45000" lIns="90000" rIns="90000" tIns="45000"/>
          <a:p>
            <a:pPr>
              <a:lnSpc>
                <a:spcPct val="100000"/>
              </a:lnSpc>
            </a:pPr>
            <a:fld id="{C141B1A1-81E1-4191-B1C1-D121E1516191}" type="slidenum">
              <a:rPr lang="en-US">
                <a:solidFill>
                  <a:srgbClr val="000000"/>
                </a:solidFill>
                <a:latin typeface="Calibri"/>
                <a:ea typeface="DejaVu Sans"/>
              </a:rPr>
              <a:t>&lt;number&gt;</a:t>
            </a:fld>
            <a:endParaRPr/>
          </a:p>
        </p:txBody>
      </p:sp>
      <p:pic>
        <p:nvPicPr>
          <p:cNvPr descr="" id="328" name="Picture 6"/>
          <p:cNvPicPr/>
          <p:nvPr/>
        </p:nvPicPr>
        <p:blipFill>
          <a:blip r:embed="rId1"/>
          <a:stretch>
            <a:fillRect/>
          </a:stretch>
        </p:blipFill>
        <p:spPr>
          <a:xfrm>
            <a:off x="4572000" y="1828800"/>
            <a:ext cx="3951720" cy="3292920"/>
          </a:xfrm>
          <a:prstGeom prst="rect">
            <a:avLst/>
          </a:prstGeom>
        </p:spPr>
      </p:pic>
      <p:sp>
        <p:nvSpPr>
          <p:cNvPr id="329" name="CustomShape 4"/>
          <p:cNvSpPr/>
          <p:nvPr/>
        </p:nvSpPr>
        <p:spPr>
          <a:xfrm>
            <a:off x="594000" y="6400800"/>
            <a:ext cx="631764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 from http://en.wikipedia.org/wiki/File:Pin_tumbler_with_key.svg used with permission under Gnu Free Documentation License 1.2</a:t>
            </a:r>
            <a:endParaRPr/>
          </a:p>
        </p:txBody>
      </p:sp>
    </p:spTree>
  </p:cSld>
  <p:timing>
    <p:tnLst>
      <p:par>
        <p:cTn dur="indefinite" id="359" nodeType="tmRoot" restart="never">
          <p:childTnLst>
            <p:seq>
              <p:cTn dur="indefinite" id="360" nodeType="mainSeq">
                <p:childTnLst>
                  <p:par>
                    <p:cTn fill="hold" id="361">
                      <p:stCondLst>
                        <p:cond delay="indefinite"/>
                      </p:stCondLst>
                      <p:childTnLst>
                        <p:par>
                          <p:cTn fill="hold" id="362">
                            <p:stCondLst>
                              <p:cond delay="0"/>
                            </p:stCondLst>
                            <p:childTnLst>
                              <p:par>
                                <p:cTn fill="hold" id="363" nodeType="clickEffect" presetClass="entr" presetID="31">
                                  <p:stCondLst>
                                    <p:cond delay="0"/>
                                  </p:stCondLst>
                                  <p:childTnLst>
                                    <p:set>
                                      <p:cBhvr>
                                        <p:cTn dur="1" fill="hold" id="364">
                                          <p:stCondLst>
                                            <p:cond delay="0"/>
                                          </p:stCondLst>
                                        </p:cTn>
                                        <p:tgtEl>
                                          <p:spTgt spid="328"/>
                                        </p:tgtEl>
                                        <p:attrNameLst>
                                          <p:attrName>style.visibility</p:attrName>
                                        </p:attrNameLst>
                                      </p:cBhvr>
                                      <p:to>
                                        <p:strVal val="visible"/>
                                      </p:to>
                                    </p:set>
                                    <p:anim calcmode="lin" valueType="str">
                                      <p:cBhvr additive="repl">
                                        <p:cTn dur="1000" fill="hold" id="365"/>
                                        <p:tgtEl>
                                          <p:spTgt spid="328"/>
                                        </p:tgtEl>
                                      </p:cBhvr>
                                      <p:tavLst>
                                        <p:tav tm="100000">
                                          <p:val>
                                            <p:strVal val="width"/>
                                          </p:val>
                                        </p:tav>
                                      </p:tavLst>
                                    </p:anim>
                                    <p:anim calcmode="lin" valueType="str">
                                      <p:cBhvr additive="repl">
                                        <p:cTn dur="1000" fill="hold" id="366"/>
                                        <p:tgtEl>
                                          <p:spTgt spid="328"/>
                                        </p:tgtEl>
                                      </p:cBhvr>
                                      <p:tavLst>
                                        <p:tav tm="100000">
                                          <p:val>
                                            <p:strVal val="height"/>
                                          </p:val>
                                        </p:tav>
                                      </p:tavLst>
                                    </p:anim>
                                    <p:anim calcmode="lin" valueType="str">
                                      <p:cBhvr additive="repl">
                                        <p:cTn dur="1000" fill="hold" id="367"/>
                                        <p:tgtEl>
                                          <p:spTgt spid="328"/>
                                        </p:tgtEl>
                                      </p:cBhvr>
                                      <p:tavLst>
                                        <p:tav tm="0">
                                          <p:val>
                                            <p:strVal val="90"/>
                                          </p:val>
                                        </p:tav>
                                        <p:tav tm="100000">
                                          <p:val>
                                            <p:strVal val="0"/>
                                          </p:val>
                                        </p:tav>
                                      </p:tavLst>
                                    </p:anim>
                                    <p:animEffect filter="fade" transition="in">
                                      <p:cBhvr additive="repl">
                                        <p:cTn dur="1000" fill="freeze" id="368"/>
                                        <p:tgtEl>
                                          <p:spTgt spid="3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0" name="CustomShape 1"/>
          <p:cNvSpPr/>
          <p:nvPr/>
        </p:nvSpPr>
        <p:spPr>
          <a:xfrm>
            <a:off x="457920" y="141480"/>
            <a:ext cx="7771320" cy="772560"/>
          </a:xfrm>
          <a:prstGeom prst="rect">
            <a:avLst/>
          </a:prstGeom>
        </p:spPr>
        <p:txBody>
          <a:bodyPr bIns="45000" lIns="90000" rIns="90000" tIns="45000"/>
          <a:p>
            <a:pPr algn="ctr">
              <a:lnSpc>
                <a:spcPct val="100000"/>
              </a:lnSpc>
            </a:pPr>
            <a:r>
              <a:rPr b="1" lang="en-US" sz="4000">
                <a:solidFill>
                  <a:srgbClr val="000000"/>
                </a:solidFill>
                <a:latin typeface="Calibri"/>
                <a:ea typeface="DejaVu Sans"/>
              </a:rPr>
              <a:t>LOCK PICKING</a:t>
            </a:r>
            <a:endParaRPr/>
          </a:p>
        </p:txBody>
      </p:sp>
      <p:sp>
        <p:nvSpPr>
          <p:cNvPr id="331" name="CustomShape 2"/>
          <p:cNvSpPr/>
          <p:nvPr/>
        </p:nvSpPr>
        <p:spPr>
          <a:xfrm>
            <a:off x="0" y="0"/>
            <a:ext cx="11796120" cy="11796120"/>
          </a:xfrm>
          <a:prstGeom prst="rect">
            <a:avLst/>
          </a:prstGeom>
        </p:spPr>
        <p:txBody>
          <a:bodyPr bIns="45000" lIns="90000" rIns="90000" tIns="45000"/>
          <a:p>
            <a:pPr>
              <a:lnSpc>
                <a:spcPct val="100000"/>
              </a:lnSpc>
            </a:pPr>
            <a:fld id="{C1B1E171-31E1-4111-9151-417141F121B1}" type="slidenum">
              <a:rPr lang="en-US">
                <a:solidFill>
                  <a:srgbClr val="000000"/>
                </a:solidFill>
                <a:latin typeface="Calibri"/>
                <a:ea typeface="DejaVu Sans"/>
              </a:rPr>
              <a:t>&lt;number&gt;</a:t>
            </a:fld>
            <a:endParaRPr/>
          </a:p>
        </p:txBody>
      </p:sp>
      <p:pic>
        <p:nvPicPr>
          <p:cNvPr descr="" id="332" name="Picture 2"/>
          <p:cNvPicPr/>
          <p:nvPr/>
        </p:nvPicPr>
        <p:blipFill>
          <a:blip r:embed="rId1"/>
          <a:stretch>
            <a:fillRect/>
          </a:stretch>
        </p:blipFill>
        <p:spPr>
          <a:xfrm>
            <a:off x="548640" y="1109520"/>
            <a:ext cx="8137800" cy="5135400"/>
          </a:xfrm>
          <a:prstGeom prst="rect">
            <a:avLst/>
          </a:prstGeom>
        </p:spPr>
      </p:pic>
      <p:sp>
        <p:nvSpPr>
          <p:cNvPr id="333" name="CustomShape 3"/>
          <p:cNvSpPr/>
          <p:nvPr/>
        </p:nvSpPr>
        <p:spPr>
          <a:xfrm>
            <a:off x="6099840" y="6307920"/>
            <a:ext cx="249516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Photo by Dan Rosenberg included with permission.</a:t>
            </a:r>
            <a:endParaRPr/>
          </a:p>
        </p:txBody>
      </p:sp>
    </p:spTree>
  </p:cSld>
  <p:timing>
    <p:tnLst>
      <p:par>
        <p:cTn dur="indefinite" id="369" nodeType="tmRoot" restart="never">
          <p:childTnLst>
            <p:seq>
              <p:cTn id="370" nodeType="mainSeq">
                <p:childTnLst>
                  <p:par>
                    <p:cTn fill="freeze" id="371">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4"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Terminology</a:t>
            </a:r>
            <a:endParaRPr/>
          </a:p>
        </p:txBody>
      </p:sp>
      <p:sp>
        <p:nvSpPr>
          <p:cNvPr id="335" name="CustomShape 2"/>
          <p:cNvSpPr/>
          <p:nvPr/>
        </p:nvSpPr>
        <p:spPr>
          <a:xfrm>
            <a:off x="642960" y="1571760"/>
            <a:ext cx="3856680" cy="522720"/>
          </a:xfrm>
          <a:prstGeom prst="rect">
            <a:avLst/>
          </a:prstGeom>
        </p:spPr>
        <p:txBody>
          <a:bodyPr bIns="45000" lIns="90000" rIns="90000" tIns="45000"/>
          <a:p>
            <a:pPr>
              <a:lnSpc>
                <a:spcPct val="100000"/>
              </a:lnSpc>
            </a:pPr>
            <a:r>
              <a:rPr lang="en-US" sz="2800">
                <a:solidFill>
                  <a:srgbClr val="000000"/>
                </a:solidFill>
                <a:latin typeface="Calibri"/>
                <a:ea typeface="DejaVu Sans"/>
              </a:rPr>
              <a:t>shell or hull</a:t>
            </a:r>
            <a:endParaRPr/>
          </a:p>
        </p:txBody>
      </p:sp>
      <p:sp>
        <p:nvSpPr>
          <p:cNvPr id="336" name="CustomShape 3"/>
          <p:cNvSpPr/>
          <p:nvPr/>
        </p:nvSpPr>
        <p:spPr>
          <a:xfrm>
            <a:off x="0" y="0"/>
            <a:ext cx="11796120" cy="11796120"/>
          </a:xfrm>
          <a:prstGeom prst="rect">
            <a:avLst/>
          </a:prstGeom>
        </p:spPr>
        <p:txBody>
          <a:bodyPr bIns="45000" lIns="90000" rIns="90000" tIns="45000"/>
          <a:p>
            <a:pPr>
              <a:lnSpc>
                <a:spcPct val="100000"/>
              </a:lnSpc>
            </a:pPr>
            <a:fld id="{51319171-D1B1-41D1-B1B1-91B17121E151}" type="slidenum">
              <a:rPr lang="en-US">
                <a:solidFill>
                  <a:srgbClr val="000000"/>
                </a:solidFill>
                <a:latin typeface="Calibri"/>
                <a:ea typeface="DejaVu Sans"/>
              </a:rPr>
              <a:t>&lt;number&gt;</a:t>
            </a:fld>
            <a:endParaRPr/>
          </a:p>
        </p:txBody>
      </p:sp>
      <p:pic>
        <p:nvPicPr>
          <p:cNvPr descr="" id="337" name="Picture 3"/>
          <p:cNvPicPr/>
          <p:nvPr/>
        </p:nvPicPr>
        <p:blipFill>
          <a:blip r:embed="rId1"/>
          <a:stretch>
            <a:fillRect/>
          </a:stretch>
        </p:blipFill>
        <p:spPr>
          <a:xfrm>
            <a:off x="2786040" y="1857240"/>
            <a:ext cx="4799520" cy="3999600"/>
          </a:xfrm>
          <a:prstGeom prst="rect">
            <a:avLst/>
          </a:prstGeom>
        </p:spPr>
      </p:pic>
      <p:sp>
        <p:nvSpPr>
          <p:cNvPr id="338" name="CustomShape 4"/>
          <p:cNvSpPr/>
          <p:nvPr/>
        </p:nvSpPr>
        <p:spPr>
          <a:xfrm>
            <a:off x="2362320" y="4240440"/>
            <a:ext cx="1851120" cy="45360"/>
          </a:xfrm>
          <a:prstGeom prst="straightConnector1">
            <a:avLst/>
          </a:prstGeom>
          <a:ln w="57240">
            <a:solidFill>
              <a:srgbClr val="ffff00"/>
            </a:solidFill>
            <a:round/>
            <a:tailEnd len="med" type="triangle" w="med"/>
          </a:ln>
        </p:spPr>
      </p:sp>
      <p:sp>
        <p:nvSpPr>
          <p:cNvPr id="339" name="CustomShape 5"/>
          <p:cNvSpPr/>
          <p:nvPr/>
        </p:nvSpPr>
        <p:spPr>
          <a:xfrm>
            <a:off x="1857240" y="3214800"/>
            <a:ext cx="2356200" cy="70200"/>
          </a:xfrm>
          <a:prstGeom prst="straightConnector1">
            <a:avLst/>
          </a:prstGeom>
          <a:ln w="57240">
            <a:solidFill>
              <a:srgbClr val="ffff00"/>
            </a:solidFill>
            <a:round/>
            <a:tailEnd len="med" type="triangle" w="med"/>
          </a:ln>
        </p:spPr>
      </p:sp>
      <p:sp>
        <p:nvSpPr>
          <p:cNvPr id="340" name="CustomShape 6"/>
          <p:cNvSpPr/>
          <p:nvPr/>
        </p:nvSpPr>
        <p:spPr>
          <a:xfrm>
            <a:off x="3035520" y="4723560"/>
            <a:ext cx="821160" cy="686160"/>
          </a:xfrm>
          <a:prstGeom prst="straightConnector1">
            <a:avLst/>
          </a:prstGeom>
          <a:ln w="57240">
            <a:solidFill>
              <a:srgbClr val="ffff00"/>
            </a:solidFill>
            <a:round/>
            <a:tailEnd len="med" type="triangle" w="med"/>
          </a:ln>
        </p:spPr>
      </p:sp>
      <p:sp>
        <p:nvSpPr>
          <p:cNvPr id="341" name="CustomShape 7"/>
          <p:cNvSpPr/>
          <p:nvPr/>
        </p:nvSpPr>
        <p:spPr>
          <a:xfrm>
            <a:off x="6019920" y="3716280"/>
            <a:ext cx="1266480" cy="45360"/>
          </a:xfrm>
          <a:prstGeom prst="straightConnector1">
            <a:avLst/>
          </a:prstGeom>
          <a:ln w="57240">
            <a:solidFill>
              <a:srgbClr val="ffff00"/>
            </a:solidFill>
            <a:round/>
            <a:tailEnd len="med" type="triangle" w="med"/>
          </a:ln>
        </p:spPr>
      </p:sp>
      <p:sp>
        <p:nvSpPr>
          <p:cNvPr id="342" name="CustomShape 8"/>
          <p:cNvSpPr/>
          <p:nvPr/>
        </p:nvSpPr>
        <p:spPr>
          <a:xfrm>
            <a:off x="6019920" y="3857400"/>
            <a:ext cx="1275840" cy="357480"/>
          </a:xfrm>
          <a:prstGeom prst="straightConnector1">
            <a:avLst/>
          </a:prstGeom>
          <a:ln w="57240">
            <a:solidFill>
              <a:srgbClr val="ffff00"/>
            </a:solidFill>
            <a:round/>
            <a:tailEnd len="med" type="triangle" w="med"/>
          </a:ln>
        </p:spPr>
      </p:sp>
      <p:sp>
        <p:nvSpPr>
          <p:cNvPr id="343" name="CustomShape 9"/>
          <p:cNvSpPr/>
          <p:nvPr/>
        </p:nvSpPr>
        <p:spPr>
          <a:xfrm>
            <a:off x="5357160" y="4883040"/>
            <a:ext cx="544680" cy="907920"/>
          </a:xfrm>
          <a:prstGeom prst="straightConnector1">
            <a:avLst/>
          </a:prstGeom>
          <a:ln w="57240">
            <a:solidFill>
              <a:srgbClr val="ffff00"/>
            </a:solidFill>
            <a:round/>
            <a:tailEnd len="med" type="triangle" w="med"/>
          </a:ln>
        </p:spPr>
      </p:sp>
      <p:sp>
        <p:nvSpPr>
          <p:cNvPr id="344" name="CustomShape 10"/>
          <p:cNvSpPr/>
          <p:nvPr/>
        </p:nvSpPr>
        <p:spPr>
          <a:xfrm>
            <a:off x="2143080" y="2071800"/>
            <a:ext cx="1713600" cy="713160"/>
          </a:xfrm>
          <a:prstGeom prst="straightConnector1">
            <a:avLst/>
          </a:prstGeom>
          <a:ln w="57240">
            <a:solidFill>
              <a:srgbClr val="ffff00"/>
            </a:solidFill>
            <a:round/>
            <a:tailEnd len="med" type="triangle" w="med"/>
          </a:ln>
        </p:spPr>
      </p:sp>
      <p:sp>
        <p:nvSpPr>
          <p:cNvPr id="345" name="CustomShape 11"/>
          <p:cNvSpPr/>
          <p:nvPr/>
        </p:nvSpPr>
        <p:spPr>
          <a:xfrm>
            <a:off x="7296120" y="3438360"/>
            <a:ext cx="2761200" cy="128484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pin</a:t>
            </a:r>
            <a:endParaRPr/>
          </a:p>
        </p:txBody>
      </p:sp>
      <p:sp>
        <p:nvSpPr>
          <p:cNvPr id="346" name="CustomShape 12"/>
          <p:cNvSpPr/>
          <p:nvPr/>
        </p:nvSpPr>
        <p:spPr>
          <a:xfrm>
            <a:off x="642960" y="2571840"/>
            <a:ext cx="3808800" cy="114192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tumbler </a:t>
            </a:r>
            <a:endParaRPr/>
          </a:p>
          <a:p>
            <a:pPr>
              <a:lnSpc>
                <a:spcPct val="100000"/>
              </a:lnSpc>
            </a:pPr>
            <a:r>
              <a:rPr lang="en-US" sz="2800">
                <a:solidFill>
                  <a:srgbClr val="000000"/>
                </a:solidFill>
                <a:latin typeface="Calibri"/>
                <a:ea typeface="ヒラギノ角ゴ Pro W3"/>
              </a:rPr>
              <a:t>spring </a:t>
            </a:r>
            <a:endParaRPr/>
          </a:p>
          <a:p>
            <a:pPr>
              <a:lnSpc>
                <a:spcPct val="100000"/>
              </a:lnSpc>
            </a:pPr>
            <a:endParaRPr/>
          </a:p>
          <a:p>
            <a:pPr>
              <a:lnSpc>
                <a:spcPct val="100000"/>
              </a:lnSpc>
            </a:pPr>
            <a:endParaRPr/>
          </a:p>
        </p:txBody>
      </p:sp>
      <p:sp>
        <p:nvSpPr>
          <p:cNvPr id="347" name="CustomShape 13"/>
          <p:cNvSpPr/>
          <p:nvPr/>
        </p:nvSpPr>
        <p:spPr>
          <a:xfrm>
            <a:off x="685800" y="3733920"/>
            <a:ext cx="3808800" cy="1499040"/>
          </a:xfrm>
          <a:prstGeom prst="rect">
            <a:avLst/>
          </a:prstGeom>
        </p:spPr>
        <p:txBody>
          <a:bodyPr bIns="45000" lIns="90000" rIns="90000" tIns="45000"/>
          <a:p>
            <a:pPr>
              <a:lnSpc>
                <a:spcPct val="100000"/>
              </a:lnSpc>
            </a:pPr>
            <a:endParaRPr/>
          </a:p>
          <a:p>
            <a:pPr>
              <a:lnSpc>
                <a:spcPct val="100000"/>
              </a:lnSpc>
            </a:pPr>
            <a:r>
              <a:rPr lang="en-US" sz="2800">
                <a:solidFill>
                  <a:srgbClr val="000000"/>
                </a:solidFill>
                <a:latin typeface="Calibri"/>
                <a:ea typeface="ヒラギノ角ゴ Pro W3"/>
              </a:rPr>
              <a:t>sheer line</a:t>
            </a:r>
            <a:endParaRPr/>
          </a:p>
          <a:p>
            <a:pPr>
              <a:lnSpc>
                <a:spcPct val="100000"/>
              </a:lnSpc>
            </a:pPr>
            <a:endParaRPr/>
          </a:p>
        </p:txBody>
      </p:sp>
      <p:sp>
        <p:nvSpPr>
          <p:cNvPr id="348" name="CustomShape 14"/>
          <p:cNvSpPr/>
          <p:nvPr/>
        </p:nvSpPr>
        <p:spPr>
          <a:xfrm>
            <a:off x="690480" y="5143680"/>
            <a:ext cx="3808800" cy="411372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cylinder or plug</a:t>
            </a:r>
            <a:endParaRPr/>
          </a:p>
          <a:p>
            <a:pPr>
              <a:lnSpc>
                <a:spcPct val="100000"/>
              </a:lnSpc>
            </a:pPr>
            <a:endParaRPr/>
          </a:p>
        </p:txBody>
      </p:sp>
      <p:sp>
        <p:nvSpPr>
          <p:cNvPr id="349" name="CustomShape 15"/>
          <p:cNvSpPr/>
          <p:nvPr/>
        </p:nvSpPr>
        <p:spPr>
          <a:xfrm>
            <a:off x="5052960" y="5643720"/>
            <a:ext cx="1651680" cy="78480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keyway</a:t>
            </a:r>
            <a:endParaRPr/>
          </a:p>
          <a:p>
            <a:pPr>
              <a:lnSpc>
                <a:spcPct val="100000"/>
              </a:lnSpc>
            </a:pPr>
            <a:endParaRPr/>
          </a:p>
        </p:txBody>
      </p:sp>
      <p:sp>
        <p:nvSpPr>
          <p:cNvPr id="350" name="CustomShape 16"/>
          <p:cNvSpPr/>
          <p:nvPr/>
        </p:nvSpPr>
        <p:spPr>
          <a:xfrm>
            <a:off x="6019920" y="4250520"/>
            <a:ext cx="1266480" cy="392400"/>
          </a:xfrm>
          <a:prstGeom prst="straightConnector1">
            <a:avLst/>
          </a:prstGeom>
          <a:ln w="57240">
            <a:solidFill>
              <a:srgbClr val="ffff00"/>
            </a:solidFill>
            <a:round/>
            <a:tailEnd len="med" type="triangle" w="med"/>
          </a:ln>
        </p:spPr>
      </p:sp>
      <p:sp>
        <p:nvSpPr>
          <p:cNvPr id="351" name="CustomShape 17"/>
          <p:cNvSpPr/>
          <p:nvPr/>
        </p:nvSpPr>
        <p:spPr>
          <a:xfrm>
            <a:off x="5357880" y="1857240"/>
            <a:ext cx="498960" cy="213120"/>
          </a:xfrm>
          <a:prstGeom prst="straightConnector1">
            <a:avLst/>
          </a:prstGeom>
          <a:ln w="57240">
            <a:solidFill>
              <a:srgbClr val="ffff00"/>
            </a:solidFill>
            <a:round/>
            <a:tailEnd len="med" type="triangle" w="med"/>
          </a:ln>
        </p:spPr>
      </p:sp>
      <p:sp>
        <p:nvSpPr>
          <p:cNvPr id="352" name="CustomShape 18"/>
          <p:cNvSpPr/>
          <p:nvPr/>
        </p:nvSpPr>
        <p:spPr>
          <a:xfrm>
            <a:off x="6993000" y="2000160"/>
            <a:ext cx="2056320" cy="1284840"/>
          </a:xfrm>
          <a:prstGeom prst="rect">
            <a:avLst/>
          </a:prstGeom>
        </p:spPr>
        <p:txBody>
          <a:bodyPr bIns="45000" lIns="90000" rIns="90000" tIns="45000"/>
          <a:p>
            <a:pPr>
              <a:lnSpc>
                <a:spcPct val="100000"/>
              </a:lnSpc>
            </a:pPr>
            <a:endParaRPr/>
          </a:p>
          <a:p>
            <a:pPr>
              <a:lnSpc>
                <a:spcPct val="100000"/>
              </a:lnSpc>
            </a:pPr>
            <a:r>
              <a:rPr lang="en-US" sz="2800">
                <a:solidFill>
                  <a:srgbClr val="000000"/>
                </a:solidFill>
                <a:latin typeface="Calibri"/>
                <a:ea typeface="ヒラギノ角ゴ Pro W3"/>
              </a:rPr>
              <a:t>top or driver</a:t>
            </a:r>
            <a:endParaRPr/>
          </a:p>
        </p:txBody>
      </p:sp>
      <p:sp>
        <p:nvSpPr>
          <p:cNvPr id="353" name="CustomShape 19"/>
          <p:cNvSpPr/>
          <p:nvPr/>
        </p:nvSpPr>
        <p:spPr>
          <a:xfrm>
            <a:off x="7296120" y="4286160"/>
            <a:ext cx="1846800" cy="128484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bottom or key</a:t>
            </a:r>
            <a:endParaRPr/>
          </a:p>
        </p:txBody>
      </p:sp>
      <p:sp>
        <p:nvSpPr>
          <p:cNvPr id="354" name="CustomShape 20"/>
          <p:cNvSpPr/>
          <p:nvPr/>
        </p:nvSpPr>
        <p:spPr>
          <a:xfrm>
            <a:off x="6019920" y="2642760"/>
            <a:ext cx="990000" cy="1071000"/>
          </a:xfrm>
          <a:prstGeom prst="straightConnector1">
            <a:avLst/>
          </a:prstGeom>
          <a:ln w="57240">
            <a:solidFill>
              <a:srgbClr val="ffff00"/>
            </a:solidFill>
            <a:round/>
            <a:tailEnd len="med" type="triangle" w="med"/>
          </a:ln>
        </p:spPr>
      </p:sp>
      <p:sp>
        <p:nvSpPr>
          <p:cNvPr id="355" name="CustomShape 21"/>
          <p:cNvSpPr/>
          <p:nvPr/>
        </p:nvSpPr>
        <p:spPr>
          <a:xfrm>
            <a:off x="5214960" y="1295280"/>
            <a:ext cx="2761200" cy="77508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driver</a:t>
            </a:r>
            <a:endParaRPr/>
          </a:p>
        </p:txBody>
      </p:sp>
      <p:sp>
        <p:nvSpPr>
          <p:cNvPr id="356" name="CustomShape 22"/>
          <p:cNvSpPr/>
          <p:nvPr/>
        </p:nvSpPr>
        <p:spPr>
          <a:xfrm>
            <a:off x="594000" y="6400800"/>
            <a:ext cx="631764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 from http://en.wikipedia.org/wiki/File:Pin_tumbler_with_key.svg used with permission under Gnu Free Documentation License 1.2</a:t>
            </a:r>
            <a:endParaRPr/>
          </a:p>
        </p:txBody>
      </p:sp>
    </p:spTree>
  </p:cSld>
  <p:timing>
    <p:tnLst>
      <p:par>
        <p:cTn dur="indefinite" id="372" nodeType="tmRoot" restart="never">
          <p:childTnLst>
            <p:seq>
              <p:cTn id="373" nodeType="mainSeq">
                <p:childTnLst>
                  <p:par>
                    <p:cTn fill="freeze" id="374">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7" name="CustomShape 1"/>
          <p:cNvSpPr/>
          <p:nvPr/>
        </p:nvSpPr>
        <p:spPr>
          <a:xfrm>
            <a:off x="1219320" y="304920"/>
            <a:ext cx="7771320" cy="120528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Lockpicking Tools</a:t>
            </a:r>
            <a:endParaRPr/>
          </a:p>
        </p:txBody>
      </p:sp>
      <p:sp>
        <p:nvSpPr>
          <p:cNvPr id="358" name="CustomShape 2"/>
          <p:cNvSpPr/>
          <p:nvPr/>
        </p:nvSpPr>
        <p:spPr>
          <a:xfrm>
            <a:off x="838080" y="1600200"/>
            <a:ext cx="4190040" cy="4494600"/>
          </a:xfrm>
          <a:prstGeom prst="rect">
            <a:avLst/>
          </a:prstGeom>
        </p:spPr>
        <p:txBody>
          <a:bodyPr bIns="45000" lIns="90000" rIns="90000" tIns="45000"/>
          <a:p>
            <a:pPr>
              <a:lnSpc>
                <a:spcPct val="100000"/>
              </a:lnSpc>
              <a:buFont typeface="Arial"/>
              <a:buChar char="•"/>
            </a:pPr>
            <a:r>
              <a:rPr lang="en-US" sz="3200">
                <a:solidFill>
                  <a:srgbClr val="000000"/>
                </a:solidFill>
                <a:latin typeface="Calibri"/>
                <a:ea typeface="DejaVu Sans"/>
              </a:rPr>
              <a:t>Feelers</a:t>
            </a:r>
            <a:endParaRPr/>
          </a:p>
          <a:p>
            <a:pPr>
              <a:lnSpc>
                <a:spcPct val="100000"/>
              </a:lnSpc>
              <a:buFont typeface="Arial"/>
              <a:buChar char="•"/>
            </a:pPr>
            <a:r>
              <a:rPr lang="en-US" sz="3200">
                <a:solidFill>
                  <a:srgbClr val="000000"/>
                </a:solidFill>
                <a:latin typeface="Calibri"/>
                <a:ea typeface="DejaVu Sans"/>
              </a:rPr>
              <a:t>Scrubbers</a:t>
            </a:r>
            <a:endParaRPr/>
          </a:p>
          <a:p>
            <a:pPr>
              <a:lnSpc>
                <a:spcPct val="100000"/>
              </a:lnSpc>
              <a:buFont typeface="Arial"/>
              <a:buChar char="•"/>
            </a:pPr>
            <a:r>
              <a:rPr lang="en-US" sz="3200">
                <a:solidFill>
                  <a:srgbClr val="000000"/>
                </a:solidFill>
                <a:latin typeface="Calibri"/>
                <a:ea typeface="DejaVu Sans"/>
              </a:rPr>
              <a:t>Tension tools</a:t>
            </a:r>
            <a:endParaRPr/>
          </a:p>
        </p:txBody>
      </p:sp>
      <p:sp>
        <p:nvSpPr>
          <p:cNvPr id="359" name="CustomShape 3"/>
          <p:cNvSpPr/>
          <p:nvPr/>
        </p:nvSpPr>
        <p:spPr>
          <a:xfrm>
            <a:off x="7238880" y="6400800"/>
            <a:ext cx="1904040" cy="456120"/>
          </a:xfrm>
          <a:prstGeom prst="rect">
            <a:avLst/>
          </a:prstGeom>
        </p:spPr>
        <p:txBody>
          <a:bodyPr bIns="45000" lIns="90000" rIns="90000" tIns="45000"/>
          <a:p>
            <a:pPr>
              <a:lnSpc>
                <a:spcPct val="100000"/>
              </a:lnSpc>
            </a:pPr>
            <a:fld id="{5131C101-C1C1-4101-A141-41A1F111A191}" type="slidenum">
              <a:rPr lang="en-US">
                <a:solidFill>
                  <a:srgbClr val="000000"/>
                </a:solidFill>
                <a:latin typeface="Calibri"/>
                <a:ea typeface="DejaVu Sans"/>
              </a:rPr>
              <a:t>&lt;number&gt;</a:t>
            </a:fld>
            <a:endParaRPr/>
          </a:p>
        </p:txBody>
      </p:sp>
      <p:sp>
        <p:nvSpPr>
          <p:cNvPr id="360" name="CustomShape 4"/>
          <p:cNvSpPr/>
          <p:nvPr/>
        </p:nvSpPr>
        <p:spPr>
          <a:xfrm>
            <a:off x="5423040" y="6095880"/>
            <a:ext cx="244044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Photo by Jennie Rogers included with permission.</a:t>
            </a:r>
            <a:endParaRPr/>
          </a:p>
        </p:txBody>
      </p:sp>
      <p:pic>
        <p:nvPicPr>
          <p:cNvPr descr="" id="361" name="Picture 8"/>
          <p:cNvPicPr/>
          <p:nvPr/>
        </p:nvPicPr>
        <p:blipFill>
          <a:blip r:embed="rId1"/>
          <a:stretch>
            <a:fillRect/>
          </a:stretch>
        </p:blipFill>
        <p:spPr>
          <a:xfrm>
            <a:off x="3809880" y="1447920"/>
            <a:ext cx="5155920" cy="4570920"/>
          </a:xfrm>
          <a:prstGeom prst="rect">
            <a:avLst/>
          </a:prstGeom>
        </p:spPr>
      </p:pic>
    </p:spTree>
  </p:cSld>
  <p:timing>
    <p:tnLst>
      <p:par>
        <p:cTn dur="indefinite" id="375" nodeType="tmRoot" restart="never">
          <p:childTnLst>
            <p:seq>
              <p:cTn id="376" nodeType="mainSeq">
                <p:childTnLst>
                  <p:par>
                    <p:cTn fill="freeze" id="377">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2"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Feeler Picking</a:t>
            </a:r>
            <a:endParaRPr/>
          </a:p>
        </p:txBody>
      </p:sp>
      <p:sp>
        <p:nvSpPr>
          <p:cNvPr id="363" name="CustomShape 2"/>
          <p:cNvSpPr/>
          <p:nvPr/>
        </p:nvSpPr>
        <p:spPr>
          <a:xfrm>
            <a:off x="457200" y="1600200"/>
            <a:ext cx="4113720" cy="452484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Apply light tension</a:t>
            </a:r>
            <a:endParaRPr/>
          </a:p>
          <a:p>
            <a:pPr>
              <a:lnSpc>
                <a:spcPct val="100000"/>
              </a:lnSpc>
              <a:buFont typeface="Arial"/>
              <a:buChar char="•"/>
            </a:pPr>
            <a:r>
              <a:rPr lang="en-US" sz="2800">
                <a:solidFill>
                  <a:srgbClr val="000000"/>
                </a:solidFill>
                <a:latin typeface="Calibri"/>
                <a:ea typeface="DejaVu Sans"/>
              </a:rPr>
              <a:t>Lift one pin at a time</a:t>
            </a:r>
            <a:endParaRPr/>
          </a:p>
          <a:p>
            <a:pPr lvl="1">
              <a:lnSpc>
                <a:spcPct val="100000"/>
              </a:lnSpc>
              <a:buFont typeface="Arial"/>
              <a:buChar char="–"/>
            </a:pPr>
            <a:r>
              <a:rPr lang="en-US" sz="2400">
                <a:solidFill>
                  <a:srgbClr val="000000"/>
                </a:solidFill>
                <a:latin typeface="Calibri"/>
                <a:ea typeface="DejaVu Sans"/>
              </a:rPr>
              <a:t>Identify binding pin</a:t>
            </a:r>
            <a:endParaRPr/>
          </a:p>
          <a:p>
            <a:pPr>
              <a:lnSpc>
                <a:spcPct val="100000"/>
              </a:lnSpc>
              <a:buFont typeface="Arial"/>
              <a:buChar char="•"/>
            </a:pPr>
            <a:r>
              <a:rPr lang="en-US" sz="2800">
                <a:solidFill>
                  <a:srgbClr val="000000"/>
                </a:solidFill>
                <a:latin typeface="Calibri"/>
                <a:ea typeface="DejaVu Sans"/>
              </a:rPr>
              <a:t>Lift binding pin until it reaches the shear line</a:t>
            </a:r>
            <a:endParaRPr/>
          </a:p>
          <a:p>
            <a:pPr>
              <a:lnSpc>
                <a:spcPct val="100000"/>
              </a:lnSpc>
              <a:buFont typeface="Arial"/>
              <a:buChar char="•"/>
            </a:pPr>
            <a:r>
              <a:rPr lang="en-US" sz="2800">
                <a:solidFill>
                  <a:srgbClr val="000000"/>
                </a:solidFill>
                <a:latin typeface="Calibri"/>
                <a:ea typeface="DejaVu Sans"/>
              </a:rPr>
              <a:t>Setting the binding pin will rotate the lock slightly</a:t>
            </a:r>
            <a:endParaRPr/>
          </a:p>
          <a:p>
            <a:pPr>
              <a:lnSpc>
                <a:spcPct val="100000"/>
              </a:lnSpc>
              <a:buFont typeface="Arial"/>
              <a:buChar char="•"/>
            </a:pPr>
            <a:r>
              <a:rPr lang="en-US" sz="2800">
                <a:solidFill>
                  <a:srgbClr val="000000"/>
                </a:solidFill>
                <a:latin typeface="Calibri"/>
                <a:ea typeface="DejaVu Sans"/>
              </a:rPr>
              <a:t>Find next pin and repeat the process</a:t>
            </a:r>
            <a:endParaRPr/>
          </a:p>
        </p:txBody>
      </p:sp>
      <p:sp>
        <p:nvSpPr>
          <p:cNvPr id="364" name="CustomShape 3"/>
          <p:cNvSpPr/>
          <p:nvPr/>
        </p:nvSpPr>
        <p:spPr>
          <a:xfrm>
            <a:off x="0" y="0"/>
            <a:ext cx="11796120" cy="11796120"/>
          </a:xfrm>
          <a:prstGeom prst="rect">
            <a:avLst/>
          </a:prstGeom>
        </p:spPr>
        <p:txBody>
          <a:bodyPr bIns="45000" lIns="90000" rIns="90000" tIns="45000"/>
          <a:p>
            <a:pPr>
              <a:lnSpc>
                <a:spcPct val="100000"/>
              </a:lnSpc>
            </a:pPr>
            <a:fld id="{6181C1E1-9101-41E1-9161-3161814131E1}" type="slidenum">
              <a:rPr lang="en-US">
                <a:solidFill>
                  <a:srgbClr val="000000"/>
                </a:solidFill>
                <a:latin typeface="Calibri"/>
                <a:ea typeface="DejaVu Sans"/>
              </a:rPr>
              <a:t>&lt;number&gt;</a:t>
            </a:fld>
            <a:endParaRPr/>
          </a:p>
        </p:txBody>
      </p:sp>
      <p:pic>
        <p:nvPicPr>
          <p:cNvPr descr="" id="365" name="Picture 2"/>
          <p:cNvPicPr/>
          <p:nvPr/>
        </p:nvPicPr>
        <p:blipFill>
          <a:blip r:embed="rId1"/>
          <a:stretch>
            <a:fillRect/>
          </a:stretch>
        </p:blipFill>
        <p:spPr>
          <a:xfrm>
            <a:off x="4419720" y="2057400"/>
            <a:ext cx="4494600" cy="2951280"/>
          </a:xfrm>
          <a:prstGeom prst="rect">
            <a:avLst/>
          </a:prstGeom>
        </p:spPr>
      </p:pic>
      <p:sp>
        <p:nvSpPr>
          <p:cNvPr id="366" name="CustomShape 4"/>
          <p:cNvSpPr/>
          <p:nvPr/>
        </p:nvSpPr>
        <p:spPr>
          <a:xfrm>
            <a:off x="1216080" y="6490080"/>
            <a:ext cx="713124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 from http://commons.wikimedia.org/wiki/File:Pin_and_tumbler_lock_picking.PNG used with permission under Gnu Free Documentation License 1.2</a:t>
            </a:r>
            <a:endParaRPr/>
          </a:p>
        </p:txBody>
      </p:sp>
      <p:sp>
        <p:nvSpPr>
          <p:cNvPr id="367" name="CustomShape 5"/>
          <p:cNvSpPr/>
          <p:nvPr/>
        </p:nvSpPr>
        <p:spPr>
          <a:xfrm>
            <a:off x="5303520" y="4937760"/>
            <a:ext cx="3472200" cy="542520"/>
          </a:xfrm>
          <a:prstGeom prst="rect">
            <a:avLst/>
          </a:prstGeom>
        </p:spPr>
        <p:txBody>
          <a:bodyPr bIns="45000" lIns="90000" rIns="90000" tIns="45000" wrap="none"/>
          <a:p>
            <a:pPr>
              <a:lnSpc>
                <a:spcPct val="100000"/>
              </a:lnSpc>
            </a:pPr>
            <a:r>
              <a:rPr lang="en-US" sz="3200">
                <a:solidFill>
                  <a:srgbClr val="000000"/>
                </a:solidFill>
                <a:latin typeface="Arial"/>
                <a:ea typeface="DejaVu Sans"/>
              </a:rPr>
              <a:t>General principle?</a:t>
            </a:r>
            <a:endParaRPr/>
          </a:p>
        </p:txBody>
      </p:sp>
      <p:sp>
        <p:nvSpPr>
          <p:cNvPr id="368" name="CustomShape 6"/>
          <p:cNvSpPr/>
          <p:nvPr/>
        </p:nvSpPr>
        <p:spPr>
          <a:xfrm>
            <a:off x="5303520" y="5621760"/>
            <a:ext cx="3380760" cy="542520"/>
          </a:xfrm>
          <a:prstGeom prst="rect">
            <a:avLst/>
          </a:prstGeom>
        </p:spPr>
        <p:txBody>
          <a:bodyPr bIns="45000" lIns="90000" rIns="90000" tIns="45000" wrap="none"/>
          <a:p>
            <a:pPr>
              <a:lnSpc>
                <a:spcPct val="100000"/>
              </a:lnSpc>
            </a:pPr>
            <a:r>
              <a:rPr lang="en-US" sz="3200">
                <a:solidFill>
                  <a:srgbClr val="000000"/>
                </a:solidFill>
                <a:latin typeface="Arial"/>
                <a:ea typeface="DejaVu Sans"/>
              </a:rPr>
              <a:t>Divide &amp; conquer!</a:t>
            </a:r>
            <a:endParaRPr/>
          </a:p>
        </p:txBody>
      </p:sp>
    </p:spTree>
  </p:cSld>
  <p:timing>
    <p:tnLst>
      <p:par>
        <p:cTn dur="indefinite" id="378" nodeType="tmRoot" restart="never">
          <p:childTnLst>
            <p:seq>
              <p:cTn id="379" nodeType="mainSeq">
                <p:childTnLst>
                  <p:par>
                    <p:cTn fill="freeze" id="380">
                      <p:stCondLst>
                        <p:cond delay="indefinite"/>
                      </p:stCondLst>
                      <p:childTnLst>
                        <p:par>
                          <p:cTn fill="freeze" id="381">
                            <p:stCondLst>
                              <p:cond delay="0"/>
                            </p:stCondLst>
                            <p:childTnLst>
                              <p:par>
                                <p:cTn fill="hold" id="382" nodeType="clickEffect" presetClass="entr" presetID="1">
                                  <p:stCondLst>
                                    <p:cond delay="0"/>
                                  </p:stCondLst>
                                  <p:childTnLst>
                                    <p:set>
                                      <p:cBhvr>
                                        <p:cTn dur="1" fill="hold" id="383">
                                          <p:stCondLst>
                                            <p:cond delay="0"/>
                                          </p:stCondLst>
                                        </p:cTn>
                                        <p:tgtEl>
                                          <p:spTgt spid="367">
                                            <p:txEl>
                                              <p:pRg end="19" st="0"/>
                                            </p:txEl>
                                          </p:spTgt>
                                        </p:tgtEl>
                                        <p:attrNameLst>
                                          <p:attrName>style.visibility</p:attrName>
                                        </p:attrNameLst>
                                      </p:cBhvr>
                                      <p:to>
                                        <p:strVal val="visible"/>
                                      </p:to>
                                    </p:set>
                                  </p:childTnLst>
                                </p:cTn>
                              </p:par>
                            </p:childTnLst>
                          </p:cTn>
                        </p:par>
                      </p:childTnLst>
                    </p:cTn>
                  </p:par>
                  <p:par>
                    <p:cTn fill="freeze" id="384">
                      <p:stCondLst>
                        <p:cond delay="indefinite"/>
                      </p:stCondLst>
                      <p:childTnLst>
                        <p:par>
                          <p:cTn fill="freeze" id="385">
                            <p:stCondLst>
                              <p:cond delay="0"/>
                            </p:stCondLst>
                            <p:childTnLst>
                              <p:par>
                                <p:cTn fill="hold" id="386" nodeType="clickEffect" presetClass="entr" presetID="1">
                                  <p:stCondLst>
                                    <p:cond delay="0"/>
                                  </p:stCondLst>
                                  <p:childTnLst>
                                    <p:set>
                                      <p:cBhvr>
                                        <p:cTn dur="1" fill="hold" id="387">
                                          <p:stCondLst>
                                            <p:cond delay="0"/>
                                          </p:stCondLst>
                                        </p:cTn>
                                        <p:tgtEl>
                                          <p:spTgt spid="368">
                                            <p:txEl>
                                              <p:pRg end="18" st="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9"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Scrubbing / Raking</a:t>
            </a:r>
            <a:endParaRPr/>
          </a:p>
        </p:txBody>
      </p:sp>
      <p:sp>
        <p:nvSpPr>
          <p:cNvPr id="370" name="CustomShape 2"/>
          <p:cNvSpPr/>
          <p:nvPr/>
        </p:nvSpPr>
        <p:spPr>
          <a:xfrm>
            <a:off x="0" y="0"/>
            <a:ext cx="11796120" cy="11796120"/>
          </a:xfrm>
          <a:prstGeom prst="rect">
            <a:avLst/>
          </a:prstGeom>
        </p:spPr>
        <p:txBody>
          <a:bodyPr bIns="45000" lIns="90000" rIns="90000" tIns="45000"/>
          <a:p>
            <a:pPr>
              <a:lnSpc>
                <a:spcPct val="100000"/>
              </a:lnSpc>
            </a:pPr>
            <a:fld id="{81D1A141-B111-41C1-91D1-D12151415101}" type="slidenum">
              <a:rPr lang="en-US">
                <a:solidFill>
                  <a:srgbClr val="000000"/>
                </a:solidFill>
                <a:latin typeface="Calibri"/>
                <a:ea typeface="DejaVu Sans"/>
              </a:rPr>
              <a:t>&lt;number&gt;</a:t>
            </a:fld>
            <a:endParaRPr/>
          </a:p>
        </p:txBody>
      </p:sp>
      <p:sp>
        <p:nvSpPr>
          <p:cNvPr id="371" name="CustomShape 3"/>
          <p:cNvSpPr/>
          <p:nvPr/>
        </p:nvSpPr>
        <p:spPr>
          <a:xfrm>
            <a:off x="5956560" y="6095880"/>
            <a:ext cx="244044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Photo by Jennie Rogers included with permission.</a:t>
            </a:r>
            <a:endParaRPr/>
          </a:p>
        </p:txBody>
      </p:sp>
      <p:pic>
        <p:nvPicPr>
          <p:cNvPr descr="" id="372" name="Picture 9"/>
          <p:cNvPicPr/>
          <p:nvPr/>
        </p:nvPicPr>
        <p:blipFill>
          <a:blip r:embed="rId1"/>
          <a:stretch>
            <a:fillRect/>
          </a:stretch>
        </p:blipFill>
        <p:spPr>
          <a:xfrm>
            <a:off x="4990320" y="1416960"/>
            <a:ext cx="4205880" cy="4570920"/>
          </a:xfrm>
          <a:prstGeom prst="rect">
            <a:avLst/>
          </a:prstGeom>
        </p:spPr>
      </p:pic>
      <p:sp>
        <p:nvSpPr>
          <p:cNvPr id="373" name="CustomShape 4"/>
          <p:cNvSpPr/>
          <p:nvPr/>
        </p:nvSpPr>
        <p:spPr>
          <a:xfrm>
            <a:off x="192960" y="1494000"/>
            <a:ext cx="5333040" cy="452484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Apply light tension</a:t>
            </a:r>
            <a:endParaRPr/>
          </a:p>
          <a:p>
            <a:pPr>
              <a:lnSpc>
                <a:spcPct val="93000"/>
              </a:lnSpc>
              <a:buFont typeface="Arial"/>
              <a:buChar char="•"/>
            </a:pPr>
            <a:r>
              <a:rPr lang="en-US" sz="2800">
                <a:solidFill>
                  <a:srgbClr val="000000"/>
                </a:solidFill>
                <a:latin typeface="Calibri"/>
                <a:ea typeface="DejaVu Sans"/>
              </a:rPr>
              <a:t>Work over pins back to front in a circular motion</a:t>
            </a:r>
            <a:endParaRPr/>
          </a:p>
          <a:p>
            <a:pPr lvl="1">
              <a:lnSpc>
                <a:spcPct val="93000"/>
              </a:lnSpc>
              <a:buFont typeface="Arial"/>
              <a:buChar char="–"/>
            </a:pPr>
            <a:r>
              <a:rPr lang="en-US" sz="2400">
                <a:solidFill>
                  <a:srgbClr val="000000"/>
                </a:solidFill>
                <a:latin typeface="Calibri"/>
                <a:ea typeface="DejaVu Sans"/>
              </a:rPr>
              <a:t>attempting to pop them into the shear line with the combination of tension</a:t>
            </a:r>
            <a:endParaRPr/>
          </a:p>
          <a:p>
            <a:pPr>
              <a:lnSpc>
                <a:spcPct val="93000"/>
              </a:lnSpc>
              <a:buFont typeface="Arial"/>
              <a:buChar char="•"/>
            </a:pPr>
            <a:r>
              <a:rPr lang="en-US" sz="2800">
                <a:solidFill>
                  <a:srgbClr val="000000"/>
                </a:solidFill>
                <a:latin typeface="Calibri"/>
                <a:ea typeface="DejaVu Sans"/>
              </a:rPr>
              <a:t>Good for beginners </a:t>
            </a:r>
            <a:endParaRPr/>
          </a:p>
          <a:p>
            <a:pPr>
              <a:lnSpc>
                <a:spcPct val="93000"/>
              </a:lnSpc>
              <a:buFont typeface="Arial"/>
              <a:buChar char="•"/>
            </a:pPr>
            <a:r>
              <a:rPr lang="en-US" sz="2800">
                <a:solidFill>
                  <a:srgbClr val="000000"/>
                </a:solidFill>
                <a:latin typeface="Calibri"/>
                <a:ea typeface="DejaVu Sans"/>
              </a:rPr>
              <a:t>Usually employ snake pick or half diamond</a:t>
            </a:r>
            <a:endParaRPr/>
          </a:p>
          <a:p>
            <a:pPr>
              <a:lnSpc>
                <a:spcPct val="100000"/>
              </a:lnSpc>
            </a:pPr>
            <a:endParaRPr/>
          </a:p>
          <a:p>
            <a:pPr>
              <a:lnSpc>
                <a:spcPct val="100000"/>
              </a:lnSpc>
            </a:pPr>
            <a:endParaRPr/>
          </a:p>
        </p:txBody>
      </p:sp>
    </p:spTree>
  </p:cSld>
  <p:timing>
    <p:tnLst>
      <p:par>
        <p:cTn dur="indefinite" id="388" nodeType="tmRoot" restart="never">
          <p:childTnLst>
            <p:seq>
              <p:cTn id="389" nodeType="mainSeq">
                <p:childTnLst>
                  <p:par>
                    <p:cTn fill="freeze" id="390">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4"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The Math of Lock Picking</a:t>
            </a:r>
            <a:endParaRPr/>
          </a:p>
        </p:txBody>
      </p:sp>
      <p:sp>
        <p:nvSpPr>
          <p:cNvPr id="375"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US" sz="3200">
                <a:solidFill>
                  <a:srgbClr val="000000"/>
                </a:solidFill>
                <a:latin typeface="Calibri"/>
                <a:ea typeface="DejaVu Sans"/>
              </a:rPr>
              <a:t>Suppose we have</a:t>
            </a:r>
            <a:endParaRPr/>
          </a:p>
          <a:p>
            <a:pPr lvl="1">
              <a:lnSpc>
                <a:spcPct val="100000"/>
              </a:lnSpc>
              <a:buFont typeface="Arial"/>
              <a:buChar char="–"/>
            </a:pPr>
            <a:r>
              <a:rPr lang="en-US" sz="2800">
                <a:solidFill>
                  <a:srgbClr val="000000"/>
                </a:solidFill>
                <a:latin typeface="Calibri"/>
                <a:ea typeface="DejaVu Sans"/>
              </a:rPr>
              <a:t> </a:t>
            </a:r>
            <a:r>
              <a:rPr lang="en-US" sz="2800">
                <a:solidFill>
                  <a:srgbClr val="000000"/>
                </a:solidFill>
                <a:latin typeface="Calibri"/>
                <a:ea typeface="DejaVu Sans"/>
              </a:rPr>
              <a:t>40 different kinds of key blanks</a:t>
            </a:r>
            <a:endParaRPr/>
          </a:p>
          <a:p>
            <a:pPr lvl="1">
              <a:lnSpc>
                <a:spcPct val="100000"/>
              </a:lnSpc>
              <a:buFont typeface="Arial"/>
              <a:buChar char="–"/>
            </a:pPr>
            <a:r>
              <a:rPr lang="en-US" sz="2800">
                <a:solidFill>
                  <a:srgbClr val="000000"/>
                </a:solidFill>
                <a:latin typeface="Calibri"/>
                <a:ea typeface="DejaVu Sans"/>
              </a:rPr>
              <a:t> </a:t>
            </a:r>
            <a:r>
              <a:rPr lang="en-US" sz="2800">
                <a:solidFill>
                  <a:srgbClr val="000000"/>
                </a:solidFill>
                <a:latin typeface="Calibri"/>
                <a:ea typeface="DejaVu Sans"/>
              </a:rPr>
              <a:t>7 pin positions</a:t>
            </a:r>
            <a:endParaRPr/>
          </a:p>
          <a:p>
            <a:pPr lvl="1">
              <a:lnSpc>
                <a:spcPct val="100000"/>
              </a:lnSpc>
              <a:buFont typeface="Arial"/>
              <a:buChar char="–"/>
            </a:pPr>
            <a:r>
              <a:rPr lang="en-US" sz="2800">
                <a:solidFill>
                  <a:srgbClr val="000000"/>
                </a:solidFill>
                <a:latin typeface="Calibri"/>
                <a:ea typeface="DejaVu Sans"/>
              </a:rPr>
              <a:t> </a:t>
            </a:r>
            <a:r>
              <a:rPr lang="en-US" sz="2800">
                <a:solidFill>
                  <a:srgbClr val="000000"/>
                </a:solidFill>
                <a:latin typeface="Calibri"/>
                <a:ea typeface="DejaVu Sans"/>
              </a:rPr>
              <a:t>8 different possible pin heights</a:t>
            </a:r>
            <a:endParaRPr/>
          </a:p>
          <a:p>
            <a:pPr>
              <a:lnSpc>
                <a:spcPct val="100000"/>
              </a:lnSpc>
              <a:buFont typeface="Arial"/>
              <a:buChar char="•"/>
            </a:pPr>
            <a:r>
              <a:rPr lang="en-US" sz="3200">
                <a:solidFill>
                  <a:srgbClr val="000000"/>
                </a:solidFill>
                <a:latin typeface="Calibri"/>
                <a:ea typeface="DejaVu Sans"/>
              </a:rPr>
              <a:t>Then the total number of possible locks is</a:t>
            </a:r>
            <a:endParaRPr/>
          </a:p>
          <a:p>
            <a:pPr lvl="1">
              <a:lnSpc>
                <a:spcPct val="100000"/>
              </a:lnSpc>
              <a:buFont typeface="Arial"/>
              <a:buChar char="–"/>
            </a:pPr>
            <a:r>
              <a:rPr lang="en-US" sz="2800">
                <a:solidFill>
                  <a:srgbClr val="000000"/>
                </a:solidFill>
                <a:latin typeface="Calibri"/>
                <a:ea typeface="DejaVu Sans"/>
              </a:rPr>
              <a:t> </a:t>
            </a:r>
            <a:r>
              <a:rPr lang="en-US" sz="2800">
                <a:solidFill>
                  <a:srgbClr val="000000"/>
                </a:solidFill>
                <a:latin typeface="Calibri"/>
                <a:ea typeface="DejaVu Sans"/>
              </a:rPr>
              <a:t>40 x 87 = 83,886,080</a:t>
            </a:r>
            <a:endParaRPr/>
          </a:p>
          <a:p>
            <a:pPr>
              <a:lnSpc>
                <a:spcPct val="100000"/>
              </a:lnSpc>
              <a:buFont typeface="Arial"/>
              <a:buChar char="•"/>
            </a:pPr>
            <a:r>
              <a:rPr lang="en-US" sz="3200">
                <a:solidFill>
                  <a:srgbClr val="000000"/>
                </a:solidFill>
                <a:latin typeface="Calibri"/>
                <a:ea typeface="DejaVu Sans"/>
              </a:rPr>
              <a:t>Not all these are possible, however, as it is difficult to put long teeth next to small teeth.</a:t>
            </a:r>
            <a:endParaRPr/>
          </a:p>
        </p:txBody>
      </p:sp>
      <p:sp>
        <p:nvSpPr>
          <p:cNvPr id="376" name="CustomShape 3"/>
          <p:cNvSpPr/>
          <p:nvPr/>
        </p:nvSpPr>
        <p:spPr>
          <a:xfrm>
            <a:off x="0" y="0"/>
            <a:ext cx="11796120" cy="11796120"/>
          </a:xfrm>
          <a:prstGeom prst="rect">
            <a:avLst/>
          </a:prstGeom>
        </p:spPr>
        <p:txBody>
          <a:bodyPr bIns="45000" lIns="90000" rIns="90000" tIns="45000"/>
          <a:p>
            <a:pPr>
              <a:lnSpc>
                <a:spcPct val="100000"/>
              </a:lnSpc>
            </a:pPr>
            <a:fld id="{4111D1E1-3171-4161-9151-A1D1F1016131}" type="slidenum">
              <a:rPr lang="en-US">
                <a:solidFill>
                  <a:srgbClr val="000000"/>
                </a:solidFill>
                <a:latin typeface="Calibri"/>
                <a:ea typeface="DejaVu Sans"/>
              </a:rPr>
              <a:t>&lt;number&gt;</a:t>
            </a:fld>
            <a:endParaRPr/>
          </a:p>
        </p:txBody>
      </p:sp>
    </p:spTree>
  </p:cSld>
  <p:timing>
    <p:tnLst>
      <p:par>
        <p:cTn dur="indefinite" id="391" nodeType="tmRoot" restart="never">
          <p:childTnLst>
            <p:seq>
              <p:cTn id="392" nodeType="mainSeq">
                <p:childTnLst>
                  <p:par>
                    <p:cTn fill="freeze" id="393">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6"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What is Physical Security?</a:t>
            </a:r>
            <a:endParaRPr/>
          </a:p>
        </p:txBody>
      </p:sp>
      <p:sp>
        <p:nvSpPr>
          <p:cNvPr id="217" name="CustomShape 2"/>
          <p:cNvSpPr/>
          <p:nvPr/>
        </p:nvSpPr>
        <p:spPr>
          <a:xfrm>
            <a:off x="457200" y="1417320"/>
            <a:ext cx="8228520" cy="5074200"/>
          </a:xfrm>
          <a:prstGeom prst="rect">
            <a:avLst/>
          </a:prstGeom>
        </p:spPr>
        <p:txBody>
          <a:bodyPr bIns="45000" lIns="90000" rIns="90000" tIns="45000"/>
          <a:p>
            <a:pPr>
              <a:lnSpc>
                <a:spcPct val="100000"/>
              </a:lnSpc>
              <a:buFont typeface="Arial"/>
              <a:buChar char="•"/>
            </a:pPr>
            <a:r>
              <a:rPr lang="en-US" sz="3200">
                <a:solidFill>
                  <a:srgbClr val="000000"/>
                </a:solidFill>
                <a:latin typeface="Calibri"/>
                <a:ea typeface="DejaVu Sans"/>
              </a:rPr>
              <a:t>Use of physical measure for protection</a:t>
            </a:r>
            <a:endParaRPr/>
          </a:p>
          <a:p>
            <a:pPr>
              <a:lnSpc>
                <a:spcPct val="100000"/>
              </a:lnSpc>
              <a:buFont typeface="Arial"/>
              <a:buChar char="•"/>
            </a:pPr>
            <a:r>
              <a:rPr lang="en-US" sz="3200">
                <a:solidFill>
                  <a:srgbClr val="000000"/>
                </a:solidFill>
                <a:latin typeface="Calibri"/>
                <a:ea typeface="DejaVu Sans"/>
              </a:rPr>
              <a:t>Aspects:</a:t>
            </a:r>
            <a:endParaRPr/>
          </a:p>
          <a:p>
            <a:pPr>
              <a:lnSpc>
                <a:spcPct val="100000"/>
              </a:lnSpc>
            </a:pPr>
            <a:r>
              <a:rPr lang="en-US" sz="3200">
                <a:solidFill>
                  <a:srgbClr val="000000"/>
                </a:solidFill>
                <a:latin typeface="Calibri"/>
                <a:ea typeface="DejaVu Sans"/>
              </a:rPr>
              <a:t>Location – behind walls, locks</a:t>
            </a:r>
            <a:endParaRPr/>
          </a:p>
          <a:p>
            <a:pPr>
              <a:lnSpc>
                <a:spcPct val="100000"/>
              </a:lnSpc>
            </a:pPr>
            <a:r>
              <a:rPr lang="en-US" sz="3200">
                <a:solidFill>
                  <a:srgbClr val="000000"/>
                </a:solidFill>
                <a:latin typeface="Calibri"/>
                <a:ea typeface="DejaVu Sans"/>
              </a:rPr>
              <a:t>Physical intrusion detection</a:t>
            </a:r>
            <a:endParaRPr/>
          </a:p>
          <a:p>
            <a:pPr>
              <a:lnSpc>
                <a:spcPct val="100000"/>
              </a:lnSpc>
            </a:pPr>
            <a:r>
              <a:rPr lang="en-US" sz="3200">
                <a:solidFill>
                  <a:srgbClr val="000000"/>
                </a:solidFill>
                <a:latin typeface="Calibri"/>
                <a:ea typeface="DejaVu Sans"/>
              </a:rPr>
              <a:t>Hardware attacks</a:t>
            </a:r>
            <a:endParaRPr/>
          </a:p>
          <a:p>
            <a:pPr>
              <a:lnSpc>
                <a:spcPct val="100000"/>
              </a:lnSpc>
            </a:pPr>
            <a:r>
              <a:rPr lang="en-US" sz="3200">
                <a:solidFill>
                  <a:srgbClr val="000000"/>
                </a:solidFill>
                <a:latin typeface="Calibri"/>
                <a:ea typeface="DejaVu Sans"/>
              </a:rPr>
              <a:t>Eavesdropping</a:t>
            </a:r>
            <a:endParaRPr/>
          </a:p>
          <a:p>
            <a:pPr>
              <a:lnSpc>
                <a:spcPct val="100000"/>
              </a:lnSpc>
            </a:pPr>
            <a:r>
              <a:rPr lang="en-US" sz="3200">
                <a:solidFill>
                  <a:srgbClr val="000000"/>
                </a:solidFill>
                <a:latin typeface="Calibri"/>
                <a:ea typeface="DejaVu Sans"/>
              </a:rPr>
              <a:t>Physical interface attacks</a:t>
            </a:r>
            <a:endParaRPr/>
          </a:p>
          <a:p>
            <a:pPr>
              <a:lnSpc>
                <a:spcPct val="100000"/>
              </a:lnSpc>
            </a:pPr>
            <a:endParaRPr/>
          </a:p>
          <a:p>
            <a:pPr>
              <a:lnSpc>
                <a:spcPct val="100000"/>
              </a:lnSpc>
            </a:pPr>
            <a:endParaRPr/>
          </a:p>
        </p:txBody>
      </p:sp>
      <p:sp>
        <p:nvSpPr>
          <p:cNvPr id="218" name="CustomShape 3"/>
          <p:cNvSpPr/>
          <p:nvPr/>
        </p:nvSpPr>
        <p:spPr>
          <a:xfrm>
            <a:off x="0" y="0"/>
            <a:ext cx="11796120" cy="11796120"/>
          </a:xfrm>
          <a:prstGeom prst="rect">
            <a:avLst/>
          </a:prstGeom>
        </p:spPr>
        <p:txBody>
          <a:bodyPr bIns="45000" lIns="90000" rIns="90000" tIns="45000"/>
          <a:p>
            <a:pPr>
              <a:lnSpc>
                <a:spcPct val="100000"/>
              </a:lnSpc>
            </a:pPr>
            <a:fld id="{21E10131-7181-41E1-A131-9171E1D1C191}" type="slidenum">
              <a:rPr lang="en-US">
                <a:solidFill>
                  <a:srgbClr val="000000"/>
                </a:solidFill>
                <a:latin typeface="Calibri"/>
                <a:ea typeface="DejaVu Sans"/>
              </a:rPr>
              <a:t>&lt;number&gt;</a:t>
            </a:fld>
            <a:endParaRPr/>
          </a:p>
        </p:txBody>
      </p:sp>
    </p:spTree>
  </p:cSld>
  <p:timing>
    <p:tnLst>
      <p:par>
        <p:cTn dur="indefinite" id="43" nodeType="tmRoot" restart="never">
          <p:childTnLst>
            <p:seq>
              <p:cTn dur="indefinite" id="44" nodeType="mainSeq">
                <p:childTnLst>
                  <p:par>
                    <p:cTn fill="hold" id="45">
                      <p:stCondLst>
                        <p:cond delay="indefinite"/>
                      </p:stCondLst>
                      <p:childTnLst>
                        <p:par>
                          <p:cTn fill="hold" id="46">
                            <p:stCondLst>
                              <p:cond delay="0"/>
                            </p:stCondLst>
                            <p:childTnLst>
                              <p:par>
                                <p:cTn fill="hold" id="47" nodeType="clickEffect" presetClass="entr" presetID="1">
                                  <p:stCondLst>
                                    <p:cond delay="0"/>
                                  </p:stCondLst>
                                  <p:childTnLst>
                                    <p:set>
                                      <p:cBhvr>
                                        <p:cTn dur="1" fill="hold" id="48">
                                          <p:stCondLst>
                                            <p:cond delay="0"/>
                                          </p:stCondLst>
                                        </p:cTn>
                                        <p:tgtEl>
                                          <p:spTgt spid="217">
                                            <p:txEl>
                                              <p:pRg end="39" st="0"/>
                                            </p:txEl>
                                          </p:spTgt>
                                        </p:tgtEl>
                                        <p:attrNameLst>
                                          <p:attrName>style.visibility</p:attrName>
                                        </p:attrNameLst>
                                      </p:cBhvr>
                                      <p:to>
                                        <p:strVal val="visible"/>
                                      </p:to>
                                    </p:set>
                                  </p:childTnLst>
                                </p:cTn>
                              </p:par>
                            </p:childTnLst>
                          </p:cTn>
                        </p:par>
                      </p:childTnLst>
                    </p:cTn>
                  </p:par>
                  <p:par>
                    <p:cTn fill="hold" id="49">
                      <p:stCondLst>
                        <p:cond delay="indefinite"/>
                      </p:stCondLst>
                      <p:childTnLst>
                        <p:par>
                          <p:cTn fill="hold" id="50">
                            <p:stCondLst>
                              <p:cond delay="0"/>
                            </p:stCondLst>
                            <p:childTnLst>
                              <p:par>
                                <p:cTn fill="hold" id="51" nodeType="clickEffect" presetClass="entr" presetID="1">
                                  <p:stCondLst>
                                    <p:cond delay="0"/>
                                  </p:stCondLst>
                                  <p:childTnLst>
                                    <p:set>
                                      <p:cBhvr>
                                        <p:cTn dur="1" fill="hold" id="52">
                                          <p:stCondLst>
                                            <p:cond delay="0"/>
                                          </p:stCondLst>
                                        </p:cTn>
                                        <p:tgtEl>
                                          <p:spTgt spid="217">
                                            <p:txEl>
                                              <p:pRg end="48" st="39"/>
                                            </p:txEl>
                                          </p:spTgt>
                                        </p:tgtEl>
                                        <p:attrNameLst>
                                          <p:attrName>style.visibility</p:attrName>
                                        </p:attrNameLst>
                                      </p:cBhvr>
                                      <p:to>
                                        <p:strVal val="visible"/>
                                      </p:to>
                                    </p:set>
                                  </p:childTnLst>
                                </p:cTn>
                              </p:par>
                            </p:childTnLst>
                          </p:cTn>
                        </p:par>
                      </p:childTnLst>
                    </p:cTn>
                  </p:par>
                  <p:par>
                    <p:cTn fill="hold" id="53">
                      <p:stCondLst>
                        <p:cond delay="indefinite"/>
                      </p:stCondLst>
                      <p:childTnLst>
                        <p:par>
                          <p:cTn fill="hold" id="54">
                            <p:stCondLst>
                              <p:cond delay="0"/>
                            </p:stCondLst>
                            <p:childTnLst>
                              <p:par>
                                <p:cTn fill="hold" id="55" nodeType="clickEffect" presetClass="entr" presetID="1">
                                  <p:stCondLst>
                                    <p:cond delay="0"/>
                                  </p:stCondLst>
                                  <p:childTnLst>
                                    <p:set>
                                      <p:cBhvr>
                                        <p:cTn dur="1" fill="hold" id="56">
                                          <p:stCondLst>
                                            <p:cond delay="0"/>
                                          </p:stCondLst>
                                        </p:cTn>
                                        <p:tgtEl>
                                          <p:spTgt spid="217">
                                            <p:txEl>
                                              <p:pRg end="79" st="48"/>
                                            </p:txEl>
                                          </p:spTgt>
                                        </p:tgtEl>
                                        <p:attrNameLst>
                                          <p:attrName>style.visibility</p:attrName>
                                        </p:attrNameLst>
                                      </p:cBhvr>
                                      <p:to>
                                        <p:strVal val="visible"/>
                                      </p:to>
                                    </p:set>
                                  </p:childTnLst>
                                </p:cTn>
                              </p:par>
                            </p:childTnLst>
                          </p:cTn>
                        </p:par>
                      </p:childTnLst>
                    </p:cTn>
                  </p:par>
                  <p:par>
                    <p:cTn fill="hold" id="57">
                      <p:stCondLst>
                        <p:cond delay="indefinite"/>
                      </p:stCondLst>
                      <p:childTnLst>
                        <p:par>
                          <p:cTn fill="hold" id="58">
                            <p:stCondLst>
                              <p:cond delay="0"/>
                            </p:stCondLst>
                            <p:childTnLst>
                              <p:par>
                                <p:cTn fill="hold" id="59" nodeType="clickEffect" presetClass="entr" presetID="1">
                                  <p:stCondLst>
                                    <p:cond delay="0"/>
                                  </p:stCondLst>
                                  <p:childTnLst>
                                    <p:set>
                                      <p:cBhvr>
                                        <p:cTn dur="1" fill="hold" id="60">
                                          <p:stCondLst>
                                            <p:cond delay="0"/>
                                          </p:stCondLst>
                                        </p:cTn>
                                        <p:tgtEl>
                                          <p:spTgt spid="217">
                                            <p:txEl>
                                              <p:pRg end="108" st="79"/>
                                            </p:txEl>
                                          </p:spTgt>
                                        </p:tgtEl>
                                        <p:attrNameLst>
                                          <p:attrName>style.visibility</p:attrName>
                                        </p:attrNameLst>
                                      </p:cBhvr>
                                      <p:to>
                                        <p:strVal val="visible"/>
                                      </p:to>
                                    </p:set>
                                  </p:childTnLst>
                                </p:cTn>
                              </p:par>
                            </p:childTnLst>
                          </p:cTn>
                        </p:par>
                      </p:childTnLst>
                    </p:cTn>
                  </p:par>
                  <p:par>
                    <p:cTn fill="hold" id="61">
                      <p:stCondLst>
                        <p:cond delay="indefinite"/>
                      </p:stCondLst>
                      <p:childTnLst>
                        <p:par>
                          <p:cTn fill="hold" id="62">
                            <p:stCondLst>
                              <p:cond delay="0"/>
                            </p:stCondLst>
                            <p:childTnLst>
                              <p:par>
                                <p:cTn fill="hold" id="63" nodeType="clickEffect" presetClass="entr" presetID="1">
                                  <p:stCondLst>
                                    <p:cond delay="0"/>
                                  </p:stCondLst>
                                  <p:childTnLst>
                                    <p:set>
                                      <p:cBhvr>
                                        <p:cTn dur="1" fill="hold" id="64">
                                          <p:stCondLst>
                                            <p:cond delay="0"/>
                                          </p:stCondLst>
                                        </p:cTn>
                                        <p:tgtEl>
                                          <p:spTgt spid="217">
                                            <p:txEl>
                                              <p:pRg end="125" st="108"/>
                                            </p:txEl>
                                          </p:spTgt>
                                        </p:tgtEl>
                                        <p:attrNameLst>
                                          <p:attrName>style.visibility</p:attrName>
                                        </p:attrNameLst>
                                      </p:cBhvr>
                                      <p:to>
                                        <p:strVal val="visible"/>
                                      </p:to>
                                    </p:set>
                                  </p:childTnLst>
                                </p:cTn>
                              </p:par>
                            </p:childTnLst>
                          </p:cTn>
                        </p:par>
                      </p:childTnLst>
                    </p:cTn>
                  </p:par>
                  <p:par>
                    <p:cTn fill="hold" id="65">
                      <p:stCondLst>
                        <p:cond delay="indefinite"/>
                      </p:stCondLst>
                      <p:childTnLst>
                        <p:par>
                          <p:cTn fill="hold" id="66">
                            <p:stCondLst>
                              <p:cond delay="0"/>
                            </p:stCondLst>
                            <p:childTnLst>
                              <p:par>
                                <p:cTn fill="hold" id="67" nodeType="clickEffect" presetClass="entr" presetID="1">
                                  <p:stCondLst>
                                    <p:cond delay="0"/>
                                  </p:stCondLst>
                                  <p:childTnLst>
                                    <p:set>
                                      <p:cBhvr>
                                        <p:cTn dur="1" fill="hold" id="68">
                                          <p:stCondLst>
                                            <p:cond delay="0"/>
                                          </p:stCondLst>
                                        </p:cTn>
                                        <p:tgtEl>
                                          <p:spTgt spid="217">
                                            <p:txEl>
                                              <p:pRg end="139" st="125"/>
                                            </p:txEl>
                                          </p:spTgt>
                                        </p:tgtEl>
                                        <p:attrNameLst>
                                          <p:attrName>style.visibility</p:attrName>
                                        </p:attrNameLst>
                                      </p:cBhvr>
                                      <p:to>
                                        <p:strVal val="visible"/>
                                      </p:to>
                                    </p:set>
                                  </p:childTnLst>
                                </p:cTn>
                              </p:par>
                            </p:childTnLst>
                          </p:cTn>
                        </p:par>
                      </p:childTnLst>
                    </p:cTn>
                  </p:par>
                  <p:par>
                    <p:cTn fill="hold" id="69">
                      <p:stCondLst>
                        <p:cond delay="indefinite"/>
                      </p:stCondLst>
                      <p:childTnLst>
                        <p:par>
                          <p:cTn fill="hold" id="70">
                            <p:stCondLst>
                              <p:cond delay="0"/>
                            </p:stCondLst>
                            <p:childTnLst>
                              <p:par>
                                <p:cTn fill="hold" id="71" nodeType="clickEffect" presetClass="entr" presetID="1">
                                  <p:stCondLst>
                                    <p:cond delay="0"/>
                                  </p:stCondLst>
                                  <p:childTnLst>
                                    <p:set>
                                      <p:cBhvr>
                                        <p:cTn dur="1" fill="hold" id="72">
                                          <p:stCondLst>
                                            <p:cond delay="0"/>
                                          </p:stCondLst>
                                        </p:cTn>
                                        <p:tgtEl>
                                          <p:spTgt spid="217">
                                            <p:txEl>
                                              <p:pRg end="166" st="13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7" name="CustomShape 1"/>
          <p:cNvSpPr/>
          <p:nvPr/>
        </p:nvSpPr>
        <p:spPr>
          <a:xfrm>
            <a:off x="0" y="0"/>
            <a:ext cx="11796120" cy="11796120"/>
          </a:xfrm>
          <a:prstGeom prst="rect">
            <a:avLst/>
          </a:prstGeom>
        </p:spPr>
        <p:txBody>
          <a:bodyPr bIns="45000" lIns="90000" rIns="90000" tIns="45000"/>
          <a:p>
            <a:pPr>
              <a:lnSpc>
                <a:spcPct val="100000"/>
              </a:lnSpc>
            </a:pPr>
            <a:fld id="{61D19131-D121-4151-A1D1-C19181417131}" type="slidenum">
              <a:rPr lang="en-US">
                <a:solidFill>
                  <a:srgbClr val="000000"/>
                </a:solidFill>
                <a:latin typeface="Calibri"/>
                <a:ea typeface="DejaVu Sans"/>
              </a:rPr>
              <a:t>&lt;number&gt;</a:t>
            </a:fld>
            <a:endParaRPr/>
          </a:p>
        </p:txBody>
      </p:sp>
      <p:sp>
        <p:nvSpPr>
          <p:cNvPr id="378" name="CustomShape 2"/>
          <p:cNvSpPr/>
          <p:nvPr/>
        </p:nvSpPr>
        <p:spPr>
          <a:xfrm>
            <a:off x="306360" y="304920"/>
            <a:ext cx="8607960" cy="1262520"/>
          </a:xfrm>
          <a:prstGeom prst="rect">
            <a:avLst/>
          </a:prstGeom>
        </p:spPr>
        <p:txBody>
          <a:bodyPr anchor="ctr" bIns="0" lIns="0" rIns="0" tIns="0"/>
          <a:p>
            <a:pPr algn="ctr">
              <a:lnSpc>
                <a:spcPct val="93000"/>
              </a:lnSpc>
            </a:pPr>
            <a:r>
              <a:rPr lang="en-US" sz="4400">
                <a:solidFill>
                  <a:srgbClr val="000000"/>
                </a:solidFill>
                <a:latin typeface="Calibri"/>
                <a:ea typeface="ヒラギノ角ゴ Pro W3"/>
              </a:rPr>
              <a:t>Master Keyed Systems</a:t>
            </a:r>
            <a:endParaRPr/>
          </a:p>
        </p:txBody>
      </p:sp>
      <p:sp>
        <p:nvSpPr>
          <p:cNvPr id="379" name="CustomShape 3"/>
          <p:cNvSpPr/>
          <p:nvPr/>
        </p:nvSpPr>
        <p:spPr>
          <a:xfrm>
            <a:off x="306360" y="1563840"/>
            <a:ext cx="8607960" cy="4761360"/>
          </a:xfrm>
          <a:prstGeom prst="rect">
            <a:avLst/>
          </a:prstGeom>
        </p:spPr>
        <p:txBody>
          <a:bodyPr bIns="0" lIns="0" rIns="0" tIns="0"/>
          <a:p>
            <a:pPr>
              <a:lnSpc>
                <a:spcPct val="93000"/>
              </a:lnSpc>
            </a:pPr>
            <a:r>
              <a:rPr lang="en-US" sz="2800">
                <a:solidFill>
                  <a:srgbClr val="000000"/>
                </a:solidFill>
                <a:latin typeface="Calibri"/>
                <a:ea typeface="ヒラギノ角ゴ Pro W3"/>
              </a:rPr>
              <a:t>Change key unlocks one lock</a:t>
            </a:r>
            <a:endParaRPr/>
          </a:p>
          <a:p>
            <a:pPr>
              <a:lnSpc>
                <a:spcPct val="93000"/>
              </a:lnSpc>
            </a:pPr>
            <a:r>
              <a:rPr lang="en-US" sz="2800">
                <a:solidFill>
                  <a:srgbClr val="000000"/>
                </a:solidFill>
                <a:latin typeface="Calibri"/>
                <a:ea typeface="ヒラギノ角ゴ Pro W3"/>
              </a:rPr>
              <a:t>Master key unlocks all locks</a:t>
            </a:r>
            <a:endParaRPr/>
          </a:p>
          <a:p>
            <a:pPr>
              <a:lnSpc>
                <a:spcPct val="93000"/>
              </a:lnSpc>
              <a:buSzPct val="45000"/>
              <a:buFont charset="2" typeface="Wingdings"/>
              <a:buChar char=""/>
            </a:pPr>
            <a:r>
              <a:rPr lang="en-US" sz="2800">
                <a:solidFill>
                  <a:srgbClr val="000000"/>
                </a:solidFill>
                <a:latin typeface="Calibri"/>
                <a:ea typeface="ヒラギノ角ゴ Pro W3"/>
              </a:rPr>
              <a:t>Pin stack has spacer pin between driver and key pin</a:t>
            </a:r>
            <a:endParaRPr/>
          </a:p>
          <a:p>
            <a:pPr>
              <a:lnSpc>
                <a:spcPct val="93000"/>
              </a:lnSpc>
              <a:buSzPct val="45000"/>
              <a:buFont charset="2" typeface="Wingdings"/>
              <a:buChar char=""/>
            </a:pPr>
            <a:r>
              <a:rPr lang="en-US" sz="2800">
                <a:solidFill>
                  <a:srgbClr val="000000"/>
                </a:solidFill>
                <a:latin typeface="Calibri"/>
                <a:ea typeface="ヒラギノ角ゴ Pro W3"/>
              </a:rPr>
              <a:t>If either line between driver and spacer pins, or the line between spacer and key pins lines up with the shear line for all pins, then the plug will turn</a:t>
            </a:r>
            <a:endParaRPr/>
          </a:p>
          <a:p>
            <a:pPr>
              <a:lnSpc>
                <a:spcPct val="93000"/>
              </a:lnSpc>
              <a:buSzPct val="45000"/>
              <a:buFont charset="2" typeface="Wingdings"/>
              <a:buChar char=""/>
            </a:pPr>
            <a:r>
              <a:rPr lang="en-US" sz="2800">
                <a:solidFill>
                  <a:srgbClr val="000000"/>
                </a:solidFill>
                <a:latin typeface="Calibri"/>
                <a:ea typeface="ヒラギノ角ゴ Pro W3"/>
              </a:rPr>
              <a:t>A Master key is enabled by making a single sequence of heights work for all locks</a:t>
            </a:r>
            <a:endParaRPr/>
          </a:p>
        </p:txBody>
      </p:sp>
    </p:spTree>
  </p:cSld>
  <p:timing>
    <p:tnLst>
      <p:par>
        <p:cTn dur="indefinite" id="394" nodeType="tmRoot" restart="never">
          <p:childTnLst>
            <p:seq>
              <p:cTn id="395" nodeType="mainSeq">
                <p:childTnLst>
                  <p:par>
                    <p:cTn fill="freeze" id="396">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0" name="CustomShape 1"/>
          <p:cNvSpPr/>
          <p:nvPr/>
        </p:nvSpPr>
        <p:spPr>
          <a:xfrm>
            <a:off x="0" y="0"/>
            <a:ext cx="11796120" cy="11796120"/>
          </a:xfrm>
          <a:prstGeom prst="rect">
            <a:avLst/>
          </a:prstGeom>
        </p:spPr>
        <p:txBody>
          <a:bodyPr bIns="45000" lIns="90000" rIns="90000" tIns="45000"/>
          <a:p>
            <a:pPr>
              <a:lnSpc>
                <a:spcPct val="100000"/>
              </a:lnSpc>
            </a:pPr>
            <a:fld id="{91712101-E1D1-4181-B151-018131717181}" type="slidenum">
              <a:rPr lang="en-US">
                <a:solidFill>
                  <a:srgbClr val="000000"/>
                </a:solidFill>
                <a:latin typeface="Calibri"/>
                <a:ea typeface="DejaVu Sans"/>
              </a:rPr>
              <a:t>&lt;number&gt;</a:t>
            </a:fld>
            <a:endParaRPr/>
          </a:p>
        </p:txBody>
      </p:sp>
      <p:sp>
        <p:nvSpPr>
          <p:cNvPr id="381" name="CustomShape 2"/>
          <p:cNvSpPr/>
          <p:nvPr/>
        </p:nvSpPr>
        <p:spPr>
          <a:xfrm>
            <a:off x="306360" y="304920"/>
            <a:ext cx="8607960" cy="1262520"/>
          </a:xfrm>
          <a:prstGeom prst="rect">
            <a:avLst/>
          </a:prstGeom>
        </p:spPr>
        <p:txBody>
          <a:bodyPr anchor="ctr" bIns="0" lIns="0" rIns="0" tIns="0"/>
          <a:p>
            <a:pPr algn="ctr">
              <a:lnSpc>
                <a:spcPct val="93000"/>
              </a:lnSpc>
            </a:pPr>
            <a:r>
              <a:rPr lang="en-US" sz="4400">
                <a:solidFill>
                  <a:srgbClr val="000000"/>
                </a:solidFill>
                <a:latin typeface="Calibri"/>
                <a:ea typeface="ヒラギノ角ゴ Pro W3"/>
              </a:rPr>
              <a:t>Rights Amplification in </a:t>
            </a:r>
            <a:endParaRPr/>
          </a:p>
          <a:p>
            <a:pPr algn="ctr">
              <a:lnSpc>
                <a:spcPct val="93000"/>
              </a:lnSpc>
            </a:pPr>
            <a:r>
              <a:rPr lang="en-US" sz="4400">
                <a:solidFill>
                  <a:srgbClr val="000000"/>
                </a:solidFill>
                <a:latin typeface="Calibri"/>
                <a:ea typeface="ヒラギノ角ゴ Pro W3"/>
              </a:rPr>
              <a:t>Master Keyed Systems</a:t>
            </a:r>
            <a:endParaRPr/>
          </a:p>
        </p:txBody>
      </p:sp>
      <p:sp>
        <p:nvSpPr>
          <p:cNvPr id="382" name="CustomShape 3"/>
          <p:cNvSpPr/>
          <p:nvPr/>
        </p:nvSpPr>
        <p:spPr>
          <a:xfrm>
            <a:off x="306360" y="1568160"/>
            <a:ext cx="8607960" cy="4761360"/>
          </a:xfrm>
          <a:prstGeom prst="rect">
            <a:avLst/>
          </a:prstGeom>
        </p:spPr>
        <p:txBody>
          <a:bodyPr bIns="0" lIns="0" rIns="0" tIns="0"/>
          <a:p>
            <a:pPr>
              <a:lnSpc>
                <a:spcPct val="93000"/>
              </a:lnSpc>
            </a:pPr>
            <a:endParaRPr/>
          </a:p>
          <a:p>
            <a:pPr>
              <a:lnSpc>
                <a:spcPct val="93000"/>
              </a:lnSpc>
            </a:pPr>
            <a:r>
              <a:rPr lang="en-US" sz="2800">
                <a:solidFill>
                  <a:srgbClr val="000000"/>
                </a:solidFill>
                <a:latin typeface="Calibri"/>
                <a:ea typeface="ヒラギノ角ゴ Pro W3"/>
              </a:rPr>
              <a:t>Published by Matt Blaze at Penn</a:t>
            </a:r>
            <a:endParaRPr/>
          </a:p>
          <a:p>
            <a:pPr>
              <a:lnSpc>
                <a:spcPct val="93000"/>
              </a:lnSpc>
            </a:pPr>
            <a:endParaRPr/>
          </a:p>
          <a:p>
            <a:pPr>
              <a:lnSpc>
                <a:spcPct val="93000"/>
              </a:lnSpc>
            </a:pPr>
            <a:r>
              <a:rPr lang="en-US" sz="2800">
                <a:solidFill>
                  <a:srgbClr val="000000"/>
                </a:solidFill>
                <a:latin typeface="Calibri"/>
                <a:ea typeface="ヒラギノ角ゴ Pro W3"/>
              </a:rPr>
              <a:t>Reverse engineer master key from change key </a:t>
            </a:r>
            <a:endParaRPr/>
          </a:p>
          <a:p>
            <a:pPr>
              <a:lnSpc>
                <a:spcPct val="93000"/>
              </a:lnSpc>
              <a:buSzPct val="45000"/>
              <a:buFont charset="2" typeface="Wingdings"/>
              <a:buChar char=""/>
            </a:pPr>
            <a:r>
              <a:rPr lang="en-US" sz="2800">
                <a:solidFill>
                  <a:srgbClr val="000000"/>
                </a:solidFill>
                <a:latin typeface="Calibri"/>
                <a:ea typeface="ヒラギノ角ゴ Pro W3"/>
              </a:rPr>
              <a:t>Each lock has P pins, with D potential cut heights</a:t>
            </a:r>
            <a:endParaRPr/>
          </a:p>
          <a:p>
            <a:pPr>
              <a:lnSpc>
                <a:spcPct val="93000"/>
              </a:lnSpc>
              <a:buSzPct val="45000"/>
              <a:buFont charset="2" typeface="Wingdings"/>
              <a:buChar char=""/>
            </a:pPr>
            <a:r>
              <a:rPr lang="en-US" sz="2800">
                <a:solidFill>
                  <a:srgbClr val="000000"/>
                </a:solidFill>
                <a:latin typeface="Calibri"/>
                <a:ea typeface="ヒラギノ角ゴ Pro W3"/>
              </a:rPr>
              <a:t>Create D-1 test keys for each pin position </a:t>
            </a:r>
            <a:r>
              <a:rPr i="1" lang="en-US" sz="2800">
                <a:solidFill>
                  <a:srgbClr val="000000"/>
                </a:solidFill>
                <a:latin typeface="Calibri"/>
                <a:ea typeface="ヒラギノ角ゴ Pro W3"/>
              </a:rPr>
              <a:t>p</a:t>
            </a:r>
            <a:endParaRPr/>
          </a:p>
          <a:p>
            <a:pPr lvl="1">
              <a:lnSpc>
                <a:spcPct val="93000"/>
              </a:lnSpc>
              <a:buSzPct val="45000"/>
              <a:buFont charset="2" typeface="Wingdings"/>
              <a:buChar char=""/>
            </a:pPr>
            <a:r>
              <a:rPr lang="en-US" sz="2800">
                <a:solidFill>
                  <a:srgbClr val="000000"/>
                </a:solidFill>
                <a:latin typeface="Calibri"/>
                <a:ea typeface="ヒラギノ角ゴ Pro W3"/>
              </a:rPr>
              <a:t>Cut all pin positions except </a:t>
            </a:r>
            <a:r>
              <a:rPr i="1" lang="en-US" sz="2800">
                <a:solidFill>
                  <a:srgbClr val="000000"/>
                </a:solidFill>
                <a:latin typeface="Calibri"/>
                <a:ea typeface="ヒラギノ角ゴ Pro W3"/>
              </a:rPr>
              <a:t>p</a:t>
            </a:r>
            <a:r>
              <a:rPr lang="en-US" sz="2800">
                <a:solidFill>
                  <a:srgbClr val="000000"/>
                </a:solidFill>
                <a:latin typeface="Calibri"/>
                <a:ea typeface="ヒラギノ角ゴ Pro W3"/>
              </a:rPr>
              <a:t> as known change key</a:t>
            </a:r>
            <a:endParaRPr/>
          </a:p>
          <a:p>
            <a:pPr>
              <a:lnSpc>
                <a:spcPct val="93000"/>
              </a:lnSpc>
            </a:pPr>
            <a:endParaRPr/>
          </a:p>
          <a:p>
            <a:pPr>
              <a:lnSpc>
                <a:spcPct val="93000"/>
              </a:lnSpc>
            </a:pPr>
            <a:endParaRPr/>
          </a:p>
        </p:txBody>
      </p:sp>
    </p:spTree>
  </p:cSld>
  <p:timing>
    <p:tnLst>
      <p:par>
        <p:cTn dur="indefinite" id="397" nodeType="tmRoot" restart="never">
          <p:childTnLst>
            <p:seq>
              <p:cTn id="398" nodeType="mainSeq">
                <p:childTnLst>
                  <p:par>
                    <p:cTn fill="freeze" id="399">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3" name="CustomShape 1"/>
          <p:cNvSpPr/>
          <p:nvPr/>
        </p:nvSpPr>
        <p:spPr>
          <a:xfrm>
            <a:off x="0" y="0"/>
            <a:ext cx="11796120" cy="11796120"/>
          </a:xfrm>
          <a:prstGeom prst="rect">
            <a:avLst/>
          </a:prstGeom>
        </p:spPr>
        <p:txBody>
          <a:bodyPr bIns="45000" lIns="90000" rIns="90000" tIns="45000"/>
          <a:p>
            <a:pPr>
              <a:lnSpc>
                <a:spcPct val="100000"/>
              </a:lnSpc>
            </a:pPr>
            <a:fld id="{91810151-7131-4171-8161-A13101617161}" type="slidenum">
              <a:rPr lang="en-US">
                <a:solidFill>
                  <a:srgbClr val="000000"/>
                </a:solidFill>
                <a:latin typeface="Calibri"/>
                <a:ea typeface="DejaVu Sans"/>
              </a:rPr>
              <a:t>&lt;number&gt;</a:t>
            </a:fld>
            <a:endParaRPr/>
          </a:p>
        </p:txBody>
      </p:sp>
      <p:sp>
        <p:nvSpPr>
          <p:cNvPr id="384" name="CustomShape 2"/>
          <p:cNvSpPr/>
          <p:nvPr/>
        </p:nvSpPr>
        <p:spPr>
          <a:xfrm>
            <a:off x="152280" y="152280"/>
            <a:ext cx="8607960" cy="1262520"/>
          </a:xfrm>
          <a:prstGeom prst="rect">
            <a:avLst/>
          </a:prstGeom>
        </p:spPr>
        <p:txBody>
          <a:bodyPr anchor="ctr" bIns="0" lIns="0" rIns="0" tIns="0"/>
          <a:p>
            <a:pPr algn="ctr">
              <a:lnSpc>
                <a:spcPct val="93000"/>
              </a:lnSpc>
            </a:pPr>
            <a:r>
              <a:rPr lang="en-US" sz="4400">
                <a:solidFill>
                  <a:srgbClr val="000000"/>
                </a:solidFill>
                <a:latin typeface="Calibri"/>
                <a:ea typeface="ヒラギノ角ゴ Pro W3"/>
              </a:rPr>
              <a:t>Rights Amplification (continued)</a:t>
            </a:r>
            <a:endParaRPr/>
          </a:p>
        </p:txBody>
      </p:sp>
      <p:sp>
        <p:nvSpPr>
          <p:cNvPr id="385" name="CustomShape 3"/>
          <p:cNvSpPr/>
          <p:nvPr/>
        </p:nvSpPr>
        <p:spPr>
          <a:xfrm>
            <a:off x="152280" y="1627200"/>
            <a:ext cx="8607960" cy="4763160"/>
          </a:xfrm>
          <a:prstGeom prst="rect">
            <a:avLst/>
          </a:prstGeom>
        </p:spPr>
        <p:txBody>
          <a:bodyPr bIns="0" lIns="0" rIns="0" tIns="0"/>
          <a:p>
            <a:pPr>
              <a:lnSpc>
                <a:spcPct val="93000"/>
              </a:lnSpc>
              <a:buSzPct val="45000"/>
              <a:buFont charset="2" typeface="Wingdings"/>
              <a:buChar char=""/>
            </a:pPr>
            <a:r>
              <a:rPr lang="en-US" sz="2800">
                <a:solidFill>
                  <a:srgbClr val="000000"/>
                </a:solidFill>
                <a:latin typeface="Calibri"/>
                <a:ea typeface="ヒラギノ角ゴ Pro W3"/>
              </a:rPr>
              <a:t>Query the lock until you find each pin position</a:t>
            </a:r>
            <a:endParaRPr/>
          </a:p>
          <a:p>
            <a:pPr lvl="1">
              <a:lnSpc>
                <a:spcPct val="93000"/>
              </a:lnSpc>
              <a:buSzPct val="45000"/>
              <a:buFont charset="2" typeface="Wingdings"/>
              <a:buChar char=""/>
            </a:pPr>
            <a:r>
              <a:rPr lang="en-US" sz="2800">
                <a:solidFill>
                  <a:srgbClr val="000000"/>
                </a:solidFill>
                <a:latin typeface="Calibri"/>
                <a:ea typeface="ヒラギノ角ゴ Pro W3"/>
              </a:rPr>
              <a:t>i.e. To determine first key cut depth insert each of the D-1 test keys and determine which one does not bind to the pin</a:t>
            </a:r>
            <a:endParaRPr/>
          </a:p>
          <a:p>
            <a:pPr lvl="1">
              <a:lnSpc>
                <a:spcPct val="93000"/>
              </a:lnSpc>
              <a:buSzPct val="45000"/>
              <a:buFont charset="2" typeface="Wingdings"/>
              <a:buChar char=""/>
            </a:pPr>
            <a:r>
              <a:rPr lang="en-US" sz="2800">
                <a:solidFill>
                  <a:srgbClr val="000000"/>
                </a:solidFill>
                <a:latin typeface="Calibri"/>
                <a:ea typeface="ヒラギノ角ゴ Pro W3"/>
              </a:rPr>
              <a:t>Repeat for each pin</a:t>
            </a:r>
            <a:endParaRPr/>
          </a:p>
        </p:txBody>
      </p:sp>
    </p:spTree>
  </p:cSld>
  <p:timing>
    <p:tnLst>
      <p:par>
        <p:cTn dur="indefinite" id="400" nodeType="tmRoot" restart="never">
          <p:childTnLst>
            <p:seq>
              <p:cTn id="401" nodeType="mainSeq">
                <p:childTnLst>
                  <p:par>
                    <p:cTn fill="freeze" id="402">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6" name="CustomShape 1"/>
          <p:cNvSpPr/>
          <p:nvPr/>
        </p:nvSpPr>
        <p:spPr>
          <a:xfrm>
            <a:off x="0" y="0"/>
            <a:ext cx="11796120" cy="11796120"/>
          </a:xfrm>
          <a:prstGeom prst="rect">
            <a:avLst/>
          </a:prstGeom>
        </p:spPr>
        <p:txBody>
          <a:bodyPr bIns="45000" lIns="90000" rIns="90000" tIns="45000"/>
          <a:p>
            <a:pPr>
              <a:lnSpc>
                <a:spcPct val="100000"/>
              </a:lnSpc>
            </a:pPr>
            <a:fld id="{D1D1B181-01E1-4191-9161-C14121B131D1}" type="slidenum">
              <a:rPr lang="en-US">
                <a:solidFill>
                  <a:srgbClr val="000000"/>
                </a:solidFill>
                <a:latin typeface="Calibri"/>
                <a:ea typeface="DejaVu Sans"/>
              </a:rPr>
              <a:t>&lt;number&gt;</a:t>
            </a:fld>
            <a:endParaRPr/>
          </a:p>
        </p:txBody>
      </p:sp>
      <p:sp>
        <p:nvSpPr>
          <p:cNvPr id="387" name="CustomShape 2"/>
          <p:cNvSpPr/>
          <p:nvPr/>
        </p:nvSpPr>
        <p:spPr>
          <a:xfrm>
            <a:off x="304920" y="-76320"/>
            <a:ext cx="8607960" cy="1262520"/>
          </a:xfrm>
          <a:prstGeom prst="rect">
            <a:avLst/>
          </a:prstGeom>
        </p:spPr>
        <p:txBody>
          <a:bodyPr anchor="ctr" bIns="0" lIns="0" rIns="0" tIns="0"/>
          <a:p>
            <a:pPr algn="ctr">
              <a:lnSpc>
                <a:spcPct val="93000"/>
              </a:lnSpc>
            </a:pPr>
            <a:r>
              <a:rPr lang="en-US" sz="4400">
                <a:solidFill>
                  <a:srgbClr val="000000"/>
                </a:solidFill>
                <a:latin typeface="Calibri"/>
                <a:ea typeface="ヒラギノ角ゴ Pro W3"/>
              </a:rPr>
              <a:t>Rights Amplification Statistics</a:t>
            </a:r>
            <a:endParaRPr/>
          </a:p>
        </p:txBody>
      </p:sp>
      <p:sp>
        <p:nvSpPr>
          <p:cNvPr id="388" name="CustomShape 3"/>
          <p:cNvSpPr/>
          <p:nvPr/>
        </p:nvSpPr>
        <p:spPr>
          <a:xfrm>
            <a:off x="304920" y="1398600"/>
            <a:ext cx="8607960" cy="5080680"/>
          </a:xfrm>
          <a:prstGeom prst="rect">
            <a:avLst/>
          </a:prstGeom>
        </p:spPr>
        <p:txBody>
          <a:bodyPr bIns="0" lIns="0" rIns="0" tIns="0"/>
          <a:p>
            <a:pPr>
              <a:lnSpc>
                <a:spcPct val="93000"/>
              </a:lnSpc>
              <a:buSzPct val="45000"/>
              <a:buFont charset="2" typeface="Wingdings"/>
              <a:buChar char=""/>
            </a:pPr>
            <a:r>
              <a:rPr lang="en-US" sz="3200">
                <a:solidFill>
                  <a:srgbClr val="000000"/>
                </a:solidFill>
                <a:latin typeface="Calibri"/>
                <a:ea typeface="ヒラギノ角ゴ Pro W3"/>
              </a:rPr>
              <a:t>Consumes P(D-1) blanks</a:t>
            </a:r>
            <a:endParaRPr/>
          </a:p>
          <a:p>
            <a:pPr>
              <a:lnSpc>
                <a:spcPct val="93000"/>
              </a:lnSpc>
              <a:buSzPct val="45000"/>
              <a:buFont charset="2" typeface="Wingdings"/>
              <a:buChar char=""/>
            </a:pPr>
            <a:r>
              <a:rPr lang="en-US" sz="3200">
                <a:solidFill>
                  <a:srgbClr val="000000"/>
                </a:solidFill>
                <a:latin typeface="Calibri"/>
                <a:ea typeface="ヒラギノ角ゴ Pro W3"/>
              </a:rPr>
              <a:t>Can reduce to P blanks and file down on the fly</a:t>
            </a:r>
            <a:endParaRPr/>
          </a:p>
          <a:p>
            <a:pPr lvl="1">
              <a:lnSpc>
                <a:spcPct val="93000"/>
              </a:lnSpc>
              <a:buSzPct val="45000"/>
              <a:buFont charset="2" typeface="Wingdings"/>
              <a:buChar char=""/>
            </a:pPr>
            <a:r>
              <a:rPr lang="en-US" sz="2800">
                <a:solidFill>
                  <a:srgbClr val="000000"/>
                </a:solidFill>
                <a:latin typeface="Calibri"/>
                <a:ea typeface="ヒラギノ角ゴ Pro W3"/>
              </a:rPr>
              <a:t>But this looks suspicious</a:t>
            </a:r>
            <a:endParaRPr/>
          </a:p>
          <a:p>
            <a:pPr>
              <a:lnSpc>
                <a:spcPct val="93000"/>
              </a:lnSpc>
              <a:buSzPct val="45000"/>
              <a:buFont charset="2" typeface="Wingdings"/>
              <a:buChar char=""/>
            </a:pPr>
            <a:r>
              <a:rPr lang="en-US" sz="3200">
                <a:solidFill>
                  <a:srgbClr val="000000"/>
                </a:solidFill>
                <a:latin typeface="Calibri"/>
                <a:ea typeface="ヒラギノ角ゴ Pro W3"/>
              </a:rPr>
              <a:t>Search space is practically pruned by manufacturer specs</a:t>
            </a:r>
            <a:endParaRPr/>
          </a:p>
          <a:p>
            <a:pPr lvl="1">
              <a:lnSpc>
                <a:spcPct val="93000"/>
              </a:lnSpc>
              <a:buSzPct val="45000"/>
              <a:buFont charset="2" typeface="Wingdings"/>
              <a:buChar char=""/>
            </a:pPr>
            <a:r>
              <a:rPr lang="en-US" sz="2800">
                <a:solidFill>
                  <a:srgbClr val="000000"/>
                </a:solidFill>
                <a:latin typeface="Calibri"/>
                <a:ea typeface="ヒラギノ角ゴ Pro W3"/>
              </a:rPr>
              <a:t>maximum distance limit in legal adjacent cuts</a:t>
            </a:r>
            <a:endParaRPr/>
          </a:p>
          <a:p>
            <a:pPr lvl="1">
              <a:lnSpc>
                <a:spcPct val="93000"/>
              </a:lnSpc>
              <a:buSzPct val="45000"/>
              <a:buFont charset="2" typeface="Wingdings"/>
              <a:buChar char=""/>
            </a:pPr>
            <a:r>
              <a:rPr lang="en-US" sz="2800">
                <a:solidFill>
                  <a:srgbClr val="000000"/>
                </a:solidFill>
                <a:latin typeface="Calibri"/>
                <a:ea typeface="ヒラギノ角ゴ Pro W3"/>
              </a:rPr>
              <a:t>Older installations sometimes require MKs to be higher on the pin stack</a:t>
            </a:r>
            <a:endParaRPr/>
          </a:p>
        </p:txBody>
      </p:sp>
    </p:spTree>
  </p:cSld>
  <p:timing>
    <p:tnLst>
      <p:par>
        <p:cTn dur="indefinite" id="403" nodeType="tmRoot" restart="never">
          <p:childTnLst>
            <p:seq>
              <p:cTn id="404" nodeType="mainSeq">
                <p:childTnLst>
                  <p:par>
                    <p:cTn fill="freeze" id="405">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9"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Tubular lock</a:t>
            </a:r>
            <a:endParaRPr/>
          </a:p>
        </p:txBody>
      </p:sp>
      <p:sp>
        <p:nvSpPr>
          <p:cNvPr id="390" name="CustomShape 2"/>
          <p:cNvSpPr/>
          <p:nvPr/>
        </p:nvSpPr>
        <p:spPr>
          <a:xfrm>
            <a:off x="609480" y="1371600"/>
            <a:ext cx="5409000" cy="434232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Usually on car alarms or vending machines</a:t>
            </a:r>
            <a:endParaRPr/>
          </a:p>
          <a:p>
            <a:pPr>
              <a:lnSpc>
                <a:spcPct val="100000"/>
              </a:lnSpc>
              <a:buFont typeface="Arial"/>
              <a:buChar char="•"/>
            </a:pPr>
            <a:r>
              <a:rPr lang="en-US" sz="2800">
                <a:solidFill>
                  <a:srgbClr val="000000"/>
                </a:solidFill>
                <a:latin typeface="Calibri"/>
                <a:ea typeface="DejaVu Sans"/>
              </a:rPr>
              <a:t>6-8 pins </a:t>
            </a:r>
            <a:endParaRPr/>
          </a:p>
          <a:p>
            <a:pPr>
              <a:lnSpc>
                <a:spcPct val="100000"/>
              </a:lnSpc>
              <a:buFont typeface="Arial"/>
              <a:buChar char="•"/>
            </a:pPr>
            <a:r>
              <a:rPr lang="en-US" sz="2800">
                <a:solidFill>
                  <a:srgbClr val="000000"/>
                </a:solidFill>
                <a:latin typeface="Calibri"/>
                <a:ea typeface="DejaVu Sans"/>
              </a:rPr>
              <a:t>Easy to pick with special tool</a:t>
            </a:r>
            <a:endParaRPr/>
          </a:p>
          <a:p>
            <a:pPr>
              <a:lnSpc>
                <a:spcPct val="100000"/>
              </a:lnSpc>
              <a:buFont typeface="Arial"/>
              <a:buChar char="•"/>
            </a:pPr>
            <a:r>
              <a:rPr lang="en-US" sz="2800">
                <a:solidFill>
                  <a:srgbClr val="000000"/>
                </a:solidFill>
                <a:latin typeface="Calibri"/>
                <a:ea typeface="DejaVu Sans"/>
              </a:rPr>
              <a:t>The tool could become a new key</a:t>
            </a:r>
            <a:endParaRPr/>
          </a:p>
        </p:txBody>
      </p:sp>
      <p:sp>
        <p:nvSpPr>
          <p:cNvPr id="391" name="CustomShape 3"/>
          <p:cNvSpPr/>
          <p:nvPr/>
        </p:nvSpPr>
        <p:spPr>
          <a:xfrm>
            <a:off x="0" y="0"/>
            <a:ext cx="11796120" cy="11796120"/>
          </a:xfrm>
          <a:prstGeom prst="rect">
            <a:avLst/>
          </a:prstGeom>
        </p:spPr>
        <p:txBody>
          <a:bodyPr bIns="45000" lIns="90000" rIns="90000" tIns="45000"/>
          <a:p>
            <a:pPr>
              <a:lnSpc>
                <a:spcPct val="100000"/>
              </a:lnSpc>
            </a:pPr>
            <a:fld id="{1101C1A1-21A1-4111-81A1-0111B1417121}" type="slidenum">
              <a:rPr lang="en-US">
                <a:solidFill>
                  <a:srgbClr val="000000"/>
                </a:solidFill>
                <a:latin typeface="Calibri"/>
                <a:ea typeface="DejaVu Sans"/>
              </a:rPr>
              <a:t>&lt;number&gt;</a:t>
            </a:fld>
            <a:endParaRPr/>
          </a:p>
        </p:txBody>
      </p:sp>
      <p:pic>
        <p:nvPicPr>
          <p:cNvPr descr="" id="392" name="Picture 2"/>
          <p:cNvPicPr/>
          <p:nvPr/>
        </p:nvPicPr>
        <p:blipFill>
          <a:blip r:embed="rId1"/>
          <a:stretch>
            <a:fillRect/>
          </a:stretch>
        </p:blipFill>
        <p:spPr>
          <a:xfrm>
            <a:off x="6062760" y="1600200"/>
            <a:ext cx="2937240" cy="1256400"/>
          </a:xfrm>
          <a:prstGeom prst="rect">
            <a:avLst/>
          </a:prstGeom>
        </p:spPr>
      </p:pic>
      <p:pic>
        <p:nvPicPr>
          <p:cNvPr descr="" id="393" name="Picture 3"/>
          <p:cNvPicPr/>
          <p:nvPr/>
        </p:nvPicPr>
        <p:blipFill>
          <a:blip r:embed="rId2"/>
          <a:stretch>
            <a:fillRect/>
          </a:stretch>
        </p:blipFill>
        <p:spPr>
          <a:xfrm>
            <a:off x="6059520" y="2971800"/>
            <a:ext cx="2926440" cy="1251360"/>
          </a:xfrm>
          <a:prstGeom prst="rect">
            <a:avLst/>
          </a:prstGeom>
        </p:spPr>
      </p:pic>
      <p:pic>
        <p:nvPicPr>
          <p:cNvPr descr="" id="394" name="Picture 4"/>
          <p:cNvPicPr/>
          <p:nvPr/>
        </p:nvPicPr>
        <p:blipFill>
          <a:blip r:embed="rId3"/>
          <a:stretch>
            <a:fillRect/>
          </a:stretch>
        </p:blipFill>
        <p:spPr>
          <a:xfrm>
            <a:off x="6046920" y="4332240"/>
            <a:ext cx="2948400" cy="1261080"/>
          </a:xfrm>
          <a:prstGeom prst="rect">
            <a:avLst/>
          </a:prstGeom>
        </p:spPr>
      </p:pic>
      <p:sp>
        <p:nvSpPr>
          <p:cNvPr id="395" name="CustomShape 4"/>
          <p:cNvSpPr/>
          <p:nvPr/>
        </p:nvSpPr>
        <p:spPr>
          <a:xfrm>
            <a:off x="2853000" y="5867280"/>
            <a:ext cx="608112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Images from http://en.wikipedia.org/wiki/File:Tubular_locked.png used with permission under Gnu Free Documentation License 1.2</a:t>
            </a:r>
            <a:endParaRPr/>
          </a:p>
        </p:txBody>
      </p:sp>
    </p:spTree>
  </p:cSld>
  <p:timing>
    <p:tnLst>
      <p:par>
        <p:cTn dur="indefinite" id="406" nodeType="tmRoot" restart="never">
          <p:childTnLst>
            <p:seq>
              <p:cTn id="407" nodeType="mainSeq">
                <p:childTnLst>
                  <p:par>
                    <p:cTn fill="freeze" id="408">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6"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Statistics</a:t>
            </a:r>
            <a:endParaRPr/>
          </a:p>
        </p:txBody>
      </p:sp>
      <p:sp>
        <p:nvSpPr>
          <p:cNvPr id="397"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US" sz="3200">
                <a:solidFill>
                  <a:srgbClr val="000000"/>
                </a:solidFill>
                <a:latin typeface="Calibri"/>
                <a:ea typeface="DejaVu Sans"/>
              </a:rPr>
              <a:t>4-6 pins, 4-10 levels</a:t>
            </a:r>
            <a:endParaRPr/>
          </a:p>
          <a:p>
            <a:pPr>
              <a:lnSpc>
                <a:spcPct val="100000"/>
              </a:lnSpc>
              <a:buFont typeface="Arial"/>
              <a:buChar char="•"/>
            </a:pPr>
            <a:r>
              <a:rPr lang="en-US" sz="3200">
                <a:solidFill>
                  <a:srgbClr val="000000"/>
                </a:solidFill>
                <a:latin typeface="Calibri"/>
                <a:ea typeface="DejaVu Sans"/>
              </a:rPr>
              <a:t>10</a:t>
            </a:r>
            <a:r>
              <a:rPr lang="en-US" sz="3200">
                <a:solidFill>
                  <a:srgbClr val="000000"/>
                </a:solidFill>
                <a:latin typeface="Calibri"/>
                <a:ea typeface="DejaVu Sans"/>
              </a:rPr>
              <a:t>6</a:t>
            </a:r>
            <a:r>
              <a:rPr lang="en-US" sz="3200">
                <a:solidFill>
                  <a:srgbClr val="000000"/>
                </a:solidFill>
                <a:latin typeface="Calibri"/>
                <a:ea typeface="DejaVu Sans"/>
              </a:rPr>
              <a:t> = 1,000,000 possible keys!</a:t>
            </a:r>
            <a:endParaRPr/>
          </a:p>
          <a:p>
            <a:pPr>
              <a:lnSpc>
                <a:spcPct val="100000"/>
              </a:lnSpc>
              <a:buFont typeface="Arial"/>
              <a:buChar char="•"/>
            </a:pPr>
            <a:r>
              <a:rPr lang="en-US" sz="3200">
                <a:solidFill>
                  <a:srgbClr val="000000"/>
                </a:solidFill>
                <a:latin typeface="Calibri"/>
                <a:ea typeface="DejaVu Sans"/>
              </a:rPr>
              <a:t>The angular positions of the cylinders allow to obtain about 180 different positions</a:t>
            </a:r>
            <a:r>
              <a:rPr lang="en-US" sz="3200">
                <a:solidFill>
                  <a:srgbClr val="000000"/>
                </a:solidFill>
                <a:latin typeface="Calibri"/>
                <a:ea typeface="DejaVu Sans"/>
              </a:rPr>
              <a:t>	</a:t>
            </a:r>
            <a:r>
              <a:rPr lang="en-US" sz="3200">
                <a:solidFill>
                  <a:srgbClr val="000000"/>
                </a:solidFill>
                <a:latin typeface="Calibri"/>
                <a:ea typeface="DejaVu Sans"/>
              </a:rPr>
              <a:t> (180</a:t>
            </a:r>
            <a:r>
              <a:rPr lang="en-US" sz="3200">
                <a:solidFill>
                  <a:srgbClr val="000000"/>
                </a:solidFill>
                <a:latin typeface="Symbol"/>
                <a:ea typeface="DejaVu Sans"/>
              </a:rPr>
              <a:t></a:t>
            </a:r>
            <a:r>
              <a:rPr lang="en-US" sz="3200">
                <a:solidFill>
                  <a:srgbClr val="000000"/>
                </a:solidFill>
                <a:latin typeface="Calibri"/>
                <a:ea typeface="DejaVu Sans"/>
              </a:rPr>
              <a:t>10)</a:t>
            </a:r>
            <a:r>
              <a:rPr lang="en-US" sz="3200">
                <a:solidFill>
                  <a:srgbClr val="000000"/>
                </a:solidFill>
                <a:latin typeface="Calibri"/>
                <a:ea typeface="DejaVu Sans"/>
              </a:rPr>
              <a:t>6</a:t>
            </a:r>
            <a:r>
              <a:rPr lang="en-US" sz="3200">
                <a:solidFill>
                  <a:srgbClr val="000000"/>
                </a:solidFill>
                <a:latin typeface="Calibri"/>
                <a:ea typeface="DejaVu Sans"/>
              </a:rPr>
              <a:t> = 3.4012224 × 10</a:t>
            </a:r>
            <a:r>
              <a:rPr lang="en-US" sz="3200">
                <a:solidFill>
                  <a:srgbClr val="000000"/>
                </a:solidFill>
                <a:latin typeface="Calibri"/>
                <a:ea typeface="DejaVu Sans"/>
              </a:rPr>
              <a:t>19</a:t>
            </a:r>
            <a:endParaRPr/>
          </a:p>
          <a:p>
            <a:pPr>
              <a:lnSpc>
                <a:spcPct val="100000"/>
              </a:lnSpc>
              <a:buFont typeface="Arial"/>
              <a:buChar char="•"/>
            </a:pPr>
            <a:r>
              <a:rPr lang="en-US" sz="3200">
                <a:solidFill>
                  <a:srgbClr val="000000"/>
                </a:solidFill>
                <a:latin typeface="Calibri"/>
                <a:ea typeface="DejaVu Sans"/>
              </a:rPr>
              <a:t>(Un) fortunately there is a need for some tolerance in locks</a:t>
            </a:r>
            <a:endParaRPr/>
          </a:p>
        </p:txBody>
      </p:sp>
      <p:sp>
        <p:nvSpPr>
          <p:cNvPr id="398" name="CustomShape 3"/>
          <p:cNvSpPr/>
          <p:nvPr/>
        </p:nvSpPr>
        <p:spPr>
          <a:xfrm>
            <a:off x="0" y="0"/>
            <a:ext cx="11796120" cy="11796120"/>
          </a:xfrm>
          <a:prstGeom prst="rect">
            <a:avLst/>
          </a:prstGeom>
        </p:spPr>
        <p:txBody>
          <a:bodyPr bIns="45000" lIns="90000" rIns="90000" tIns="45000"/>
          <a:p>
            <a:pPr>
              <a:lnSpc>
                <a:spcPct val="100000"/>
              </a:lnSpc>
            </a:pPr>
            <a:fld id="{41114151-11C1-4101-9121-7191F17141A1}" type="slidenum">
              <a:rPr lang="en-US">
                <a:solidFill>
                  <a:srgbClr val="000000"/>
                </a:solidFill>
                <a:latin typeface="Calibri"/>
                <a:ea typeface="DejaVu Sans"/>
              </a:rPr>
              <a:t>&lt;number&gt;</a:t>
            </a:fld>
            <a:endParaRPr/>
          </a:p>
        </p:txBody>
      </p:sp>
    </p:spTree>
  </p:cSld>
  <p:timing>
    <p:tnLst>
      <p:par>
        <p:cTn dur="indefinite" id="409" nodeType="tmRoot" restart="never">
          <p:childTnLst>
            <p:seq>
              <p:cTn id="410" nodeType="mainSeq">
                <p:childTnLst>
                  <p:par>
                    <p:cTn fill="freeze" id="411">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9" name="CustomShape 1"/>
          <p:cNvSpPr/>
          <p:nvPr/>
        </p:nvSpPr>
        <p:spPr>
          <a:xfrm>
            <a:off x="457200" y="304920"/>
            <a:ext cx="8347680" cy="120528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Combination Locks</a:t>
            </a:r>
            <a:endParaRPr/>
          </a:p>
        </p:txBody>
      </p:sp>
      <p:sp>
        <p:nvSpPr>
          <p:cNvPr id="400" name="CustomShape 2"/>
          <p:cNvSpPr/>
          <p:nvPr/>
        </p:nvSpPr>
        <p:spPr>
          <a:xfrm>
            <a:off x="609480" y="1600200"/>
            <a:ext cx="5285160" cy="449460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There are locks that do not require a physical key to be opened but a code</a:t>
            </a:r>
            <a:endParaRPr/>
          </a:p>
          <a:p>
            <a:pPr>
              <a:lnSpc>
                <a:spcPct val="100000"/>
              </a:lnSpc>
              <a:buFont typeface="Arial"/>
              <a:buChar char="•"/>
            </a:pPr>
            <a:r>
              <a:rPr lang="en-US" sz="2800">
                <a:solidFill>
                  <a:srgbClr val="000000"/>
                </a:solidFill>
                <a:latin typeface="Calibri"/>
                <a:ea typeface="DejaVu Sans"/>
              </a:rPr>
              <a:t>Number of combinations is</a:t>
            </a:r>
            <a:endParaRPr/>
          </a:p>
          <a:p>
            <a:pPr lvl="1">
              <a:lnSpc>
                <a:spcPct val="100000"/>
              </a:lnSpc>
              <a:buFont typeface="Arial"/>
              <a:buChar char="–"/>
            </a:pPr>
            <a:r>
              <a:rPr lang="en-US" sz="2400">
                <a:solidFill>
                  <a:srgbClr val="000000"/>
                </a:solidFill>
                <a:latin typeface="Calibri"/>
                <a:ea typeface="DejaVu Sans"/>
              </a:rPr>
              <a:t>Number of digits</a:t>
            </a:r>
            <a:endParaRPr/>
          </a:p>
          <a:p>
            <a:pPr>
              <a:lnSpc>
                <a:spcPct val="100000"/>
              </a:lnSpc>
            </a:pPr>
            <a:r>
              <a:rPr lang="en-US" sz="2400">
                <a:solidFill>
                  <a:srgbClr val="000000"/>
                </a:solidFill>
                <a:latin typeface="Calibri"/>
                <a:ea typeface="DejaVu Sans"/>
              </a:rPr>
              <a:t>              </a:t>
            </a:r>
            <a:r>
              <a:rPr lang="en-US" sz="2400">
                <a:solidFill>
                  <a:srgbClr val="000000"/>
                </a:solidFill>
                <a:latin typeface="Calibri"/>
                <a:ea typeface="DejaVu Sans"/>
              </a:rPr>
              <a:t>to the power of</a:t>
            </a:r>
            <a:endParaRPr/>
          </a:p>
          <a:p>
            <a:pPr lvl="1">
              <a:lnSpc>
                <a:spcPct val="100000"/>
              </a:lnSpc>
              <a:buFont typeface="Arial"/>
              <a:buChar char="–"/>
            </a:pPr>
            <a:r>
              <a:rPr lang="en-US" sz="2400">
                <a:solidFill>
                  <a:srgbClr val="000000"/>
                </a:solidFill>
                <a:latin typeface="Calibri"/>
                <a:ea typeface="DejaVu Sans"/>
              </a:rPr>
              <a:t>Length of combination</a:t>
            </a:r>
            <a:endParaRPr/>
          </a:p>
        </p:txBody>
      </p:sp>
      <p:sp>
        <p:nvSpPr>
          <p:cNvPr id="401" name="CustomShape 3"/>
          <p:cNvSpPr/>
          <p:nvPr/>
        </p:nvSpPr>
        <p:spPr>
          <a:xfrm>
            <a:off x="7238880" y="6400800"/>
            <a:ext cx="1904040" cy="456120"/>
          </a:xfrm>
          <a:prstGeom prst="rect">
            <a:avLst/>
          </a:prstGeom>
        </p:spPr>
        <p:txBody>
          <a:bodyPr bIns="45000" lIns="90000" rIns="90000" tIns="45000"/>
          <a:p>
            <a:pPr>
              <a:lnSpc>
                <a:spcPct val="100000"/>
              </a:lnSpc>
            </a:pPr>
            <a:fld id="{D1515191-A161-41F1-81A1-0161E121F1E1}" type="slidenum">
              <a:rPr lang="en-US">
                <a:solidFill>
                  <a:srgbClr val="000000"/>
                </a:solidFill>
                <a:latin typeface="Calibri"/>
                <a:ea typeface="DejaVu Sans"/>
              </a:rPr>
              <a:t>&lt;number&gt;</a:t>
            </a:fld>
            <a:endParaRPr/>
          </a:p>
        </p:txBody>
      </p:sp>
      <p:pic>
        <p:nvPicPr>
          <p:cNvPr descr="" id="402" name="Picture 2"/>
          <p:cNvPicPr/>
          <p:nvPr/>
        </p:nvPicPr>
        <p:blipFill>
          <a:blip r:embed="rId1"/>
          <a:stretch>
            <a:fillRect/>
          </a:stretch>
        </p:blipFill>
        <p:spPr>
          <a:xfrm>
            <a:off x="6095880" y="1600200"/>
            <a:ext cx="2380320" cy="1913400"/>
          </a:xfrm>
          <a:prstGeom prst="rect">
            <a:avLst/>
          </a:prstGeom>
        </p:spPr>
      </p:pic>
      <p:sp>
        <p:nvSpPr>
          <p:cNvPr id="403" name="CustomShape 4"/>
          <p:cNvSpPr/>
          <p:nvPr/>
        </p:nvSpPr>
        <p:spPr>
          <a:xfrm>
            <a:off x="2084400" y="6400800"/>
            <a:ext cx="6049440" cy="33300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Images from http://en.wikipedia.org/wiki/File:Combination_unlocked.png  and </a:t>
            </a:r>
            <a:endParaRPr/>
          </a:p>
          <a:p>
            <a:pPr>
              <a:lnSpc>
                <a:spcPct val="100000"/>
              </a:lnSpc>
            </a:pPr>
            <a:r>
              <a:rPr lang="en-US" sz="800">
                <a:solidFill>
                  <a:srgbClr val="000000"/>
                </a:solidFill>
                <a:latin typeface="Arial"/>
                <a:ea typeface="ヒラギノ角ゴ Pro W3"/>
              </a:rPr>
              <a:t>http://commons.wikimedia.org/wiki/File:Electronic_lock_yl88.jpg used with permission under Gnu Free Documentation License 1.2</a:t>
            </a:r>
            <a:endParaRPr/>
          </a:p>
        </p:txBody>
      </p:sp>
      <p:pic>
        <p:nvPicPr>
          <p:cNvPr descr="" id="404" name="Picture 4"/>
          <p:cNvPicPr/>
          <p:nvPr/>
        </p:nvPicPr>
        <p:blipFill>
          <a:blip r:embed="rId2"/>
          <a:stretch>
            <a:fillRect/>
          </a:stretch>
        </p:blipFill>
        <p:spPr>
          <a:xfrm>
            <a:off x="5758560" y="3962520"/>
            <a:ext cx="2996280" cy="1965960"/>
          </a:xfrm>
          <a:prstGeom prst="rect">
            <a:avLst/>
          </a:prstGeom>
        </p:spPr>
      </p:pic>
    </p:spTree>
  </p:cSld>
  <p:timing>
    <p:tnLst>
      <p:par>
        <p:cTn dur="indefinite" id="412" nodeType="tmRoot" restart="never">
          <p:childTnLst>
            <p:seq>
              <p:cTn id="413" nodeType="mainSeq">
                <p:childTnLst>
                  <p:par>
                    <p:cTn fill="freeze" id="414">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5" name="CustomShape 1"/>
          <p:cNvSpPr/>
          <p:nvPr/>
        </p:nvSpPr>
        <p:spPr>
          <a:xfrm>
            <a:off x="457200" y="304920"/>
            <a:ext cx="8347680" cy="120528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Combination Locks</a:t>
            </a:r>
            <a:endParaRPr/>
          </a:p>
        </p:txBody>
      </p:sp>
      <p:sp>
        <p:nvSpPr>
          <p:cNvPr id="406" name="CustomShape 2"/>
          <p:cNvSpPr/>
          <p:nvPr/>
        </p:nvSpPr>
        <p:spPr>
          <a:xfrm>
            <a:off x="609480" y="1600200"/>
            <a:ext cx="4875840" cy="4951800"/>
          </a:xfrm>
          <a:prstGeom prst="rect">
            <a:avLst/>
          </a:prstGeom>
        </p:spPr>
        <p:txBody>
          <a:bodyPr bIns="45000" lIns="90000" rIns="90000" tIns="45000"/>
          <a:p>
            <a:pPr>
              <a:lnSpc>
                <a:spcPct val="100000"/>
              </a:lnSpc>
              <a:buFont typeface="Arial"/>
              <a:buChar char="•"/>
            </a:pPr>
            <a:r>
              <a:rPr lang="en-US" sz="2400">
                <a:solidFill>
                  <a:srgbClr val="000000"/>
                </a:solidFill>
                <a:latin typeface="Calibri"/>
                <a:ea typeface="DejaVu Sans"/>
              </a:rPr>
              <a:t>Inexpensive combination padlocks allow attacks based on reducing the space of possible combinations to try</a:t>
            </a:r>
            <a:endParaRPr/>
          </a:p>
          <a:p>
            <a:pPr lvl="1">
              <a:lnSpc>
                <a:spcPct val="100000"/>
              </a:lnSpc>
              <a:buFont typeface="Arial"/>
              <a:buChar char="–"/>
            </a:pPr>
            <a:r>
              <a:rPr lang="en-US" sz="2000">
                <a:solidFill>
                  <a:srgbClr val="000000"/>
                </a:solidFill>
                <a:latin typeface="Calibri"/>
                <a:ea typeface="DejaVu Sans"/>
              </a:rPr>
              <a:t>The gears have a higher tolerance of the external disk combination</a:t>
            </a:r>
            <a:endParaRPr/>
          </a:p>
          <a:p>
            <a:pPr lvl="1">
              <a:lnSpc>
                <a:spcPct val="100000"/>
              </a:lnSpc>
              <a:buFont typeface="Arial"/>
              <a:buChar char="–"/>
            </a:pPr>
            <a:r>
              <a:rPr lang="en-US" sz="2000">
                <a:solidFill>
                  <a:srgbClr val="000000"/>
                </a:solidFill>
                <a:latin typeface="Calibri"/>
                <a:ea typeface="DejaVu Sans"/>
              </a:rPr>
              <a:t>Nominal number of combinations is 40</a:t>
            </a:r>
            <a:r>
              <a:rPr lang="en-US" sz="2000">
                <a:solidFill>
                  <a:srgbClr val="000000"/>
                </a:solidFill>
                <a:latin typeface="Calibri"/>
                <a:ea typeface="DejaVu Sans"/>
              </a:rPr>
              <a:t>3</a:t>
            </a:r>
            <a:r>
              <a:rPr lang="en-US" sz="2000">
                <a:solidFill>
                  <a:srgbClr val="000000"/>
                </a:solidFill>
                <a:latin typeface="Calibri"/>
                <a:ea typeface="DejaVu Sans"/>
              </a:rPr>
              <a:t> = 64,000</a:t>
            </a:r>
            <a:endParaRPr/>
          </a:p>
          <a:p>
            <a:pPr lvl="1">
              <a:lnSpc>
                <a:spcPct val="100000"/>
              </a:lnSpc>
              <a:buFont typeface="Arial"/>
              <a:buChar char="–"/>
            </a:pPr>
            <a:r>
              <a:rPr lang="en-US" sz="2000">
                <a:solidFill>
                  <a:srgbClr val="000000"/>
                </a:solidFill>
                <a:latin typeface="Calibri"/>
                <a:ea typeface="DejaVu Sans"/>
              </a:rPr>
              <a:t>Possibilities can be reduced to about 80 by detecting critical gear points</a:t>
            </a:r>
            <a:endParaRPr/>
          </a:p>
        </p:txBody>
      </p:sp>
      <p:sp>
        <p:nvSpPr>
          <p:cNvPr id="407" name="CustomShape 3"/>
          <p:cNvSpPr/>
          <p:nvPr/>
        </p:nvSpPr>
        <p:spPr>
          <a:xfrm>
            <a:off x="7238880" y="6400800"/>
            <a:ext cx="1904040" cy="456120"/>
          </a:xfrm>
          <a:prstGeom prst="rect">
            <a:avLst/>
          </a:prstGeom>
        </p:spPr>
        <p:txBody>
          <a:bodyPr bIns="45000" lIns="90000" rIns="90000" tIns="45000"/>
          <a:p>
            <a:pPr>
              <a:lnSpc>
                <a:spcPct val="100000"/>
              </a:lnSpc>
            </a:pPr>
            <a:fld id="{B1B151E1-1131-4161-A181-4121E111F1B1}" type="slidenum">
              <a:rPr lang="en-US">
                <a:solidFill>
                  <a:srgbClr val="000000"/>
                </a:solidFill>
                <a:latin typeface="Calibri"/>
                <a:ea typeface="DejaVu Sans"/>
              </a:rPr>
              <a:t>&lt;number&gt;</a:t>
            </a:fld>
            <a:endParaRPr/>
          </a:p>
        </p:txBody>
      </p:sp>
      <p:sp>
        <p:nvSpPr>
          <p:cNvPr id="408" name="CustomShape 4"/>
          <p:cNvSpPr/>
          <p:nvPr/>
        </p:nvSpPr>
        <p:spPr>
          <a:xfrm>
            <a:off x="5269680" y="4952880"/>
            <a:ext cx="363996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Public domain image from  http://commons.wikimedia.org/wiki/File:Lock.JPG</a:t>
            </a:r>
            <a:endParaRPr/>
          </a:p>
        </p:txBody>
      </p:sp>
      <p:pic>
        <p:nvPicPr>
          <p:cNvPr descr="" id="409" name="Picture 2"/>
          <p:cNvPicPr/>
          <p:nvPr/>
        </p:nvPicPr>
        <p:blipFill>
          <a:blip r:embed="rId1"/>
          <a:stretch>
            <a:fillRect/>
          </a:stretch>
        </p:blipFill>
        <p:spPr>
          <a:xfrm>
            <a:off x="5562720" y="2209680"/>
            <a:ext cx="3402360" cy="2551680"/>
          </a:xfrm>
          <a:prstGeom prst="rect">
            <a:avLst/>
          </a:prstGeom>
        </p:spPr>
      </p:pic>
      <p:sp>
        <p:nvSpPr>
          <p:cNvPr id="410" name="CustomShape 5"/>
          <p:cNvSpPr/>
          <p:nvPr/>
        </p:nvSpPr>
        <p:spPr>
          <a:xfrm>
            <a:off x="929880" y="6400800"/>
            <a:ext cx="6750360" cy="302760"/>
          </a:xfrm>
          <a:prstGeom prst="rect">
            <a:avLst/>
          </a:prstGeom>
        </p:spPr>
        <p:txBody>
          <a:bodyPr bIns="45000" lIns="90000" rIns="90000" tIns="45000" wrap="none"/>
          <a:p>
            <a:pPr>
              <a:lnSpc>
                <a:spcPct val="100000"/>
              </a:lnSpc>
            </a:pPr>
            <a:r>
              <a:rPr lang="en-US" sz="1400">
                <a:solidFill>
                  <a:srgbClr val="000000"/>
                </a:solidFill>
                <a:latin typeface="Arial"/>
                <a:ea typeface="ヒラギノ角ゴ Pro W3"/>
              </a:rPr>
              <a:t>E.g., see http://www.wikihow.com/Crack-a-%22Master-Lock%22-Combination-Lock</a:t>
            </a:r>
            <a:endParaRPr/>
          </a:p>
        </p:txBody>
      </p:sp>
    </p:spTree>
  </p:cSld>
  <p:timing>
    <p:tnLst>
      <p:par>
        <p:cTn dur="indefinite" id="415" nodeType="tmRoot" restart="never">
          <p:childTnLst>
            <p:seq>
              <p:cTn id="416" nodeType="mainSeq">
                <p:childTnLst>
                  <p:par>
                    <p:cTn fill="freeze" id="417">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1"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000">
                <a:solidFill>
                  <a:srgbClr val="000000"/>
                </a:solidFill>
                <a:latin typeface="Calibri"/>
                <a:ea typeface="DejaVu Sans"/>
              </a:rPr>
              <a:t>Bumping</a:t>
            </a:r>
            <a:endParaRPr/>
          </a:p>
        </p:txBody>
      </p:sp>
      <p:sp>
        <p:nvSpPr>
          <p:cNvPr id="412" name="CustomShape 2"/>
          <p:cNvSpPr/>
          <p:nvPr/>
        </p:nvSpPr>
        <p:spPr>
          <a:xfrm>
            <a:off x="457200" y="1600200"/>
            <a:ext cx="8228520" cy="4524840"/>
          </a:xfrm>
          <a:prstGeom prst="rect">
            <a:avLst/>
          </a:prstGeom>
        </p:spPr>
        <p:txBody>
          <a:bodyPr bIns="45000" lIns="90000" rIns="90000" tIns="45000"/>
          <a:p>
            <a:pPr>
              <a:lnSpc>
                <a:spcPct val="100000"/>
              </a:lnSpc>
              <a:buFont typeface="Arial"/>
              <a:buChar char="•"/>
            </a:pPr>
            <a:r>
              <a:rPr lang="en-US" sz="3200">
                <a:solidFill>
                  <a:srgbClr val="000000"/>
                </a:solidFill>
                <a:latin typeface="Calibri"/>
                <a:ea typeface="DejaVu Sans"/>
              </a:rPr>
              <a:t>A different way of picking locks</a:t>
            </a:r>
            <a:endParaRPr/>
          </a:p>
          <a:p>
            <a:pPr>
              <a:lnSpc>
                <a:spcPct val="100000"/>
              </a:lnSpc>
              <a:buFont typeface="Arial"/>
              <a:buChar char="•"/>
            </a:pPr>
            <a:r>
              <a:rPr lang="en-US" sz="3200">
                <a:solidFill>
                  <a:srgbClr val="000000"/>
                </a:solidFill>
                <a:latin typeface="Calibri"/>
                <a:ea typeface="DejaVu Sans"/>
              </a:rPr>
              <a:t>Virtually all traditional Yale and similar locks can be opened by bumping</a:t>
            </a:r>
            <a:endParaRPr/>
          </a:p>
          <a:p>
            <a:pPr>
              <a:lnSpc>
                <a:spcPct val="100000"/>
              </a:lnSpc>
              <a:buFont typeface="Arial"/>
              <a:buChar char="•"/>
            </a:pPr>
            <a:r>
              <a:rPr lang="en-US" sz="3200">
                <a:solidFill>
                  <a:srgbClr val="000000"/>
                </a:solidFill>
                <a:latin typeface="Calibri"/>
                <a:ea typeface="DejaVu Sans"/>
              </a:rPr>
              <a:t>What lock pickers say about bumping:</a:t>
            </a:r>
            <a:endParaRPr/>
          </a:p>
          <a:p>
            <a:pPr lvl="1">
              <a:lnSpc>
                <a:spcPct val="100000"/>
              </a:lnSpc>
              <a:buFont typeface="Arial"/>
              <a:buChar char="–"/>
            </a:pPr>
            <a:r>
              <a:rPr lang="en-US" sz="2800">
                <a:solidFill>
                  <a:srgbClr val="000000"/>
                </a:solidFill>
                <a:latin typeface="Calibri"/>
                <a:ea typeface="DejaVu Sans"/>
              </a:rPr>
              <a:t>RELIABLE</a:t>
            </a:r>
            <a:endParaRPr/>
          </a:p>
          <a:p>
            <a:pPr lvl="1">
              <a:lnSpc>
                <a:spcPct val="100000"/>
              </a:lnSpc>
              <a:buFont typeface="Arial"/>
              <a:buChar char="–"/>
            </a:pPr>
            <a:r>
              <a:rPr lang="en-US" sz="2800">
                <a:solidFill>
                  <a:srgbClr val="000000"/>
                </a:solidFill>
                <a:latin typeface="Calibri"/>
                <a:ea typeface="DejaVu Sans"/>
              </a:rPr>
              <a:t>REPEATABLE</a:t>
            </a:r>
            <a:endParaRPr/>
          </a:p>
          <a:p>
            <a:pPr lvl="1">
              <a:lnSpc>
                <a:spcPct val="100000"/>
              </a:lnSpc>
              <a:buFont typeface="Arial"/>
              <a:buChar char="–"/>
            </a:pPr>
            <a:r>
              <a:rPr lang="en-US" sz="2800">
                <a:solidFill>
                  <a:srgbClr val="000000"/>
                </a:solidFill>
                <a:latin typeface="Calibri"/>
                <a:ea typeface="DejaVu Sans"/>
              </a:rPr>
              <a:t>SIMPLE TO LEARN</a:t>
            </a:r>
            <a:endParaRPr/>
          </a:p>
        </p:txBody>
      </p:sp>
      <p:sp>
        <p:nvSpPr>
          <p:cNvPr id="413" name="CustomShape 3"/>
          <p:cNvSpPr/>
          <p:nvPr/>
        </p:nvSpPr>
        <p:spPr>
          <a:xfrm>
            <a:off x="0" y="0"/>
            <a:ext cx="11796120" cy="11796120"/>
          </a:xfrm>
          <a:prstGeom prst="rect">
            <a:avLst/>
          </a:prstGeom>
        </p:spPr>
        <p:txBody>
          <a:bodyPr bIns="45000" lIns="90000" rIns="90000" tIns="45000"/>
          <a:p>
            <a:pPr>
              <a:lnSpc>
                <a:spcPct val="100000"/>
              </a:lnSpc>
            </a:pPr>
            <a:fld id="{214121E1-C131-4161-A141-11219191B101}" type="slidenum">
              <a:rPr lang="en-US">
                <a:solidFill>
                  <a:srgbClr val="000000"/>
                </a:solidFill>
                <a:latin typeface="Calibri"/>
                <a:ea typeface="DejaVu Sans"/>
              </a:rPr>
              <a:t>&lt;number&gt;</a:t>
            </a:fld>
            <a:endParaRPr/>
          </a:p>
        </p:txBody>
      </p:sp>
      <p:pic>
        <p:nvPicPr>
          <p:cNvPr descr="" id="414" name="Picture 6"/>
          <p:cNvPicPr/>
          <p:nvPr/>
        </p:nvPicPr>
        <p:blipFill>
          <a:blip r:embed="rId1"/>
          <a:stretch>
            <a:fillRect/>
          </a:stretch>
        </p:blipFill>
        <p:spPr>
          <a:xfrm>
            <a:off x="4883400" y="3886200"/>
            <a:ext cx="3427920" cy="2518920"/>
          </a:xfrm>
          <a:prstGeom prst="rect">
            <a:avLst/>
          </a:prstGeom>
        </p:spPr>
      </p:pic>
      <p:sp>
        <p:nvSpPr>
          <p:cNvPr id="415" name="CustomShape 4"/>
          <p:cNvSpPr/>
          <p:nvPr/>
        </p:nvSpPr>
        <p:spPr>
          <a:xfrm>
            <a:off x="4965840" y="6477120"/>
            <a:ext cx="244044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Photo by Jennie Rogers included with permission.</a:t>
            </a:r>
            <a:endParaRPr/>
          </a:p>
        </p:txBody>
      </p:sp>
    </p:spTree>
  </p:cSld>
  <p:timing>
    <p:tnLst>
      <p:par>
        <p:cTn dur="indefinite" id="418" nodeType="tmRoot" restart="never">
          <p:childTnLst>
            <p:seq>
              <p:cTn id="419" nodeType="mainSeq">
                <p:childTnLst>
                  <p:par>
                    <p:cTn fill="freeze" id="420">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6" name="CustomShape 1"/>
          <p:cNvSpPr/>
          <p:nvPr/>
        </p:nvSpPr>
        <p:spPr>
          <a:xfrm>
            <a:off x="214200" y="16920"/>
            <a:ext cx="8776080" cy="120528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Bump Keys</a:t>
            </a:r>
            <a:endParaRPr/>
          </a:p>
        </p:txBody>
      </p:sp>
      <p:sp>
        <p:nvSpPr>
          <p:cNvPr id="417" name="CustomShape 2"/>
          <p:cNvSpPr/>
          <p:nvPr/>
        </p:nvSpPr>
        <p:spPr>
          <a:xfrm>
            <a:off x="428760" y="1212120"/>
            <a:ext cx="4980600" cy="489960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Driver pins “jump” higher than the cylinder just for an instant</a:t>
            </a:r>
            <a:endParaRPr/>
          </a:p>
          <a:p>
            <a:pPr>
              <a:lnSpc>
                <a:spcPct val="100000"/>
              </a:lnSpc>
              <a:buFont typeface="Arial"/>
              <a:buChar char="•"/>
            </a:pPr>
            <a:r>
              <a:rPr lang="en-US" sz="2800">
                <a:solidFill>
                  <a:srgbClr val="000000"/>
                </a:solidFill>
                <a:latin typeface="Calibri"/>
                <a:ea typeface="DejaVu Sans"/>
              </a:rPr>
              <a:t>If a light rotational force is applied, the cylinder will turn </a:t>
            </a:r>
            <a:endParaRPr/>
          </a:p>
          <a:p>
            <a:pPr>
              <a:lnSpc>
                <a:spcPct val="100000"/>
              </a:lnSpc>
              <a:buFont typeface="Arial"/>
              <a:buChar char="•"/>
            </a:pPr>
            <a:r>
              <a:rPr lang="en-US" sz="2800">
                <a:solidFill>
                  <a:srgbClr val="000000"/>
                </a:solidFill>
                <a:latin typeface="Calibri"/>
                <a:ea typeface="DejaVu Sans"/>
              </a:rPr>
              <a:t>Lock bumping is a very fast method for opening the lock</a:t>
            </a:r>
            <a:endParaRPr/>
          </a:p>
          <a:p>
            <a:pPr>
              <a:lnSpc>
                <a:spcPct val="100000"/>
              </a:lnSpc>
              <a:buFont typeface="Arial"/>
              <a:buChar char="•"/>
            </a:pPr>
            <a:r>
              <a:rPr lang="en-US" sz="2800">
                <a:solidFill>
                  <a:srgbClr val="000000"/>
                </a:solidFill>
                <a:latin typeface="Calibri"/>
                <a:ea typeface="DejaVu Sans"/>
              </a:rPr>
              <a:t>The lock is not damaged </a:t>
            </a:r>
            <a:endParaRPr/>
          </a:p>
          <a:p>
            <a:pPr>
              <a:lnSpc>
                <a:spcPct val="100000"/>
              </a:lnSpc>
              <a:buFont typeface="Arial"/>
              <a:buChar char="•"/>
            </a:pPr>
            <a:r>
              <a:rPr lang="en-US" sz="2800">
                <a:solidFill>
                  <a:srgbClr val="000000"/>
                </a:solidFill>
                <a:latin typeface="Calibri"/>
                <a:ea typeface="DejaVu Sans"/>
              </a:rPr>
              <a:t>in any way</a:t>
            </a:r>
            <a:endParaRPr/>
          </a:p>
          <a:p>
            <a:pPr>
              <a:lnSpc>
                <a:spcPct val="100000"/>
              </a:lnSpc>
              <a:buFont typeface="Arial"/>
              <a:buChar char="•"/>
            </a:pPr>
            <a:r>
              <a:rPr lang="en-US" sz="2800">
                <a:solidFill>
                  <a:srgbClr val="000000"/>
                </a:solidFill>
                <a:latin typeface="Calibri"/>
                <a:ea typeface="DejaVu Sans"/>
              </a:rPr>
              <a:t>Few key-pin locks cannot</a:t>
            </a:r>
            <a:endParaRPr/>
          </a:p>
          <a:p>
            <a:pPr>
              <a:lnSpc>
                <a:spcPct val="100000"/>
              </a:lnSpc>
              <a:buFont typeface="Arial"/>
              <a:buChar char="•"/>
            </a:pPr>
            <a:r>
              <a:rPr lang="en-US" sz="2800">
                <a:solidFill>
                  <a:srgbClr val="000000"/>
                </a:solidFill>
                <a:latin typeface="Calibri"/>
                <a:ea typeface="DejaVu Sans"/>
              </a:rPr>
              <a:t>be bumped </a:t>
            </a:r>
            <a:endParaRPr/>
          </a:p>
        </p:txBody>
      </p:sp>
      <p:sp>
        <p:nvSpPr>
          <p:cNvPr id="418" name="CustomShape 3"/>
          <p:cNvSpPr/>
          <p:nvPr/>
        </p:nvSpPr>
        <p:spPr>
          <a:xfrm>
            <a:off x="7238880" y="6400800"/>
            <a:ext cx="1904040" cy="456120"/>
          </a:xfrm>
          <a:prstGeom prst="rect">
            <a:avLst/>
          </a:prstGeom>
        </p:spPr>
        <p:txBody>
          <a:bodyPr bIns="45000" lIns="90000" rIns="90000" tIns="45000"/>
          <a:p>
            <a:pPr>
              <a:lnSpc>
                <a:spcPct val="100000"/>
              </a:lnSpc>
            </a:pPr>
            <a:fld id="{C1811191-81A1-4181-8101-019141418151}" type="slidenum">
              <a:rPr lang="en-US">
                <a:solidFill>
                  <a:srgbClr val="000000"/>
                </a:solidFill>
                <a:latin typeface="Calibri"/>
                <a:ea typeface="DejaVu Sans"/>
              </a:rPr>
              <a:t>&lt;number&gt;</a:t>
            </a:fld>
            <a:endParaRPr/>
          </a:p>
        </p:txBody>
      </p:sp>
      <p:pic>
        <p:nvPicPr>
          <p:cNvPr descr="" id="419" name="Picture 10"/>
          <p:cNvPicPr/>
          <p:nvPr/>
        </p:nvPicPr>
        <p:blipFill>
          <a:blip r:embed="rId1"/>
          <a:stretch>
            <a:fillRect/>
          </a:stretch>
        </p:blipFill>
        <p:spPr>
          <a:xfrm>
            <a:off x="5486400" y="2362320"/>
            <a:ext cx="3427920" cy="2518920"/>
          </a:xfrm>
          <a:prstGeom prst="rect">
            <a:avLst/>
          </a:prstGeom>
        </p:spPr>
      </p:pic>
      <p:sp>
        <p:nvSpPr>
          <p:cNvPr id="420" name="CustomShape 4"/>
          <p:cNvSpPr/>
          <p:nvPr/>
        </p:nvSpPr>
        <p:spPr>
          <a:xfrm>
            <a:off x="6108840" y="4952880"/>
            <a:ext cx="244044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Photo by Jennie Rogers included with permission.</a:t>
            </a:r>
            <a:endParaRPr/>
          </a:p>
        </p:txBody>
      </p:sp>
    </p:spTree>
  </p:cSld>
  <p:timing>
    <p:tnLst>
      <p:par>
        <p:cTn dur="indefinite" id="421" nodeType="tmRoot" restart="never">
          <p:childTnLst>
            <p:seq>
              <p:cTn id="422" nodeType="mainSeq">
                <p:childTnLst>
                  <p:par>
                    <p:cTn fill="freeze" id="423">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9"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What Is Physical Security?</a:t>
            </a:r>
            <a:endParaRPr/>
          </a:p>
        </p:txBody>
      </p:sp>
      <p:sp>
        <p:nvSpPr>
          <p:cNvPr id="220" name="CustomShape 2"/>
          <p:cNvSpPr/>
          <p:nvPr/>
        </p:nvSpPr>
        <p:spPr>
          <a:xfrm>
            <a:off x="457200" y="1295280"/>
            <a:ext cx="8228520" cy="4524840"/>
          </a:xfrm>
          <a:prstGeom prst="rect">
            <a:avLst/>
          </a:prstGeom>
        </p:spPr>
        <p:txBody>
          <a:bodyPr bIns="45000" lIns="90000" rIns="90000" tIns="45000"/>
          <a:p>
            <a:pPr>
              <a:lnSpc>
                <a:spcPct val="100000"/>
              </a:lnSpc>
              <a:buFont typeface="Arial"/>
              <a:buChar char="•"/>
            </a:pPr>
            <a:r>
              <a:rPr lang="en-US" sz="3200">
                <a:solidFill>
                  <a:srgbClr val="000000"/>
                </a:solidFill>
                <a:latin typeface="Calibri"/>
                <a:ea typeface="DejaVu Sans"/>
              </a:rPr>
              <a:t>Any physical object that creates a barrier to unauthorized access</a:t>
            </a:r>
            <a:endParaRPr/>
          </a:p>
          <a:p>
            <a:pPr>
              <a:lnSpc>
                <a:spcPct val="100000"/>
              </a:lnSpc>
              <a:buFont typeface="Arial"/>
              <a:buChar char="•"/>
            </a:pPr>
            <a:r>
              <a:rPr lang="en-US" sz="3200">
                <a:solidFill>
                  <a:srgbClr val="000000"/>
                </a:solidFill>
                <a:latin typeface="Calibri"/>
                <a:ea typeface="DejaVu Sans"/>
              </a:rPr>
              <a:t>This includes: locks, latches, safes, alarms, guards, guard dogs, doors, windows, walls, ceilings, floors, fences, door strikes, door frames and door closers, motion detectors, light beam detectors, sound detectors, scent detectors, etc. </a:t>
            </a:r>
            <a:endParaRPr/>
          </a:p>
          <a:p>
            <a:pPr>
              <a:lnSpc>
                <a:spcPct val="100000"/>
              </a:lnSpc>
              <a:buFont typeface="Arial"/>
              <a:buChar char="•"/>
            </a:pPr>
            <a:r>
              <a:rPr lang="en-US" sz="3200">
                <a:solidFill>
                  <a:srgbClr val="000000"/>
                </a:solidFill>
                <a:latin typeface="Calibri"/>
                <a:ea typeface="DejaVu Sans"/>
              </a:rPr>
              <a:t>May also include environmental arrangement</a:t>
            </a:r>
            <a:endParaRPr/>
          </a:p>
          <a:p>
            <a:pPr lvl="1">
              <a:lnSpc>
                <a:spcPct val="100000"/>
              </a:lnSpc>
              <a:buFont typeface="Arial"/>
              <a:buChar char="•"/>
            </a:pPr>
            <a:r>
              <a:rPr lang="en-US" sz="2400">
                <a:solidFill>
                  <a:srgbClr val="000000"/>
                </a:solidFill>
                <a:latin typeface="Calibri"/>
                <a:ea typeface="DejaVu Sans"/>
              </a:rPr>
              <a:t>Visibility – open spaces, no hiding places</a:t>
            </a:r>
            <a:endParaRPr/>
          </a:p>
          <a:p>
            <a:pPr lvl="1">
              <a:lnSpc>
                <a:spcPct val="100000"/>
              </a:lnSpc>
              <a:buFont typeface="Arial"/>
              <a:buChar char="•"/>
            </a:pPr>
            <a:r>
              <a:rPr lang="en-US" sz="2400">
                <a:solidFill>
                  <a:srgbClr val="000000"/>
                </a:solidFill>
                <a:latin typeface="Calibri"/>
                <a:ea typeface="DejaVu Sans"/>
              </a:rPr>
              <a:t>Lighting</a:t>
            </a:r>
            <a:endParaRPr/>
          </a:p>
          <a:p>
            <a:pPr lvl="1">
              <a:lnSpc>
                <a:spcPct val="100000"/>
              </a:lnSpc>
              <a:buFont typeface="Arial"/>
              <a:buChar char="•"/>
            </a:pPr>
            <a:r>
              <a:rPr lang="en-US" sz="2400">
                <a:solidFill>
                  <a:srgbClr val="000000"/>
                </a:solidFill>
                <a:latin typeface="Calibri"/>
                <a:ea typeface="DejaVu Sans"/>
              </a:rPr>
              <a:t> </a:t>
            </a:r>
            <a:endParaRPr/>
          </a:p>
          <a:p>
            <a:pPr>
              <a:lnSpc>
                <a:spcPct val="100000"/>
              </a:lnSpc>
            </a:pPr>
            <a:endParaRPr/>
          </a:p>
        </p:txBody>
      </p:sp>
      <p:sp>
        <p:nvSpPr>
          <p:cNvPr id="221" name="CustomShape 3"/>
          <p:cNvSpPr/>
          <p:nvPr/>
        </p:nvSpPr>
        <p:spPr>
          <a:xfrm>
            <a:off x="0" y="0"/>
            <a:ext cx="11796120" cy="11796120"/>
          </a:xfrm>
          <a:prstGeom prst="rect">
            <a:avLst/>
          </a:prstGeom>
        </p:spPr>
        <p:txBody>
          <a:bodyPr bIns="45000" lIns="90000" rIns="90000" tIns="45000"/>
          <a:p>
            <a:pPr>
              <a:lnSpc>
                <a:spcPct val="100000"/>
              </a:lnSpc>
            </a:pPr>
            <a:fld id="{A1A11121-D1A1-4191-B171-517161D1C141}" type="slidenum">
              <a:rPr lang="en-US">
                <a:solidFill>
                  <a:srgbClr val="000000"/>
                </a:solidFill>
                <a:latin typeface="Calibri"/>
                <a:ea typeface="DejaVu Sans"/>
              </a:rPr>
              <a:t>&lt;number&gt;</a:t>
            </a:fld>
            <a:endParaRPr/>
          </a:p>
        </p:txBody>
      </p:sp>
    </p:spTree>
  </p:cSld>
  <p:timing>
    <p:tnLst>
      <p:par>
        <p:cTn dur="indefinite" id="73" nodeType="tmRoot" restart="never">
          <p:childTnLst>
            <p:seq>
              <p:cTn id="74" nodeType="mainSeq">
                <p:childTnLst>
                  <p:par>
                    <p:cTn fill="freeze" id="75">
                      <p:stCondLst>
                        <p:cond delay="indefinite"/>
                      </p:stCondLst>
                      <p:childTnLst/>
                    </p:cTn>
                  </p:par>
                  <p:par>
                    <p:cTn fill="hold" id="76">
                      <p:stCondLst>
                        <p:cond delay="indefinite"/>
                      </p:stCondLst>
                      <p:childTnLst>
                        <p:par>
                          <p:cTn fill="hold" id="77">
                            <p:stCondLst>
                              <p:cond delay="0"/>
                            </p:stCondLst>
                            <p:childTnLst>
                              <p:par>
                                <p:cTn fill="hold" id="78" nodeType="clickEffect" presetClass="entr" presetID="1">
                                  <p:stCondLst>
                                    <p:cond delay="0"/>
                                  </p:stCondLst>
                                  <p:childTnLst>
                                    <p:set>
                                      <p:cBhvr>
                                        <p:cTn dur="1" fill="hold" id="79">
                                          <p:stCondLst>
                                            <p:cond delay="0"/>
                                          </p:stCondLst>
                                        </p:cTn>
                                        <p:tgtEl>
                                          <p:spTgt spid="220">
                                            <p:txEl>
                                              <p:pRg end="66" st="0"/>
                                            </p:txEl>
                                          </p:spTgt>
                                        </p:tgtEl>
                                        <p:attrNameLst>
                                          <p:attrName>style.visibility</p:attrName>
                                        </p:attrNameLst>
                                      </p:cBhvr>
                                      <p:to>
                                        <p:strVal val="visible"/>
                                      </p:to>
                                    </p:set>
                                  </p:childTnLst>
                                </p:cTn>
                              </p:par>
                            </p:childTnLst>
                          </p:cTn>
                        </p:par>
                      </p:childTnLst>
                    </p:cTn>
                  </p:par>
                  <p:par>
                    <p:cTn fill="hold" id="80">
                      <p:stCondLst>
                        <p:cond delay="indefinite"/>
                      </p:stCondLst>
                      <p:childTnLst>
                        <p:par>
                          <p:cTn fill="hold" id="81">
                            <p:stCondLst>
                              <p:cond delay="0"/>
                            </p:stCondLst>
                            <p:childTnLst>
                              <p:par>
                                <p:cTn fill="hold" id="82" nodeType="clickEffect" presetClass="entr" presetID="1">
                                  <p:stCondLst>
                                    <p:cond delay="0"/>
                                  </p:stCondLst>
                                  <p:childTnLst>
                                    <p:set>
                                      <p:cBhvr>
                                        <p:cTn dur="1" fill="hold" id="83">
                                          <p:stCondLst>
                                            <p:cond delay="0"/>
                                          </p:stCondLst>
                                        </p:cTn>
                                        <p:tgtEl>
                                          <p:spTgt spid="220">
                                            <p:txEl>
                                              <p:pRg end="305" st="66"/>
                                            </p:txEl>
                                          </p:spTgt>
                                        </p:tgtEl>
                                        <p:attrNameLst>
                                          <p:attrName>style.visibility</p:attrName>
                                        </p:attrNameLst>
                                      </p:cBhvr>
                                      <p:to>
                                        <p:strVal val="visible"/>
                                      </p:to>
                                    </p:set>
                                  </p:childTnLst>
                                </p:cTn>
                              </p:par>
                            </p:childTnLst>
                          </p:cTn>
                        </p:par>
                      </p:childTnLst>
                    </p:cTn>
                  </p:par>
                  <p:par>
                    <p:cTn fill="hold" id="84">
                      <p:stCondLst>
                        <p:cond delay="indefinite"/>
                      </p:stCondLst>
                      <p:childTnLst>
                        <p:par>
                          <p:cTn fill="hold" id="85">
                            <p:stCondLst>
                              <p:cond delay="0"/>
                            </p:stCondLst>
                            <p:childTnLst>
                              <p:par>
                                <p:cTn fill="hold" id="86" nodeType="clickEffect" presetClass="entr" presetID="1">
                                  <p:stCondLst>
                                    <p:cond delay="0"/>
                                  </p:stCondLst>
                                  <p:childTnLst>
                                    <p:set>
                                      <p:cBhvr>
                                        <p:cTn dur="1" fill="hold" id="87">
                                          <p:stCondLst>
                                            <p:cond delay="0"/>
                                          </p:stCondLst>
                                        </p:cTn>
                                        <p:tgtEl>
                                          <p:spTgt spid="220">
                                            <p:txEl>
                                              <p:pRg end="348" st="305"/>
                                            </p:txEl>
                                          </p:spTgt>
                                        </p:tgtEl>
                                        <p:attrNameLst>
                                          <p:attrName>style.visibility</p:attrName>
                                        </p:attrNameLst>
                                      </p:cBhvr>
                                      <p:to>
                                        <p:strVal val="visible"/>
                                      </p:to>
                                    </p:set>
                                  </p:childTnLst>
                                </p:cTn>
                              </p:par>
                            </p:childTnLst>
                          </p:cTn>
                        </p:par>
                      </p:childTnLst>
                    </p:cTn>
                  </p:par>
                  <p:par>
                    <p:cTn fill="hold" id="88">
                      <p:stCondLst>
                        <p:cond delay="indefinite"/>
                      </p:stCondLst>
                      <p:childTnLst>
                        <p:par>
                          <p:cTn fill="hold" id="89">
                            <p:stCondLst>
                              <p:cond delay="0"/>
                            </p:stCondLst>
                            <p:childTnLst>
                              <p:par>
                                <p:cTn fill="hold" id="90" nodeType="clickEffect" presetClass="entr" presetID="1">
                                  <p:stCondLst>
                                    <p:cond delay="0"/>
                                  </p:stCondLst>
                                  <p:childTnLst>
                                    <p:set>
                                      <p:cBhvr>
                                        <p:cTn dur="1" fill="hold" id="91">
                                          <p:stCondLst>
                                            <p:cond delay="0"/>
                                          </p:stCondLst>
                                        </p:cTn>
                                        <p:tgtEl>
                                          <p:spTgt spid="220">
                                            <p:txEl>
                                              <p:pRg end="391" st="348"/>
                                            </p:txEl>
                                          </p:spTgt>
                                        </p:tgtEl>
                                        <p:attrNameLst>
                                          <p:attrName>style.visibility</p:attrName>
                                        </p:attrNameLst>
                                      </p:cBhvr>
                                      <p:to>
                                        <p:strVal val="visible"/>
                                      </p:to>
                                    </p:set>
                                  </p:childTnLst>
                                </p:cTn>
                              </p:par>
                            </p:childTnLst>
                          </p:cTn>
                        </p:par>
                      </p:childTnLst>
                    </p:cTn>
                  </p:par>
                  <p:par>
                    <p:cTn fill="hold" id="92">
                      <p:stCondLst>
                        <p:cond delay="indefinite"/>
                      </p:stCondLst>
                      <p:childTnLst>
                        <p:par>
                          <p:cTn fill="hold" id="93">
                            <p:stCondLst>
                              <p:cond delay="0"/>
                            </p:stCondLst>
                            <p:childTnLst>
                              <p:par>
                                <p:cTn fill="hold" id="94" nodeType="clickEffect" presetClass="entr" presetID="1">
                                  <p:stCondLst>
                                    <p:cond delay="0"/>
                                  </p:stCondLst>
                                  <p:childTnLst>
                                    <p:set>
                                      <p:cBhvr>
                                        <p:cTn dur="1" fill="hold" id="95">
                                          <p:stCondLst>
                                            <p:cond delay="0"/>
                                          </p:stCondLst>
                                        </p:cTn>
                                        <p:tgtEl>
                                          <p:spTgt spid="220">
                                            <p:txEl>
                                              <p:pRg end="400" st="391"/>
                                            </p:txEl>
                                          </p:spTgt>
                                        </p:tgtEl>
                                        <p:attrNameLst>
                                          <p:attrName>style.visibility</p:attrName>
                                        </p:attrNameLst>
                                      </p:cBhvr>
                                      <p:to>
                                        <p:strVal val="visible"/>
                                      </p:to>
                                    </p:set>
                                  </p:childTnLst>
                                </p:cTn>
                              </p:par>
                            </p:childTnLst>
                          </p:cTn>
                        </p:par>
                      </p:childTnLst>
                    </p:cTn>
                  </p:par>
                  <p:par>
                    <p:cTn fill="hold" id="96">
                      <p:stCondLst>
                        <p:cond delay="indefinite"/>
                      </p:stCondLst>
                      <p:childTnLst>
                        <p:par>
                          <p:cTn fill="hold" id="97">
                            <p:stCondLst>
                              <p:cond delay="0"/>
                            </p:stCondLst>
                            <p:childTnLst>
                              <p:par>
                                <p:cTn fill="hold" id="98" nodeType="clickEffect" presetClass="entr" presetID="1">
                                  <p:stCondLst>
                                    <p:cond delay="0"/>
                                  </p:stCondLst>
                                  <p:childTnLst>
                                    <p:set>
                                      <p:cBhvr>
                                        <p:cTn dur="1" fill="hold" id="99">
                                          <p:stCondLst>
                                            <p:cond delay="0"/>
                                          </p:stCondLst>
                                        </p:cTn>
                                        <p:tgtEl>
                                          <p:spTgt spid="220">
                                            <p:txEl>
                                              <p:pRg end="402" st="40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1" name="CustomShape 1"/>
          <p:cNvSpPr/>
          <p:nvPr/>
        </p:nvSpPr>
        <p:spPr>
          <a:xfrm>
            <a:off x="0" y="304920"/>
            <a:ext cx="8990640" cy="120528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Pick Gun</a:t>
            </a:r>
            <a:endParaRPr/>
          </a:p>
        </p:txBody>
      </p:sp>
      <p:sp>
        <p:nvSpPr>
          <p:cNvPr id="422" name="CustomShape 2"/>
          <p:cNvSpPr/>
          <p:nvPr/>
        </p:nvSpPr>
        <p:spPr>
          <a:xfrm>
            <a:off x="642960" y="1523880"/>
            <a:ext cx="4918680" cy="449460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Manual and electronic pick guns are a popular method for quick and easy ways of opening up doors</a:t>
            </a:r>
            <a:endParaRPr/>
          </a:p>
          <a:p>
            <a:pPr>
              <a:lnSpc>
                <a:spcPct val="100000"/>
              </a:lnSpc>
              <a:buFont typeface="Arial"/>
              <a:buChar char="•"/>
            </a:pPr>
            <a:r>
              <a:rPr lang="en-US" sz="2800">
                <a:solidFill>
                  <a:srgbClr val="000000"/>
                </a:solidFill>
                <a:latin typeface="Calibri"/>
                <a:ea typeface="DejaVu Sans"/>
              </a:rPr>
              <a:t>The pick gun is used in a similar way to bumping but usually has a </a:t>
            </a:r>
            <a:r>
              <a:rPr lang="en-US" sz="2800">
                <a:solidFill>
                  <a:srgbClr val="f79646"/>
                </a:solidFill>
                <a:latin typeface="Calibri"/>
                <a:ea typeface="DejaVu Sans"/>
              </a:rPr>
              <a:t>trigger</a:t>
            </a:r>
            <a:r>
              <a:rPr lang="en-US" sz="2800">
                <a:solidFill>
                  <a:srgbClr val="000000"/>
                </a:solidFill>
                <a:latin typeface="Calibri"/>
                <a:ea typeface="DejaVu Sans"/>
              </a:rPr>
              <a:t> that creates an upward movement that must be repeated rapidly to open the lock</a:t>
            </a:r>
            <a:endParaRPr/>
          </a:p>
        </p:txBody>
      </p:sp>
      <p:pic>
        <p:nvPicPr>
          <p:cNvPr descr="" id="423" name="Picture 2"/>
          <p:cNvPicPr/>
          <p:nvPr/>
        </p:nvPicPr>
        <p:blipFill>
          <a:blip r:embed="rId1"/>
          <a:stretch>
            <a:fillRect/>
          </a:stretch>
        </p:blipFill>
        <p:spPr>
          <a:xfrm>
            <a:off x="5867280" y="2438280"/>
            <a:ext cx="2894400" cy="2170800"/>
          </a:xfrm>
          <a:prstGeom prst="rect">
            <a:avLst/>
          </a:prstGeom>
        </p:spPr>
      </p:pic>
      <p:sp>
        <p:nvSpPr>
          <p:cNvPr id="424" name="CustomShape 3"/>
          <p:cNvSpPr/>
          <p:nvPr/>
        </p:nvSpPr>
        <p:spPr>
          <a:xfrm>
            <a:off x="7238880" y="6400800"/>
            <a:ext cx="1904040" cy="456120"/>
          </a:xfrm>
          <a:prstGeom prst="rect">
            <a:avLst/>
          </a:prstGeom>
        </p:spPr>
        <p:txBody>
          <a:bodyPr bIns="45000" lIns="90000" rIns="90000" tIns="45000"/>
          <a:p>
            <a:pPr>
              <a:lnSpc>
                <a:spcPct val="100000"/>
              </a:lnSpc>
            </a:pPr>
            <a:fld id="{61D1A1F1-1161-4191-9131-91C1E1C1D161}" type="slidenum">
              <a:rPr lang="en-US">
                <a:solidFill>
                  <a:srgbClr val="000000"/>
                </a:solidFill>
                <a:latin typeface="Calibri"/>
                <a:ea typeface="DejaVu Sans"/>
              </a:rPr>
              <a:t>&lt;number&gt;</a:t>
            </a:fld>
            <a:endParaRPr/>
          </a:p>
        </p:txBody>
      </p:sp>
      <p:sp>
        <p:nvSpPr>
          <p:cNvPr id="425" name="CustomShape 4"/>
          <p:cNvSpPr/>
          <p:nvPr/>
        </p:nvSpPr>
        <p:spPr>
          <a:xfrm>
            <a:off x="4439880" y="6248520"/>
            <a:ext cx="439560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Public domain image from http://en.wikipedia.org/wiki/File:IDET2007_lock_picking_device.jpg</a:t>
            </a:r>
            <a:endParaRPr/>
          </a:p>
        </p:txBody>
      </p:sp>
    </p:spTree>
  </p:cSld>
  <p:timing>
    <p:tnLst>
      <p:par>
        <p:cTn dur="indefinite" id="424" nodeType="tmRoot" restart="never">
          <p:childTnLst>
            <p:seq>
              <p:cTn id="425" nodeType="mainSeq">
                <p:childTnLst>
                  <p:par>
                    <p:cTn fill="freeze" id="426">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6"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Side Channel Attacks</a:t>
            </a:r>
            <a:endParaRPr/>
          </a:p>
        </p:txBody>
      </p:sp>
      <p:sp>
        <p:nvSpPr>
          <p:cNvPr id="427" name="CustomShape 2"/>
          <p:cNvSpPr/>
          <p:nvPr/>
        </p:nvSpPr>
        <p:spPr>
          <a:xfrm>
            <a:off x="457200" y="1600200"/>
            <a:ext cx="4037400" cy="4037400"/>
          </a:xfrm>
          <a:prstGeom prst="rect">
            <a:avLst/>
          </a:prstGeom>
        </p:spPr>
        <p:txBody>
          <a:bodyPr bIns="45000" lIns="90000" rIns="90000" tIns="45000"/>
          <a:p>
            <a:pPr>
              <a:lnSpc>
                <a:spcPct val="100000"/>
              </a:lnSpc>
              <a:buFont typeface="Arial"/>
              <a:buChar char="•"/>
            </a:pPr>
            <a:r>
              <a:rPr lang="en-US" sz="2400">
                <a:solidFill>
                  <a:srgbClr val="000000"/>
                </a:solidFill>
                <a:latin typeface="Calibri"/>
                <a:ea typeface="DejaVu Sans"/>
              </a:rPr>
              <a:t>Rather than attempting to directly bypass security measures, an attacker instead goes around them by exploiting other vulnerabilities not protected by the security mechanisms. </a:t>
            </a:r>
            <a:endParaRPr/>
          </a:p>
          <a:p>
            <a:pPr>
              <a:lnSpc>
                <a:spcPct val="100000"/>
              </a:lnSpc>
              <a:buFont typeface="Arial"/>
              <a:buChar char="•"/>
            </a:pPr>
            <a:r>
              <a:rPr lang="en-US" sz="2400">
                <a:solidFill>
                  <a:srgbClr val="000000"/>
                </a:solidFill>
                <a:latin typeface="Calibri"/>
                <a:ea typeface="DejaVu Sans"/>
              </a:rPr>
              <a:t>Side channel attacks are sometimes surprisingly simple to perform.</a:t>
            </a:r>
            <a:endParaRPr/>
          </a:p>
        </p:txBody>
      </p:sp>
      <p:pic>
        <p:nvPicPr>
          <p:cNvPr descr="" id="428" name="Picture 2"/>
          <p:cNvPicPr/>
          <p:nvPr/>
        </p:nvPicPr>
        <p:blipFill>
          <a:blip r:embed="rId1"/>
          <a:stretch>
            <a:fillRect/>
          </a:stretch>
        </p:blipFill>
        <p:spPr>
          <a:xfrm>
            <a:off x="4982400" y="1600200"/>
            <a:ext cx="3368880" cy="4524840"/>
          </a:xfrm>
          <a:prstGeom prst="rect">
            <a:avLst/>
          </a:prstGeom>
        </p:spPr>
      </p:pic>
      <p:sp>
        <p:nvSpPr>
          <p:cNvPr id="429" name="CustomShape 3"/>
          <p:cNvSpPr/>
          <p:nvPr/>
        </p:nvSpPr>
        <p:spPr>
          <a:xfrm>
            <a:off x="0" y="0"/>
            <a:ext cx="11796120" cy="11796120"/>
          </a:xfrm>
          <a:prstGeom prst="rect">
            <a:avLst/>
          </a:prstGeom>
        </p:spPr>
        <p:txBody>
          <a:bodyPr bIns="45000" lIns="90000" rIns="90000" tIns="45000"/>
          <a:p>
            <a:pPr>
              <a:lnSpc>
                <a:spcPct val="100000"/>
              </a:lnSpc>
            </a:pPr>
            <a:fld id="{2101C121-A1E1-4161-A1D1-61D16171E121}" type="slidenum">
              <a:rPr lang="en-US">
                <a:solidFill>
                  <a:srgbClr val="000000"/>
                </a:solidFill>
                <a:latin typeface="Calibri"/>
                <a:ea typeface="DejaVu Sans"/>
              </a:rPr>
              <a:t>&lt;number&gt;</a:t>
            </a:fld>
            <a:endParaRPr/>
          </a:p>
        </p:txBody>
      </p:sp>
      <p:sp>
        <p:nvSpPr>
          <p:cNvPr id="430" name="CustomShape 4"/>
          <p:cNvSpPr/>
          <p:nvPr/>
        </p:nvSpPr>
        <p:spPr>
          <a:xfrm>
            <a:off x="4206240" y="5853600"/>
            <a:ext cx="2806200" cy="455400"/>
          </a:xfrm>
          <a:prstGeom prst="rect">
            <a:avLst/>
          </a:prstGeom>
          <a:ln>
            <a:solidFill>
              <a:srgbClr val="ffffff"/>
            </a:solidFill>
          </a:ln>
        </p:spPr>
        <p:txBody>
          <a:bodyPr bIns="45000" lIns="90000" rIns="90000" tIns="45000" wrap="none"/>
          <a:p>
            <a:pPr>
              <a:lnSpc>
                <a:spcPct val="100000"/>
              </a:lnSpc>
            </a:pPr>
            <a:r>
              <a:rPr b="1" lang="en-US" sz="2400">
                <a:solidFill>
                  <a:srgbClr val="0070c0"/>
                </a:solidFill>
                <a:latin typeface="Arial"/>
                <a:ea typeface="ヒラギノ角ゴ Pro W3"/>
              </a:rPr>
              <a:t>High security lock</a:t>
            </a:r>
            <a:endParaRPr/>
          </a:p>
        </p:txBody>
      </p:sp>
      <p:sp>
        <p:nvSpPr>
          <p:cNvPr id="431" name="CustomShape 5"/>
          <p:cNvSpPr/>
          <p:nvPr/>
        </p:nvSpPr>
        <p:spPr>
          <a:xfrm>
            <a:off x="6001200" y="1143000"/>
            <a:ext cx="2176920" cy="455400"/>
          </a:xfrm>
          <a:prstGeom prst="rect">
            <a:avLst/>
          </a:prstGeom>
          <a:ln>
            <a:solidFill>
              <a:srgbClr val="ffffff"/>
            </a:solidFill>
          </a:ln>
        </p:spPr>
        <p:txBody>
          <a:bodyPr bIns="45000" lIns="90000" rIns="90000" tIns="45000" wrap="none"/>
          <a:p>
            <a:pPr>
              <a:lnSpc>
                <a:spcPct val="100000"/>
              </a:lnSpc>
            </a:pPr>
            <a:r>
              <a:rPr b="1" lang="en-US" sz="2400">
                <a:solidFill>
                  <a:srgbClr val="0070c0"/>
                </a:solidFill>
                <a:latin typeface="Arial"/>
                <a:ea typeface="ヒラギノ角ゴ Pro W3"/>
              </a:rPr>
              <a:t>Cheap hinges</a:t>
            </a:r>
            <a:endParaRPr/>
          </a:p>
        </p:txBody>
      </p:sp>
      <p:sp>
        <p:nvSpPr>
          <p:cNvPr id="432" name="CustomShape 6"/>
          <p:cNvSpPr/>
          <p:nvPr/>
        </p:nvSpPr>
        <p:spPr>
          <a:xfrm>
            <a:off x="7285320" y="1523880"/>
            <a:ext cx="486720" cy="1036080"/>
          </a:xfrm>
          <a:prstGeom prst="straightConnector1">
            <a:avLst/>
          </a:prstGeom>
          <a:ln w="76320">
            <a:solidFill>
              <a:srgbClr val="0070c0"/>
            </a:solidFill>
            <a:round/>
            <a:tailEnd len="med" type="triangle" w="med"/>
          </a:ln>
        </p:spPr>
      </p:sp>
      <p:sp>
        <p:nvSpPr>
          <p:cNvPr id="433" name="CustomShape 7"/>
          <p:cNvSpPr/>
          <p:nvPr/>
        </p:nvSpPr>
        <p:spPr>
          <a:xfrm>
            <a:off x="5181480" y="4037760"/>
            <a:ext cx="1294920" cy="1904760"/>
          </a:xfrm>
          <a:prstGeom prst="straightConnector1">
            <a:avLst/>
          </a:prstGeom>
          <a:ln w="76320">
            <a:solidFill>
              <a:srgbClr val="0070c0"/>
            </a:solidFill>
            <a:round/>
            <a:tailEnd len="med" type="triangle" w="med"/>
          </a:ln>
        </p:spPr>
      </p:sp>
      <p:sp>
        <p:nvSpPr>
          <p:cNvPr id="434" name="CustomShape 8"/>
          <p:cNvSpPr/>
          <p:nvPr/>
        </p:nvSpPr>
        <p:spPr>
          <a:xfrm>
            <a:off x="3073680" y="6248520"/>
            <a:ext cx="5345280" cy="2113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Public domain image by Pearson Scott Foresman from http://en.wikipedia.org/wiki/File:Screen2_%28PSF%29.png</a:t>
            </a:r>
            <a:endParaRPr/>
          </a:p>
        </p:txBody>
      </p:sp>
    </p:spTree>
  </p:cSld>
  <p:timing>
    <p:tnLst>
      <p:par>
        <p:cTn dur="indefinite" id="427" nodeType="tmRoot" restart="never">
          <p:childTnLst>
            <p:seq>
              <p:cTn id="428" nodeType="mainSeq">
                <p:childTnLst>
                  <p:par>
                    <p:cTn fill="freeze" id="429">
                      <p:stCondLst>
                        <p:cond delay="indefinite"/>
                      </p:stCondLst>
                      <p:childTnLst>
                        <p:par>
                          <p:cTn fill="freeze" id="430">
                            <p:stCondLst>
                              <p:cond delay="0"/>
                            </p:stCondLst>
                            <p:childTnLst>
                              <p:par>
                                <p:cTn fill="hold" id="431" nodeType="clickEffect" presetClass="entr" presetID="1">
                                  <p:stCondLst>
                                    <p:cond delay="0"/>
                                  </p:stCondLst>
                                  <p:childTnLst>
                                    <p:set>
                                      <p:cBhvr>
                                        <p:cTn dur="1" fill="hold" id="432">
                                          <p:stCondLst>
                                            <p:cond delay="0"/>
                                          </p:stCondLst>
                                        </p:cTn>
                                        <p:tgtEl>
                                          <p:spTgt spid="430"/>
                                        </p:tgtEl>
                                        <p:attrNameLst>
                                          <p:attrName>style.visibility</p:attrName>
                                        </p:attrNameLst>
                                      </p:cBhvr>
                                      <p:to>
                                        <p:strVal val="visible"/>
                                      </p:to>
                                    </p:set>
                                  </p:childTnLst>
                                </p:cTn>
                              </p:par>
                              <p:par>
                                <p:cTn fill="hold" id="433" nodeType="withEffect" presetClass="entr" presetID="1">
                                  <p:stCondLst>
                                    <p:cond delay="0"/>
                                  </p:stCondLst>
                                  <p:childTnLst>
                                    <p:set>
                                      <p:cBhvr>
                                        <p:cTn dur="1" fill="hold" id="434">
                                          <p:stCondLst>
                                            <p:cond delay="0"/>
                                          </p:stCondLst>
                                        </p:cTn>
                                        <p:tgtEl>
                                          <p:spTgt spid="433"/>
                                        </p:tgtEl>
                                        <p:attrNameLst>
                                          <p:attrName>style.visibility</p:attrName>
                                        </p:attrNameLst>
                                      </p:cBhvr>
                                      <p:to>
                                        <p:strVal val="visible"/>
                                      </p:to>
                                    </p:set>
                                  </p:childTnLst>
                                </p:cTn>
                              </p:par>
                            </p:childTnLst>
                          </p:cTn>
                        </p:par>
                      </p:childTnLst>
                    </p:cTn>
                  </p:par>
                  <p:par>
                    <p:cTn fill="freeze" id="435">
                      <p:stCondLst>
                        <p:cond delay="indefinite"/>
                      </p:stCondLst>
                      <p:childTnLst>
                        <p:par>
                          <p:cTn fill="freeze" id="436">
                            <p:stCondLst>
                              <p:cond delay="0"/>
                            </p:stCondLst>
                            <p:childTnLst>
                              <p:par>
                                <p:cTn fill="hold" id="437" nodeType="clickEffect" presetClass="entr" presetID="1">
                                  <p:stCondLst>
                                    <p:cond delay="0"/>
                                  </p:stCondLst>
                                  <p:childTnLst>
                                    <p:set>
                                      <p:cBhvr>
                                        <p:cTn dur="1" fill="hold" id="438">
                                          <p:stCondLst>
                                            <p:cond delay="0"/>
                                          </p:stCondLst>
                                        </p:cTn>
                                        <p:tgtEl>
                                          <p:spTgt spid="431"/>
                                        </p:tgtEl>
                                        <p:attrNameLst>
                                          <p:attrName>style.visibility</p:attrName>
                                        </p:attrNameLst>
                                      </p:cBhvr>
                                      <p:to>
                                        <p:strVal val="visible"/>
                                      </p:to>
                                    </p:set>
                                  </p:childTnLst>
                                </p:cTn>
                              </p:par>
                              <p:par>
                                <p:cTn fill="hold" id="439" nodeType="withEffect" presetClass="entr" presetID="1">
                                  <p:stCondLst>
                                    <p:cond delay="0"/>
                                  </p:stCondLst>
                                  <p:childTnLst>
                                    <p:set>
                                      <p:cBhvr>
                                        <p:cTn dur="1" fill="hold" id="440">
                                          <p:stCondLst>
                                            <p:cond delay="0"/>
                                          </p:stCondLst>
                                        </p:cTn>
                                        <p:tgtEl>
                                          <p:spTgt spid="43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2" name="CustomShape 1"/>
          <p:cNvSpPr/>
          <p:nvPr/>
        </p:nvSpPr>
        <p:spPr>
          <a:xfrm>
            <a:off x="0" y="94680"/>
            <a:ext cx="9143640" cy="1141920"/>
          </a:xfrm>
          <a:prstGeom prst="rect">
            <a:avLst/>
          </a:prstGeom>
        </p:spPr>
        <p:txBody>
          <a:bodyPr anchor="ctr" bIns="45000" lIns="90000" rIns="90000" tIns="45000"/>
          <a:p>
            <a:pPr algn="ctr">
              <a:lnSpc>
                <a:spcPct val="100000"/>
              </a:lnSpc>
            </a:pPr>
            <a:r>
              <a:rPr lang="en-US" sz="4000">
                <a:solidFill>
                  <a:srgbClr val="000000"/>
                </a:solidFill>
                <a:latin typeface="Calibri"/>
                <a:ea typeface="DejaVu Sans"/>
              </a:rPr>
              <a:t>Is Physical Security An IT Concern?</a:t>
            </a:r>
            <a:endParaRPr/>
          </a:p>
        </p:txBody>
      </p:sp>
      <p:sp>
        <p:nvSpPr>
          <p:cNvPr id="223" name="CustomShape 2"/>
          <p:cNvSpPr/>
          <p:nvPr/>
        </p:nvSpPr>
        <p:spPr>
          <a:xfrm>
            <a:off x="685800" y="1123920"/>
            <a:ext cx="7771320" cy="4647240"/>
          </a:xfrm>
          <a:prstGeom prst="rect">
            <a:avLst/>
          </a:prstGeom>
        </p:spPr>
        <p:txBody>
          <a:bodyPr bIns="45000" lIns="90000" rIns="90000" tIns="45000"/>
          <a:p>
            <a:pPr>
              <a:lnSpc>
                <a:spcPct val="100000"/>
              </a:lnSpc>
              <a:buFont typeface="Arial"/>
              <a:buChar char="•"/>
            </a:pPr>
            <a:r>
              <a:rPr lang="en-US" sz="3200">
                <a:solidFill>
                  <a:srgbClr val="000000"/>
                </a:solidFill>
                <a:latin typeface="Calibri"/>
                <a:ea typeface="DejaVu Sans"/>
              </a:rPr>
              <a:t>You have been working hard to secure your network from cyber attacks</a:t>
            </a:r>
            <a:endParaRPr/>
          </a:p>
          <a:p>
            <a:pPr lvl="1">
              <a:lnSpc>
                <a:spcPct val="100000"/>
              </a:lnSpc>
              <a:buFont typeface="Arial"/>
              <a:buChar char="–"/>
            </a:pPr>
            <a:r>
              <a:rPr lang="en-US" sz="2800">
                <a:solidFill>
                  <a:srgbClr val="000000"/>
                </a:solidFill>
                <a:latin typeface="Calibri"/>
                <a:ea typeface="DejaVu Sans"/>
              </a:rPr>
              <a:t>Redundant layers of antivirus programs, firewalls and intrusion detection systems should protect against every possible electronic method of entry</a:t>
            </a:r>
            <a:endParaRPr/>
          </a:p>
          <a:p>
            <a:pPr>
              <a:lnSpc>
                <a:spcPct val="100000"/>
              </a:lnSpc>
              <a:buFont typeface="Arial"/>
              <a:buChar char="•"/>
            </a:pPr>
            <a:r>
              <a:rPr lang="en-US" sz="3200">
                <a:solidFill>
                  <a:srgbClr val="000000"/>
                </a:solidFill>
                <a:latin typeface="Calibri"/>
                <a:ea typeface="DejaVu Sans"/>
              </a:rPr>
              <a:t>But what if an attacker gains access to the server room or network wiring closet ...</a:t>
            </a:r>
            <a:endParaRPr/>
          </a:p>
          <a:p>
            <a:pPr>
              <a:lnSpc>
                <a:spcPct val="100000"/>
              </a:lnSpc>
              <a:buFont typeface="Arial"/>
              <a:buChar char="•"/>
            </a:pPr>
            <a:r>
              <a:rPr lang="en-US" sz="3200">
                <a:solidFill>
                  <a:srgbClr val="000000"/>
                </a:solidFill>
                <a:latin typeface="Calibri"/>
                <a:ea typeface="DejaVu Sans"/>
              </a:rPr>
              <a:t>Is your network still safe?</a:t>
            </a:r>
            <a:endParaRPr/>
          </a:p>
          <a:p>
            <a:pPr>
              <a:lnSpc>
                <a:spcPct val="100000"/>
              </a:lnSpc>
              <a:buFont typeface="Arial"/>
              <a:buChar char="–"/>
            </a:pPr>
            <a:r>
              <a:rPr lang="en-US" sz="3200">
                <a:solidFill>
                  <a:srgbClr val="000000"/>
                </a:solidFill>
                <a:latin typeface="Calibri"/>
                <a:ea typeface="DejaVu Sans"/>
              </a:rPr>
              <a:t> </a:t>
            </a:r>
            <a:r>
              <a:rPr lang="en-US" sz="2800">
                <a:solidFill>
                  <a:srgbClr val="000000"/>
                </a:solidFill>
                <a:latin typeface="Calibri"/>
                <a:ea typeface="DejaVu Sans"/>
              </a:rPr>
              <a:t>BS 7799 and ISO/IEC 27002</a:t>
            </a:r>
            <a:endParaRPr/>
          </a:p>
          <a:p>
            <a:pPr lvl="1">
              <a:lnSpc>
                <a:spcPct val="100000"/>
              </a:lnSpc>
              <a:buFont typeface="Arial"/>
              <a:buChar char="–"/>
            </a:pPr>
            <a:r>
              <a:rPr lang="en-US" u="sng">
                <a:solidFill>
                  <a:srgbClr val="0000ff"/>
                </a:solidFill>
                <a:latin typeface="Arial"/>
                <a:ea typeface="DejaVu Sans"/>
                <a:hlinkClick r:id="rId1"/>
              </a:rPr>
              <a:t>http://www.praxiom.com/iso-27002.htm</a:t>
            </a:r>
            <a:r>
              <a:rPr lang="en-US">
                <a:solidFill>
                  <a:srgbClr val="000000"/>
                </a:solidFill>
                <a:latin typeface="Arial"/>
                <a:ea typeface="DejaVu Sans"/>
              </a:rPr>
              <a:t> </a:t>
            </a:r>
            <a:endParaRPr/>
          </a:p>
          <a:p>
            <a:pPr>
              <a:lnSpc>
                <a:spcPct val="100000"/>
              </a:lnSpc>
            </a:pPr>
            <a:endParaRPr/>
          </a:p>
        </p:txBody>
      </p:sp>
      <p:sp>
        <p:nvSpPr>
          <p:cNvPr id="224" name="CustomShape 3"/>
          <p:cNvSpPr/>
          <p:nvPr/>
        </p:nvSpPr>
        <p:spPr>
          <a:xfrm>
            <a:off x="0" y="0"/>
            <a:ext cx="11796120" cy="11796120"/>
          </a:xfrm>
          <a:prstGeom prst="rect">
            <a:avLst/>
          </a:prstGeom>
        </p:spPr>
        <p:txBody>
          <a:bodyPr bIns="45000" lIns="90000" rIns="90000" tIns="45000"/>
          <a:p>
            <a:pPr>
              <a:lnSpc>
                <a:spcPct val="100000"/>
              </a:lnSpc>
            </a:pPr>
            <a:fld id="{2161B161-1131-4101-9121-B101B1412141}" type="slidenum">
              <a:rPr lang="en-US">
                <a:solidFill>
                  <a:srgbClr val="000000"/>
                </a:solidFill>
                <a:latin typeface="Calibri"/>
                <a:ea typeface="DejaVu Sans"/>
              </a:rPr>
              <a:t>&lt;number&gt;</a:t>
            </a:fld>
            <a:endParaRPr/>
          </a:p>
        </p:txBody>
      </p:sp>
    </p:spTree>
  </p:cSld>
  <p:timing>
    <p:tnLst>
      <p:par>
        <p:cTn dur="indefinite" id="100" nodeType="tmRoot" restart="never">
          <p:childTnLst>
            <p:seq>
              <p:cTn dur="indefinite" id="101" nodeType="mainSeq">
                <p:childTnLst>
                  <p:par>
                    <p:cTn fill="hold" id="102">
                      <p:stCondLst>
                        <p:cond delay="indefinite"/>
                      </p:stCondLst>
                      <p:childTnLst>
                        <p:par>
                          <p:cTn fill="hold" id="103">
                            <p:stCondLst>
                              <p:cond delay="0"/>
                            </p:stCondLst>
                            <p:childTnLst>
                              <p:par>
                                <p:cTn fill="hold" id="104" nodeType="clickEffect" presetClass="entr" presetID="1">
                                  <p:stCondLst>
                                    <p:cond delay="0"/>
                                  </p:stCondLst>
                                  <p:childTnLst>
                                    <p:set>
                                      <p:cBhvr>
                                        <p:cTn dur="1" fill="hold" id="105">
                                          <p:stCondLst>
                                            <p:cond delay="0"/>
                                          </p:stCondLst>
                                        </p:cTn>
                                        <p:tgtEl>
                                          <p:spTgt spid="223">
                                            <p:txEl>
                                              <p:pRg end="69" st="0"/>
                                            </p:txEl>
                                          </p:spTgt>
                                        </p:tgtEl>
                                        <p:attrNameLst>
                                          <p:attrName>style.visibility</p:attrName>
                                        </p:attrNameLst>
                                      </p:cBhvr>
                                      <p:to>
                                        <p:strVal val="visible"/>
                                      </p:to>
                                    </p:set>
                                  </p:childTnLst>
                                </p:cTn>
                              </p:par>
                            </p:childTnLst>
                          </p:cTn>
                        </p:par>
                      </p:childTnLst>
                    </p:cTn>
                  </p:par>
                  <p:par>
                    <p:cTn fill="hold" id="106">
                      <p:stCondLst>
                        <p:cond delay="indefinite"/>
                      </p:stCondLst>
                      <p:childTnLst>
                        <p:par>
                          <p:cTn fill="hold" id="107">
                            <p:stCondLst>
                              <p:cond delay="0"/>
                            </p:stCondLst>
                            <p:childTnLst>
                              <p:par>
                                <p:cTn fill="hold" id="108" nodeType="clickEffect" presetClass="entr" presetID="1">
                                  <p:stCondLst>
                                    <p:cond delay="0"/>
                                  </p:stCondLst>
                                  <p:childTnLst>
                                    <p:set>
                                      <p:cBhvr>
                                        <p:cTn dur="1" fill="hold" id="109">
                                          <p:stCondLst>
                                            <p:cond delay="0"/>
                                          </p:stCondLst>
                                        </p:cTn>
                                        <p:tgtEl>
                                          <p:spTgt spid="223">
                                            <p:txEl>
                                              <p:pRg end="216" st="69"/>
                                            </p:txEl>
                                          </p:spTgt>
                                        </p:tgtEl>
                                        <p:attrNameLst>
                                          <p:attrName>style.visibility</p:attrName>
                                        </p:attrNameLst>
                                      </p:cBhvr>
                                      <p:to>
                                        <p:strVal val="visible"/>
                                      </p:to>
                                    </p:set>
                                  </p:childTnLst>
                                </p:cTn>
                              </p:par>
                            </p:childTnLst>
                          </p:cTn>
                        </p:par>
                      </p:childTnLst>
                    </p:cTn>
                  </p:par>
                  <p:par>
                    <p:cTn fill="hold" id="110">
                      <p:stCondLst>
                        <p:cond delay="indefinite"/>
                      </p:stCondLst>
                      <p:childTnLst>
                        <p:par>
                          <p:cTn fill="hold" id="111">
                            <p:stCondLst>
                              <p:cond delay="0"/>
                            </p:stCondLst>
                            <p:childTnLst>
                              <p:par>
                                <p:cTn fill="hold" id="112" nodeType="clickEffect" presetClass="entr" presetID="1">
                                  <p:stCondLst>
                                    <p:cond delay="0"/>
                                  </p:stCondLst>
                                  <p:childTnLst>
                                    <p:set>
                                      <p:cBhvr>
                                        <p:cTn dur="1" fill="hold" id="113">
                                          <p:stCondLst>
                                            <p:cond delay="0"/>
                                          </p:stCondLst>
                                        </p:cTn>
                                        <p:tgtEl>
                                          <p:spTgt spid="223">
                                            <p:txEl>
                                              <p:pRg end="301" st="216"/>
                                            </p:txEl>
                                          </p:spTgt>
                                        </p:tgtEl>
                                        <p:attrNameLst>
                                          <p:attrName>style.visibility</p:attrName>
                                        </p:attrNameLst>
                                      </p:cBhvr>
                                      <p:to>
                                        <p:strVal val="visible"/>
                                      </p:to>
                                    </p:set>
                                  </p:childTnLst>
                                </p:cTn>
                              </p:par>
                            </p:childTnLst>
                          </p:cTn>
                        </p:par>
                      </p:childTnLst>
                    </p:cTn>
                  </p:par>
                  <p:par>
                    <p:cTn fill="hold" id="114">
                      <p:stCondLst>
                        <p:cond delay="indefinite"/>
                      </p:stCondLst>
                      <p:childTnLst>
                        <p:par>
                          <p:cTn fill="hold" id="115">
                            <p:stCondLst>
                              <p:cond delay="0"/>
                            </p:stCondLst>
                            <p:childTnLst>
                              <p:par>
                                <p:cTn fill="hold" id="116" nodeType="clickEffect" presetClass="entr" presetID="1">
                                  <p:stCondLst>
                                    <p:cond delay="0"/>
                                  </p:stCondLst>
                                  <p:childTnLst>
                                    <p:set>
                                      <p:cBhvr>
                                        <p:cTn dur="1" fill="hold" id="117">
                                          <p:stCondLst>
                                            <p:cond delay="0"/>
                                          </p:stCondLst>
                                        </p:cTn>
                                        <p:tgtEl>
                                          <p:spTgt spid="223">
                                            <p:txEl>
                                              <p:pRg end="329" st="301"/>
                                            </p:txEl>
                                          </p:spTgt>
                                        </p:tgtEl>
                                        <p:attrNameLst>
                                          <p:attrName>style.visibility</p:attrName>
                                        </p:attrNameLst>
                                      </p:cBhvr>
                                      <p:to>
                                        <p:strVal val="visible"/>
                                      </p:to>
                                    </p:set>
                                  </p:childTnLst>
                                </p:cTn>
                              </p:par>
                            </p:childTnLst>
                          </p:cTn>
                        </p:par>
                      </p:childTnLst>
                    </p:cTn>
                  </p:par>
                  <p:par>
                    <p:cTn fill="hold" id="118">
                      <p:stCondLst>
                        <p:cond delay="indefinite"/>
                      </p:stCondLst>
                      <p:childTnLst>
                        <p:par>
                          <p:cTn fill="hold" id="119">
                            <p:stCondLst>
                              <p:cond delay="0"/>
                            </p:stCondLst>
                            <p:childTnLst>
                              <p:par>
                                <p:cTn fill="hold" id="120" nodeType="clickEffect" presetClass="entr" presetID="1">
                                  <p:stCondLst>
                                    <p:cond delay="0"/>
                                  </p:stCondLst>
                                  <p:childTnLst>
                                    <p:set>
                                      <p:cBhvr>
                                        <p:cTn dur="1" fill="hold" id="121">
                                          <p:stCondLst>
                                            <p:cond delay="0"/>
                                          </p:stCondLst>
                                        </p:cTn>
                                        <p:tgtEl>
                                          <p:spTgt spid="223">
                                            <p:txEl>
                                              <p:pRg end="356" st="329"/>
                                            </p:txEl>
                                          </p:spTgt>
                                        </p:tgtEl>
                                        <p:attrNameLst>
                                          <p:attrName>style.visibility</p:attrName>
                                        </p:attrNameLst>
                                      </p:cBhvr>
                                      <p:to>
                                        <p:strVal val="visible"/>
                                      </p:to>
                                    </p:set>
                                  </p:childTnLst>
                                </p:cTn>
                              </p:par>
                            </p:childTnLst>
                          </p:cTn>
                        </p:par>
                      </p:childTnLst>
                    </p:cTn>
                  </p:par>
                  <p:par>
                    <p:cTn fill="hold" id="122">
                      <p:stCondLst>
                        <p:cond delay="indefinite"/>
                      </p:stCondLst>
                      <p:childTnLst>
                        <p:par>
                          <p:cTn fill="hold" id="123">
                            <p:stCondLst>
                              <p:cond delay="0"/>
                            </p:stCondLst>
                            <p:childTnLst>
                              <p:par>
                                <p:cTn fill="hold" id="124" nodeType="clickEffect" presetClass="entr" presetID="1">
                                  <p:stCondLst>
                                    <p:cond delay="0"/>
                                  </p:stCondLst>
                                  <p:childTnLst>
                                    <p:set>
                                      <p:cBhvr>
                                        <p:cTn dur="1" fill="hold" id="125">
                                          <p:stCondLst>
                                            <p:cond delay="0"/>
                                          </p:stCondLst>
                                        </p:cTn>
                                        <p:tgtEl>
                                          <p:spTgt spid="223">
                                            <p:txEl>
                                              <p:pRg end="394" st="35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 name="CustomShape 1"/>
          <p:cNvSpPr/>
          <p:nvPr/>
        </p:nvSpPr>
        <p:spPr>
          <a:xfrm>
            <a:off x="685800" y="2130480"/>
            <a:ext cx="7771320" cy="146880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Section 2.2 – Locks and Keys</a:t>
            </a:r>
            <a:endParaRPr/>
          </a:p>
        </p:txBody>
      </p:sp>
      <p:sp>
        <p:nvSpPr>
          <p:cNvPr id="226" name="CustomShape 2"/>
          <p:cNvSpPr/>
          <p:nvPr/>
        </p:nvSpPr>
        <p:spPr>
          <a:xfrm>
            <a:off x="1371600" y="3873600"/>
            <a:ext cx="6399720" cy="935640"/>
          </a:xfrm>
          <a:prstGeom prst="rect">
            <a:avLst/>
          </a:prstGeom>
        </p:spPr>
        <p:txBody>
          <a:bodyPr bIns="45000" lIns="90000" rIns="90000" tIns="45000"/>
          <a:p>
            <a:pPr algn="ctr">
              <a:lnSpc>
                <a:spcPct val="90000"/>
              </a:lnSpc>
            </a:pPr>
            <a:r>
              <a:rPr lang="en-US" sz="3200">
                <a:solidFill>
                  <a:srgbClr val="ffffff"/>
                </a:solidFill>
                <a:latin typeface="Calibri"/>
                <a:ea typeface="DejaVu Sans"/>
              </a:rPr>
              <a:t>Digital security often begins with physical security…</a:t>
            </a:r>
            <a:endParaRPr/>
          </a:p>
        </p:txBody>
      </p:sp>
      <p:sp>
        <p:nvSpPr>
          <p:cNvPr id="227" name="CustomShape 3"/>
          <p:cNvSpPr/>
          <p:nvPr/>
        </p:nvSpPr>
        <p:spPr>
          <a:xfrm>
            <a:off x="0" y="0"/>
            <a:ext cx="11796120" cy="11796120"/>
          </a:xfrm>
          <a:prstGeom prst="rect">
            <a:avLst/>
          </a:prstGeom>
        </p:spPr>
        <p:txBody>
          <a:bodyPr bIns="45000" lIns="90000" rIns="90000" tIns="45000"/>
          <a:p>
            <a:pPr>
              <a:lnSpc>
                <a:spcPct val="100000"/>
              </a:lnSpc>
            </a:pPr>
            <a:fld id="{F1210101-81C1-41C1-A101-21C1B1D1D141}" type="slidenum">
              <a:rPr lang="en-US">
                <a:solidFill>
                  <a:srgbClr val="000000"/>
                </a:solidFill>
                <a:latin typeface="Calibri"/>
                <a:ea typeface="DejaVu Sans"/>
              </a:rPr>
              <a:t>&lt;number&gt;</a:t>
            </a:fld>
            <a:endParaRPr/>
          </a:p>
        </p:txBody>
      </p:sp>
    </p:spTree>
  </p:cSld>
  <p:timing>
    <p:tnLst>
      <p:par>
        <p:cTn dur="indefinite" id="126" nodeType="tmRoot" restart="never">
          <p:childTnLst>
            <p:seq>
              <p:cTn id="127" nodeType="mainSeq">
                <p:childTnLst>
                  <p:par>
                    <p:cTn fill="freeze" id="128">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8"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400">
                <a:solidFill>
                  <a:srgbClr val="000000"/>
                </a:solidFill>
                <a:latin typeface="Calibri"/>
                <a:ea typeface="DejaVu Sans"/>
              </a:rPr>
              <a:t>Legal Notice</a:t>
            </a:r>
            <a:endParaRPr/>
          </a:p>
        </p:txBody>
      </p:sp>
      <p:sp>
        <p:nvSpPr>
          <p:cNvPr id="229" name="CustomShape 2"/>
          <p:cNvSpPr/>
          <p:nvPr/>
        </p:nvSpPr>
        <p:spPr>
          <a:xfrm>
            <a:off x="457200" y="1295280"/>
            <a:ext cx="4570920" cy="482976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Laws regarding lock picking vary significantly state-by-state</a:t>
            </a:r>
            <a:endParaRPr/>
          </a:p>
          <a:p>
            <a:pPr>
              <a:lnSpc>
                <a:spcPct val="100000"/>
              </a:lnSpc>
              <a:buFont typeface="Arial"/>
              <a:buChar char="•"/>
            </a:pPr>
            <a:r>
              <a:rPr lang="en-US" sz="2800">
                <a:solidFill>
                  <a:srgbClr val="000000"/>
                </a:solidFill>
                <a:latin typeface="Calibri"/>
                <a:ea typeface="DejaVu Sans"/>
              </a:rPr>
              <a:t>In most states purchase and possession of dedicated lock picking tools is legal </a:t>
            </a:r>
            <a:endParaRPr/>
          </a:p>
          <a:p>
            <a:pPr lvl="1">
              <a:lnSpc>
                <a:spcPct val="100000"/>
              </a:lnSpc>
              <a:buFont typeface="Arial"/>
              <a:buChar char="–"/>
            </a:pPr>
            <a:r>
              <a:rPr lang="en-US" sz="2400">
                <a:solidFill>
                  <a:srgbClr val="000000"/>
                </a:solidFill>
                <a:latin typeface="Calibri"/>
                <a:ea typeface="DejaVu Sans"/>
              </a:rPr>
              <a:t>Penalties are raised significantly if you get caught using them in the commission of a crime</a:t>
            </a:r>
            <a:endParaRPr/>
          </a:p>
        </p:txBody>
      </p:sp>
      <p:sp>
        <p:nvSpPr>
          <p:cNvPr id="230" name="CustomShape 3"/>
          <p:cNvSpPr/>
          <p:nvPr/>
        </p:nvSpPr>
        <p:spPr>
          <a:xfrm>
            <a:off x="0" y="0"/>
            <a:ext cx="11796120" cy="11796120"/>
          </a:xfrm>
          <a:prstGeom prst="rect">
            <a:avLst/>
          </a:prstGeom>
        </p:spPr>
        <p:txBody>
          <a:bodyPr bIns="45000" lIns="90000" rIns="90000" tIns="45000"/>
          <a:p>
            <a:pPr>
              <a:lnSpc>
                <a:spcPct val="100000"/>
              </a:lnSpc>
            </a:pPr>
            <a:fld id="{51F171C1-01F1-4131-B1F1-019191A14171}" type="slidenum">
              <a:rPr lang="en-US">
                <a:solidFill>
                  <a:srgbClr val="000000"/>
                </a:solidFill>
                <a:latin typeface="Calibri"/>
                <a:ea typeface="DejaVu Sans"/>
              </a:rPr>
              <a:t>&lt;number&gt;</a:t>
            </a:fld>
            <a:endParaRPr/>
          </a:p>
        </p:txBody>
      </p:sp>
      <p:pic>
        <p:nvPicPr>
          <p:cNvPr descr="" id="231" name="Picture 2"/>
          <p:cNvPicPr/>
          <p:nvPr/>
        </p:nvPicPr>
        <p:blipFill>
          <a:blip r:embed="rId1"/>
          <a:stretch>
            <a:fillRect/>
          </a:stretch>
        </p:blipFill>
        <p:spPr>
          <a:xfrm>
            <a:off x="5181480" y="1523880"/>
            <a:ext cx="3351600" cy="4257720"/>
          </a:xfrm>
          <a:prstGeom prst="rect">
            <a:avLst/>
          </a:prstGeom>
        </p:spPr>
      </p:pic>
      <p:sp>
        <p:nvSpPr>
          <p:cNvPr id="232" name="CustomShape 4"/>
          <p:cNvSpPr/>
          <p:nvPr/>
        </p:nvSpPr>
        <p:spPr>
          <a:xfrm>
            <a:off x="4127400" y="6599880"/>
            <a:ext cx="4939920" cy="226800"/>
          </a:xfrm>
          <a:prstGeom prst="rect">
            <a:avLst/>
          </a:prstGeom>
        </p:spPr>
        <p:txBody>
          <a:bodyPr bIns="45000" lIns="90000" rIns="90000" tIns="45000" wrap="none"/>
          <a:p>
            <a:pPr>
              <a:lnSpc>
                <a:spcPct val="100000"/>
              </a:lnSpc>
            </a:pPr>
            <a:r>
              <a:rPr lang="en-US" sz="900">
                <a:solidFill>
                  <a:srgbClr val="000000"/>
                </a:solidFill>
                <a:latin typeface="Arial"/>
                <a:ea typeface="ヒラギノ角ゴ Pro W3"/>
              </a:rPr>
              <a:t>Public domain image from http://commons.wikimedia.org/wiki/File:Madame_Restell_in_jail.jpg</a:t>
            </a:r>
            <a:endParaRPr/>
          </a:p>
        </p:txBody>
      </p:sp>
    </p:spTree>
  </p:cSld>
  <p:timing>
    <p:tnLst>
      <p:par>
        <p:cTn dur="indefinite" id="129" nodeType="tmRoot" restart="never">
          <p:childTnLst>
            <p:seq>
              <p:cTn id="130" nodeType="mainSeq">
                <p:childTnLst>
                  <p:par>
                    <p:cTn fill="freeze" id="131">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CustomShape 1"/>
          <p:cNvSpPr/>
          <p:nvPr/>
        </p:nvSpPr>
        <p:spPr>
          <a:xfrm>
            <a:off x="457200" y="274680"/>
            <a:ext cx="8228520" cy="1141920"/>
          </a:xfrm>
          <a:prstGeom prst="rect">
            <a:avLst/>
          </a:prstGeom>
        </p:spPr>
        <p:txBody>
          <a:bodyPr anchor="ctr" bIns="45000" lIns="90000" rIns="90000" tIns="45000"/>
          <a:p>
            <a:pPr algn="ctr">
              <a:lnSpc>
                <a:spcPct val="100000"/>
              </a:lnSpc>
            </a:pPr>
            <a:r>
              <a:rPr lang="en-US" sz="4000">
                <a:solidFill>
                  <a:srgbClr val="000000"/>
                </a:solidFill>
                <a:latin typeface="Calibri"/>
                <a:ea typeface="DejaVu Sans"/>
              </a:rPr>
              <a:t>Destructive vs. Nondestructive Entry</a:t>
            </a:r>
            <a:endParaRPr/>
          </a:p>
        </p:txBody>
      </p:sp>
      <p:sp>
        <p:nvSpPr>
          <p:cNvPr id="234" name="CustomShape 2"/>
          <p:cNvSpPr/>
          <p:nvPr/>
        </p:nvSpPr>
        <p:spPr>
          <a:xfrm>
            <a:off x="457200" y="1219320"/>
            <a:ext cx="8228520" cy="5257440"/>
          </a:xfrm>
          <a:prstGeom prst="rect">
            <a:avLst/>
          </a:prstGeom>
        </p:spPr>
        <p:txBody>
          <a:bodyPr bIns="45000" lIns="90000" rIns="90000" tIns="45000"/>
          <a:p>
            <a:pPr>
              <a:lnSpc>
                <a:spcPct val="100000"/>
              </a:lnSpc>
              <a:buFont typeface="Arial"/>
              <a:buChar char="•"/>
            </a:pPr>
            <a:r>
              <a:rPr lang="en-US" sz="2800">
                <a:solidFill>
                  <a:srgbClr val="000000"/>
                </a:solidFill>
                <a:latin typeface="Calibri"/>
                <a:ea typeface="DejaVu Sans"/>
              </a:rPr>
              <a:t>Destructive entry</a:t>
            </a:r>
            <a:endParaRPr/>
          </a:p>
          <a:p>
            <a:pPr lvl="1">
              <a:lnSpc>
                <a:spcPct val="100000"/>
              </a:lnSpc>
              <a:buFont typeface="Arial"/>
              <a:buChar char="–"/>
            </a:pPr>
            <a:r>
              <a:rPr lang="en-US" sz="2400">
                <a:solidFill>
                  <a:srgbClr val="000000"/>
                </a:solidFill>
                <a:latin typeface="Calibri"/>
                <a:ea typeface="DejaVu Sans"/>
              </a:rPr>
              <a:t>Involves using force to defeat physical security</a:t>
            </a:r>
            <a:endParaRPr/>
          </a:p>
          <a:p>
            <a:pPr lvl="1">
              <a:lnSpc>
                <a:spcPct val="100000"/>
              </a:lnSpc>
              <a:buFont typeface="Arial"/>
              <a:buChar char="–"/>
            </a:pPr>
            <a:r>
              <a:rPr lang="en-US" sz="2400">
                <a:solidFill>
                  <a:srgbClr val="000000"/>
                </a:solidFill>
                <a:latin typeface="Calibri"/>
                <a:ea typeface="DejaVu Sans"/>
              </a:rPr>
              <a:t>Methods involve crowbars, bolt cutters and sledge hammers </a:t>
            </a:r>
            <a:endParaRPr/>
          </a:p>
          <a:p>
            <a:pPr lvl="1">
              <a:lnSpc>
                <a:spcPct val="100000"/>
              </a:lnSpc>
              <a:buFont typeface="Arial"/>
              <a:buChar char="–"/>
            </a:pPr>
            <a:r>
              <a:rPr lang="en-US" sz="2400" u="sng">
                <a:solidFill>
                  <a:srgbClr val="000000"/>
                </a:solidFill>
                <a:latin typeface="Calibri"/>
                <a:ea typeface="DejaVu Sans"/>
                <a:hlinkClick r:id="rId1"/>
              </a:rPr>
              <a:t>http</a:t>
            </a:r>
            <a:r>
              <a:rPr lang="en-US" sz="2400" u="sng">
                <a:solidFill>
                  <a:srgbClr val="000000"/>
                </a:solidFill>
                <a:latin typeface="Calibri"/>
                <a:ea typeface="DejaVu Sans"/>
                <a:hlinkClick r:id="rId2"/>
              </a:rPr>
              <a:t>://</a:t>
            </a:r>
            <a:r>
              <a:rPr lang="en-US" sz="2400" u="sng">
                <a:solidFill>
                  <a:srgbClr val="000000"/>
                </a:solidFill>
                <a:latin typeface="Calibri"/>
                <a:ea typeface="DejaVu Sans"/>
                <a:hlinkClick r:id="rId3"/>
              </a:rPr>
              <a:t>www.upgrademylock.com/home-security/threats/default.asp</a:t>
            </a:r>
            <a:r>
              <a:rPr lang="en-US" sz="2400">
                <a:solidFill>
                  <a:srgbClr val="000000"/>
                </a:solidFill>
                <a:latin typeface="Calibri"/>
                <a:ea typeface="DejaVu Sans"/>
              </a:rPr>
              <a:t> </a:t>
            </a:r>
            <a:endParaRPr/>
          </a:p>
          <a:p>
            <a:pPr lvl="1">
              <a:lnSpc>
                <a:spcPct val="100000"/>
              </a:lnSpc>
              <a:buFont typeface="Arial"/>
              <a:buChar char="–"/>
            </a:pPr>
            <a:r>
              <a:rPr lang="en-US" sz="2400">
                <a:solidFill>
                  <a:srgbClr val="000000"/>
                </a:solidFill>
                <a:latin typeface="Calibri"/>
                <a:ea typeface="DejaVu Sans"/>
              </a:rPr>
              <a:t>Negative impact on IT resources is apparent</a:t>
            </a:r>
            <a:endParaRPr/>
          </a:p>
          <a:p>
            <a:pPr lvl="1">
              <a:lnSpc>
                <a:spcPct val="100000"/>
              </a:lnSpc>
              <a:buFont typeface="Arial"/>
              <a:buChar char="–"/>
            </a:pPr>
            <a:r>
              <a:rPr lang="en-US" sz="2400">
                <a:solidFill>
                  <a:srgbClr val="000000"/>
                </a:solidFill>
                <a:latin typeface="Calibri"/>
                <a:ea typeface="DejaVu Sans"/>
              </a:rPr>
              <a:t>Remediation steps also obvious</a:t>
            </a:r>
            <a:endParaRPr/>
          </a:p>
          <a:p>
            <a:pPr>
              <a:lnSpc>
                <a:spcPct val="100000"/>
              </a:lnSpc>
              <a:buFont typeface="Arial"/>
              <a:buChar char="•"/>
            </a:pPr>
            <a:r>
              <a:rPr lang="en-US" sz="2800">
                <a:solidFill>
                  <a:srgbClr val="000000"/>
                </a:solidFill>
                <a:latin typeface="Calibri"/>
                <a:ea typeface="DejaVu Sans"/>
              </a:rPr>
              <a:t>Nondestructive entry</a:t>
            </a:r>
            <a:endParaRPr/>
          </a:p>
          <a:p>
            <a:pPr lvl="1">
              <a:lnSpc>
                <a:spcPct val="100000"/>
              </a:lnSpc>
              <a:buFont typeface="Arial"/>
              <a:buChar char="–"/>
            </a:pPr>
            <a:r>
              <a:rPr lang="en-US" sz="2400">
                <a:solidFill>
                  <a:srgbClr val="000000"/>
                </a:solidFill>
                <a:latin typeface="Calibri"/>
                <a:ea typeface="DejaVu Sans"/>
              </a:rPr>
              <a:t>Compromises security without leaving signs of a breach</a:t>
            </a:r>
            <a:endParaRPr/>
          </a:p>
          <a:p>
            <a:pPr lvl="1">
              <a:lnSpc>
                <a:spcPct val="100000"/>
              </a:lnSpc>
              <a:buFont typeface="Arial"/>
              <a:buChar char="–"/>
            </a:pPr>
            <a:r>
              <a:rPr lang="en-US" sz="2400">
                <a:solidFill>
                  <a:srgbClr val="000000"/>
                </a:solidFill>
                <a:latin typeface="Calibri"/>
                <a:ea typeface="DejaVu Sans"/>
              </a:rPr>
              <a:t>Defeats intrusion detection</a:t>
            </a:r>
            <a:endParaRPr/>
          </a:p>
          <a:p>
            <a:pPr lvl="1">
              <a:lnSpc>
                <a:spcPct val="100000"/>
              </a:lnSpc>
              <a:buFont typeface="Arial"/>
              <a:buChar char="–"/>
            </a:pPr>
            <a:r>
              <a:rPr lang="en-US" sz="2400">
                <a:solidFill>
                  <a:srgbClr val="000000"/>
                </a:solidFill>
                <a:latin typeface="Calibri"/>
                <a:ea typeface="DejaVu Sans"/>
              </a:rPr>
              <a:t>Greater and long-term threat</a:t>
            </a:r>
            <a:endParaRPr/>
          </a:p>
          <a:p>
            <a:pPr lvl="1">
              <a:lnSpc>
                <a:spcPct val="100000"/>
              </a:lnSpc>
              <a:buFont typeface="Arial"/>
              <a:buChar char="–"/>
            </a:pPr>
            <a:r>
              <a:rPr lang="en-US" sz="2400">
                <a:solidFill>
                  <a:srgbClr val="000000"/>
                </a:solidFill>
                <a:latin typeface="Calibri"/>
                <a:ea typeface="DejaVu Sans"/>
              </a:rPr>
              <a:t>No insurance coverage! </a:t>
            </a:r>
            <a:r>
              <a:rPr lang="en-US" sz="2400" u="sng">
                <a:solidFill>
                  <a:srgbClr val="000000"/>
                </a:solidFill>
                <a:latin typeface="Calibri"/>
                <a:ea typeface="DejaVu Sans"/>
                <a:hlinkClick r:id="rId4"/>
              </a:rPr>
              <a:t>http://</a:t>
            </a:r>
            <a:r>
              <a:rPr lang="en-US" sz="2400" u="sng">
                <a:solidFill>
                  <a:srgbClr val="000000"/>
                </a:solidFill>
                <a:latin typeface="Calibri"/>
                <a:ea typeface="DejaVu Sans"/>
                <a:hlinkClick r:id="rId5"/>
              </a:rPr>
              <a:t>www.access2.com/Page/MasterkeyTruthAboutSecure.aspx</a:t>
            </a:r>
            <a:r>
              <a:rPr lang="en-US" sz="2400">
                <a:solidFill>
                  <a:srgbClr val="000000"/>
                </a:solidFill>
                <a:latin typeface="Calibri"/>
                <a:ea typeface="DejaVu Sans"/>
              </a:rPr>
              <a:t> </a:t>
            </a:r>
            <a:endParaRPr/>
          </a:p>
          <a:p>
            <a:pPr>
              <a:lnSpc>
                <a:spcPct val="100000"/>
              </a:lnSpc>
            </a:pPr>
            <a:endParaRPr/>
          </a:p>
        </p:txBody>
      </p:sp>
      <p:sp>
        <p:nvSpPr>
          <p:cNvPr id="235" name="CustomShape 3"/>
          <p:cNvSpPr/>
          <p:nvPr/>
        </p:nvSpPr>
        <p:spPr>
          <a:xfrm>
            <a:off x="0" y="0"/>
            <a:ext cx="11796120" cy="11796120"/>
          </a:xfrm>
          <a:prstGeom prst="rect">
            <a:avLst/>
          </a:prstGeom>
        </p:spPr>
        <p:txBody>
          <a:bodyPr bIns="45000" lIns="90000" rIns="90000" tIns="45000"/>
          <a:p>
            <a:pPr>
              <a:lnSpc>
                <a:spcPct val="100000"/>
              </a:lnSpc>
            </a:pPr>
            <a:fld id="{3101D1E1-D131-41F1-A171-01D141818181}" type="slidenum">
              <a:rPr lang="en-US">
                <a:solidFill>
                  <a:srgbClr val="000000"/>
                </a:solidFill>
                <a:latin typeface="Calibri"/>
                <a:ea typeface="DejaVu Sans"/>
              </a:rPr>
              <a:t>&lt;number&gt;</a:t>
            </a:fld>
            <a:endParaRPr/>
          </a:p>
        </p:txBody>
      </p:sp>
    </p:spTree>
  </p:cSld>
  <p:timing>
    <p:tnLst>
      <p:par>
        <p:cTn dur="indefinite" id="132" nodeType="tmRoot" restart="never">
          <p:childTnLst>
            <p:seq>
              <p:cTn dur="indefinite" id="133" nodeType="mainSeq">
                <p:childTnLst>
                  <p:par>
                    <p:cTn fill="hold" id="134">
                      <p:stCondLst>
                        <p:cond delay="indefinite"/>
                      </p:stCondLst>
                      <p:childTnLst>
                        <p:par>
                          <p:cTn fill="hold" id="135">
                            <p:stCondLst>
                              <p:cond delay="0"/>
                            </p:stCondLst>
                            <p:childTnLst>
                              <p:par>
                                <p:cTn fill="hold" id="136" nodeType="clickEffect" presetClass="entr" presetID="1">
                                  <p:stCondLst>
                                    <p:cond delay="0"/>
                                  </p:stCondLst>
                                  <p:childTnLst>
                                    <p:set>
                                      <p:cBhvr>
                                        <p:cTn dur="1" fill="hold" id="137">
                                          <p:stCondLst>
                                            <p:cond delay="0"/>
                                          </p:stCondLst>
                                        </p:cTn>
                                        <p:tgtEl>
                                          <p:spTgt spid="234">
                                            <p:txEl>
                                              <p:pRg end="18" st="0"/>
                                            </p:txEl>
                                          </p:spTgt>
                                        </p:tgtEl>
                                        <p:attrNameLst>
                                          <p:attrName>style.visibility</p:attrName>
                                        </p:attrNameLst>
                                      </p:cBhvr>
                                      <p:to>
                                        <p:strVal val="visible"/>
                                      </p:to>
                                    </p:set>
                                  </p:childTnLst>
                                </p:cTn>
                              </p:par>
                            </p:childTnLst>
                          </p:cTn>
                        </p:par>
                      </p:childTnLst>
                    </p:cTn>
                  </p:par>
                  <p:par>
                    <p:cTn fill="hold" id="138">
                      <p:stCondLst>
                        <p:cond delay="indefinite"/>
                      </p:stCondLst>
                      <p:childTnLst>
                        <p:par>
                          <p:cTn fill="hold" id="139">
                            <p:stCondLst>
                              <p:cond delay="0"/>
                            </p:stCondLst>
                            <p:childTnLst>
                              <p:par>
                                <p:cTn fill="hold" id="140" nodeType="clickEffect" presetClass="entr" presetID="1">
                                  <p:stCondLst>
                                    <p:cond delay="0"/>
                                  </p:stCondLst>
                                  <p:childTnLst>
                                    <p:set>
                                      <p:cBhvr>
                                        <p:cTn dur="1" fill="hold" id="141">
                                          <p:stCondLst>
                                            <p:cond delay="0"/>
                                          </p:stCondLst>
                                        </p:cTn>
                                        <p:tgtEl>
                                          <p:spTgt spid="234">
                                            <p:txEl>
                                              <p:pRg end="67" st="18"/>
                                            </p:txEl>
                                          </p:spTgt>
                                        </p:tgtEl>
                                        <p:attrNameLst>
                                          <p:attrName>style.visibility</p:attrName>
                                        </p:attrNameLst>
                                      </p:cBhvr>
                                      <p:to>
                                        <p:strVal val="visible"/>
                                      </p:to>
                                    </p:set>
                                  </p:childTnLst>
                                </p:cTn>
                              </p:par>
                            </p:childTnLst>
                          </p:cTn>
                        </p:par>
                      </p:childTnLst>
                    </p:cTn>
                  </p:par>
                  <p:par>
                    <p:cTn fill="hold" id="142">
                      <p:stCondLst>
                        <p:cond delay="indefinite"/>
                      </p:stCondLst>
                      <p:childTnLst>
                        <p:par>
                          <p:cTn fill="hold" id="143">
                            <p:stCondLst>
                              <p:cond delay="0"/>
                            </p:stCondLst>
                            <p:childTnLst>
                              <p:par>
                                <p:cTn fill="hold" id="144" nodeType="clickEffect" presetClass="entr" presetID="1">
                                  <p:stCondLst>
                                    <p:cond delay="0"/>
                                  </p:stCondLst>
                                  <p:childTnLst>
                                    <p:set>
                                      <p:cBhvr>
                                        <p:cTn dur="1" fill="hold" id="145">
                                          <p:stCondLst>
                                            <p:cond delay="0"/>
                                          </p:stCondLst>
                                        </p:cTn>
                                        <p:tgtEl>
                                          <p:spTgt spid="234">
                                            <p:txEl>
                                              <p:pRg end="126" st="67"/>
                                            </p:txEl>
                                          </p:spTgt>
                                        </p:tgtEl>
                                        <p:attrNameLst>
                                          <p:attrName>style.visibility</p:attrName>
                                        </p:attrNameLst>
                                      </p:cBhvr>
                                      <p:to>
                                        <p:strVal val="visible"/>
                                      </p:to>
                                    </p:set>
                                  </p:childTnLst>
                                </p:cTn>
                              </p:par>
                            </p:childTnLst>
                          </p:cTn>
                        </p:par>
                      </p:childTnLst>
                    </p:cTn>
                  </p:par>
                  <p:par>
                    <p:cTn fill="hold" id="146">
                      <p:stCondLst>
                        <p:cond delay="indefinite"/>
                      </p:stCondLst>
                      <p:childTnLst>
                        <p:par>
                          <p:cTn fill="hold" id="147">
                            <p:stCondLst>
                              <p:cond delay="0"/>
                            </p:stCondLst>
                            <p:childTnLst>
                              <p:par>
                                <p:cTn fill="hold" id="148" nodeType="clickEffect" presetClass="entr" presetID="1">
                                  <p:stCondLst>
                                    <p:cond delay="0"/>
                                  </p:stCondLst>
                                  <p:childTnLst>
                                    <p:set>
                                      <p:cBhvr>
                                        <p:cTn dur="1" fill="hold" id="149">
                                          <p:stCondLst>
                                            <p:cond delay="0"/>
                                          </p:stCondLst>
                                        </p:cTn>
                                        <p:tgtEl>
                                          <p:spTgt spid="234">
                                            <p:txEl>
                                              <p:pRg end="190" st="126"/>
                                            </p:txEl>
                                          </p:spTgt>
                                        </p:tgtEl>
                                        <p:attrNameLst>
                                          <p:attrName>style.visibility</p:attrName>
                                        </p:attrNameLst>
                                      </p:cBhvr>
                                      <p:to>
                                        <p:strVal val="visible"/>
                                      </p:to>
                                    </p:set>
                                  </p:childTnLst>
                                </p:cTn>
                              </p:par>
                            </p:childTnLst>
                          </p:cTn>
                        </p:par>
                      </p:childTnLst>
                    </p:cTn>
                  </p:par>
                  <p:par>
                    <p:cTn fill="hold" id="150">
                      <p:stCondLst>
                        <p:cond delay="indefinite"/>
                      </p:stCondLst>
                      <p:childTnLst>
                        <p:par>
                          <p:cTn fill="hold" id="151">
                            <p:stCondLst>
                              <p:cond delay="0"/>
                            </p:stCondLst>
                            <p:childTnLst>
                              <p:par>
                                <p:cTn fill="hold" id="152" nodeType="clickEffect" presetClass="entr" presetID="1">
                                  <p:stCondLst>
                                    <p:cond delay="0"/>
                                  </p:stCondLst>
                                  <p:childTnLst>
                                    <p:set>
                                      <p:cBhvr>
                                        <p:cTn dur="1" fill="hold" id="153">
                                          <p:stCondLst>
                                            <p:cond delay="0"/>
                                          </p:stCondLst>
                                        </p:cTn>
                                        <p:tgtEl>
                                          <p:spTgt spid="234">
                                            <p:txEl>
                                              <p:pRg end="234" st="190"/>
                                            </p:txEl>
                                          </p:spTgt>
                                        </p:tgtEl>
                                        <p:attrNameLst>
                                          <p:attrName>style.visibility</p:attrName>
                                        </p:attrNameLst>
                                      </p:cBhvr>
                                      <p:to>
                                        <p:strVal val="visible"/>
                                      </p:to>
                                    </p:set>
                                  </p:childTnLst>
                                </p:cTn>
                              </p:par>
                            </p:childTnLst>
                          </p:cTn>
                        </p:par>
                      </p:childTnLst>
                    </p:cTn>
                  </p:par>
                  <p:par>
                    <p:cTn fill="hold" id="154">
                      <p:stCondLst>
                        <p:cond delay="indefinite"/>
                      </p:stCondLst>
                      <p:childTnLst>
                        <p:par>
                          <p:cTn fill="hold" id="155">
                            <p:stCondLst>
                              <p:cond delay="0"/>
                            </p:stCondLst>
                            <p:childTnLst>
                              <p:par>
                                <p:cTn fill="hold" id="156" nodeType="clickEffect" presetClass="entr" presetID="1">
                                  <p:stCondLst>
                                    <p:cond delay="0"/>
                                  </p:stCondLst>
                                  <p:childTnLst>
                                    <p:set>
                                      <p:cBhvr>
                                        <p:cTn dur="1" fill="hold" id="157">
                                          <p:stCondLst>
                                            <p:cond delay="0"/>
                                          </p:stCondLst>
                                        </p:cTn>
                                        <p:tgtEl>
                                          <p:spTgt spid="234">
                                            <p:txEl>
                                              <p:pRg end="265" st="234"/>
                                            </p:txEl>
                                          </p:spTgt>
                                        </p:tgtEl>
                                        <p:attrNameLst>
                                          <p:attrName>style.visibility</p:attrName>
                                        </p:attrNameLst>
                                      </p:cBhvr>
                                      <p:to>
                                        <p:strVal val="visible"/>
                                      </p:to>
                                    </p:set>
                                  </p:childTnLst>
                                </p:cTn>
                              </p:par>
                            </p:childTnLst>
                          </p:cTn>
                        </p:par>
                      </p:childTnLst>
                    </p:cTn>
                  </p:par>
                  <p:par>
                    <p:cTn fill="hold" id="158">
                      <p:stCondLst>
                        <p:cond delay="indefinite"/>
                      </p:stCondLst>
                      <p:childTnLst>
                        <p:par>
                          <p:cTn fill="hold" id="159">
                            <p:stCondLst>
                              <p:cond delay="0"/>
                            </p:stCondLst>
                            <p:childTnLst>
                              <p:par>
                                <p:cTn fill="hold" id="160" nodeType="clickEffect" presetClass="entr" presetID="1">
                                  <p:stCondLst>
                                    <p:cond delay="0"/>
                                  </p:stCondLst>
                                  <p:childTnLst>
                                    <p:set>
                                      <p:cBhvr>
                                        <p:cTn dur="1" fill="hold" id="161">
                                          <p:stCondLst>
                                            <p:cond delay="0"/>
                                          </p:stCondLst>
                                        </p:cTn>
                                        <p:tgtEl>
                                          <p:spTgt spid="234">
                                            <p:txEl>
                                              <p:pRg end="286" st="265"/>
                                            </p:txEl>
                                          </p:spTgt>
                                        </p:tgtEl>
                                        <p:attrNameLst>
                                          <p:attrName>style.visibility</p:attrName>
                                        </p:attrNameLst>
                                      </p:cBhvr>
                                      <p:to>
                                        <p:strVal val="visible"/>
                                      </p:to>
                                    </p:set>
                                  </p:childTnLst>
                                </p:cTn>
                              </p:par>
                            </p:childTnLst>
                          </p:cTn>
                        </p:par>
                      </p:childTnLst>
                    </p:cTn>
                  </p:par>
                  <p:par>
                    <p:cTn fill="hold" id="162">
                      <p:stCondLst>
                        <p:cond delay="indefinite"/>
                      </p:stCondLst>
                      <p:childTnLst>
                        <p:par>
                          <p:cTn fill="hold" id="163">
                            <p:stCondLst>
                              <p:cond delay="0"/>
                            </p:stCondLst>
                            <p:childTnLst>
                              <p:par>
                                <p:cTn fill="hold" id="164" nodeType="clickEffect" presetClass="entr" presetID="1">
                                  <p:stCondLst>
                                    <p:cond delay="0"/>
                                  </p:stCondLst>
                                  <p:childTnLst>
                                    <p:set>
                                      <p:cBhvr>
                                        <p:cTn dur="1" fill="hold" id="165">
                                          <p:stCondLst>
                                            <p:cond delay="0"/>
                                          </p:stCondLst>
                                        </p:cTn>
                                        <p:tgtEl>
                                          <p:spTgt spid="234">
                                            <p:txEl>
                                              <p:pRg end="341" st="286"/>
                                            </p:txEl>
                                          </p:spTgt>
                                        </p:tgtEl>
                                        <p:attrNameLst>
                                          <p:attrName>style.visibility</p:attrName>
                                        </p:attrNameLst>
                                      </p:cBhvr>
                                      <p:to>
                                        <p:strVal val="visible"/>
                                      </p:to>
                                    </p:set>
                                  </p:childTnLst>
                                </p:cTn>
                              </p:par>
                            </p:childTnLst>
                          </p:cTn>
                        </p:par>
                      </p:childTnLst>
                    </p:cTn>
                  </p:par>
                  <p:par>
                    <p:cTn fill="hold" id="166">
                      <p:stCondLst>
                        <p:cond delay="indefinite"/>
                      </p:stCondLst>
                      <p:childTnLst>
                        <p:par>
                          <p:cTn fill="hold" id="167">
                            <p:stCondLst>
                              <p:cond delay="0"/>
                            </p:stCondLst>
                            <p:childTnLst>
                              <p:par>
                                <p:cTn fill="hold" id="168" nodeType="clickEffect" presetClass="entr" presetID="1">
                                  <p:stCondLst>
                                    <p:cond delay="0"/>
                                  </p:stCondLst>
                                  <p:childTnLst>
                                    <p:set>
                                      <p:cBhvr>
                                        <p:cTn dur="1" fill="hold" id="169">
                                          <p:stCondLst>
                                            <p:cond delay="0"/>
                                          </p:stCondLst>
                                        </p:cTn>
                                        <p:tgtEl>
                                          <p:spTgt spid="234">
                                            <p:txEl>
                                              <p:pRg end="369" st="341"/>
                                            </p:txEl>
                                          </p:spTgt>
                                        </p:tgtEl>
                                        <p:attrNameLst>
                                          <p:attrName>style.visibility</p:attrName>
                                        </p:attrNameLst>
                                      </p:cBhvr>
                                      <p:to>
                                        <p:strVal val="visible"/>
                                      </p:to>
                                    </p:set>
                                  </p:childTnLst>
                                </p:cTn>
                              </p:par>
                            </p:childTnLst>
                          </p:cTn>
                        </p:par>
                      </p:childTnLst>
                    </p:cTn>
                  </p:par>
                  <p:par>
                    <p:cTn fill="hold" id="170">
                      <p:stCondLst>
                        <p:cond delay="indefinite"/>
                      </p:stCondLst>
                      <p:childTnLst>
                        <p:par>
                          <p:cTn fill="hold" id="171">
                            <p:stCondLst>
                              <p:cond delay="0"/>
                            </p:stCondLst>
                            <p:childTnLst>
                              <p:par>
                                <p:cTn fill="hold" id="172" nodeType="clickEffect" presetClass="entr" presetID="1">
                                  <p:stCondLst>
                                    <p:cond delay="0"/>
                                  </p:stCondLst>
                                  <p:childTnLst>
                                    <p:set>
                                      <p:cBhvr>
                                        <p:cTn dur="1" fill="hold" id="173">
                                          <p:stCondLst>
                                            <p:cond delay="0"/>
                                          </p:stCondLst>
                                        </p:cTn>
                                        <p:tgtEl>
                                          <p:spTgt spid="234">
                                            <p:txEl>
                                              <p:pRg end="398" st="369"/>
                                            </p:txEl>
                                          </p:spTgt>
                                        </p:tgtEl>
                                        <p:attrNameLst>
                                          <p:attrName>style.visibility</p:attrName>
                                        </p:attrNameLst>
                                      </p:cBhvr>
                                      <p:to>
                                        <p:strVal val="visible"/>
                                      </p:to>
                                    </p:set>
                                  </p:childTnLst>
                                </p:cTn>
                              </p:par>
                            </p:childTnLst>
                          </p:cTn>
                        </p:par>
                      </p:childTnLst>
                    </p:cTn>
                  </p:par>
                  <p:par>
                    <p:cTn fill="hold" id="174">
                      <p:stCondLst>
                        <p:cond delay="indefinite"/>
                      </p:stCondLst>
                      <p:childTnLst>
                        <p:par>
                          <p:cTn fill="hold" id="175">
                            <p:stCondLst>
                              <p:cond delay="0"/>
                            </p:stCondLst>
                            <p:childTnLst>
                              <p:par>
                                <p:cTn fill="hold" id="176" nodeType="clickEffect" presetClass="entr" presetID="1">
                                  <p:stCondLst>
                                    <p:cond delay="0"/>
                                  </p:stCondLst>
                                  <p:childTnLst>
                                    <p:set>
                                      <p:cBhvr>
                                        <p:cTn dur="1" fill="hold" id="177">
                                          <p:stCondLst>
                                            <p:cond delay="0"/>
                                          </p:stCondLst>
                                        </p:cTn>
                                        <p:tgtEl>
                                          <p:spTgt spid="234">
                                            <p:txEl>
                                              <p:pRg end="481" st="39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CustomShape 1"/>
          <p:cNvSpPr/>
          <p:nvPr/>
        </p:nvSpPr>
        <p:spPr>
          <a:xfrm>
            <a:off x="457200" y="0"/>
            <a:ext cx="8228520" cy="1141920"/>
          </a:xfrm>
          <a:prstGeom prst="rect">
            <a:avLst/>
          </a:prstGeom>
        </p:spPr>
        <p:txBody>
          <a:bodyPr anchor="ctr" bIns="45000" lIns="90000" rIns="90000" tIns="45000"/>
          <a:p>
            <a:pPr algn="ctr">
              <a:lnSpc>
                <a:spcPct val="100000"/>
              </a:lnSpc>
            </a:pPr>
            <a:r>
              <a:rPr lang="en-US" sz="4000">
                <a:solidFill>
                  <a:srgbClr val="000000"/>
                </a:solidFill>
                <a:latin typeface="Calibri"/>
                <a:ea typeface="DejaVu Sans"/>
              </a:rPr>
              <a:t>Standards</a:t>
            </a:r>
            <a:endParaRPr/>
          </a:p>
        </p:txBody>
      </p:sp>
      <p:sp>
        <p:nvSpPr>
          <p:cNvPr id="237" name="CustomShape 2"/>
          <p:cNvSpPr/>
          <p:nvPr/>
        </p:nvSpPr>
        <p:spPr>
          <a:xfrm>
            <a:off x="457200" y="1143000"/>
            <a:ext cx="8228520" cy="4829760"/>
          </a:xfrm>
          <a:prstGeom prst="rect">
            <a:avLst/>
          </a:prstGeom>
        </p:spPr>
        <p:txBody>
          <a:bodyPr bIns="45000" lIns="90000" rIns="90000" tIns="45000"/>
          <a:p>
            <a:pPr>
              <a:lnSpc>
                <a:spcPct val="100000"/>
              </a:lnSpc>
            </a:pPr>
            <a:r>
              <a:rPr lang="en-US" sz="2400">
                <a:solidFill>
                  <a:srgbClr val="000000"/>
                </a:solidFill>
                <a:latin typeface="Arial"/>
                <a:ea typeface="DejaVu Sans"/>
              </a:rPr>
              <a:t>ANSI/BHMA A156.2-2011 </a:t>
            </a:r>
            <a:endParaRPr/>
          </a:p>
          <a:p>
            <a:pPr>
              <a:lnSpc>
                <a:spcPct val="100000"/>
              </a:lnSpc>
            </a:pPr>
            <a:r>
              <a:rPr lang="en-US" sz="2400">
                <a:solidFill>
                  <a:srgbClr val="000000"/>
                </a:solidFill>
                <a:latin typeface="Arial"/>
                <a:ea typeface="DejaVu Sans"/>
              </a:rPr>
              <a:t>Establishes requirements for bored and preassembled locks and latches, and includes operation, durability, safety and security, and appearance </a:t>
            </a:r>
            <a:endParaRPr/>
          </a:p>
          <a:p>
            <a:pPr lvl="1">
              <a:lnSpc>
                <a:spcPct val="100000"/>
              </a:lnSpc>
              <a:buFont typeface="Arial"/>
              <a:buChar char="•"/>
            </a:pPr>
            <a:r>
              <a:rPr lang="en-US" sz="2400">
                <a:solidFill>
                  <a:srgbClr val="000000"/>
                </a:solidFill>
                <a:latin typeface="Arial"/>
                <a:ea typeface="DejaVu Sans"/>
              </a:rPr>
              <a:t>cycle tests (e.g., 1 million cycles, 10 lb axial load), </a:t>
            </a:r>
            <a:endParaRPr/>
          </a:p>
          <a:p>
            <a:pPr lvl="1">
              <a:lnSpc>
                <a:spcPct val="100000"/>
              </a:lnSpc>
              <a:buFont typeface="Arial"/>
              <a:buChar char="•"/>
            </a:pPr>
            <a:r>
              <a:rPr lang="en-US" sz="2400">
                <a:solidFill>
                  <a:srgbClr val="000000"/>
                </a:solidFill>
                <a:latin typeface="Arial"/>
                <a:ea typeface="DejaVu Sans"/>
              </a:rPr>
              <a:t>strength tests (e.g., 1200 in-lbf torque), </a:t>
            </a:r>
            <a:endParaRPr/>
          </a:p>
          <a:p>
            <a:pPr lvl="1">
              <a:lnSpc>
                <a:spcPct val="100000"/>
              </a:lnSpc>
              <a:buFont typeface="Arial"/>
              <a:buChar char="•"/>
            </a:pPr>
            <a:r>
              <a:rPr lang="en-US" sz="2400">
                <a:solidFill>
                  <a:srgbClr val="000000"/>
                </a:solidFill>
                <a:latin typeface="Arial"/>
                <a:ea typeface="DejaVu Sans"/>
              </a:rPr>
              <a:t>operational tests (ease of opening when not locked), </a:t>
            </a:r>
            <a:endParaRPr/>
          </a:p>
          <a:p>
            <a:pPr lvl="1">
              <a:lnSpc>
                <a:spcPct val="100000"/>
              </a:lnSpc>
              <a:buFont typeface="Arial"/>
              <a:buChar char="•"/>
            </a:pPr>
            <a:r>
              <a:rPr lang="en-US" sz="2400">
                <a:solidFill>
                  <a:srgbClr val="000000"/>
                </a:solidFill>
                <a:latin typeface="Arial"/>
                <a:ea typeface="DejaVu Sans"/>
              </a:rPr>
              <a:t>material evaluation tests (corrosion resistance), </a:t>
            </a:r>
            <a:endParaRPr/>
          </a:p>
          <a:p>
            <a:pPr lvl="1">
              <a:lnSpc>
                <a:spcPct val="100000"/>
              </a:lnSpc>
              <a:buFont typeface="Arial"/>
              <a:buChar char="•"/>
            </a:pPr>
            <a:r>
              <a:rPr lang="en-US" sz="2400">
                <a:solidFill>
                  <a:srgbClr val="000000"/>
                </a:solidFill>
                <a:latin typeface="Arial"/>
                <a:ea typeface="DejaVu Sans"/>
              </a:rPr>
              <a:t>finish tests, and </a:t>
            </a:r>
            <a:endParaRPr/>
          </a:p>
          <a:p>
            <a:pPr lvl="1">
              <a:lnSpc>
                <a:spcPct val="100000"/>
              </a:lnSpc>
              <a:buFont typeface="Arial"/>
              <a:buChar char="•"/>
            </a:pPr>
            <a:r>
              <a:rPr lang="en-US" sz="2400">
                <a:solidFill>
                  <a:srgbClr val="000000"/>
                </a:solidFill>
                <a:latin typeface="Arial"/>
                <a:ea typeface="DejaVu Sans"/>
              </a:rPr>
              <a:t>dimensional criteria</a:t>
            </a:r>
            <a:endParaRPr/>
          </a:p>
          <a:p>
            <a:pPr>
              <a:lnSpc>
                <a:spcPct val="100000"/>
              </a:lnSpc>
            </a:pPr>
            <a:r>
              <a:rPr lang="en-US" sz="2400">
                <a:solidFill>
                  <a:srgbClr val="000000"/>
                </a:solidFill>
                <a:latin typeface="Arial"/>
                <a:ea typeface="DejaVu Sans"/>
              </a:rPr>
              <a:t>Grades 1-3 (highest to lowest)</a:t>
            </a:r>
            <a:endParaRPr/>
          </a:p>
          <a:p>
            <a:pPr>
              <a:lnSpc>
                <a:spcPct val="100000"/>
              </a:lnSpc>
            </a:pPr>
            <a:r>
              <a:rPr lang="en-US" sz="2400">
                <a:solidFill>
                  <a:srgbClr val="000000"/>
                </a:solidFill>
                <a:latin typeface="Arial"/>
                <a:ea typeface="DejaVu Sans"/>
              </a:rPr>
              <a:t>	</a:t>
            </a:r>
            <a:r>
              <a:rPr lang="en-US" sz="2400" u="sng">
                <a:solidFill>
                  <a:srgbClr val="0000ff"/>
                </a:solidFill>
                <a:latin typeface="Arial"/>
                <a:ea typeface="DejaVu Sans"/>
                <a:hlinkClick r:id="rId1"/>
              </a:rPr>
              <a:t>http://www.medeco.com/en/site/medeco/products/deadbolts</a:t>
            </a:r>
            <a:r>
              <a:rPr lang="en-US" sz="2400" u="sng">
                <a:solidFill>
                  <a:srgbClr val="0000ff"/>
                </a:solidFill>
                <a:latin typeface="Arial"/>
                <a:ea typeface="DejaVu Sans"/>
                <a:hlinkClick r:id="rId2"/>
              </a:rPr>
              <a:t>/</a:t>
            </a:r>
            <a:r>
              <a:rPr lang="en-US" sz="2400">
                <a:solidFill>
                  <a:srgbClr val="000000"/>
                </a:solidFill>
                <a:latin typeface="Arial"/>
                <a:ea typeface="DejaVu Sans"/>
              </a:rPr>
              <a:t>  </a:t>
            </a:r>
            <a:endParaRPr/>
          </a:p>
        </p:txBody>
      </p:sp>
      <p:sp>
        <p:nvSpPr>
          <p:cNvPr id="238" name="CustomShape 3"/>
          <p:cNvSpPr/>
          <p:nvPr/>
        </p:nvSpPr>
        <p:spPr>
          <a:xfrm>
            <a:off x="0" y="0"/>
            <a:ext cx="11796120" cy="11796120"/>
          </a:xfrm>
          <a:prstGeom prst="rect">
            <a:avLst/>
          </a:prstGeom>
        </p:spPr>
        <p:txBody>
          <a:bodyPr bIns="45000" lIns="90000" rIns="90000" tIns="45000"/>
          <a:p>
            <a:pPr>
              <a:lnSpc>
                <a:spcPct val="100000"/>
              </a:lnSpc>
            </a:pPr>
            <a:fld id="{91218121-5121-4111-A171-81A19121C1E1}" type="slidenum">
              <a:rPr lang="en-US">
                <a:solidFill>
                  <a:srgbClr val="000000"/>
                </a:solidFill>
                <a:latin typeface="Calibri"/>
                <a:ea typeface="DejaVu Sans"/>
              </a:rPr>
              <a:t>&lt;number&gt;</a:t>
            </a:fld>
            <a:endParaRPr/>
          </a:p>
        </p:txBody>
      </p:sp>
    </p:spTree>
  </p:cSld>
  <p:timing>
    <p:tnLst>
      <p:par>
        <p:cTn dur="indefinite" id="178" nodeType="tmRoot" restart="never">
          <p:childTnLst>
            <p:seq>
              <p:cTn dur="indefinite" id="179" nodeType="mainSeq">
                <p:childTnLst>
                  <p:par>
                    <p:cTn fill="hold" id="180">
                      <p:stCondLst>
                        <p:cond delay="indefinite"/>
                      </p:stCondLst>
                      <p:childTnLst>
                        <p:par>
                          <p:cTn fill="hold" id="181">
                            <p:stCondLst>
                              <p:cond delay="0"/>
                            </p:stCondLst>
                            <p:childTnLst>
                              <p:par>
                                <p:cTn fill="hold" id="182" nodeType="clickEffect" presetClass="entr" presetID="1">
                                  <p:stCondLst>
                                    <p:cond delay="0"/>
                                  </p:stCondLst>
                                  <p:childTnLst>
                                    <p:set>
                                      <p:cBhvr>
                                        <p:cTn dur="1" fill="hold" id="183">
                                          <p:stCondLst>
                                            <p:cond delay="0"/>
                                          </p:stCondLst>
                                        </p:cTn>
                                        <p:tgtEl>
                                          <p:spTgt spid="237">
                                            <p:txEl>
                                              <p:pRg end="23" st="0"/>
                                            </p:txEl>
                                          </p:spTgt>
                                        </p:tgtEl>
                                        <p:attrNameLst>
                                          <p:attrName>style.visibility</p:attrName>
                                        </p:attrNameLst>
                                      </p:cBhvr>
                                      <p:to>
                                        <p:strVal val="visible"/>
                                      </p:to>
                                    </p:set>
                                  </p:childTnLst>
                                </p:cTn>
                              </p:par>
                            </p:childTnLst>
                          </p:cTn>
                        </p:par>
                      </p:childTnLst>
                    </p:cTn>
                  </p:par>
                  <p:par>
                    <p:cTn fill="hold" id="184">
                      <p:stCondLst>
                        <p:cond delay="indefinite"/>
                      </p:stCondLst>
                      <p:childTnLst>
                        <p:par>
                          <p:cTn fill="hold" id="185">
                            <p:stCondLst>
                              <p:cond delay="0"/>
                            </p:stCondLst>
                            <p:childTnLst>
                              <p:par>
                                <p:cTn fill="hold" id="186" nodeType="clickEffect" presetClass="entr" presetID="1">
                                  <p:stCondLst>
                                    <p:cond delay="0"/>
                                  </p:stCondLst>
                                  <p:childTnLst>
                                    <p:set>
                                      <p:cBhvr>
                                        <p:cTn dur="1" fill="hold" id="187">
                                          <p:stCondLst>
                                            <p:cond delay="0"/>
                                          </p:stCondLst>
                                        </p:cTn>
                                        <p:tgtEl>
                                          <p:spTgt spid="237">
                                            <p:txEl>
                                              <p:pRg end="167" st="23"/>
                                            </p:txEl>
                                          </p:spTgt>
                                        </p:tgtEl>
                                        <p:attrNameLst>
                                          <p:attrName>style.visibility</p:attrName>
                                        </p:attrNameLst>
                                      </p:cBhvr>
                                      <p:to>
                                        <p:strVal val="visible"/>
                                      </p:to>
                                    </p:set>
                                  </p:childTnLst>
                                </p:cTn>
                              </p:par>
                            </p:childTnLst>
                          </p:cTn>
                        </p:par>
                      </p:childTnLst>
                    </p:cTn>
                  </p:par>
                  <p:par>
                    <p:cTn fill="hold" id="188">
                      <p:stCondLst>
                        <p:cond delay="indefinite"/>
                      </p:stCondLst>
                      <p:childTnLst>
                        <p:par>
                          <p:cTn fill="hold" id="189">
                            <p:stCondLst>
                              <p:cond delay="0"/>
                            </p:stCondLst>
                            <p:childTnLst>
                              <p:par>
                                <p:cTn fill="hold" id="190" nodeType="clickEffect" presetClass="entr" presetID="1">
                                  <p:stCondLst>
                                    <p:cond delay="0"/>
                                  </p:stCondLst>
                                  <p:childTnLst>
                                    <p:set>
                                      <p:cBhvr>
                                        <p:cTn dur="1" fill="hold" id="191">
                                          <p:stCondLst>
                                            <p:cond delay="0"/>
                                          </p:stCondLst>
                                        </p:cTn>
                                        <p:tgtEl>
                                          <p:spTgt spid="237">
                                            <p:txEl>
                                              <p:pRg end="224" st="167"/>
                                            </p:txEl>
                                          </p:spTgt>
                                        </p:tgtEl>
                                        <p:attrNameLst>
                                          <p:attrName>style.visibility</p:attrName>
                                        </p:attrNameLst>
                                      </p:cBhvr>
                                      <p:to>
                                        <p:strVal val="visible"/>
                                      </p:to>
                                    </p:set>
                                  </p:childTnLst>
                                </p:cTn>
                              </p:par>
                            </p:childTnLst>
                          </p:cTn>
                        </p:par>
                      </p:childTnLst>
                    </p:cTn>
                  </p:par>
                  <p:par>
                    <p:cTn fill="hold" id="192">
                      <p:stCondLst>
                        <p:cond delay="indefinite"/>
                      </p:stCondLst>
                      <p:childTnLst>
                        <p:par>
                          <p:cTn fill="hold" id="193">
                            <p:stCondLst>
                              <p:cond delay="0"/>
                            </p:stCondLst>
                            <p:childTnLst>
                              <p:par>
                                <p:cTn fill="hold" id="194" nodeType="clickEffect" presetClass="entr" presetID="1">
                                  <p:stCondLst>
                                    <p:cond delay="0"/>
                                  </p:stCondLst>
                                  <p:childTnLst>
                                    <p:set>
                                      <p:cBhvr>
                                        <p:cTn dur="1" fill="hold" id="195">
                                          <p:stCondLst>
                                            <p:cond delay="0"/>
                                          </p:stCondLst>
                                        </p:cTn>
                                        <p:tgtEl>
                                          <p:spTgt spid="237">
                                            <p:txEl>
                                              <p:pRg end="268" st="224"/>
                                            </p:txEl>
                                          </p:spTgt>
                                        </p:tgtEl>
                                        <p:attrNameLst>
                                          <p:attrName>style.visibility</p:attrName>
                                        </p:attrNameLst>
                                      </p:cBhvr>
                                      <p:to>
                                        <p:strVal val="visible"/>
                                      </p:to>
                                    </p:set>
                                  </p:childTnLst>
                                </p:cTn>
                              </p:par>
                            </p:childTnLst>
                          </p:cTn>
                        </p:par>
                      </p:childTnLst>
                    </p:cTn>
                  </p:par>
                  <p:par>
                    <p:cTn fill="hold" id="196">
                      <p:stCondLst>
                        <p:cond delay="indefinite"/>
                      </p:stCondLst>
                      <p:childTnLst>
                        <p:par>
                          <p:cTn fill="hold" id="197">
                            <p:stCondLst>
                              <p:cond delay="0"/>
                            </p:stCondLst>
                            <p:childTnLst>
                              <p:par>
                                <p:cTn fill="hold" id="198" nodeType="clickEffect" presetClass="entr" presetID="1">
                                  <p:stCondLst>
                                    <p:cond delay="0"/>
                                  </p:stCondLst>
                                  <p:childTnLst>
                                    <p:set>
                                      <p:cBhvr>
                                        <p:cTn dur="1" fill="hold" id="199">
                                          <p:stCondLst>
                                            <p:cond delay="0"/>
                                          </p:stCondLst>
                                        </p:cTn>
                                        <p:tgtEl>
                                          <p:spTgt spid="237">
                                            <p:txEl>
                                              <p:pRg end="322" st="268"/>
                                            </p:txEl>
                                          </p:spTgt>
                                        </p:tgtEl>
                                        <p:attrNameLst>
                                          <p:attrName>style.visibility</p:attrName>
                                        </p:attrNameLst>
                                      </p:cBhvr>
                                      <p:to>
                                        <p:strVal val="visible"/>
                                      </p:to>
                                    </p:set>
                                  </p:childTnLst>
                                </p:cTn>
                              </p:par>
                            </p:childTnLst>
                          </p:cTn>
                        </p:par>
                      </p:childTnLst>
                    </p:cTn>
                  </p:par>
                  <p:par>
                    <p:cTn fill="hold" id="200">
                      <p:stCondLst>
                        <p:cond delay="indefinite"/>
                      </p:stCondLst>
                      <p:childTnLst>
                        <p:par>
                          <p:cTn fill="hold" id="201">
                            <p:stCondLst>
                              <p:cond delay="0"/>
                            </p:stCondLst>
                            <p:childTnLst>
                              <p:par>
                                <p:cTn fill="hold" id="202" nodeType="clickEffect" presetClass="entr" presetID="1">
                                  <p:stCondLst>
                                    <p:cond delay="0"/>
                                  </p:stCondLst>
                                  <p:childTnLst>
                                    <p:set>
                                      <p:cBhvr>
                                        <p:cTn dur="1" fill="hold" id="203">
                                          <p:stCondLst>
                                            <p:cond delay="0"/>
                                          </p:stCondLst>
                                        </p:cTn>
                                        <p:tgtEl>
                                          <p:spTgt spid="237">
                                            <p:txEl>
                                              <p:pRg end="373" st="322"/>
                                            </p:txEl>
                                          </p:spTgt>
                                        </p:tgtEl>
                                        <p:attrNameLst>
                                          <p:attrName>style.visibility</p:attrName>
                                        </p:attrNameLst>
                                      </p:cBhvr>
                                      <p:to>
                                        <p:strVal val="visible"/>
                                      </p:to>
                                    </p:set>
                                  </p:childTnLst>
                                </p:cTn>
                              </p:par>
                            </p:childTnLst>
                          </p:cTn>
                        </p:par>
                      </p:childTnLst>
                    </p:cTn>
                  </p:par>
                  <p:par>
                    <p:cTn fill="hold" id="204">
                      <p:stCondLst>
                        <p:cond delay="indefinite"/>
                      </p:stCondLst>
                      <p:childTnLst>
                        <p:par>
                          <p:cTn fill="hold" id="205">
                            <p:stCondLst>
                              <p:cond delay="0"/>
                            </p:stCondLst>
                            <p:childTnLst>
                              <p:par>
                                <p:cTn fill="hold" id="206" nodeType="clickEffect" presetClass="entr" presetID="1">
                                  <p:stCondLst>
                                    <p:cond delay="0"/>
                                  </p:stCondLst>
                                  <p:childTnLst>
                                    <p:set>
                                      <p:cBhvr>
                                        <p:cTn dur="1" fill="hold" id="207">
                                          <p:stCondLst>
                                            <p:cond delay="0"/>
                                          </p:stCondLst>
                                        </p:cTn>
                                        <p:tgtEl>
                                          <p:spTgt spid="237">
                                            <p:txEl>
                                              <p:pRg end="392" st="373"/>
                                            </p:txEl>
                                          </p:spTgt>
                                        </p:tgtEl>
                                        <p:attrNameLst>
                                          <p:attrName>style.visibility</p:attrName>
                                        </p:attrNameLst>
                                      </p:cBhvr>
                                      <p:to>
                                        <p:strVal val="visible"/>
                                      </p:to>
                                    </p:set>
                                  </p:childTnLst>
                                </p:cTn>
                              </p:par>
                            </p:childTnLst>
                          </p:cTn>
                        </p:par>
                      </p:childTnLst>
                    </p:cTn>
                  </p:par>
                  <p:par>
                    <p:cTn fill="hold" id="208">
                      <p:stCondLst>
                        <p:cond delay="indefinite"/>
                      </p:stCondLst>
                      <p:childTnLst>
                        <p:par>
                          <p:cTn fill="hold" id="209">
                            <p:stCondLst>
                              <p:cond delay="0"/>
                            </p:stCondLst>
                            <p:childTnLst>
                              <p:par>
                                <p:cTn fill="hold" id="210" nodeType="clickEffect" presetClass="entr" presetID="1">
                                  <p:stCondLst>
                                    <p:cond delay="0"/>
                                  </p:stCondLst>
                                  <p:childTnLst>
                                    <p:set>
                                      <p:cBhvr>
                                        <p:cTn dur="1" fill="hold" id="211">
                                          <p:stCondLst>
                                            <p:cond delay="0"/>
                                          </p:stCondLst>
                                        </p:cTn>
                                        <p:tgtEl>
                                          <p:spTgt spid="237">
                                            <p:txEl>
                                              <p:pRg end="413" st="392"/>
                                            </p:txEl>
                                          </p:spTgt>
                                        </p:tgtEl>
                                        <p:attrNameLst>
                                          <p:attrName>style.visibility</p:attrName>
                                        </p:attrNameLst>
                                      </p:cBhvr>
                                      <p:to>
                                        <p:strVal val="visible"/>
                                      </p:to>
                                    </p:set>
                                  </p:childTnLst>
                                </p:cTn>
                              </p:par>
                            </p:childTnLst>
                          </p:cTn>
                        </p:par>
                      </p:childTnLst>
                    </p:cTn>
                  </p:par>
                  <p:par>
                    <p:cTn fill="hold" id="212">
                      <p:stCondLst>
                        <p:cond delay="indefinite"/>
                      </p:stCondLst>
                      <p:childTnLst>
                        <p:par>
                          <p:cTn fill="hold" id="213">
                            <p:stCondLst>
                              <p:cond delay="0"/>
                            </p:stCondLst>
                            <p:childTnLst>
                              <p:par>
                                <p:cTn fill="hold" id="214" nodeType="clickEffect" presetClass="entr" presetID="1">
                                  <p:stCondLst>
                                    <p:cond delay="0"/>
                                  </p:stCondLst>
                                  <p:childTnLst>
                                    <p:set>
                                      <p:cBhvr>
                                        <p:cTn dur="1" fill="hold" id="215">
                                          <p:stCondLst>
                                            <p:cond delay="0"/>
                                          </p:stCondLst>
                                        </p:cTn>
                                        <p:tgtEl>
                                          <p:spTgt spid="237">
                                            <p:txEl>
                                              <p:pRg end="444" st="413"/>
                                            </p:txEl>
                                          </p:spTgt>
                                        </p:tgtEl>
                                        <p:attrNameLst>
                                          <p:attrName>style.visibility</p:attrName>
                                        </p:attrNameLst>
                                      </p:cBhvr>
                                      <p:to>
                                        <p:strVal val="visible"/>
                                      </p:to>
                                    </p:set>
                                  </p:childTnLst>
                                </p:cTn>
                              </p:par>
                            </p:childTnLst>
                          </p:cTn>
                        </p:par>
                      </p:childTnLst>
                    </p:cTn>
                  </p:par>
                  <p:par>
                    <p:cTn fill="hold" id="216">
                      <p:stCondLst>
                        <p:cond delay="indefinite"/>
                      </p:stCondLst>
                      <p:childTnLst>
                        <p:par>
                          <p:cTn fill="hold" id="217">
                            <p:stCondLst>
                              <p:cond delay="0"/>
                            </p:stCondLst>
                            <p:childTnLst>
                              <p:par>
                                <p:cTn fill="hold" id="218" nodeType="clickEffect" presetClass="entr" presetID="1">
                                  <p:stCondLst>
                                    <p:cond delay="0"/>
                                  </p:stCondLst>
                                  <p:childTnLst>
                                    <p:set>
                                      <p:cBhvr>
                                        <p:cTn dur="1" fill="hold" id="219">
                                          <p:stCondLst>
                                            <p:cond delay="0"/>
                                          </p:stCondLst>
                                        </p:cTn>
                                        <p:tgtEl>
                                          <p:spTgt spid="237">
                                            <p:txEl>
                                              <p:pRg end="504" st="44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