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5" r:id="rId1"/>
  </p:sldMasterIdLst>
  <p:sldIdLst>
    <p:sldId id="256" r:id="rId2"/>
    <p:sldId id="283" r:id="rId3"/>
    <p:sldId id="285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57" r:id="rId14"/>
    <p:sldId id="273" r:id="rId15"/>
    <p:sldId id="270" r:id="rId16"/>
    <p:sldId id="274" r:id="rId17"/>
    <p:sldId id="258" r:id="rId18"/>
    <p:sldId id="271" r:id="rId19"/>
    <p:sldId id="275" r:id="rId20"/>
    <p:sldId id="259" r:id="rId21"/>
    <p:sldId id="272" r:id="rId22"/>
    <p:sldId id="277" r:id="rId23"/>
    <p:sldId id="278" r:id="rId24"/>
    <p:sldId id="279" r:id="rId25"/>
    <p:sldId id="280" r:id="rId26"/>
    <p:sldId id="260" r:id="rId27"/>
    <p:sldId id="281" r:id="rId28"/>
    <p:sldId id="282" r:id="rId29"/>
    <p:sldId id="284" r:id="rId30"/>
    <p:sldId id="276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spc="3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CE57D-FC2E-4AFD-AD45-4D0715AB9617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04519-AB38-4209-89DC-D7CD275661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2241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CE57D-FC2E-4AFD-AD45-4D0715AB9617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04519-AB38-4209-89DC-D7CD2756613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69413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CE57D-FC2E-4AFD-AD45-4D0715AB9617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04519-AB38-4209-89DC-D7CD2756613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84908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CE57D-FC2E-4AFD-AD45-4D0715AB9617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04519-AB38-4209-89DC-D7CD2756613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60066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 spc="3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CE57D-FC2E-4AFD-AD45-4D0715AB9617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04519-AB38-4209-89DC-D7CD2756613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11309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CE57D-FC2E-4AFD-AD45-4D0715AB9617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04519-AB38-4209-89DC-D7CD2756613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48976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CE57D-FC2E-4AFD-AD45-4D0715AB9617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04519-AB38-4209-89DC-D7CD2756613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2685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CE57D-FC2E-4AFD-AD45-4D0715AB9617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04519-AB38-4209-89DC-D7CD2756613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77065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CE57D-FC2E-4AFD-AD45-4D0715AB9617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04519-AB38-4209-89DC-D7CD2756613F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59880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2800" b="1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CE57D-FC2E-4AFD-AD45-4D0715AB9617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04519-AB38-4209-89DC-D7CD275661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974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400" baseline="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CE57D-FC2E-4AFD-AD45-4D0715AB9617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04519-AB38-4209-89DC-D7CD275661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924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294198"/>
            <a:ext cx="9692640" cy="1397124"/>
          </a:xfrm>
          <a:prstGeom prst="rect">
            <a:avLst/>
          </a:prstGeom>
        </p:spPr>
        <p:txBody>
          <a:bodyPr vert="horz" lIns="91440" tIns="27432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fld id="{22CCE57D-FC2E-4AFD-AD45-4D0715AB9617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fld id="{16804519-AB38-4209-89DC-D7CD275661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520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6" r:id="rId1"/>
    <p:sldLayoutId id="2147483917" r:id="rId2"/>
    <p:sldLayoutId id="2147483918" r:id="rId3"/>
    <p:sldLayoutId id="2147483919" r:id="rId4"/>
    <p:sldLayoutId id="2147483920" r:id="rId5"/>
    <p:sldLayoutId id="2147483921" r:id="rId6"/>
    <p:sldLayoutId id="2147483922" r:id="rId7"/>
    <p:sldLayoutId id="2147483923" r:id="rId8"/>
    <p:sldLayoutId id="2147483924" r:id="rId9"/>
    <p:sldLayoutId id="2147483925" r:id="rId10"/>
    <p:sldLayoutId id="214748392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spc="-5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2000" kern="1200" spc="1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Increasing Anonymity in Crowds via Dummy Jondos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tx1">
                    <a:lumMod val="95000"/>
                  </a:schemeClr>
                </a:solidFill>
              </a:rPr>
              <a:t>By: Benjamin Winninger</a:t>
            </a:r>
            <a:endParaRPr lang="en-US" sz="3600" dirty="0">
              <a:solidFill>
                <a:schemeClr val="tx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170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Dummy Jondos: Dummy Mode vs. User Mode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 dummy jondo should theoretically mimic what the user does:</a:t>
            </a:r>
          </a:p>
          <a:p>
            <a:pPr lvl="1"/>
            <a:r>
              <a:rPr lang="en-US" sz="3000" dirty="0" smtClean="0"/>
              <a:t>Store a list of previous requests from user mode and randomly repeat them?</a:t>
            </a:r>
          </a:p>
          <a:p>
            <a:pPr lvl="2"/>
            <a:r>
              <a:rPr lang="en-US" sz="2800" dirty="0" smtClean="0"/>
              <a:t>No… :</a:t>
            </a:r>
          </a:p>
          <a:p>
            <a:pPr lvl="3"/>
            <a:r>
              <a:rPr lang="en-US" sz="2600" dirty="0" smtClean="0"/>
              <a:t>If a user made a payment, they would be scratching their head when they check their bank account or bitcoin wallet!</a:t>
            </a:r>
          </a:p>
          <a:p>
            <a:pPr lvl="3"/>
            <a:r>
              <a:rPr lang="en-US" sz="2600" dirty="0" smtClean="0"/>
              <a:t>Anonymity for a request subject to compromise when it is sent multiple times!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926452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Dummy Jondos: Dummy Mode vs. User Mode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Create a list of common servers (Google, Facebook, YouTube, etc.).</a:t>
            </a:r>
          </a:p>
          <a:p>
            <a:r>
              <a:rPr lang="en-US" sz="3200" dirty="0" smtClean="0"/>
              <a:t>Create a set of commands to execute on these servers (ping, </a:t>
            </a:r>
            <a:r>
              <a:rPr lang="en-US" sz="3200" dirty="0" err="1" smtClean="0"/>
              <a:t>whois</a:t>
            </a:r>
            <a:r>
              <a:rPr lang="en-US" sz="3200" dirty="0" smtClean="0"/>
              <a:t>, </a:t>
            </a:r>
            <a:r>
              <a:rPr lang="en-US" sz="3200" dirty="0" err="1" smtClean="0"/>
              <a:t>nslookup</a:t>
            </a:r>
            <a:r>
              <a:rPr lang="en-US" sz="3200" dirty="0" smtClean="0"/>
              <a:t>).</a:t>
            </a:r>
          </a:p>
          <a:p>
            <a:r>
              <a:rPr lang="en-US" sz="3200" dirty="0" smtClean="0"/>
              <a:t>Randomly execute one of the commands on one of the servers after a bounded random time interval (all editable values in a </a:t>
            </a:r>
            <a:r>
              <a:rPr lang="en-US" sz="3200" dirty="0" err="1" smtClean="0"/>
              <a:t>config</a:t>
            </a:r>
            <a:r>
              <a:rPr lang="en-US" sz="3200" dirty="0" smtClean="0"/>
              <a:t> file).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61867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Dummy Jondos: Dummy Mode vs. User Mode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 smtClean="0"/>
              <a:t>If an attacker sees that a dummy jondo sent a request to Google for example, it wouldn’t be particularly informative since Google is the most popular website in America.</a:t>
            </a:r>
          </a:p>
          <a:p>
            <a:r>
              <a:rPr lang="en-US" sz="3200" dirty="0"/>
              <a:t>E</a:t>
            </a:r>
            <a:r>
              <a:rPr lang="en-US" sz="3200" dirty="0" smtClean="0"/>
              <a:t>ven if a request wasn’t to a popular server, the commands aren’t being given by a user (shouldn’t compromise anonymity) so who cares if they are compromised?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64915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Oval 49"/>
          <p:cNvSpPr>
            <a:spLocks noChangeArrowheads="1"/>
          </p:cNvSpPr>
          <p:nvPr/>
        </p:nvSpPr>
        <p:spPr bwMode="auto">
          <a:xfrm>
            <a:off x="3540153" y="1460549"/>
            <a:ext cx="685800" cy="609600"/>
          </a:xfrm>
          <a:prstGeom prst="ellipse">
            <a:avLst/>
          </a:prstGeom>
          <a:solidFill>
            <a:srgbClr val="C0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endParaRPr lang="en-US" altLang="en-US"/>
          </a:p>
        </p:txBody>
      </p:sp>
      <p:sp>
        <p:nvSpPr>
          <p:cNvPr id="51" name="Oval 50"/>
          <p:cNvSpPr>
            <a:spLocks noChangeArrowheads="1"/>
          </p:cNvSpPr>
          <p:nvPr/>
        </p:nvSpPr>
        <p:spPr bwMode="auto">
          <a:xfrm>
            <a:off x="5422866" y="965351"/>
            <a:ext cx="685800" cy="609600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endParaRPr lang="en-US" altLang="en-US"/>
          </a:p>
        </p:txBody>
      </p:sp>
      <p:sp>
        <p:nvSpPr>
          <p:cNvPr id="52" name="Oval 51"/>
          <p:cNvSpPr>
            <a:spLocks noChangeArrowheads="1"/>
          </p:cNvSpPr>
          <p:nvPr/>
        </p:nvSpPr>
        <p:spPr bwMode="auto">
          <a:xfrm>
            <a:off x="5942803" y="2262129"/>
            <a:ext cx="685800" cy="609600"/>
          </a:xfrm>
          <a:prstGeom prst="ellipse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endParaRPr lang="en-US" altLang="en-US"/>
          </a:p>
        </p:txBody>
      </p:sp>
      <p:sp>
        <p:nvSpPr>
          <p:cNvPr id="53" name="Oval 52"/>
          <p:cNvSpPr>
            <a:spLocks noChangeArrowheads="1"/>
          </p:cNvSpPr>
          <p:nvPr/>
        </p:nvSpPr>
        <p:spPr bwMode="auto">
          <a:xfrm>
            <a:off x="2034548" y="2310559"/>
            <a:ext cx="685800" cy="609600"/>
          </a:xfrm>
          <a:prstGeom prst="ellipse">
            <a:avLst/>
          </a:prstGeom>
          <a:solidFill>
            <a:srgbClr val="00206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endParaRPr lang="en-US" altLang="en-US"/>
          </a:p>
        </p:txBody>
      </p:sp>
      <p:sp>
        <p:nvSpPr>
          <p:cNvPr id="54" name="Oval 53"/>
          <p:cNvSpPr>
            <a:spLocks noChangeArrowheads="1"/>
          </p:cNvSpPr>
          <p:nvPr/>
        </p:nvSpPr>
        <p:spPr bwMode="auto">
          <a:xfrm>
            <a:off x="3758339" y="2784546"/>
            <a:ext cx="685800" cy="609600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endParaRPr lang="en-US" altLang="en-US"/>
          </a:p>
        </p:txBody>
      </p:sp>
      <p:sp>
        <p:nvSpPr>
          <p:cNvPr id="55" name="Oval 54"/>
          <p:cNvSpPr>
            <a:spLocks noChangeArrowheads="1"/>
          </p:cNvSpPr>
          <p:nvPr/>
        </p:nvSpPr>
        <p:spPr bwMode="auto">
          <a:xfrm>
            <a:off x="6277797" y="4265170"/>
            <a:ext cx="685800" cy="609600"/>
          </a:xfrm>
          <a:prstGeom prst="ellipse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endParaRPr lang="en-US" altLang="en-US"/>
          </a:p>
        </p:txBody>
      </p:sp>
      <p:sp>
        <p:nvSpPr>
          <p:cNvPr id="56" name="Oval 55"/>
          <p:cNvSpPr>
            <a:spLocks noChangeArrowheads="1"/>
          </p:cNvSpPr>
          <p:nvPr/>
        </p:nvSpPr>
        <p:spPr bwMode="auto">
          <a:xfrm>
            <a:off x="3540153" y="4154765"/>
            <a:ext cx="685800" cy="609600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endParaRPr lang="en-US" altLang="en-US"/>
          </a:p>
        </p:txBody>
      </p:sp>
      <p:sp>
        <p:nvSpPr>
          <p:cNvPr id="57" name="Oval 56"/>
          <p:cNvSpPr>
            <a:spLocks noChangeArrowheads="1"/>
          </p:cNvSpPr>
          <p:nvPr/>
        </p:nvSpPr>
        <p:spPr bwMode="auto">
          <a:xfrm>
            <a:off x="1936365" y="3865055"/>
            <a:ext cx="685800" cy="609600"/>
          </a:xfrm>
          <a:prstGeom prst="ellipse">
            <a:avLst/>
          </a:prstGeom>
          <a:solidFill>
            <a:srgbClr val="7030A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endParaRPr lang="en-US" altLang="en-US"/>
          </a:p>
        </p:txBody>
      </p:sp>
      <p:sp>
        <p:nvSpPr>
          <p:cNvPr id="58" name="Rectangle 57"/>
          <p:cNvSpPr>
            <a:spLocks noChangeArrowheads="1"/>
          </p:cNvSpPr>
          <p:nvPr/>
        </p:nvSpPr>
        <p:spPr bwMode="auto">
          <a:xfrm>
            <a:off x="7773194" y="1392238"/>
            <a:ext cx="609600" cy="609600"/>
          </a:xfrm>
          <a:prstGeom prst="rect">
            <a:avLst/>
          </a:prstGeom>
          <a:solidFill>
            <a:srgbClr val="C0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endParaRPr lang="en-US" altLang="en-US"/>
          </a:p>
        </p:txBody>
      </p:sp>
      <p:sp>
        <p:nvSpPr>
          <p:cNvPr id="62" name="Rectangle 61"/>
          <p:cNvSpPr>
            <a:spLocks noChangeArrowheads="1"/>
          </p:cNvSpPr>
          <p:nvPr/>
        </p:nvSpPr>
        <p:spPr bwMode="auto">
          <a:xfrm>
            <a:off x="7773194" y="4103307"/>
            <a:ext cx="609600" cy="609600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endParaRPr lang="en-US" altLang="en-US"/>
          </a:p>
        </p:txBody>
      </p:sp>
      <p:sp>
        <p:nvSpPr>
          <p:cNvPr id="63" name="Rectangle 62"/>
          <p:cNvSpPr>
            <a:spLocks noChangeArrowheads="1"/>
          </p:cNvSpPr>
          <p:nvPr/>
        </p:nvSpPr>
        <p:spPr bwMode="auto">
          <a:xfrm>
            <a:off x="7773194" y="2747772"/>
            <a:ext cx="609600" cy="609600"/>
          </a:xfrm>
          <a:prstGeom prst="rect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endParaRPr lang="en-US" altLang="en-US"/>
          </a:p>
        </p:txBody>
      </p:sp>
      <p:sp>
        <p:nvSpPr>
          <p:cNvPr id="103" name="Oval 102"/>
          <p:cNvSpPr>
            <a:spLocks noChangeArrowheads="1"/>
          </p:cNvSpPr>
          <p:nvPr/>
        </p:nvSpPr>
        <p:spPr bwMode="auto">
          <a:xfrm>
            <a:off x="5257003" y="3394146"/>
            <a:ext cx="685800" cy="609600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endParaRPr lang="en-US" altLang="en-US"/>
          </a:p>
        </p:txBody>
      </p:sp>
      <p:sp>
        <p:nvSpPr>
          <p:cNvPr id="104" name="TextBox 103"/>
          <p:cNvSpPr txBox="1"/>
          <p:nvPr/>
        </p:nvSpPr>
        <p:spPr>
          <a:xfrm>
            <a:off x="3758339" y="5037921"/>
            <a:ext cx="2752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92D050"/>
                </a:solidFill>
              </a:rPr>
              <a:t>Green Circles: </a:t>
            </a:r>
            <a:r>
              <a:rPr lang="en-US" dirty="0" smtClean="0"/>
              <a:t>Good Jondos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3540153" y="499357"/>
            <a:ext cx="3273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Red Circles:</a:t>
            </a:r>
            <a:r>
              <a:rPr lang="en-US" dirty="0" smtClean="0"/>
              <a:t> Collaborating Jondos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429284" y="2923382"/>
            <a:ext cx="16214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>Purple Circles:</a:t>
            </a:r>
          </a:p>
          <a:p>
            <a:r>
              <a:rPr lang="en-US" dirty="0" smtClean="0"/>
              <a:t>Dummy Jondos</a:t>
            </a:r>
            <a:endParaRPr lang="en-US" dirty="0"/>
          </a:p>
        </p:txBody>
      </p:sp>
      <p:sp>
        <p:nvSpPr>
          <p:cNvPr id="107" name="TextBox 106"/>
          <p:cNvSpPr txBox="1"/>
          <p:nvPr/>
        </p:nvSpPr>
        <p:spPr>
          <a:xfrm>
            <a:off x="8771767" y="3394476"/>
            <a:ext cx="16181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92D050"/>
                </a:solidFill>
              </a:rPr>
              <a:t>Green Squares:</a:t>
            </a:r>
          </a:p>
          <a:p>
            <a:r>
              <a:rPr lang="en-US" dirty="0" smtClean="0"/>
              <a:t>Good Servers</a:t>
            </a:r>
            <a:endParaRPr lang="en-US" dirty="0"/>
          </a:p>
        </p:txBody>
      </p:sp>
      <p:sp>
        <p:nvSpPr>
          <p:cNvPr id="108" name="TextBox 107"/>
          <p:cNvSpPr txBox="1"/>
          <p:nvPr/>
        </p:nvSpPr>
        <p:spPr>
          <a:xfrm>
            <a:off x="8778240" y="1373872"/>
            <a:ext cx="16494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Red Squares:</a:t>
            </a:r>
          </a:p>
          <a:p>
            <a:r>
              <a:rPr lang="en-US" dirty="0" smtClean="0"/>
              <a:t>Corrupt Servers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325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Degrees of Anonymity for Crowds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54" t="21424" r="17820" b="48034"/>
          <a:stretch/>
        </p:blipFill>
        <p:spPr bwMode="auto">
          <a:xfrm>
            <a:off x="1143000" y="1939290"/>
            <a:ext cx="9930384" cy="439750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173413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Eavesdropper Attack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200" dirty="0"/>
              <a:t>Local Eavesdropper: An attacker who can view all communication to and from a user.</a:t>
            </a:r>
          </a:p>
          <a:p>
            <a:r>
              <a:rPr lang="en-US" sz="3200" dirty="0"/>
              <a:t>If the eavesdropper gets lucky </a:t>
            </a:r>
            <a:r>
              <a:rPr lang="en-US" sz="3200" dirty="0" smtClean="0"/>
              <a:t>and listens to </a:t>
            </a:r>
            <a:r>
              <a:rPr lang="en-US" sz="3200" dirty="0"/>
              <a:t>the </a:t>
            </a:r>
            <a:r>
              <a:rPr lang="en-US" sz="3200" dirty="0" smtClean="0"/>
              <a:t>sender who submits to the server, </a:t>
            </a:r>
            <a:r>
              <a:rPr lang="en-US" sz="3200" dirty="0"/>
              <a:t>then the sender is exposed! Otherwise, the receiver is beyond suspicion</a:t>
            </a:r>
            <a:r>
              <a:rPr lang="en-US" sz="3200" dirty="0" smtClean="0"/>
              <a:t>.</a:t>
            </a:r>
          </a:p>
          <a:p>
            <a:r>
              <a:rPr lang="en-US" sz="3200" dirty="0"/>
              <a:t>As the size of the crowd increases, the probability of a local eavesdropper getting lucky decreases.</a:t>
            </a:r>
          </a:p>
          <a:p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549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Dummy Jondos and the Local Eavesdropper Attack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200" dirty="0" smtClean="0"/>
              <a:t>The probability of a jondo submitting its request to the end server is 1/</a:t>
            </a:r>
            <a:r>
              <a:rPr lang="en-US" sz="3200" i="1" dirty="0" smtClean="0"/>
              <a:t>n</a:t>
            </a:r>
            <a:endParaRPr lang="en-US" sz="3200" dirty="0" smtClean="0"/>
          </a:p>
          <a:p>
            <a:r>
              <a:rPr lang="en-US" sz="3200" dirty="0" smtClean="0"/>
              <a:t>The same logic applies to a crowd with dummy jondos, but the size is now (</a:t>
            </a:r>
            <a:r>
              <a:rPr lang="en-US" sz="3200" i="1" dirty="0" err="1" smtClean="0"/>
              <a:t>n</a:t>
            </a:r>
            <a:r>
              <a:rPr lang="en-US" sz="3200" dirty="0" err="1" smtClean="0"/>
              <a:t>+</a:t>
            </a:r>
            <a:r>
              <a:rPr lang="en-US" sz="3200" i="1" dirty="0" err="1" smtClean="0"/>
              <a:t>d</a:t>
            </a:r>
            <a:r>
              <a:rPr lang="en-US" sz="3200" dirty="0" smtClean="0"/>
              <a:t>), where </a:t>
            </a:r>
            <a:r>
              <a:rPr lang="en-US" sz="3200" i="1" dirty="0" smtClean="0"/>
              <a:t>d</a:t>
            </a:r>
            <a:r>
              <a:rPr lang="en-US" sz="3200" dirty="0" smtClean="0"/>
              <a:t> represents the number of dummy jondos.</a:t>
            </a:r>
          </a:p>
          <a:p>
            <a:r>
              <a:rPr lang="en-US" sz="3200" dirty="0" smtClean="0"/>
              <a:t>The resulting probabilities are therefore 1/</a:t>
            </a:r>
            <a:r>
              <a:rPr lang="en-US" sz="3200" i="1" dirty="0" smtClean="0"/>
              <a:t>n</a:t>
            </a:r>
            <a:r>
              <a:rPr lang="en-US" sz="3200" dirty="0" smtClean="0"/>
              <a:t> ≥ 1/(</a:t>
            </a:r>
            <a:r>
              <a:rPr lang="en-US" sz="3200" i="1" dirty="0" err="1" smtClean="0"/>
              <a:t>n+d</a:t>
            </a:r>
            <a:r>
              <a:rPr lang="en-US" sz="3200" dirty="0" smtClean="0"/>
              <a:t>).</a:t>
            </a:r>
          </a:p>
          <a:p>
            <a:r>
              <a:rPr lang="en-US" sz="3200" dirty="0" smtClean="0"/>
              <a:t>Guarantee to provide no less anonymity than original crowd.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66817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>
            <a:spLocks noChangeArrowheads="1"/>
          </p:cNvSpPr>
          <p:nvPr/>
        </p:nvSpPr>
        <p:spPr bwMode="auto">
          <a:xfrm>
            <a:off x="3540153" y="1460549"/>
            <a:ext cx="685800" cy="609600"/>
          </a:xfrm>
          <a:prstGeom prst="ellipse">
            <a:avLst/>
          </a:prstGeom>
          <a:solidFill>
            <a:srgbClr val="C0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endParaRPr lang="en-US" altLang="en-US"/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5422866" y="965351"/>
            <a:ext cx="685800" cy="609600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endParaRPr lang="en-US" alt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5942803" y="2262129"/>
            <a:ext cx="685800" cy="609600"/>
          </a:xfrm>
          <a:prstGeom prst="ellipse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endParaRPr lang="en-US" alt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2034548" y="2310559"/>
            <a:ext cx="685800" cy="609600"/>
          </a:xfrm>
          <a:prstGeom prst="ellipse">
            <a:avLst/>
          </a:prstGeom>
          <a:solidFill>
            <a:srgbClr val="00206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endParaRPr lang="en-US" alt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3758339" y="2784546"/>
            <a:ext cx="685800" cy="609600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endParaRPr lang="en-US" alt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6277797" y="4265170"/>
            <a:ext cx="685800" cy="609600"/>
          </a:xfrm>
          <a:prstGeom prst="ellipse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endParaRPr lang="en-US" alt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3540153" y="4154765"/>
            <a:ext cx="685800" cy="609600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endParaRPr lang="en-US" alt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1936365" y="3865055"/>
            <a:ext cx="685800" cy="609600"/>
          </a:xfrm>
          <a:prstGeom prst="ellipse">
            <a:avLst/>
          </a:prstGeom>
          <a:solidFill>
            <a:srgbClr val="7030A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endParaRPr lang="en-US" alt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7773194" y="1392238"/>
            <a:ext cx="609600" cy="609600"/>
          </a:xfrm>
          <a:prstGeom prst="rect">
            <a:avLst/>
          </a:prstGeom>
          <a:solidFill>
            <a:srgbClr val="C0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endParaRPr lang="en-US" alt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7773194" y="4103307"/>
            <a:ext cx="609600" cy="609600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endParaRPr lang="en-US" alt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7773194" y="2747772"/>
            <a:ext cx="609600" cy="609600"/>
          </a:xfrm>
          <a:prstGeom prst="rect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endParaRPr lang="en-US" altLang="en-US"/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5257003" y="3394146"/>
            <a:ext cx="685800" cy="609600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endParaRPr lang="en-US" altLang="en-US"/>
          </a:p>
        </p:txBody>
      </p:sp>
      <p:cxnSp>
        <p:nvCxnSpPr>
          <p:cNvPr id="20" name="Straight Arrow Connector 19"/>
          <p:cNvCxnSpPr>
            <a:cxnSpLocks noChangeShapeType="1"/>
          </p:cNvCxnSpPr>
          <p:nvPr/>
        </p:nvCxnSpPr>
        <p:spPr bwMode="auto">
          <a:xfrm rot="5400000" flipH="1" flipV="1">
            <a:off x="3713701" y="1383952"/>
            <a:ext cx="89274" cy="242467"/>
          </a:xfrm>
          <a:prstGeom prst="curvedConnector3">
            <a:avLst>
              <a:gd name="adj1" fmla="val 356066"/>
            </a:avLst>
          </a:prstGeom>
          <a:noFill/>
          <a:ln w="25400" algn="ctr">
            <a:solidFill>
              <a:srgbClr val="C000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Straight Arrow Connector 31"/>
          <p:cNvCxnSpPr>
            <a:cxnSpLocks noChangeShapeType="1"/>
            <a:stCxn id="4" idx="5"/>
            <a:endCxn id="13" idx="1"/>
          </p:cNvCxnSpPr>
          <p:nvPr/>
        </p:nvCxnSpPr>
        <p:spPr bwMode="auto">
          <a:xfrm>
            <a:off x="4125520" y="1980875"/>
            <a:ext cx="3647674" cy="2427232"/>
          </a:xfrm>
          <a:prstGeom prst="straightConnector1">
            <a:avLst/>
          </a:prstGeom>
          <a:noFill/>
          <a:ln w="25400" algn="ctr">
            <a:solidFill>
              <a:srgbClr val="C000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975643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 Server Attack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200" dirty="0"/>
              <a:t>End Server: The web server to which the jondo’s request is sent.</a:t>
            </a:r>
          </a:p>
          <a:p>
            <a:r>
              <a:rPr lang="en-US" sz="3200" dirty="0"/>
              <a:t>Since the server can see traffic to and from itself, receiver anonymity isn’t possible! Also, since any jondo could have forwarded the request, it </a:t>
            </a:r>
            <a:r>
              <a:rPr lang="en-US" sz="3200" dirty="0" smtClean="0"/>
              <a:t>is impossible to determine the originator.</a:t>
            </a:r>
            <a:endParaRPr lang="en-US" sz="3200" dirty="0"/>
          </a:p>
          <a:p>
            <a:r>
              <a:rPr lang="en-US" sz="3200" dirty="0"/>
              <a:t>As the size of the crowd increases, the probability of determining which jondo forwarded the request decreases.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341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Dummy Jondos and the End Server Attack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Unsurprisingly, there is almost no difference between a traditional crowd and one that uses dummy jondos.</a:t>
            </a:r>
          </a:p>
          <a:p>
            <a:r>
              <a:rPr lang="en-US" sz="3200" dirty="0" smtClean="0"/>
              <a:t>The crowd naturally strongly resists the end server attack.</a:t>
            </a:r>
          </a:p>
          <a:p>
            <a:r>
              <a:rPr lang="en-US" sz="3200" dirty="0" smtClean="0"/>
              <a:t>The only difference might be a crowd with dummy jondos could increase a crowd of size 1 or 2 to a more reasonable size.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772552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and Problem Faced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 smtClean="0"/>
              <a:t>When it comes to crowds, bigger is always better, as most anonymity metrics are directly dependent on crowd size.</a:t>
            </a:r>
          </a:p>
          <a:p>
            <a:r>
              <a:rPr lang="en-US" sz="3200" dirty="0" smtClean="0"/>
              <a:t>I was attempting to include “dummy jondos” to bolster crowd size and increase resistance against three common attacks:</a:t>
            </a:r>
          </a:p>
          <a:p>
            <a:pPr lvl="1"/>
            <a:r>
              <a:rPr lang="en-US" sz="3000" dirty="0" smtClean="0"/>
              <a:t>Local eavesdropper</a:t>
            </a:r>
          </a:p>
          <a:p>
            <a:pPr lvl="1"/>
            <a:r>
              <a:rPr lang="en-US" sz="3000" dirty="0" smtClean="0"/>
              <a:t>End server</a:t>
            </a:r>
          </a:p>
          <a:p>
            <a:pPr lvl="1"/>
            <a:r>
              <a:rPr lang="en-US" sz="3000" dirty="0" smtClean="0"/>
              <a:t>Collaborating jondo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465859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>
            <a:spLocks noChangeArrowheads="1"/>
          </p:cNvSpPr>
          <p:nvPr/>
        </p:nvSpPr>
        <p:spPr bwMode="auto">
          <a:xfrm>
            <a:off x="3540153" y="1460549"/>
            <a:ext cx="685800" cy="609600"/>
          </a:xfrm>
          <a:prstGeom prst="ellipse">
            <a:avLst/>
          </a:prstGeom>
          <a:solidFill>
            <a:srgbClr val="C0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endParaRPr lang="en-US" altLang="en-US"/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5422866" y="965351"/>
            <a:ext cx="685800" cy="609600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endParaRPr lang="en-US" alt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5942803" y="2262129"/>
            <a:ext cx="685800" cy="609600"/>
          </a:xfrm>
          <a:prstGeom prst="ellipse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endParaRPr lang="en-US" alt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2034548" y="2310559"/>
            <a:ext cx="685800" cy="609600"/>
          </a:xfrm>
          <a:prstGeom prst="ellipse">
            <a:avLst/>
          </a:prstGeom>
          <a:solidFill>
            <a:srgbClr val="00206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endParaRPr lang="en-US" alt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3758339" y="2784546"/>
            <a:ext cx="685800" cy="609600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endParaRPr lang="en-US" alt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6277797" y="4265170"/>
            <a:ext cx="685800" cy="609600"/>
          </a:xfrm>
          <a:prstGeom prst="ellipse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endParaRPr lang="en-US" alt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3540153" y="4154765"/>
            <a:ext cx="685800" cy="609600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endParaRPr lang="en-US" alt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1936365" y="3865055"/>
            <a:ext cx="685800" cy="609600"/>
          </a:xfrm>
          <a:prstGeom prst="ellipse">
            <a:avLst/>
          </a:prstGeom>
          <a:solidFill>
            <a:srgbClr val="7030A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endParaRPr lang="en-US" alt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7773194" y="1392238"/>
            <a:ext cx="609600" cy="609600"/>
          </a:xfrm>
          <a:prstGeom prst="rect">
            <a:avLst/>
          </a:prstGeom>
          <a:solidFill>
            <a:srgbClr val="C0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endParaRPr lang="en-US" alt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7773194" y="4103307"/>
            <a:ext cx="609600" cy="609600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endParaRPr lang="en-US" alt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7773194" y="2747772"/>
            <a:ext cx="609600" cy="609600"/>
          </a:xfrm>
          <a:prstGeom prst="rect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endParaRPr lang="en-US" altLang="en-US"/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5257003" y="3394146"/>
            <a:ext cx="685800" cy="609600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endParaRPr lang="en-US" altLang="en-US"/>
          </a:p>
        </p:txBody>
      </p:sp>
      <p:cxnSp>
        <p:nvCxnSpPr>
          <p:cNvPr id="17" name="Straight Arrow Connector 16"/>
          <p:cNvCxnSpPr>
            <a:cxnSpLocks noChangeShapeType="1"/>
            <a:endCxn id="8" idx="2"/>
          </p:cNvCxnSpPr>
          <p:nvPr/>
        </p:nvCxnSpPr>
        <p:spPr bwMode="auto">
          <a:xfrm>
            <a:off x="2729647" y="2747772"/>
            <a:ext cx="1028692" cy="341574"/>
          </a:xfrm>
          <a:prstGeom prst="straightConnector1">
            <a:avLst/>
          </a:prstGeom>
          <a:noFill/>
          <a:ln w="25400" algn="ctr">
            <a:solidFill>
              <a:srgbClr val="FFFF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" name="Straight Arrow Connector 21"/>
          <p:cNvCxnSpPr>
            <a:cxnSpLocks noChangeShapeType="1"/>
            <a:endCxn id="6" idx="3"/>
          </p:cNvCxnSpPr>
          <p:nvPr/>
        </p:nvCxnSpPr>
        <p:spPr bwMode="auto">
          <a:xfrm flipV="1">
            <a:off x="4444139" y="2782455"/>
            <a:ext cx="1599097" cy="306891"/>
          </a:xfrm>
          <a:prstGeom prst="straightConnector1">
            <a:avLst/>
          </a:prstGeom>
          <a:noFill/>
          <a:ln w="25400" algn="ctr">
            <a:solidFill>
              <a:srgbClr val="FFFF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" name="Straight Arrow Connector 23"/>
          <p:cNvCxnSpPr>
            <a:cxnSpLocks noChangeShapeType="1"/>
          </p:cNvCxnSpPr>
          <p:nvPr/>
        </p:nvCxnSpPr>
        <p:spPr bwMode="auto">
          <a:xfrm flipV="1">
            <a:off x="6649491" y="2001838"/>
            <a:ext cx="1123703" cy="527691"/>
          </a:xfrm>
          <a:prstGeom prst="straightConnector1">
            <a:avLst/>
          </a:prstGeom>
          <a:noFill/>
          <a:ln w="25400" algn="ctr">
            <a:solidFill>
              <a:srgbClr val="FFFF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342025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Collaborating Jondo Attack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200" dirty="0"/>
              <a:t>Collaborating Jondos: A group of crowd members that can view all communication to and from “collaborating” users and pool this information together to find the sender of a request.</a:t>
            </a:r>
          </a:p>
          <a:p>
            <a:r>
              <a:rPr lang="en-US" sz="3200" dirty="0"/>
              <a:t>If the </a:t>
            </a:r>
            <a:r>
              <a:rPr lang="en-US" sz="3200" dirty="0" smtClean="0"/>
              <a:t>inequality </a:t>
            </a:r>
            <a:r>
              <a:rPr lang="en-US" sz="3200" i="1" dirty="0" smtClean="0"/>
              <a:t>n</a:t>
            </a:r>
            <a:r>
              <a:rPr lang="en-US" sz="3200" dirty="0" smtClean="0"/>
              <a:t> ≥ (</a:t>
            </a:r>
            <a:r>
              <a:rPr lang="en-US" sz="3200" i="1" dirty="0" smtClean="0"/>
              <a:t>p</a:t>
            </a:r>
            <a:r>
              <a:rPr lang="en-US" sz="3200" i="1" baseline="-25000" dirty="0" smtClean="0"/>
              <a:t>f</a:t>
            </a:r>
            <a:r>
              <a:rPr lang="en-US" sz="3200" dirty="0"/>
              <a:t>*(</a:t>
            </a:r>
            <a:r>
              <a:rPr lang="en-US" sz="3200" i="1" dirty="0"/>
              <a:t>c</a:t>
            </a:r>
            <a:r>
              <a:rPr lang="en-US" sz="3200" dirty="0"/>
              <a:t>+1</a:t>
            </a:r>
            <a:r>
              <a:rPr lang="en-US" sz="3200" dirty="0" smtClean="0"/>
              <a:t>))/(</a:t>
            </a:r>
            <a:r>
              <a:rPr lang="en-US" sz="3200" i="1" dirty="0"/>
              <a:t>p</a:t>
            </a:r>
            <a:r>
              <a:rPr lang="en-US" sz="3200" i="1" baseline="-25000" dirty="0"/>
              <a:t>f</a:t>
            </a:r>
            <a:r>
              <a:rPr lang="en-US" sz="3200" dirty="0"/>
              <a:t>-(1/2))  </a:t>
            </a:r>
            <a:r>
              <a:rPr lang="en-US" sz="3200" dirty="0" smtClean="0"/>
              <a:t>is satisfied, </a:t>
            </a:r>
            <a:r>
              <a:rPr lang="en-US" sz="3200" dirty="0"/>
              <a:t>then the sender has probable </a:t>
            </a:r>
            <a:r>
              <a:rPr lang="en-US" sz="3200" dirty="0" smtClean="0"/>
              <a:t>innocence.</a:t>
            </a:r>
            <a:endParaRPr lang="en-US" sz="3200" dirty="0"/>
          </a:p>
          <a:p>
            <a:r>
              <a:rPr lang="en-US" sz="3200" dirty="0"/>
              <a:t>As the size of the crowd increases, the number of collaborating jondos that it can resist also increases!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5786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Dummy Jondos and the Collaborating Jondo Attack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400" dirty="0" smtClean="0"/>
              <a:t>Two ways to try and manipulate </a:t>
            </a:r>
            <a:r>
              <a:rPr lang="en-US" sz="3400" i="1" dirty="0" smtClean="0"/>
              <a:t>n</a:t>
            </a:r>
            <a:r>
              <a:rPr lang="en-US" sz="3400" dirty="0" smtClean="0"/>
              <a:t> </a:t>
            </a:r>
            <a:r>
              <a:rPr lang="en-US" sz="3400" dirty="0"/>
              <a:t>≥ </a:t>
            </a:r>
            <a:r>
              <a:rPr lang="en-US" sz="3400" dirty="0" smtClean="0"/>
              <a:t>(</a:t>
            </a:r>
            <a:r>
              <a:rPr lang="en-US" sz="3400" i="1" dirty="0" smtClean="0"/>
              <a:t>p</a:t>
            </a:r>
            <a:r>
              <a:rPr lang="en-US" sz="3400" i="1" baseline="-25000" dirty="0" smtClean="0"/>
              <a:t>f</a:t>
            </a:r>
            <a:r>
              <a:rPr lang="en-US" sz="3400" dirty="0"/>
              <a:t>*(</a:t>
            </a:r>
            <a:r>
              <a:rPr lang="en-US" sz="3400" i="1" dirty="0"/>
              <a:t>c</a:t>
            </a:r>
            <a:r>
              <a:rPr lang="en-US" sz="3400" dirty="0"/>
              <a:t>+1</a:t>
            </a:r>
            <a:r>
              <a:rPr lang="en-US" sz="3400" dirty="0" smtClean="0"/>
              <a:t>))/(</a:t>
            </a:r>
            <a:r>
              <a:rPr lang="en-US" sz="3400" i="1" dirty="0"/>
              <a:t>p</a:t>
            </a:r>
            <a:r>
              <a:rPr lang="en-US" sz="3400" i="1" baseline="-25000" dirty="0"/>
              <a:t>f</a:t>
            </a:r>
            <a:r>
              <a:rPr lang="en-US" sz="3400" dirty="0"/>
              <a:t>-(1/2</a:t>
            </a:r>
            <a:r>
              <a:rPr lang="en-US" sz="3400" dirty="0" smtClean="0"/>
              <a:t>)):</a:t>
            </a:r>
          </a:p>
          <a:p>
            <a:pPr lvl="1"/>
            <a:r>
              <a:rPr lang="en-US" sz="3400" dirty="0" smtClean="0"/>
              <a:t>We can increase </a:t>
            </a:r>
            <a:r>
              <a:rPr lang="en-US" sz="3400" i="1" dirty="0" smtClean="0"/>
              <a:t>n</a:t>
            </a:r>
            <a:r>
              <a:rPr lang="en-US" sz="3400" dirty="0" smtClean="0"/>
              <a:t>, via dummy jondos</a:t>
            </a:r>
          </a:p>
          <a:p>
            <a:pPr lvl="1"/>
            <a:r>
              <a:rPr lang="en-US" sz="3400" dirty="0" smtClean="0"/>
              <a:t>We can try and “minimize” </a:t>
            </a:r>
            <a:r>
              <a:rPr lang="en-US" sz="3400" i="1" dirty="0" smtClean="0"/>
              <a:t>p</a:t>
            </a:r>
            <a:r>
              <a:rPr lang="en-US" sz="3400" i="1" baseline="-25000" dirty="0" smtClean="0"/>
              <a:t>f</a:t>
            </a:r>
            <a:r>
              <a:rPr lang="en-US" sz="3400" dirty="0" smtClean="0"/>
              <a:t>/(</a:t>
            </a:r>
            <a:r>
              <a:rPr lang="en-US" sz="3400" i="1" dirty="0" smtClean="0"/>
              <a:t>p</a:t>
            </a:r>
            <a:r>
              <a:rPr lang="en-US" sz="3400" i="1" baseline="-25000" dirty="0" smtClean="0"/>
              <a:t>f</a:t>
            </a:r>
            <a:r>
              <a:rPr lang="en-US" sz="3400" dirty="0" smtClean="0"/>
              <a:t>-(1/2)) 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604723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Dummy Jondos: Increasing </a:t>
            </a:r>
            <a:r>
              <a:rPr lang="en-US" i="1" dirty="0" smtClean="0"/>
              <a:t>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As we’ve seen in the local eavesdropper attack: dummy jondos increase the size of the crowd from </a:t>
            </a:r>
            <a:r>
              <a:rPr lang="en-US" sz="3200" i="1" dirty="0" smtClean="0"/>
              <a:t>n</a:t>
            </a:r>
            <a:r>
              <a:rPr lang="en-US" sz="3200" dirty="0" smtClean="0"/>
              <a:t> to (</a:t>
            </a:r>
            <a:r>
              <a:rPr lang="en-US" sz="3200" i="1" dirty="0" err="1" smtClean="0"/>
              <a:t>n</a:t>
            </a:r>
            <a:r>
              <a:rPr lang="en-US" sz="3200" dirty="0" err="1" smtClean="0"/>
              <a:t>+</a:t>
            </a:r>
            <a:r>
              <a:rPr lang="en-US" sz="3200" i="1" dirty="0" err="1" smtClean="0"/>
              <a:t>d</a:t>
            </a:r>
            <a:r>
              <a:rPr lang="en-US" sz="3200" i="1" dirty="0" smtClean="0"/>
              <a:t>)</a:t>
            </a:r>
            <a:r>
              <a:rPr lang="en-US" sz="3200" dirty="0" smtClean="0"/>
              <a:t>.</a:t>
            </a:r>
          </a:p>
          <a:p>
            <a:r>
              <a:rPr lang="en-US" sz="3200" dirty="0" smtClean="0"/>
              <a:t>Can rewrite inequality as </a:t>
            </a:r>
            <a:r>
              <a:rPr lang="en-US" sz="3200" i="1" dirty="0" smtClean="0"/>
              <a:t>(</a:t>
            </a:r>
            <a:r>
              <a:rPr lang="en-US" sz="3200" i="1" dirty="0" err="1" smtClean="0"/>
              <a:t>n</a:t>
            </a:r>
            <a:r>
              <a:rPr lang="en-US" sz="3200" dirty="0" err="1" smtClean="0"/>
              <a:t>+</a:t>
            </a:r>
            <a:r>
              <a:rPr lang="en-US" sz="3200" i="1" dirty="0" err="1" smtClean="0"/>
              <a:t>d</a:t>
            </a:r>
            <a:r>
              <a:rPr lang="en-US" sz="3200" dirty="0" smtClean="0"/>
              <a:t>) </a:t>
            </a:r>
            <a:r>
              <a:rPr lang="en-US" sz="3200" dirty="0"/>
              <a:t>≥ </a:t>
            </a:r>
            <a:r>
              <a:rPr lang="en-US" sz="3200" dirty="0" smtClean="0"/>
              <a:t>(</a:t>
            </a:r>
            <a:r>
              <a:rPr lang="en-US" sz="3200" i="1" dirty="0" smtClean="0"/>
              <a:t>p</a:t>
            </a:r>
            <a:r>
              <a:rPr lang="en-US" sz="3200" i="1" baseline="-25000" dirty="0" smtClean="0"/>
              <a:t>f</a:t>
            </a:r>
            <a:r>
              <a:rPr lang="en-US" sz="3200" dirty="0"/>
              <a:t>*(</a:t>
            </a:r>
            <a:r>
              <a:rPr lang="en-US" sz="3200" i="1" dirty="0"/>
              <a:t>c</a:t>
            </a:r>
            <a:r>
              <a:rPr lang="en-US" sz="3200" dirty="0"/>
              <a:t>+1</a:t>
            </a:r>
            <a:r>
              <a:rPr lang="en-US" sz="3200" dirty="0" smtClean="0"/>
              <a:t>))/(</a:t>
            </a:r>
            <a:r>
              <a:rPr lang="en-US" sz="3200" i="1" dirty="0"/>
              <a:t>p</a:t>
            </a:r>
            <a:r>
              <a:rPr lang="en-US" sz="3200" i="1" baseline="-25000" dirty="0"/>
              <a:t>f</a:t>
            </a:r>
            <a:r>
              <a:rPr lang="en-US" sz="3200" dirty="0"/>
              <a:t>-(1/2</a:t>
            </a:r>
            <a:r>
              <a:rPr lang="en-US" sz="3200" dirty="0" smtClean="0"/>
              <a:t>))</a:t>
            </a:r>
          </a:p>
          <a:p>
            <a:r>
              <a:rPr lang="en-US" sz="3200" dirty="0" smtClean="0"/>
              <a:t>Same guarantee as the local eavesdropper attack: the crowd with dummy jondos will provide no less anonymity.</a:t>
            </a:r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29162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Dummy Jondos (Aside): Increasing Path Length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While manipulating </a:t>
            </a:r>
            <a:r>
              <a:rPr lang="en-US" sz="3200" i="1" dirty="0" smtClean="0"/>
              <a:t>p</a:t>
            </a:r>
            <a:r>
              <a:rPr lang="en-US" sz="3200" i="1" baseline="-25000" dirty="0" smtClean="0"/>
              <a:t>f</a:t>
            </a:r>
            <a:r>
              <a:rPr lang="en-US" sz="3200" dirty="0" smtClean="0"/>
              <a:t> isn’t specifically the responsibility of dummy jondos, it is worth considering to combat the collaborating jondo attack.</a:t>
            </a:r>
          </a:p>
          <a:p>
            <a:r>
              <a:rPr lang="en-US" sz="3200" dirty="0" smtClean="0"/>
              <a:t>No true minimum for </a:t>
            </a:r>
            <a:r>
              <a:rPr lang="en-US" sz="3200" i="1" dirty="0" smtClean="0"/>
              <a:t>p</a:t>
            </a:r>
            <a:r>
              <a:rPr lang="en-US" sz="3200" i="1" baseline="-25000" dirty="0" smtClean="0"/>
              <a:t>f</a:t>
            </a:r>
            <a:r>
              <a:rPr lang="en-US" sz="3200" dirty="0" smtClean="0"/>
              <a:t>/(</a:t>
            </a:r>
            <a:r>
              <a:rPr lang="en-US" sz="3200" i="1" dirty="0"/>
              <a:t>p</a:t>
            </a:r>
            <a:r>
              <a:rPr lang="en-US" sz="3200" i="1" baseline="-25000" dirty="0"/>
              <a:t>f</a:t>
            </a:r>
            <a:r>
              <a:rPr lang="en-US" sz="3200" dirty="0"/>
              <a:t>-(1/2</a:t>
            </a:r>
            <a:r>
              <a:rPr lang="en-US" sz="3200" dirty="0" smtClean="0"/>
              <a:t>)), instead look for where increase in </a:t>
            </a:r>
            <a:r>
              <a:rPr lang="en-US" sz="3200" i="1" dirty="0" smtClean="0"/>
              <a:t>p</a:t>
            </a:r>
            <a:r>
              <a:rPr lang="en-US" sz="3200" i="1" baseline="-25000" dirty="0" smtClean="0"/>
              <a:t>f</a:t>
            </a:r>
            <a:r>
              <a:rPr lang="en-US" sz="3200" dirty="0" smtClean="0"/>
              <a:t> no longer becomes “worth it”.</a:t>
            </a:r>
          </a:p>
          <a:p>
            <a:pPr lvl="1"/>
            <a:r>
              <a:rPr lang="en-US" sz="3000" dirty="0" smtClean="0"/>
              <a:t>Clearly a subjective measure.</a:t>
            </a:r>
            <a:endParaRPr lang="en-US" sz="30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1691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Dummy Jondos (Aside): Increasing Path Length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800" dirty="0" smtClean="0"/>
              <a:t>It appears that “sweet spot” for </a:t>
            </a:r>
            <a:r>
              <a:rPr lang="en-US" sz="3800" i="1" dirty="0" smtClean="0"/>
              <a:t>p</a:t>
            </a:r>
            <a:r>
              <a:rPr lang="en-US" sz="3800" i="1" baseline="-25000" dirty="0" smtClean="0"/>
              <a:t>f</a:t>
            </a:r>
            <a:r>
              <a:rPr lang="en-US" sz="3800" dirty="0" smtClean="0"/>
              <a:t> for maximizing anonymity is somewhere in the range of [0.75,0.85].</a:t>
            </a:r>
          </a:p>
          <a:p>
            <a:r>
              <a:rPr lang="en-US" sz="3800" dirty="0" smtClean="0"/>
              <a:t>However, as </a:t>
            </a:r>
            <a:r>
              <a:rPr lang="en-US" sz="3800" i="1" dirty="0" smtClean="0"/>
              <a:t>n</a:t>
            </a:r>
            <a:r>
              <a:rPr lang="en-US" sz="3800" dirty="0" smtClean="0"/>
              <a:t> grows this </a:t>
            </a:r>
            <a:r>
              <a:rPr lang="en-US" sz="3800" i="1" dirty="0" smtClean="0"/>
              <a:t>p</a:t>
            </a:r>
            <a:r>
              <a:rPr lang="en-US" sz="3800" i="1" baseline="-25000" dirty="0" smtClean="0"/>
              <a:t>f</a:t>
            </a:r>
            <a:r>
              <a:rPr lang="en-US" sz="3800" dirty="0" smtClean="0"/>
              <a:t> may not be sustainable for latency’s sake.</a:t>
            </a:r>
          </a:p>
          <a:p>
            <a:r>
              <a:rPr lang="en-US" sz="3800" dirty="0" smtClean="0"/>
              <a:t>Thus, </a:t>
            </a:r>
            <a:r>
              <a:rPr lang="en-US" sz="3800" dirty="0"/>
              <a:t>it might be desirable to have a sliding scale type of function for the </a:t>
            </a:r>
            <a:r>
              <a:rPr lang="en-US" sz="3800" i="1" dirty="0"/>
              <a:t>pf </a:t>
            </a:r>
            <a:r>
              <a:rPr lang="en-US" sz="3800" dirty="0"/>
              <a:t>in </a:t>
            </a:r>
            <a:r>
              <a:rPr lang="en-US" sz="3800" dirty="0" smtClean="0"/>
              <a:t>which the </a:t>
            </a:r>
            <a:r>
              <a:rPr lang="en-US" sz="3800" dirty="0"/>
              <a:t>value is initially somewhere in the range of [0.75,0.85], but then drops slightly over time </a:t>
            </a:r>
            <a:r>
              <a:rPr lang="en-US" sz="3800" dirty="0" smtClean="0"/>
              <a:t>to accommodate growing/shrinking </a:t>
            </a:r>
            <a:r>
              <a:rPr lang="en-US" sz="3800" dirty="0"/>
              <a:t>crowd </a:t>
            </a:r>
            <a:r>
              <a:rPr lang="en-US" sz="3800" dirty="0" smtClean="0"/>
              <a:t>size.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 smtClean="0"/>
          </a:p>
          <a:p>
            <a:pPr marL="274320" lvl="1" indent="0">
              <a:buNone/>
            </a:pP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332929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>
            <a:spLocks noChangeArrowheads="1"/>
          </p:cNvSpPr>
          <p:nvPr/>
        </p:nvSpPr>
        <p:spPr bwMode="auto">
          <a:xfrm>
            <a:off x="3540153" y="1460549"/>
            <a:ext cx="685800" cy="609600"/>
          </a:xfrm>
          <a:prstGeom prst="ellipse">
            <a:avLst/>
          </a:prstGeom>
          <a:solidFill>
            <a:srgbClr val="C0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endParaRPr lang="en-US" altLang="en-US"/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5422866" y="965351"/>
            <a:ext cx="685800" cy="609600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endParaRPr lang="en-US" alt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5942803" y="2262129"/>
            <a:ext cx="685800" cy="609600"/>
          </a:xfrm>
          <a:prstGeom prst="ellipse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endParaRPr lang="en-US" alt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2034548" y="2310559"/>
            <a:ext cx="685800" cy="609600"/>
          </a:xfrm>
          <a:prstGeom prst="ellipse">
            <a:avLst/>
          </a:prstGeom>
          <a:solidFill>
            <a:srgbClr val="00206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endParaRPr lang="en-US" alt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3758339" y="2784546"/>
            <a:ext cx="685800" cy="609600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endParaRPr lang="en-US" alt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6277797" y="4265170"/>
            <a:ext cx="685800" cy="609600"/>
          </a:xfrm>
          <a:prstGeom prst="ellipse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endParaRPr lang="en-US" alt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3540153" y="4154765"/>
            <a:ext cx="685800" cy="609600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endParaRPr lang="en-US" alt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1936365" y="3865055"/>
            <a:ext cx="685800" cy="609600"/>
          </a:xfrm>
          <a:prstGeom prst="ellipse">
            <a:avLst/>
          </a:prstGeom>
          <a:solidFill>
            <a:srgbClr val="7030A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endParaRPr lang="en-US" alt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7773194" y="1392238"/>
            <a:ext cx="609600" cy="609600"/>
          </a:xfrm>
          <a:prstGeom prst="rect">
            <a:avLst/>
          </a:prstGeom>
          <a:solidFill>
            <a:srgbClr val="C0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endParaRPr lang="en-US" alt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7773194" y="4103307"/>
            <a:ext cx="609600" cy="609600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endParaRPr lang="en-US" alt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7773194" y="2747772"/>
            <a:ext cx="609600" cy="609600"/>
          </a:xfrm>
          <a:prstGeom prst="rect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endParaRPr lang="en-US" altLang="en-US"/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5257003" y="3394146"/>
            <a:ext cx="685800" cy="609600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endParaRPr lang="en-US" altLang="en-US"/>
          </a:p>
        </p:txBody>
      </p:sp>
      <p:cxnSp>
        <p:nvCxnSpPr>
          <p:cNvPr id="16" name="Straight Arrow Connector 15"/>
          <p:cNvCxnSpPr>
            <a:cxnSpLocks noChangeShapeType="1"/>
            <a:endCxn id="4" idx="3"/>
          </p:cNvCxnSpPr>
          <p:nvPr/>
        </p:nvCxnSpPr>
        <p:spPr bwMode="auto">
          <a:xfrm flipV="1">
            <a:off x="2729647" y="1980875"/>
            <a:ext cx="910939" cy="766897"/>
          </a:xfrm>
          <a:prstGeom prst="straightConnector1">
            <a:avLst/>
          </a:prstGeom>
          <a:noFill/>
          <a:ln w="25400" algn="ctr">
            <a:solidFill>
              <a:srgbClr val="FFFF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Straight Arrow Connector 16"/>
          <p:cNvCxnSpPr>
            <a:cxnSpLocks noChangeShapeType="1"/>
            <a:endCxn id="5" idx="3"/>
          </p:cNvCxnSpPr>
          <p:nvPr/>
        </p:nvCxnSpPr>
        <p:spPr bwMode="auto">
          <a:xfrm flipV="1">
            <a:off x="4225953" y="1485677"/>
            <a:ext cx="1297346" cy="274641"/>
          </a:xfrm>
          <a:prstGeom prst="straightConnector1">
            <a:avLst/>
          </a:prstGeom>
          <a:noFill/>
          <a:ln w="25400" algn="ctr">
            <a:solidFill>
              <a:srgbClr val="FFFF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Straight Arrow Connector 17"/>
          <p:cNvCxnSpPr>
            <a:cxnSpLocks noChangeShapeType="1"/>
            <a:endCxn id="8" idx="6"/>
          </p:cNvCxnSpPr>
          <p:nvPr/>
        </p:nvCxnSpPr>
        <p:spPr bwMode="auto">
          <a:xfrm flipH="1">
            <a:off x="4444139" y="1574951"/>
            <a:ext cx="1155764" cy="1514395"/>
          </a:xfrm>
          <a:prstGeom prst="straightConnector1">
            <a:avLst/>
          </a:prstGeom>
          <a:noFill/>
          <a:ln w="25400" algn="ctr">
            <a:solidFill>
              <a:srgbClr val="FFFF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" name="Straight Arrow Connector 24"/>
          <p:cNvCxnSpPr>
            <a:cxnSpLocks noChangeShapeType="1"/>
            <a:stCxn id="8" idx="6"/>
            <a:endCxn id="14" idx="1"/>
          </p:cNvCxnSpPr>
          <p:nvPr/>
        </p:nvCxnSpPr>
        <p:spPr bwMode="auto">
          <a:xfrm flipV="1">
            <a:off x="4444139" y="3052572"/>
            <a:ext cx="3329055" cy="36774"/>
          </a:xfrm>
          <a:prstGeom prst="straightConnector1">
            <a:avLst/>
          </a:prstGeom>
          <a:noFill/>
          <a:ln w="25400" algn="ctr">
            <a:solidFill>
              <a:srgbClr val="FFFF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494570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Dummy jondos no longer set up a crowd to be attacked, but attempt to </a:t>
            </a:r>
            <a:r>
              <a:rPr lang="en-US" sz="3200" dirty="0" smtClean="0"/>
              <a:t>get an optimal crowd size relative to the number of registered users.</a:t>
            </a:r>
          </a:p>
          <a:p>
            <a:r>
              <a:rPr lang="en-US" sz="3200" dirty="0" smtClean="0"/>
              <a:t>Dummy jondos offer the promise of improved anonymity over traditional crowds with the guarantee of being no worse.</a:t>
            </a:r>
          </a:p>
        </p:txBody>
      </p:sp>
    </p:spTree>
    <p:extLst>
      <p:ext uri="{BB962C8B-B14F-4D97-AF65-F5344CB8AC3E}">
        <p14:creationId xmlns:p14="http://schemas.microsoft.com/office/powerpoint/2010/main" val="3403533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200" dirty="0"/>
              <a:t>The behavior of a dummy jondo should be relatively human-like, and so a more realistic behavioral model could likely be developed</a:t>
            </a:r>
            <a:r>
              <a:rPr lang="en-US" sz="3200" dirty="0" smtClean="0"/>
              <a:t>.</a:t>
            </a:r>
          </a:p>
          <a:p>
            <a:r>
              <a:rPr lang="en-US" sz="3200" dirty="0" smtClean="0"/>
              <a:t>When I begin implementing this system (eventually), I will be able to get real data to prove or refute initial ideas from this research (e.g. latency vs. </a:t>
            </a:r>
            <a:r>
              <a:rPr lang="en-US" sz="3200" i="1" dirty="0" smtClean="0"/>
              <a:t>p</a:t>
            </a:r>
            <a:r>
              <a:rPr lang="en-US" sz="3200" i="1" baseline="-25000" dirty="0" smtClean="0"/>
              <a:t>f</a:t>
            </a:r>
            <a:r>
              <a:rPr lang="en-US" sz="3200" dirty="0" smtClean="0"/>
              <a:t>).</a:t>
            </a:r>
          </a:p>
          <a:p>
            <a:r>
              <a:rPr lang="en-US" sz="3200" dirty="0" smtClean="0"/>
              <a:t>I will also be able to redefine various aspects as (inevitable) conflicts arise.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21896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Does This Even Matter?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 smtClean="0"/>
              <a:t>With the recent leaks about NSA data collection, possibly now more than ever people are concerned with their e-privacy.</a:t>
            </a:r>
          </a:p>
          <a:p>
            <a:r>
              <a:rPr lang="en-US" sz="3200" dirty="0" smtClean="0"/>
              <a:t>Crowds offer scalability and good performance for Internet users while defending against several classes of attackers.</a:t>
            </a:r>
          </a:p>
          <a:p>
            <a:r>
              <a:rPr lang="en-US" sz="3200" dirty="0" smtClean="0"/>
              <a:t>Thus any improvement on crowds could make them </a:t>
            </a:r>
            <a:r>
              <a:rPr lang="en-US" sz="3200" smtClean="0"/>
              <a:t>more viable </a:t>
            </a:r>
            <a:r>
              <a:rPr lang="en-US" sz="3200" dirty="0" smtClean="0"/>
              <a:t>for mass usage.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40243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Determine If Dummy Jondos Improve Crowds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300" dirty="0" smtClean="0"/>
              <a:t>In order to determine if dummy jondos are even worth utilizing, we need to compare:</a:t>
            </a:r>
          </a:p>
          <a:p>
            <a:pPr lvl="1"/>
            <a:r>
              <a:rPr lang="en-US" sz="3300" dirty="0" smtClean="0"/>
              <a:t>The likelihood of a degree of anonymity being provided against a class of attacker in the traditional and new crowd schemes.</a:t>
            </a:r>
          </a:p>
          <a:p>
            <a:pPr lvl="1"/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725827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Diaz, Claudia, and Bart </a:t>
            </a:r>
            <a:r>
              <a:rPr lang="en-US" dirty="0" err="1"/>
              <a:t>Preneel</a:t>
            </a:r>
            <a:r>
              <a:rPr lang="en-US" dirty="0"/>
              <a:t>. "Taxonomy of Mixes and Dummy Traffic.". </a:t>
            </a:r>
            <a:r>
              <a:rPr lang="en-US" dirty="0" smtClean="0"/>
              <a:t>	University </a:t>
            </a:r>
            <a:r>
              <a:rPr lang="en-US" dirty="0"/>
              <a:t>of Leuven. </a:t>
            </a:r>
            <a:r>
              <a:rPr lang="en-US" dirty="0" smtClean="0"/>
              <a:t>Web. &lt;</a:t>
            </a:r>
            <a:r>
              <a:rPr lang="en-US" dirty="0"/>
              <a:t>http://</a:t>
            </a:r>
            <a:r>
              <a:rPr lang="en-US" dirty="0" smtClean="0"/>
              <a:t>freehaven.net/anonbib/cache/taxonomy-	dummy.pdf&gt;.</a:t>
            </a:r>
          </a:p>
          <a:p>
            <a:r>
              <a:rPr lang="en-US" dirty="0" smtClean="0"/>
              <a:t>Newman</a:t>
            </a:r>
            <a:r>
              <a:rPr lang="en-US" dirty="0"/>
              <a:t>, Richard E. "Anonymity – Crowds." CIS 6930/4930 Cryptographic </a:t>
            </a:r>
            <a:r>
              <a:rPr lang="en-US" dirty="0" smtClean="0"/>
              <a:t>	Anonymity</a:t>
            </a:r>
            <a:r>
              <a:rPr lang="en-US" dirty="0"/>
              <a:t>. </a:t>
            </a:r>
            <a:r>
              <a:rPr lang="en-US" dirty="0" smtClean="0"/>
              <a:t>University</a:t>
            </a:r>
            <a:r>
              <a:rPr lang="en-US" dirty="0"/>
              <a:t> </a:t>
            </a:r>
            <a:r>
              <a:rPr lang="en-US" dirty="0" smtClean="0"/>
              <a:t>of Florida</a:t>
            </a:r>
            <a:r>
              <a:rPr lang="en-US" dirty="0"/>
              <a:t>. Web. 22 Nov. 2015</a:t>
            </a:r>
            <a:r>
              <a:rPr lang="en-US" dirty="0" smtClean="0"/>
              <a:t>. 	&lt;</a:t>
            </a:r>
            <a:r>
              <a:rPr lang="en-US" dirty="0"/>
              <a:t>http://www.cise.ufl.edu/~nemo/anonymity/lectures/lect04aCrowds.ppt</a:t>
            </a:r>
            <a:r>
              <a:rPr lang="en-US" dirty="0" smtClean="0"/>
              <a:t>&gt;.</a:t>
            </a:r>
          </a:p>
          <a:p>
            <a:r>
              <a:rPr lang="en-US" dirty="0" smtClean="0"/>
              <a:t>Reiter</a:t>
            </a:r>
            <a:r>
              <a:rPr lang="en-US" dirty="0"/>
              <a:t>, Michael K., and </a:t>
            </a:r>
            <a:r>
              <a:rPr lang="en-US" dirty="0" err="1"/>
              <a:t>Aviel</a:t>
            </a:r>
            <a:r>
              <a:rPr lang="en-US" dirty="0"/>
              <a:t> D. Rubin. "Crowds: Anonymity for Web Transactions." </a:t>
            </a:r>
            <a:r>
              <a:rPr lang="en-US" dirty="0" smtClean="0"/>
              <a:t>	ACM Transactions on Information </a:t>
            </a:r>
            <a:r>
              <a:rPr lang="en-US" dirty="0"/>
              <a:t>and System Security 1 1.1 (1998): 66-92. </a:t>
            </a:r>
            <a:r>
              <a:rPr lang="en-US" dirty="0" smtClean="0"/>
              <a:t>	CIS 6930/4930 Cryptographic Anonymity. University </a:t>
            </a:r>
            <a:r>
              <a:rPr lang="en-US" dirty="0"/>
              <a:t>of Florida. Web. 20 Nov. </a:t>
            </a:r>
            <a:r>
              <a:rPr lang="en-US" dirty="0" smtClean="0"/>
              <a:t>	2015.</a:t>
            </a:r>
            <a:r>
              <a:rPr lang="en-US" dirty="0"/>
              <a:t> </a:t>
            </a:r>
            <a:r>
              <a:rPr lang="en-US" dirty="0" smtClean="0"/>
              <a:t>&lt;</a:t>
            </a:r>
            <a:r>
              <a:rPr lang="en-US" dirty="0"/>
              <a:t>http://www.cise.ufl.edu/~nemo/anonymity/papers/crowds:tissec.pdf</a:t>
            </a:r>
            <a:r>
              <a:rPr lang="en-US" dirty="0" smtClean="0"/>
              <a:t>&gt;.</a:t>
            </a:r>
          </a:p>
          <a:p>
            <a:r>
              <a:rPr lang="en-US" dirty="0" smtClean="0"/>
              <a:t>Shields</a:t>
            </a:r>
            <a:r>
              <a:rPr lang="en-US" dirty="0"/>
              <a:t>, Clay, and Brian Neil Levine. "A Protocol for Anonymous Communication </a:t>
            </a:r>
            <a:r>
              <a:rPr lang="en-US" dirty="0" smtClean="0"/>
              <a:t>	Over </a:t>
            </a:r>
            <a:r>
              <a:rPr lang="en-US" dirty="0"/>
              <a:t>the </a:t>
            </a:r>
            <a:r>
              <a:rPr lang="en-US" dirty="0" smtClean="0"/>
              <a:t>Internet.“ Georgetown </a:t>
            </a:r>
            <a:r>
              <a:rPr lang="en-US" dirty="0"/>
              <a:t>University. Web. 28 Nov. 2015</a:t>
            </a:r>
            <a:r>
              <a:rPr lang="en-US" dirty="0" smtClean="0"/>
              <a:t>.</a:t>
            </a:r>
            <a:r>
              <a:rPr lang="en-US" dirty="0"/>
              <a:t> </a:t>
            </a:r>
            <a:r>
              <a:rPr lang="en-US" dirty="0" smtClean="0"/>
              <a:t>	&lt;</a:t>
            </a:r>
            <a:r>
              <a:rPr lang="en-US" dirty="0"/>
              <a:t>http://people.cs.georgetown.edu/~clay/research/pubs/hordes-ccsfinal.pdf</a:t>
            </a:r>
            <a:r>
              <a:rPr lang="en-US" dirty="0" smtClean="0"/>
              <a:t>&gt;.</a:t>
            </a:r>
          </a:p>
          <a:p>
            <a:r>
              <a:rPr lang="en-US" dirty="0" smtClean="0"/>
              <a:t>Wright</a:t>
            </a:r>
            <a:r>
              <a:rPr lang="en-US" dirty="0"/>
              <a:t>, Matthew K.; Adler, Micah; Levine, Brian Neil; and </a:t>
            </a:r>
            <a:r>
              <a:rPr lang="en-US" dirty="0" err="1"/>
              <a:t>Sheilds</a:t>
            </a:r>
            <a:r>
              <a:rPr lang="en-US" dirty="0"/>
              <a:t>, Clay, "The </a:t>
            </a:r>
            <a:r>
              <a:rPr lang="en-US" dirty="0" smtClean="0"/>
              <a:t>	Predecessor </a:t>
            </a:r>
            <a:r>
              <a:rPr lang="en-US" dirty="0"/>
              <a:t>Attack: </a:t>
            </a:r>
            <a:r>
              <a:rPr lang="en-US" dirty="0" smtClean="0"/>
              <a:t>An Analysis </a:t>
            </a:r>
            <a:r>
              <a:rPr lang="en-US" dirty="0"/>
              <a:t>of a Threat to Anonymous Communications </a:t>
            </a:r>
            <a:r>
              <a:rPr lang="en-US" dirty="0" smtClean="0"/>
              <a:t>	Systems</a:t>
            </a:r>
            <a:r>
              <a:rPr lang="en-US" dirty="0"/>
              <a:t>" (2002). Computer </a:t>
            </a:r>
            <a:r>
              <a:rPr lang="en-US" dirty="0" smtClean="0"/>
              <a:t>Science Department </a:t>
            </a:r>
            <a:r>
              <a:rPr lang="en-US" dirty="0"/>
              <a:t>Faculty Publication Series. </a:t>
            </a:r>
            <a:r>
              <a:rPr lang="en-US" dirty="0" smtClean="0"/>
              <a:t>	Paper </a:t>
            </a:r>
            <a:r>
              <a:rPr lang="en-US" dirty="0"/>
              <a:t>164</a:t>
            </a:r>
            <a:r>
              <a:rPr lang="en-US" dirty="0" smtClean="0"/>
              <a:t>. &lt;</a:t>
            </a:r>
            <a:r>
              <a:rPr lang="en-US" dirty="0"/>
              <a:t>http://scholarworks.umass.edu/cs_faculty_pubs/164</a:t>
            </a:r>
            <a:r>
              <a:rPr lang="en-US" dirty="0" smtClean="0"/>
              <a:t>&gt;.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7091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Crowds: Technical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3600" dirty="0" smtClean="0"/>
              <a:t>Collection of users, each represented by their jondo processes.</a:t>
            </a:r>
          </a:p>
          <a:p>
            <a:r>
              <a:rPr lang="en-US" sz="3600" dirty="0" smtClean="0"/>
              <a:t>Jondos contact blender server to request admission to the crowd.</a:t>
            </a:r>
          </a:p>
          <a:p>
            <a:r>
              <a:rPr lang="en-US" sz="3600" dirty="0" smtClean="0"/>
              <a:t>Once in the crowd, a user sends a request:</a:t>
            </a:r>
          </a:p>
          <a:p>
            <a:pPr lvl="1" algn="just"/>
            <a:r>
              <a:rPr lang="en-US" sz="2800" dirty="0" smtClean="0"/>
              <a:t>The jondo forwards the request to another jondo with probability </a:t>
            </a:r>
            <a:r>
              <a:rPr lang="en-US" sz="2800" i="1" dirty="0" smtClean="0"/>
              <a:t>p</a:t>
            </a:r>
            <a:r>
              <a:rPr lang="en-US" sz="2800" i="1" baseline="-25000" dirty="0" smtClean="0"/>
              <a:t>f </a:t>
            </a:r>
            <a:r>
              <a:rPr lang="en-US" sz="2800" dirty="0" smtClean="0"/>
              <a:t>(virtual circuit created)</a:t>
            </a:r>
            <a:endParaRPr lang="en-US" sz="2800" i="1" dirty="0" smtClean="0"/>
          </a:p>
          <a:p>
            <a:pPr lvl="1" algn="just"/>
            <a:r>
              <a:rPr lang="en-US" sz="2800" dirty="0"/>
              <a:t>O</a:t>
            </a:r>
            <a:r>
              <a:rPr lang="en-US" sz="2800" dirty="0" smtClean="0"/>
              <a:t>r to the end server with probability 1-</a:t>
            </a:r>
            <a:r>
              <a:rPr lang="en-US" sz="2800" i="1" dirty="0" smtClean="0"/>
              <a:t>p</a:t>
            </a:r>
            <a:r>
              <a:rPr lang="en-US" sz="2800" i="1" baseline="-25000" dirty="0" smtClean="0"/>
              <a:t>f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62654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Dummy Jondos: Original 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600" dirty="0" smtClean="0"/>
              <a:t>The crowd organizer can add an arbitrary amount of jondos to the crowd, thereby increasing the size of the crowd </a:t>
            </a:r>
            <a:r>
              <a:rPr lang="en-US" sz="3600" i="1" dirty="0" smtClean="0"/>
              <a:t>n </a:t>
            </a:r>
            <a:r>
              <a:rPr lang="en-US" sz="3600" dirty="0" smtClean="0"/>
              <a:t>to a large value.</a:t>
            </a:r>
          </a:p>
          <a:p>
            <a:r>
              <a:rPr lang="en-US" sz="3600" dirty="0" smtClean="0"/>
              <a:t>Chance of a local eavesdropper getting lucky drops significantly.</a:t>
            </a:r>
          </a:p>
          <a:p>
            <a:r>
              <a:rPr lang="en-US" sz="3600" dirty="0" smtClean="0"/>
              <a:t>This makes </a:t>
            </a:r>
            <a:r>
              <a:rPr lang="en-US" sz="3600" dirty="0"/>
              <a:t>the amount of collaborators </a:t>
            </a:r>
            <a:r>
              <a:rPr lang="en-US" sz="3600" i="1" dirty="0"/>
              <a:t>c</a:t>
            </a:r>
            <a:r>
              <a:rPr lang="en-US" sz="3600" dirty="0"/>
              <a:t> required to perform a collaborating jondo attack </a:t>
            </a:r>
            <a:r>
              <a:rPr lang="en-US" sz="3600" dirty="0" smtClean="0"/>
              <a:t>(possibly unachievably) large.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25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Dummy Jondos: Original Concept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Sounds </a:t>
            </a:r>
            <a:r>
              <a:rPr lang="en-US" sz="3200" dirty="0" smtClean="0"/>
              <a:t>like we’ve beaten the system, </a:t>
            </a:r>
            <a:r>
              <a:rPr lang="en-US" sz="3200" dirty="0"/>
              <a:t>but…</a:t>
            </a:r>
          </a:p>
          <a:p>
            <a:pPr lvl="1"/>
            <a:r>
              <a:rPr lang="en-US" sz="3200" dirty="0"/>
              <a:t>If the organizer is corrupt, he is now in the perfect position to perform the collaborating jondo attack!</a:t>
            </a:r>
          </a:p>
          <a:p>
            <a:pPr lvl="1"/>
            <a:r>
              <a:rPr lang="en-US" sz="3200" dirty="0"/>
              <a:t>How can the organizer properly set up and control proxies that he might not own?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748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Dummy Jondos: New 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 smtClean="0"/>
              <a:t>Rather than introducing outside “users” to the crowd, make better use of the registered users.</a:t>
            </a:r>
          </a:p>
          <a:p>
            <a:r>
              <a:rPr lang="en-US" sz="3200" dirty="0" smtClean="0"/>
              <a:t>We can no longer add an arbitrary number of jondos, but try to bring in registered (inactive) jondos.</a:t>
            </a:r>
          </a:p>
          <a:p>
            <a:r>
              <a:rPr lang="en-US" sz="3200" dirty="0" smtClean="0"/>
              <a:t>Daemon process activated on computer startup: bring user’s jondo into the crowd in dummy mode.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40435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Dummy Jondos: New Concept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Consider that it is entirely possible that a user may never request to use the Web.</a:t>
            </a:r>
          </a:p>
          <a:p>
            <a:pPr lvl="1"/>
            <a:r>
              <a:rPr lang="en-US" sz="3000" dirty="0" smtClean="0"/>
              <a:t>Paths generated for the crowd will never include this jondo.</a:t>
            </a:r>
          </a:p>
          <a:p>
            <a:pPr lvl="1"/>
            <a:r>
              <a:rPr lang="en-US" sz="3000" dirty="0"/>
              <a:t>User may be using a text editor, fiddling with a virtual machine, developing a program, etc</a:t>
            </a:r>
            <a:r>
              <a:rPr lang="en-US" sz="3000" dirty="0" smtClean="0"/>
              <a:t>.</a:t>
            </a:r>
          </a:p>
          <a:p>
            <a:pPr lvl="1"/>
            <a:r>
              <a:rPr lang="en-US" sz="3000" dirty="0" smtClean="0"/>
              <a:t>We would have submaximal </a:t>
            </a:r>
            <a:r>
              <a:rPr lang="en-US" sz="3000" i="1" dirty="0" smtClean="0"/>
              <a:t>n </a:t>
            </a:r>
            <a:r>
              <a:rPr lang="en-US" sz="3000" dirty="0" smtClean="0"/>
              <a:t>without them!</a:t>
            </a:r>
          </a:p>
          <a:p>
            <a:pPr marL="274320" lvl="1" indent="0">
              <a:buNone/>
            </a:pPr>
            <a:endParaRPr lang="en-US" sz="3000" dirty="0" smtClean="0"/>
          </a:p>
          <a:p>
            <a:pPr marL="548640" lvl="2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08550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Dummy Jondos: Dummy Mode vs. User Mode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 jondo in user mode will act the same as the jondos in a traditional crowd.</a:t>
            </a:r>
            <a:endParaRPr lang="en-US" sz="3000" dirty="0" smtClean="0"/>
          </a:p>
          <a:p>
            <a:r>
              <a:rPr lang="en-US" sz="3000" dirty="0" smtClean="0"/>
              <a:t>The jondo establishes a path, sends out requests, receives responses, forwards requests for others, and so on.</a:t>
            </a:r>
          </a:p>
          <a:p>
            <a:r>
              <a:rPr lang="en-US" sz="3000" dirty="0" smtClean="0"/>
              <a:t>After a period of inactivity within a percentage of a user defined timeout, switch to dummy mode.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1689530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ew">
  <a:themeElements>
    <a:clrScheme name="View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3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7B713C7F-58B7-4AE9-B361-B13EB9EC4C0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TM03457515[[fn=View]]</Template>
  <TotalTime>419</TotalTime>
  <Words>1518</Words>
  <Application>Microsoft Office PowerPoint</Application>
  <PresentationFormat>Widescreen</PresentationFormat>
  <Paragraphs>114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Arial</vt:lpstr>
      <vt:lpstr>Century Schoolbook</vt:lpstr>
      <vt:lpstr>DejaVu Sans</vt:lpstr>
      <vt:lpstr>Times New Roman</vt:lpstr>
      <vt:lpstr>Wingdings 2</vt:lpstr>
      <vt:lpstr>View</vt:lpstr>
      <vt:lpstr>Increasing Anonymity in Crowds via Dummy Jondos</vt:lpstr>
      <vt:lpstr>Introduction and Problem Faced</vt:lpstr>
      <vt:lpstr>How To Determine If Dummy Jondos Improve Crowds</vt:lpstr>
      <vt:lpstr>Crowds: Technical Overview</vt:lpstr>
      <vt:lpstr>Dummy Jondos: Original Concept</vt:lpstr>
      <vt:lpstr>Dummy Jondos: Original Concept Problems</vt:lpstr>
      <vt:lpstr>Dummy Jondos: New Concept</vt:lpstr>
      <vt:lpstr>Dummy Jondos: New Concept</vt:lpstr>
      <vt:lpstr>Dummy Jondos: Dummy Mode vs. User Mode</vt:lpstr>
      <vt:lpstr>Dummy Jondos: Dummy Mode vs. User Mode</vt:lpstr>
      <vt:lpstr>Dummy Jondos: Dummy Mode vs. User Mode</vt:lpstr>
      <vt:lpstr>Dummy Jondos: Dummy Mode vs. User Mode</vt:lpstr>
      <vt:lpstr>PowerPoint Presentation</vt:lpstr>
      <vt:lpstr>Degrees of Anonymity for Crowds</vt:lpstr>
      <vt:lpstr>Local Eavesdropper Attack</vt:lpstr>
      <vt:lpstr>Dummy Jondos and the Local Eavesdropper Attack</vt:lpstr>
      <vt:lpstr>PowerPoint Presentation</vt:lpstr>
      <vt:lpstr>End Server Attack</vt:lpstr>
      <vt:lpstr>Dummy Jondos and the End Server Attack</vt:lpstr>
      <vt:lpstr>PowerPoint Presentation</vt:lpstr>
      <vt:lpstr>Collaborating Jondo Attack</vt:lpstr>
      <vt:lpstr>Dummy Jondos and the Collaborating Jondo Attack</vt:lpstr>
      <vt:lpstr>Dummy Jondos: Increasing n</vt:lpstr>
      <vt:lpstr>Dummy Jondos (Aside): Increasing Path Length</vt:lpstr>
      <vt:lpstr>Dummy Jondos (Aside): Increasing Path Length</vt:lpstr>
      <vt:lpstr>PowerPoint Presentation</vt:lpstr>
      <vt:lpstr>Conclusions</vt:lpstr>
      <vt:lpstr>Conclusions</vt:lpstr>
      <vt:lpstr>Why Does This Even Matter?</vt:lpstr>
      <vt:lpstr>References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Wiggers</dc:creator>
  <cp:lastModifiedBy>Wiggers</cp:lastModifiedBy>
  <cp:revision>17</cp:revision>
  <dcterms:created xsi:type="dcterms:W3CDTF">2015-12-06T00:19:59Z</dcterms:created>
  <dcterms:modified xsi:type="dcterms:W3CDTF">2015-12-06T20:05:34Z</dcterms:modified>
</cp:coreProperties>
</file>