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7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2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4" r:id="rId20"/>
    <p:sldId id="276" r:id="rId21"/>
    <p:sldId id="277" r:id="rId22"/>
    <p:sldId id="278" r:id="rId23"/>
    <p:sldId id="279" r:id="rId24"/>
    <p:sldId id="280" r:id="rId25"/>
    <p:sldId id="264" r:id="rId2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70D-C18B-42F9-B679-D9EC5D2466F8}" type="datetimeFigureOut">
              <a:rPr lang="zh-CN" altLang="en-US" smtClean="0"/>
              <a:t>2015/12/9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3AAE0AC-DD64-4360-AF9F-5620A82D8D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2795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70D-C18B-42F9-B679-D9EC5D2466F8}" type="datetimeFigureOut">
              <a:rPr lang="zh-CN" altLang="en-US" smtClean="0"/>
              <a:t>2015/12/9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3AAE0AC-DD64-4360-AF9F-5620A82D8D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5936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70D-C18B-42F9-B679-D9EC5D2466F8}" type="datetimeFigureOut">
              <a:rPr lang="zh-CN" altLang="en-US" smtClean="0"/>
              <a:t>2015/12/9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3AAE0AC-DD64-4360-AF9F-5620A82D8D27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5197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70D-C18B-42F9-B679-D9EC5D2466F8}" type="datetimeFigureOut">
              <a:rPr lang="zh-CN" altLang="en-US" smtClean="0"/>
              <a:t>2015/12/9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3AAE0AC-DD64-4360-AF9F-5620A82D8D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7809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70D-C18B-42F9-B679-D9EC5D2466F8}" type="datetimeFigureOut">
              <a:rPr lang="zh-CN" altLang="en-US" smtClean="0"/>
              <a:t>2015/12/9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3AAE0AC-DD64-4360-AF9F-5620A82D8D27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15387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70D-C18B-42F9-B679-D9EC5D2466F8}" type="datetimeFigureOut">
              <a:rPr lang="zh-CN" altLang="en-US" smtClean="0"/>
              <a:t>2015/12/9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3AAE0AC-DD64-4360-AF9F-5620A82D8D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329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70D-C18B-42F9-B679-D9EC5D2466F8}" type="datetimeFigureOut">
              <a:rPr lang="zh-CN" altLang="en-US" smtClean="0"/>
              <a:t>2015/12/9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E0AC-DD64-4360-AF9F-5620A82D8D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85753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70D-C18B-42F9-B679-D9EC5D2466F8}" type="datetimeFigureOut">
              <a:rPr lang="zh-CN" altLang="en-US" smtClean="0"/>
              <a:t>2015/12/9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E0AC-DD64-4360-AF9F-5620A82D8D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5830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70D-C18B-42F9-B679-D9EC5D2466F8}" type="datetimeFigureOut">
              <a:rPr lang="zh-CN" altLang="en-US" smtClean="0"/>
              <a:t>2015/12/9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E0AC-DD64-4360-AF9F-5620A82D8D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2788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70D-C18B-42F9-B679-D9EC5D2466F8}" type="datetimeFigureOut">
              <a:rPr lang="zh-CN" altLang="en-US" smtClean="0"/>
              <a:t>2015/12/9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3AAE0AC-DD64-4360-AF9F-5620A82D8D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4288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70D-C18B-42F9-B679-D9EC5D2466F8}" type="datetimeFigureOut">
              <a:rPr lang="zh-CN" altLang="en-US" smtClean="0"/>
              <a:t>2015/12/9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3AAE0AC-DD64-4360-AF9F-5620A82D8D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702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70D-C18B-42F9-B679-D9EC5D2466F8}" type="datetimeFigureOut">
              <a:rPr lang="zh-CN" altLang="en-US" smtClean="0"/>
              <a:t>2015/12/9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3AAE0AC-DD64-4360-AF9F-5620A82D8D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9466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70D-C18B-42F9-B679-D9EC5D2466F8}" type="datetimeFigureOut">
              <a:rPr lang="zh-CN" altLang="en-US" smtClean="0"/>
              <a:t>2015/12/9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E0AC-DD64-4360-AF9F-5620A82D8D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8029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70D-C18B-42F9-B679-D9EC5D2466F8}" type="datetimeFigureOut">
              <a:rPr lang="zh-CN" altLang="en-US" smtClean="0"/>
              <a:t>2015/12/9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E0AC-DD64-4360-AF9F-5620A82D8D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5370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70D-C18B-42F9-B679-D9EC5D2466F8}" type="datetimeFigureOut">
              <a:rPr lang="zh-CN" altLang="en-US" smtClean="0"/>
              <a:t>2015/12/9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E0AC-DD64-4360-AF9F-5620A82D8D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136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70D-C18B-42F9-B679-D9EC5D2466F8}" type="datetimeFigureOut">
              <a:rPr lang="zh-CN" altLang="en-US" smtClean="0"/>
              <a:t>2015/12/9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3AAE0AC-DD64-4360-AF9F-5620A82D8D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564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9270D-C18B-42F9-B679-D9EC5D2466F8}" type="datetimeFigureOut">
              <a:rPr lang="zh-CN" altLang="en-US" smtClean="0"/>
              <a:t>2015/12/9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3AAE0AC-DD64-4360-AF9F-5620A82D8D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7239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8" r:id="rId1"/>
    <p:sldLayoutId id="2147484109" r:id="rId2"/>
    <p:sldLayoutId id="2147484110" r:id="rId3"/>
    <p:sldLayoutId id="2147484111" r:id="rId4"/>
    <p:sldLayoutId id="2147484112" r:id="rId5"/>
    <p:sldLayoutId id="2147484113" r:id="rId6"/>
    <p:sldLayoutId id="2147484114" r:id="rId7"/>
    <p:sldLayoutId id="2147484115" r:id="rId8"/>
    <p:sldLayoutId id="2147484116" r:id="rId9"/>
    <p:sldLayoutId id="2147484117" r:id="rId10"/>
    <p:sldLayoutId id="2147484118" r:id="rId11"/>
    <p:sldLayoutId id="2147484119" r:id="rId12"/>
    <p:sldLayoutId id="2147484120" r:id="rId13"/>
    <p:sldLayoutId id="2147484121" r:id="rId14"/>
    <p:sldLayoutId id="2147484122" r:id="rId15"/>
    <p:sldLayoutId id="21474841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Effectiveness of Blending Attacks on Mixes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Meng Tang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48642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Description of mixes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CN" dirty="0" smtClean="0"/>
                  <a:t>Ignore threshold mixes, consider all mixes to operate on a timed basis</a:t>
                </a:r>
              </a:p>
              <a:p>
                <a:endParaRPr lang="en-US" altLang="zh-CN" dirty="0"/>
              </a:p>
              <a:p>
                <a:r>
                  <a:rPr lang="en-US" altLang="zh-CN" dirty="0" smtClean="0"/>
                  <a:t>Define a mix with a 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CN" dirty="0" smtClean="0"/>
                  <a:t> and a function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CN" dirty="0" smtClean="0"/>
                  <a:t>: a subset of real numbers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CN" dirty="0" smtClean="0"/>
                  <a:t>: if a message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altLang="zh-CN" dirty="0" smtClean="0"/>
                  <a:t> is in the mix at time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altLang="zh-CN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CN" dirty="0" smtClean="0"/>
                  <a:t>, then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CN" dirty="0" smtClean="0"/>
                  <a:t> is the possibility that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altLang="zh-CN" dirty="0" smtClean="0"/>
                  <a:t> remains in the mix at time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US" altLang="zh-CN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zh-CN" altLang="en-US" dirty="0" smtClean="0"/>
                  <a:t> </a:t>
                </a:r>
                <a:r>
                  <a:rPr lang="en-US" altLang="zh-CN" dirty="0" smtClean="0"/>
                  <a:t>is dependent on the mix’s settings and the attacker’s computing power</a:t>
                </a:r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479" t="-8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8223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Attack on timed mix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altLang="zh-CN" dirty="0" smtClean="0"/>
                  <a:t>Mix fires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altLang="zh-CN" dirty="0" smtClean="0"/>
              </a:p>
              <a:p>
                <a:r>
                  <a:rPr lang="en-US" altLang="zh-CN" dirty="0" smtClean="0"/>
                  <a:t>Attacker blocks incoming traffic at time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altLang="zh-CN" dirty="0" smtClean="0"/>
              </a:p>
              <a:p>
                <a:r>
                  <a:rPr lang="en-US" altLang="zh-CN" dirty="0" smtClean="0"/>
                  <a:t>Attacker waits until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CN" dirty="0" smtClean="0"/>
                  <a:t>, inserts target message</a:t>
                </a:r>
              </a:p>
              <a:p>
                <a:r>
                  <a:rPr lang="en-US" altLang="zh-CN" dirty="0" smtClean="0"/>
                  <a:t>Attacker waits until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CN" dirty="0" smtClean="0"/>
                  <a:t>, selects one message from output, claims equivalency</a:t>
                </a:r>
              </a:p>
              <a:p>
                <a:endParaRPr lang="en-US" altLang="zh-CN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 = {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 = </m:t>
                    </m:r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𝑘𝑇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altLang="zh-CN" dirty="0" smtClean="0"/>
              </a:p>
              <a:p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zh-CN" altLang="zh-CN"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zh-CN" altLang="zh-CN">
                                  <a:latin typeface="Cambria Math" panose="02040503050406030204" pitchFamily="18" charset="0"/>
                                </a:rPr>
                                <m:t>≥</m:t>
                              </m:r>
                              <m:r>
                                <m:rPr>
                                  <m:sty m:val="p"/>
                                </m:rPr>
                                <a:rPr lang="en-US" altLang="zh-CN"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altLang="zh-CN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altLang="zh-CN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342" t="-323" b="-129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8941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Attack on timed pool mix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altLang="zh-CN" dirty="0" smtClean="0"/>
                  <a:t>Same steps as timed mix</a:t>
                </a:r>
              </a:p>
              <a:p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altLang="zh-CN" dirty="0"/>
                  <a:t>: pool </a:t>
                </a:r>
                <a:r>
                  <a:rPr lang="en-US" altLang="zh-CN" dirty="0" smtClean="0"/>
                  <a:t>size</a:t>
                </a:r>
              </a:p>
              <a:p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altLang="zh-CN" dirty="0"/>
                  <a:t>: number of spurious messages attacker inserts each </a:t>
                </a:r>
                <a:r>
                  <a:rPr lang="en-US" altLang="zh-CN" dirty="0" smtClean="0"/>
                  <a:t>round</a:t>
                </a:r>
              </a:p>
              <a:p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𝑞</m:t>
                        </m:r>
                      </m:den>
                    </m:f>
                  </m:oMath>
                </a14:m>
                <a:r>
                  <a:rPr lang="en-US" altLang="zh-CN" dirty="0" smtClean="0"/>
                  <a:t>, indicates the rate that the pool shrinks</a:t>
                </a:r>
                <a:endParaRPr lang="zh-CN" altLang="zh-CN" dirty="0"/>
              </a:p>
              <a:p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altLang="zh-CN" dirty="0"/>
                  <a:t>: number of legitimate messages left in mix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zh-CN" altLang="zh-CN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 = {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 = </m:t>
                    </m:r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𝑘𝑇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zh-CN" altLang="zh-CN" dirty="0"/>
              </a:p>
              <a:p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m>
                      <m:mPr>
                        <m:mcs>
                          <m:mc>
                            <m:mcPr>
                              <m:count m:val="2"/>
                              <m:mcJc m:val="center"/>
                            </m:mcPr>
                          </m:mc>
                        </m:mcs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sSup>
                            <m:sSupPr>
                              <m:ctrlPr>
                                <a:rPr lang="zh-CN" altLang="zh-CN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  <m:e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𝑘𝑇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&lt;</m:t>
                          </m:r>
                          <m:d>
                            <m:dPr>
                              <m:ctrlPr>
                                <a:rPr lang="zh-CN" altLang="zh-CN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r>
                            <m:rPr>
                              <m:sty m:val="p"/>
                            </m:rPr>
                            <a:rPr lang="en-US" altLang="zh-CN"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mr>
                    </m:m>
                  </m:oMath>
                </a14:m>
                <a:endParaRPr lang="zh-CN" altLang="zh-CN" dirty="0"/>
              </a:p>
              <a:p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m>
                      <m:mPr>
                        <m:mcs>
                          <m:mc>
                            <m:mcPr>
                              <m:count m:val="2"/>
                              <m:mcJc m:val="center"/>
                            </m:mcPr>
                          </m:mc>
                        </m:mcs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𝑝</m:t>
                          </m:r>
                          <m:sSup>
                            <m:sSupPr>
                              <m:ctrlPr>
                                <a:rPr lang="zh-CN" altLang="zh-CN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  <m:e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mr>
                    </m:m>
                  </m:oMath>
                </a14:m>
                <a:endParaRPr lang="zh-CN" altLang="zh-CN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m>
                      <m:mPr>
                        <m:mcs>
                          <m:mc>
                            <m:mcPr>
                              <m:count m:val="2"/>
                              <m:mcJc m:val="center"/>
                            </m:mcPr>
                          </m:mc>
                        </m:mcs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𝑘𝑇</m:t>
                          </m:r>
                        </m:e>
                        <m:e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mr>
                    </m:m>
                  </m:oMath>
                </a14:m>
                <a:endParaRPr lang="en-US" altLang="zh-CN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m>
                      <m:mPr>
                        <m:mcs>
                          <m:mc>
                            <m:mcPr>
                              <m:count m:val="2"/>
                              <m:mcJc m:val="center"/>
                            </m:mcPr>
                          </m:mc>
                        </m:mcs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e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′&gt;</m:t>
                          </m:r>
                          <m:r>
                            <a:rPr lang="en-US" altLang="zh-CN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mr>
                    </m:m>
                  </m:oMath>
                </a14:m>
                <a:endParaRPr lang="zh-CN" altLang="zh-CN" dirty="0"/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342" t="-177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1564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Attack on binomial mix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CN" dirty="0" smtClean="0"/>
                  <a:t>Same steps as timed mix</a:t>
                </a:r>
              </a:p>
              <a:p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altLang="zh-CN" dirty="0"/>
                  <a:t>: </a:t>
                </a:r>
                <a:r>
                  <a:rPr lang="en-US" altLang="zh-CN" dirty="0" smtClean="0"/>
                  <a:t>number of messages left in the mix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altLang="zh-CN" dirty="0" smtClean="0"/>
              </a:p>
              <a:p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altLang="zh-CN" dirty="0" smtClean="0"/>
                  <a:t>:</a:t>
                </a:r>
                <a:r>
                  <a:rPr lang="en-US" altLang="zh-CN" dirty="0"/>
                  <a:t> </a:t>
                </a:r>
                <a:r>
                  <a:rPr lang="en-US" altLang="zh-CN" dirty="0" smtClean="0"/>
                  <a:t>the chance that </a:t>
                </a:r>
                <a:r>
                  <a:rPr lang="en-US" altLang="zh-CN" dirty="0"/>
                  <a:t>the </a:t>
                </a:r>
                <a:r>
                  <a:rPr lang="en-US" altLang="zh-CN" dirty="0" smtClean="0"/>
                  <a:t>a message is not fired, in each round</a:t>
                </a:r>
                <a:endParaRPr lang="zh-CN" altLang="zh-CN" dirty="0"/>
              </a:p>
              <a:p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altLang="zh-CN" dirty="0"/>
                  <a:t>: number of legitimate messages left in mix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zh-CN" altLang="zh-CN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 = {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 = </m:t>
                    </m:r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𝑘𝑇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zh-CN" altLang="zh-CN" dirty="0"/>
              </a:p>
              <a:p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m>
                      <m:mPr>
                        <m:mcs>
                          <m:mc>
                            <m:mcPr>
                              <m:count m:val="2"/>
                              <m:mcJc m:val="center"/>
                            </m:mcPr>
                          </m:mc>
                        </m:mcs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sSup>
                            <m:sSupPr>
                              <m:ctrlPr>
                                <a:rPr lang="zh-CN" altLang="zh-CN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  <m:e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𝑘𝑇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&lt;</m:t>
                          </m:r>
                          <m:d>
                            <m:dPr>
                              <m:ctrlPr>
                                <a:rPr lang="zh-CN" altLang="zh-CN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r>
                            <m:rPr>
                              <m:sty m:val="p"/>
                            </m:rPr>
                            <a:rPr lang="en-US" altLang="zh-CN"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mr>
                    </m:m>
                  </m:oMath>
                </a14:m>
                <a:endParaRPr lang="zh-CN" altLang="zh-CN" dirty="0"/>
              </a:p>
              <a:p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m>
                      <m:mPr>
                        <m:mcs>
                          <m:mc>
                            <m:mcPr>
                              <m:count m:val="2"/>
                              <m:mcJc m:val="center"/>
                            </m:mcPr>
                          </m:mc>
                        </m:mcs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𝑝</m:t>
                          </m:r>
                          <m:sSup>
                            <m:sSupPr>
                              <m:ctrlPr>
                                <a:rPr lang="zh-CN" altLang="zh-CN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  <m:e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mr>
                    </m:m>
                  </m:oMath>
                </a14:m>
                <a:endParaRPr lang="zh-CN" altLang="zh-CN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m>
                      <m:mPr>
                        <m:mcs>
                          <m:mc>
                            <m:mcPr>
                              <m:count m:val="2"/>
                              <m:mcJc m:val="center"/>
                            </m:mcPr>
                          </m:mc>
                        </m:mcs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𝑘𝑇</m:t>
                          </m:r>
                        </m:e>
                        <m:e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mr>
                    </m:m>
                  </m:oMath>
                </a14:m>
                <a:endParaRPr lang="en-US" altLang="zh-CN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m>
                      <m:mPr>
                        <m:mcs>
                          <m:mc>
                            <m:mcPr>
                              <m:count m:val="2"/>
                              <m:mcJc m:val="center"/>
                            </m:mcPr>
                          </m:mc>
                        </m:mcs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′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e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′∈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′&gt;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mr>
                    </m:m>
                  </m:oMath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479" t="-8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6666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Simplifying assumption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CN" dirty="0" smtClean="0"/>
                  <a:t>A smart attacker never stops attack between mix fires</a:t>
                </a:r>
              </a:p>
              <a:p>
                <a:pPr lvl="1"/>
                <a:r>
                  <a:rPr lang="en-US" altLang="zh-CN" dirty="0" smtClean="0"/>
                  <a:t>Either stops at the previous mix fire (saves time)</a:t>
                </a:r>
              </a:p>
              <a:p>
                <a:pPr lvl="1"/>
                <a:r>
                  <a:rPr lang="en-US" altLang="zh-CN" dirty="0" smtClean="0"/>
                  <a:t>Or stops at following mix fires (better results)</a:t>
                </a:r>
              </a:p>
              <a:p>
                <a:r>
                  <a:rPr lang="en-US" altLang="zh-CN" dirty="0" smtClean="0"/>
                  <a:t>Values of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altLang="zh-CN" dirty="0" smtClean="0"/>
                  <a:t> between mix fires are do-not-care terms</a:t>
                </a:r>
              </a:p>
              <a:p>
                <a:r>
                  <a:rPr lang="en-US" altLang="zh-CN" dirty="0" smtClean="0"/>
                  <a:t>Redefine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zh-CN" altLang="en-US" dirty="0" smtClean="0"/>
                  <a:t> </a:t>
                </a:r>
                <a:r>
                  <a:rPr lang="en-US" altLang="zh-CN" dirty="0" smtClean="0"/>
                  <a:t>for timed pool mix and binomial mix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m>
                      <m:mPr>
                        <m:mcs>
                          <m:mc>
                            <m:mcPr>
                              <m:count m:val="2"/>
                              <m:mcJc m:val="center"/>
                            </m:mcPr>
                          </m:mc>
                        </m:mcs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sSup>
                            <m:sSupPr>
                              <m:ctrlPr>
                                <a:rPr lang="zh-CN" altLang="zh-CN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  <m:e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𝑘𝑇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mr>
                    </m:m>
                  </m:oMath>
                </a14:m>
                <a:endParaRPr lang="en-US" altLang="zh-CN" dirty="0" smtClean="0"/>
              </a:p>
              <a:p>
                <a:r>
                  <a:rPr lang="en-US" altLang="zh-CN" dirty="0" smtClean="0"/>
                  <a:t>Extend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altLang="zh-CN" dirty="0" smtClean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m>
                      <m:mPr>
                        <m:mcs>
                          <m:mc>
                            <m:mcPr>
                              <m:count m:val="2"/>
                              <m:mcJc m:val="center"/>
                            </m:mcPr>
                          </m:mc>
                        </m:mcs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sSup>
                            <m:sSupPr>
                              <m:ctrlPr>
                                <a:rPr lang="zh-CN" altLang="zh-CN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</m:e>
                        <m:e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zh-CN" altLang="en-US" i="1" smtClean="0"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mr>
                    </m:m>
                  </m:oMath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479" t="-8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5357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Analysis – anonymity set size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CN" dirty="0" smtClean="0"/>
                  <a:t>Assume that the mix may output any message at any time</a:t>
                </a:r>
              </a:p>
              <a:p>
                <a:r>
                  <a:rPr lang="en-US" altLang="zh-CN" dirty="0" smtClean="0"/>
                  <a:t>The attacker blocks all incoming traffic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altLang="zh-CN" dirty="0" smtClean="0"/>
                  <a:t>, inserts target message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CN" dirty="0" smtClean="0"/>
                  <a:t>, and terminates the attack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altLang="zh-CN" dirty="0"/>
              </a:p>
              <a:p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altLang="zh-CN" dirty="0"/>
                  <a:t>:</a:t>
                </a:r>
                <a:r>
                  <a:rPr lang="zh-CN" altLang="en-US" dirty="0"/>
                  <a:t> </a:t>
                </a:r>
                <a:r>
                  <a:rPr lang="en-US" altLang="zh-CN" dirty="0"/>
                  <a:t>number of non-spurious messages in mix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altLang="zh-CN" dirty="0"/>
              </a:p>
              <a:p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altLang="zh-CN" dirty="0"/>
                  <a:t>:</a:t>
                </a:r>
                <a:r>
                  <a:rPr lang="zh-CN" altLang="en-US" dirty="0"/>
                  <a:t> </a:t>
                </a:r>
                <a:r>
                  <a:rPr lang="en-US" altLang="zh-CN" dirty="0"/>
                  <a:t>number of non-spurious messages in mix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altLang="zh-CN" dirty="0" smtClean="0"/>
              </a:p>
              <a:p>
                <a:endParaRPr lang="en-US" altLang="zh-CN" dirty="0"/>
              </a:p>
              <a:p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𝑝𝑓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endParaRPr lang="en-US" altLang="zh-CN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𝐴𝑆</m:t>
                            </m:r>
                          </m:e>
                        </m:d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=1+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479" t="-8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7706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Analysis – effectiveness evaluation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CN" dirty="0" smtClean="0"/>
                  <a:t>If the attacker has limited time, then there is a chance that there’re no message output between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zh-CN" altLang="en-US" dirty="0" smtClean="0"/>
                  <a:t> </a:t>
                </a:r>
                <a:r>
                  <a:rPr lang="en-US" altLang="zh-CN" dirty="0" smtClean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altLang="zh-CN" dirty="0" smtClean="0"/>
              </a:p>
              <a:p>
                <a:endParaRPr lang="en-US" altLang="zh-CN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zh-CN" altLang="zh-C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zh-CN" altLang="zh-C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𝐴𝑆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|</m:t>
                        </m:r>
                      </m:sup>
                    </m:sSup>
                  </m:oMath>
                </a14:m>
                <a:endParaRPr lang="en-US" altLang="zh-CN" dirty="0" smtClean="0"/>
              </a:p>
              <a:p>
                <a:endParaRPr lang="en-US" altLang="zh-CN" dirty="0"/>
              </a:p>
              <a:p>
                <a:r>
                  <a:rPr lang="en-US" altLang="zh-CN" dirty="0" smtClean="0"/>
                  <a:t>Attacker’s overall chance of success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1−</m:t>
                        </m:r>
                        <m:sSub>
                          <m:sSub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𝐴𝑆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|</m:t>
                        </m:r>
                      </m:den>
                    </m:f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1−</m:t>
                        </m:r>
                        <m:sSup>
                          <m:sSup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zh-CN" altLang="zh-CN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zh-CN" altLang="zh-CN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CN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altLang="zh-CN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zh-CN" altLang="zh-CN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CN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altLang="zh-CN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𝐴𝑆</m:t>
                            </m:r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|</m:t>
                            </m:r>
                          </m:sup>
                        </m:sSup>
                      </m:num>
                      <m:den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𝐴𝑆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|</m:t>
                        </m:r>
                      </m:den>
                    </m:f>
                  </m:oMath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479" t="-8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2907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Analysis – message delay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CN" dirty="0" smtClean="0"/>
                  <a:t>Mix has message delay of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endParaRPr lang="en-US" altLang="zh-CN" dirty="0" smtClean="0"/>
              </a:p>
              <a:p>
                <a:endParaRPr lang="en-US" altLang="zh-CN" dirty="0"/>
              </a:p>
              <a:p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subSup"/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zh-CN" altLang="zh-CN">
                            <a:latin typeface="Cambria Math" panose="02040503050406030204" pitchFamily="18" charset="0"/>
                          </a:rPr>
                          <m:t>∞</m:t>
                        </m:r>
                      </m:sup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𝑡𝑓</m:t>
                        </m:r>
                        <m:d>
                          <m:d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d>
                          <m:d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zh-CN" altLang="zh-CN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𝑑𝑡</m:t>
                                </m:r>
                              </m:e>
                            </m:d>
                          </m:e>
                        </m:d>
                      </m:e>
                    </m:nary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subSup"/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zh-CN" altLang="zh-CN">
                            <a:latin typeface="Cambria Math" panose="02040503050406030204" pitchFamily="18" charset="0"/>
                          </a:rPr>
                          <m:t>∞</m:t>
                        </m:r>
                      </m:sup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𝑡𝑓</m:t>
                        </m:r>
                        <m:d>
                          <m:d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′</m:t>
                        </m:r>
                        <m:d>
                          <m:d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𝑑𝑡</m:t>
                        </m:r>
                      </m:e>
                    </m:nary>
                    <m:r>
                      <a:rPr lang="en-US" altLang="zh-CN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′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nary>
                      <m:naryPr>
                        <m:limLoc m:val="subSup"/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altLang="zh-CN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zh-CN" altLang="zh-CN">
                            <a:latin typeface="Cambria Math" panose="02040503050406030204" pitchFamily="18" charset="0"/>
                          </a:rPr>
                          <m:t>∞</m:t>
                        </m:r>
                      </m:sup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𝑡𝑓</m:t>
                        </m:r>
                        <m:d>
                          <m:d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𝑑𝑡</m:t>
                        </m:r>
                      </m:e>
                    </m:nary>
                  </m:oMath>
                </a14:m>
                <a:endParaRPr lang="en-US" altLang="zh-CN" dirty="0" smtClean="0"/>
              </a:p>
              <a:p>
                <a:endParaRPr lang="en-US" altLang="zh-CN" dirty="0"/>
              </a:p>
              <a:p>
                <a:r>
                  <a:rPr lang="en-US" altLang="zh-CN" dirty="0" smtClean="0"/>
                  <a:t>Because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altLang="zh-CN" dirty="0" smtClean="0"/>
                  <a:t> depends on the attacker,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zh-CN" altLang="en-US" dirty="0" smtClean="0"/>
                  <a:t> </a:t>
                </a:r>
                <a:r>
                  <a:rPr lang="en-US" altLang="zh-CN" dirty="0" smtClean="0"/>
                  <a:t>is not the actual message delay when the mix is in normal operation ,but should be proportional to it.</a:t>
                </a:r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479" t="-8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8018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Analysis – exact/certain attack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altLang="zh-CN" dirty="0" smtClean="0"/>
                  <a:t>The attack is exact if</a:t>
                </a: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𝐴𝑆</m:t>
                        </m:r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altLang="zh-CN" dirty="0" smtClean="0"/>
                  <a:t> (attacker may spend infinite time)</a:t>
                </a:r>
              </a:p>
              <a:p>
                <a:r>
                  <a:rPr lang="en-US" altLang="zh-CN" dirty="0" smtClean="0"/>
                  <a:t>The attack is exact and certain if</a:t>
                </a: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𝐴𝑆</m:t>
                        </m:r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altLang="zh-CN" dirty="0" smtClean="0"/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altLang="zh-CN" dirty="0" smtClean="0"/>
                  <a:t> (attacker spends finite time)</a:t>
                </a:r>
              </a:p>
              <a:p>
                <a:endParaRPr lang="en-US" altLang="zh-CN" dirty="0"/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𝐴𝑆</m:t>
                        </m:r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1+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𝑝𝑓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CN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zh-CN" altLang="zh-C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zh-CN" altLang="zh-C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𝐴𝑆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|</m:t>
                        </m:r>
                      </m:sup>
                    </m:sSup>
                  </m:oMath>
                </a14:m>
                <a:endParaRPr lang="en-US" altLang="zh-CN" dirty="0" smtClean="0"/>
              </a:p>
              <a:p>
                <a:pPr lvl="1"/>
                <a:r>
                  <a:rPr lang="en-US" altLang="zh-CN" dirty="0" smtClean="0"/>
                  <a:t>The attack can be exact and certain </a:t>
                </a:r>
                <a:r>
                  <a:rPr lang="en-US" altLang="zh-CN" dirty="0" err="1" smtClean="0"/>
                  <a:t>iff</a:t>
                </a:r>
                <a:r>
                  <a:rPr lang="en-US" altLang="zh-CN" dirty="0" smtClean="0"/>
                  <a:t> for some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altLang="zh-CN" dirty="0" smtClean="0"/>
                  <a:t>,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altLang="zh-CN" dirty="0" smtClean="0"/>
                  <a:t>. Because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zh-CN" altLang="en-US" dirty="0" smtClean="0"/>
                  <a:t> </a:t>
                </a:r>
                <a:r>
                  <a:rPr lang="en-US" altLang="zh-CN" dirty="0" smtClean="0"/>
                  <a:t>is monotonically decreasing, there is a </a:t>
                </a:r>
                <a:r>
                  <a:rPr lang="en-US" altLang="zh-CN" dirty="0"/>
                  <a:t>value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en-US" altLang="zh-CN" dirty="0"/>
                  <a:t> such that for any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en-US" altLang="zh-CN" dirty="0"/>
                  <a:t>,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)=0</m:t>
                    </m:r>
                  </m:oMath>
                </a14:m>
                <a:endParaRPr lang="en-US" altLang="zh-CN" dirty="0" smtClean="0"/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zh-CN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zh-CN" altLang="zh-CN">
                                <a:latin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en-US" altLang="zh-CN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zh-CN" altLang="zh-CN">
                                <a:latin typeface="Cambria Math" panose="02040503050406030204" pitchFamily="18" charset="0"/>
                              </a:rPr>
                              <m:t>∞</m:t>
                            </m:r>
                          </m:lim>
                        </m:limLow>
                      </m:fName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en-US" altLang="zh-CN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zh-CN" altLang="en-US" dirty="0" smtClean="0"/>
                  <a:t> </a:t>
                </a:r>
                <a:r>
                  <a:rPr lang="en-US" altLang="zh-CN" dirty="0" smtClean="0"/>
                  <a:t>should always hold, or there is a positive chance for each message to stay in the mix indefinitely. So an exact attack is always possible (if no other mechanics are introduced)</a:t>
                </a:r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342" t="-323" r="-821" b="-8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7521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zh-CN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m>
                      <m:mPr>
                        <m:mcs>
                          <m:mc>
                            <m:mcPr>
                              <m:count m:val="2"/>
                              <m:mcJc m:val="center"/>
                            </m:mcPr>
                          </m:mc>
                        </m:mcs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sSup>
                            <m:sSupPr>
                              <m:ctrlPr>
                                <a:rPr lang="zh-CN" altLang="zh-CN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𝑙𝑡</m:t>
                              </m:r>
                            </m:sup>
                          </m:sSup>
                        </m:e>
                        <m:e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&gt;0</m:t>
                          </m:r>
                        </m:e>
                      </m:mr>
                    </m:m>
                  </m:oMath>
                </a14:m>
                <a:endParaRPr lang="en-US" altLang="zh-CN" dirty="0" smtClean="0"/>
              </a:p>
              <a:p>
                <a:r>
                  <a:rPr lang="en-US" altLang="zh-CN" dirty="0" smtClean="0"/>
                  <a:t>Plot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zh-CN" altLang="en-US" dirty="0" smtClean="0"/>
                  <a:t> </a:t>
                </a:r>
                <a:r>
                  <a:rPr lang="en-US" altLang="zh-CN" dirty="0" smtClean="0"/>
                  <a:t>as a function of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𝑙</m:t>
                    </m:r>
                  </m:oMath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479" t="-32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667" y="0"/>
            <a:ext cx="5333333" cy="40000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666" y="2858000"/>
            <a:ext cx="5333333" cy="40000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4613" y="2858000"/>
            <a:ext cx="5333333" cy="400000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02355"/>
            <a:ext cx="5333333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648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Project Topics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Steps of a blending attack</a:t>
            </a:r>
          </a:p>
          <a:p>
            <a:r>
              <a:rPr lang="en-US" altLang="zh-CN" dirty="0" smtClean="0"/>
              <a:t>Attack model</a:t>
            </a:r>
          </a:p>
          <a:p>
            <a:r>
              <a:rPr lang="en-US" altLang="zh-CN" dirty="0" smtClean="0"/>
              <a:t>Attack effectiveness</a:t>
            </a:r>
          </a:p>
          <a:p>
            <a:pPr lvl="1"/>
            <a:r>
              <a:rPr lang="en-US" altLang="zh-CN" dirty="0" smtClean="0"/>
              <a:t>Anonymity set size, chance of success, </a:t>
            </a:r>
            <a:r>
              <a:rPr lang="en-US" altLang="zh-CN" dirty="0"/>
              <a:t>e</a:t>
            </a:r>
            <a:r>
              <a:rPr lang="en-US" altLang="zh-CN" dirty="0" smtClean="0"/>
              <a:t>tc.</a:t>
            </a:r>
          </a:p>
          <a:p>
            <a:r>
              <a:rPr lang="en-US" altLang="zh-CN" dirty="0" smtClean="0"/>
              <a:t>Factors affecting the attack</a:t>
            </a:r>
          </a:p>
          <a:p>
            <a:r>
              <a:rPr lang="en-US" altLang="zh-CN" dirty="0" smtClean="0"/>
              <a:t>Ways to defend</a:t>
            </a:r>
          </a:p>
        </p:txBody>
      </p:sp>
    </p:spTree>
    <p:extLst>
      <p:ext uri="{BB962C8B-B14F-4D97-AF65-F5344CB8AC3E}">
        <p14:creationId xmlns:p14="http://schemas.microsoft.com/office/powerpoint/2010/main" val="17746388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CN" dirty="0"/>
                  <a:t>Plot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zh-CN" altLang="en-US" dirty="0"/>
                  <a:t> </a:t>
                </a:r>
                <a:r>
                  <a:rPr lang="en-US" altLang="zh-CN" dirty="0"/>
                  <a:t>as a function </a:t>
                </a:r>
                <a:r>
                  <a:rPr lang="en-US" altLang="zh-CN" dirty="0" smtClean="0"/>
                  <a:t>of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</m:oMath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479" t="-8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667" y="0"/>
            <a:ext cx="5333333" cy="40000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667" y="2858000"/>
            <a:ext cx="5333333" cy="40000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8307" y="2858000"/>
            <a:ext cx="5333333" cy="400000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4" y="2861412"/>
            <a:ext cx="5333333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440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Mixes that utilize dummy message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CN" dirty="0" smtClean="0"/>
                  <a:t>First proposed by </a:t>
                </a:r>
                <a:r>
                  <a:rPr lang="en-US" altLang="zh-CN" dirty="0" err="1"/>
                  <a:t>Danezis</a:t>
                </a:r>
                <a:r>
                  <a:rPr lang="en-US" altLang="zh-CN" dirty="0"/>
                  <a:t> and </a:t>
                </a:r>
                <a:r>
                  <a:rPr lang="en-US" altLang="zh-CN" dirty="0" err="1"/>
                  <a:t>Sassaman</a:t>
                </a:r>
                <a:r>
                  <a:rPr lang="en-US" altLang="zh-CN" dirty="0"/>
                  <a:t> [11</a:t>
                </a:r>
                <a:r>
                  <a:rPr lang="en-US" altLang="zh-CN" dirty="0" smtClean="0"/>
                  <a:t>] as “Heartbeat Traffic”</a:t>
                </a:r>
              </a:p>
              <a:p>
                <a:endParaRPr lang="en-US" altLang="zh-CN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1−</m:t>
                        </m:r>
                        <m:sSub>
                          <m:sSub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𝐴𝑆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|</m:t>
                        </m:r>
                      </m:den>
                    </m:f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1−</m:t>
                        </m:r>
                        <m:sSup>
                          <m:sSup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zh-CN" altLang="zh-CN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zh-CN" altLang="zh-CN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CN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altLang="zh-CN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zh-CN" altLang="zh-CN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CN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altLang="zh-CN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𝐴𝑆</m:t>
                            </m:r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|</m:t>
                            </m:r>
                          </m:sup>
                        </m:sSup>
                      </m:num>
                      <m:den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𝐴𝑆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|</m:t>
                        </m:r>
                      </m:den>
                    </m:f>
                  </m:oMath>
                </a14:m>
                <a:endParaRPr lang="en-US" altLang="zh-CN" dirty="0" smtClean="0"/>
              </a:p>
              <a:p>
                <a:pPr lvl="1"/>
                <a:r>
                  <a:rPr lang="en-US" altLang="zh-CN" dirty="0" smtClean="0"/>
                  <a:t>Since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zh-CN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zh-CN" altLang="zh-CN">
                                <a:latin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en-US" altLang="zh-CN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zh-CN" altLang="zh-CN">
                                <a:latin typeface="Cambria Math" panose="02040503050406030204" pitchFamily="18" charset="0"/>
                              </a:rPr>
                              <m:t>∞</m:t>
                            </m:r>
                          </m:lim>
                        </m:limLow>
                      </m:fName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en-US" altLang="zh-CN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zh-CN" altLang="en-US" dirty="0"/>
                  <a:t> </a:t>
                </a:r>
                <a:r>
                  <a:rPr lang="en-US" altLang="zh-CN" dirty="0" smtClean="0"/>
                  <a:t>, there is little we can do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endParaRPr lang="en-US" altLang="zh-CN" dirty="0" smtClean="0"/>
              </a:p>
              <a:p>
                <a:pPr lvl="1"/>
                <a:r>
                  <a:rPr lang="en-US" altLang="zh-CN" dirty="0" smtClean="0"/>
                  <a:t>Idea: put an upper bound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zh-CN" altLang="en-US" dirty="0" smtClean="0"/>
                  <a:t> </a:t>
                </a:r>
                <a:r>
                  <a:rPr lang="en-US" altLang="zh-CN" dirty="0" smtClean="0"/>
                  <a:t>by setting a lower limit for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𝐴𝑆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en-US" altLang="zh-CN" dirty="0" smtClean="0"/>
                  <a:t>	</a:t>
                </a:r>
              </a:p>
              <a:p>
                <a:endParaRPr lang="en-US" altLang="zh-CN" dirty="0"/>
              </a:p>
              <a:p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𝐴𝑆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zh-CN" altLang="en-US" dirty="0" smtClean="0"/>
                  <a:t> </a:t>
                </a:r>
                <a:r>
                  <a:rPr lang="en-US" altLang="zh-CN" dirty="0" smtClean="0"/>
                  <a:t>is reduced to 1 if no good messages other than the target is in the mix</a:t>
                </a:r>
              </a:p>
              <a:p>
                <a:pPr lvl="1"/>
                <a:r>
                  <a:rPr lang="en-US" altLang="zh-CN" dirty="0" smtClean="0"/>
                  <a:t>Construct a source of non-spurious messages that never depletes – dummy pool</a:t>
                </a:r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479" t="-8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149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Mixes that utilize dummy message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altLang="zh-CN" dirty="0" smtClean="0"/>
                  <a:t>Mix maintains a pool of dummy messages of pool size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endParaRPr lang="en-US" altLang="zh-CN" dirty="0" smtClean="0"/>
              </a:p>
              <a:p>
                <a:r>
                  <a:rPr lang="en-US" altLang="zh-CN" dirty="0" smtClean="0"/>
                  <a:t>Messages in the dummy pool are treated the same way as normal messages, and also follows the function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altLang="zh-CN" dirty="0" smtClean="0"/>
              </a:p>
              <a:p>
                <a:r>
                  <a:rPr lang="en-US" altLang="zh-CN" dirty="0" smtClean="0"/>
                  <a:t>Each time a dummy messages is fired, the dummy pool is refilled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endParaRPr lang="en-US" altLang="zh-CN" dirty="0" smtClean="0"/>
              </a:p>
              <a:p>
                <a:r>
                  <a:rPr lang="en-US" altLang="zh-CN" dirty="0" smtClean="0"/>
                  <a:t>Dummy messages are sent to random recipients</a:t>
                </a:r>
                <a:endParaRPr lang="en-US" altLang="zh-CN" dirty="0" smtClean="0"/>
              </a:p>
              <a:p>
                <a:r>
                  <a:rPr lang="en-US" altLang="zh-CN" dirty="0"/>
                  <a:t>Dummy pool can be made virtual if dummy messages are generated on the fly</a:t>
                </a:r>
                <a:endParaRPr lang="en-US" altLang="zh-CN" dirty="0" smtClean="0"/>
              </a:p>
              <a:p>
                <a:endParaRPr lang="en-US" altLang="zh-CN" dirty="0"/>
              </a:p>
              <a:p>
                <a:r>
                  <a:rPr lang="en-US" altLang="zh-CN" dirty="0" smtClean="0"/>
                  <a:t>As long as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zh-CN" altLang="en-US" dirty="0" smtClean="0"/>
                  <a:t> </a:t>
                </a:r>
                <a:r>
                  <a:rPr lang="en-US" altLang="zh-CN" dirty="0" smtClean="0"/>
                  <a:t>does not change, normal traffic is not affected</a:t>
                </a:r>
              </a:p>
              <a:p>
                <a:r>
                  <a:rPr lang="en-US" altLang="zh-CN" dirty="0" smtClean="0"/>
                  <a:t>Anonymity set size is increased</a:t>
                </a: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𝐴𝑆</m:t>
                        </m:r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1+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𝑝𝑓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endParaRPr lang="zh-CN" altLang="en-US" dirty="0"/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342" t="-32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4901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CN" dirty="0" smtClean="0"/>
                  <a:t>Plot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zh-CN" altLang="en-US" dirty="0"/>
                  <a:t> </a:t>
                </a:r>
                <a:r>
                  <a:rPr lang="en-US" altLang="zh-CN" dirty="0"/>
                  <a:t>as a function of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</m:oMath>
                </a14:m>
                <a:endParaRPr lang="en-US" altLang="zh-CN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=10</m:t>
                    </m:r>
                  </m:oMath>
                </a14:m>
                <a:endParaRPr lang="zh-CN" altLang="en-US" dirty="0"/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479" t="-8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667" y="0"/>
            <a:ext cx="5333333" cy="40000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667" y="2858000"/>
            <a:ext cx="5333333" cy="40000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8307" y="2858000"/>
            <a:ext cx="5333333" cy="400000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4" y="2858000"/>
            <a:ext cx="5333333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1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Traffic overhead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zh-CN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altLang="zh-CN" dirty="0" smtClean="0"/>
                  <a:t>: traffic incurred by dummy messages</a:t>
                </a:r>
              </a:p>
              <a:p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altLang="zh-CN" dirty="0" smtClean="0"/>
                  <a:t>: normal traffic</a:t>
                </a:r>
              </a:p>
              <a:p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altLang="zh-CN" dirty="0" smtClean="0"/>
                  <a:t>: number of messages in mix when the mix is in “steady state” (pool size)</a:t>
                </a:r>
              </a:p>
              <a:p>
                <a:endParaRPr lang="en-US" altLang="zh-CN" dirty="0"/>
              </a:p>
              <a:p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𝑑𝑡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e>
                        </m:d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e>
                        </m:d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sSup>
                      <m:sSup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𝑑𝑡</m:t>
                    </m:r>
                  </m:oMath>
                </a14:m>
                <a:endParaRPr lang="en-US" altLang="zh-CN" dirty="0" smtClean="0"/>
              </a:p>
              <a:p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𝑑𝑡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e>
                        </m:d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e>
                        </m:d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𝑝</m:t>
                    </m:r>
                    <m:sSup>
                      <m:sSup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𝑑𝑡</m:t>
                    </m:r>
                  </m:oMath>
                </a14:m>
                <a:endParaRPr lang="en-US" altLang="zh-CN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zh-CN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</m:num>
                      <m:den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</m:oMath>
                </a14:m>
                <a:endParaRPr lang="en-US" altLang="zh-CN" dirty="0" smtClean="0"/>
              </a:p>
              <a:p>
                <a:r>
                  <a:rPr lang="en-US" altLang="zh-CN" dirty="0" smtClean="0"/>
                  <a:t>If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zh-CN" altLang="en-US" dirty="0" smtClean="0"/>
                  <a:t> </a:t>
                </a:r>
                <a:r>
                  <a:rPr lang="en-US" altLang="zh-CN" dirty="0" smtClean="0"/>
                  <a:t>is large, the dummy pool can decrease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zh-CN" altLang="en-US" dirty="0" smtClean="0"/>
                  <a:t> </a:t>
                </a:r>
                <a:r>
                  <a:rPr lang="en-US" altLang="zh-CN" dirty="0" smtClean="0"/>
                  <a:t>without imposing too much impact on the outgoing traffic</a:t>
                </a:r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479" t="-806" b="-96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6014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references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89212" y="1405719"/>
            <a:ext cx="8915400" cy="5452281"/>
          </a:xfrm>
        </p:spPr>
        <p:txBody>
          <a:bodyPr>
            <a:noAutofit/>
          </a:bodyPr>
          <a:lstStyle/>
          <a:p>
            <a:r>
              <a:rPr lang="en-US" altLang="zh-CN" sz="1200" dirty="0"/>
              <a:t>[</a:t>
            </a:r>
            <a:r>
              <a:rPr lang="en-US" altLang="zh-CN" sz="1200" dirty="0" smtClean="0"/>
              <a:t>1] Andreas </a:t>
            </a:r>
            <a:r>
              <a:rPr lang="en-US" altLang="zh-CN" sz="1200" dirty="0" err="1"/>
              <a:t>Pfitzmann</a:t>
            </a:r>
            <a:r>
              <a:rPr lang="en-US" altLang="zh-CN" sz="1200" dirty="0"/>
              <a:t>, Michael </a:t>
            </a:r>
            <a:r>
              <a:rPr lang="en-US" altLang="zh-CN" sz="1200" dirty="0" err="1"/>
              <a:t>Waidner</a:t>
            </a:r>
            <a:r>
              <a:rPr lang="en-US" altLang="zh-CN" sz="1200" dirty="0"/>
              <a:t>, “Networks Without User Observability”, in Computers and Security, 1987, pp. 158-166</a:t>
            </a:r>
          </a:p>
          <a:p>
            <a:r>
              <a:rPr lang="en-US" altLang="zh-CN" sz="1200" dirty="0"/>
              <a:t>[</a:t>
            </a:r>
            <a:r>
              <a:rPr lang="en-US" altLang="zh-CN" sz="1200" dirty="0" smtClean="0"/>
              <a:t>2] Brian </a:t>
            </a:r>
            <a:r>
              <a:rPr lang="en-US" altLang="zh-CN" sz="1200" dirty="0"/>
              <a:t>N. Levine, Michael K. Reiter, </a:t>
            </a:r>
            <a:r>
              <a:rPr lang="en-US" altLang="zh-CN" sz="1200" dirty="0" err="1"/>
              <a:t>Chenxi</a:t>
            </a:r>
            <a:r>
              <a:rPr lang="en-US" altLang="zh-CN" sz="1200" dirty="0"/>
              <a:t> Wang, Matthew Wright, “Timing Attacks in Low-Latency Mix Systems”, in Financial Cryptography, 2004, pp. 251-265</a:t>
            </a:r>
          </a:p>
          <a:p>
            <a:r>
              <a:rPr lang="en-US" altLang="zh-CN" sz="1200" dirty="0"/>
              <a:t>[</a:t>
            </a:r>
            <a:r>
              <a:rPr lang="en-US" altLang="zh-CN" sz="1200" dirty="0" smtClean="0"/>
              <a:t>3] Claudia </a:t>
            </a:r>
            <a:r>
              <a:rPr lang="en-US" altLang="zh-CN" sz="1200" dirty="0"/>
              <a:t>Diaz, Andrei </a:t>
            </a:r>
            <a:r>
              <a:rPr lang="en-US" altLang="zh-CN" sz="1200" dirty="0" err="1"/>
              <a:t>Serjantov</a:t>
            </a:r>
            <a:r>
              <a:rPr lang="en-US" altLang="zh-CN" sz="1200" dirty="0"/>
              <a:t>, “</a:t>
            </a:r>
            <a:r>
              <a:rPr lang="en-US" altLang="zh-CN" sz="1200" dirty="0" err="1"/>
              <a:t>Generalising</a:t>
            </a:r>
            <a:r>
              <a:rPr lang="en-US" altLang="zh-CN" sz="1200" dirty="0"/>
              <a:t> Mixes”, in Privacy </a:t>
            </a:r>
            <a:r>
              <a:rPr lang="en-US" altLang="zh-CN" sz="1200" dirty="0" err="1"/>
              <a:t>Enhacing</a:t>
            </a:r>
            <a:r>
              <a:rPr lang="en-US" altLang="zh-CN" sz="1200" dirty="0"/>
              <a:t> Technologies</a:t>
            </a:r>
          </a:p>
          <a:p>
            <a:r>
              <a:rPr lang="en-US" altLang="zh-CN" sz="1200" dirty="0"/>
              <a:t>[</a:t>
            </a:r>
            <a:r>
              <a:rPr lang="en-US" altLang="zh-CN" sz="1200" dirty="0" smtClean="0"/>
              <a:t>4] David </a:t>
            </a:r>
            <a:r>
              <a:rPr lang="en-US" altLang="zh-CN" sz="1200" dirty="0" err="1"/>
              <a:t>Chaum</a:t>
            </a:r>
            <a:r>
              <a:rPr lang="en-US" altLang="zh-CN" sz="1200" dirty="0"/>
              <a:t>, “Untraceable electronic mail, return addresses, and digital pseudonyms”, in Communications of the ACM, 1981</a:t>
            </a:r>
          </a:p>
          <a:p>
            <a:r>
              <a:rPr lang="en-US" altLang="zh-CN" sz="1200" dirty="0"/>
              <a:t>[</a:t>
            </a:r>
            <a:r>
              <a:rPr lang="en-US" altLang="zh-CN" sz="1200" dirty="0" smtClean="0"/>
              <a:t>5] David </a:t>
            </a:r>
            <a:r>
              <a:rPr lang="en-US" altLang="zh-CN" sz="1200" dirty="0"/>
              <a:t>M. </a:t>
            </a:r>
            <a:r>
              <a:rPr lang="en-US" altLang="zh-CN" sz="1200" dirty="0" err="1"/>
              <a:t>Goldschlag</a:t>
            </a:r>
            <a:r>
              <a:rPr lang="en-US" altLang="zh-CN" sz="1200" dirty="0"/>
              <a:t>, Michael G. Reed, Paul F. </a:t>
            </a:r>
            <a:r>
              <a:rPr lang="en-US" altLang="zh-CN" sz="1200" dirty="0" err="1"/>
              <a:t>Syverson</a:t>
            </a:r>
            <a:r>
              <a:rPr lang="en-US" altLang="zh-CN" sz="1200" dirty="0"/>
              <a:t>, “Hiding Routing Information”, in Proceedings of the First International Workshop on Information Hiding, 1996, pp. 137-150</a:t>
            </a:r>
          </a:p>
          <a:p>
            <a:r>
              <a:rPr lang="en-US" altLang="zh-CN" sz="1200" dirty="0"/>
              <a:t>[</a:t>
            </a:r>
            <a:r>
              <a:rPr lang="en-US" altLang="zh-CN" sz="1200" dirty="0" smtClean="0"/>
              <a:t>6] George </a:t>
            </a:r>
            <a:r>
              <a:rPr lang="en-US" altLang="zh-CN" sz="1200" dirty="0" err="1"/>
              <a:t>Danezis</a:t>
            </a:r>
            <a:r>
              <a:rPr lang="en-US" altLang="zh-CN" sz="1200" dirty="0"/>
              <a:t>, “Designing and attacking anonymous communication systems”, (UCAM-CL-TR-594)</a:t>
            </a:r>
          </a:p>
          <a:p>
            <a:r>
              <a:rPr lang="en-US" altLang="zh-CN" sz="1200" dirty="0"/>
              <a:t>[</a:t>
            </a:r>
            <a:r>
              <a:rPr lang="en-US" altLang="zh-CN" sz="1200" dirty="0" smtClean="0"/>
              <a:t>7] Luke </a:t>
            </a:r>
            <a:r>
              <a:rPr lang="en-US" altLang="zh-CN" sz="1200" dirty="0"/>
              <a:t>O'Connor, “On Blending Attacks For Mixes with Memory Extended Version”, in 7th International Workshop, 2005, pp. 39-52 </a:t>
            </a:r>
          </a:p>
          <a:p>
            <a:r>
              <a:rPr lang="en-US" altLang="zh-CN" sz="1200" dirty="0"/>
              <a:t>[</a:t>
            </a:r>
            <a:r>
              <a:rPr lang="en-US" altLang="zh-CN" sz="1200" dirty="0" smtClean="0"/>
              <a:t>8] Oliver </a:t>
            </a:r>
            <a:r>
              <a:rPr lang="en-US" altLang="zh-CN" sz="1200" dirty="0"/>
              <a:t>Berthold, Andreas </a:t>
            </a:r>
            <a:r>
              <a:rPr lang="en-US" altLang="zh-CN" sz="1200" dirty="0" err="1" smtClean="0"/>
              <a:t>Pfitzmann</a:t>
            </a:r>
            <a:r>
              <a:rPr lang="en-US" altLang="zh-CN" sz="1200" dirty="0"/>
              <a:t>, Ronny </a:t>
            </a:r>
            <a:r>
              <a:rPr lang="en-US" altLang="zh-CN" sz="1200" dirty="0" err="1"/>
              <a:t>Standtke</a:t>
            </a:r>
            <a:r>
              <a:rPr lang="en-US" altLang="zh-CN" sz="1200" dirty="0"/>
              <a:t>, “The disadvantages of free MIX routes and how to overcome them”, in Proceedings of Designing Privacy Enhancing Technologies: Workshop on Design Issues in Anonymity and </a:t>
            </a:r>
            <a:r>
              <a:rPr lang="en-US" altLang="zh-CN" sz="1200" dirty="0" err="1"/>
              <a:t>Unobservability</a:t>
            </a:r>
            <a:r>
              <a:rPr lang="en-US" altLang="zh-CN" sz="1200" dirty="0"/>
              <a:t>, pp. 30-45</a:t>
            </a:r>
          </a:p>
          <a:p>
            <a:r>
              <a:rPr lang="en-US" altLang="zh-CN" sz="1200" dirty="0"/>
              <a:t>[</a:t>
            </a:r>
            <a:r>
              <a:rPr lang="en-US" altLang="zh-CN" sz="1200" dirty="0" smtClean="0"/>
              <a:t>9] </a:t>
            </a:r>
            <a:r>
              <a:rPr lang="en-US" altLang="zh-CN" sz="1200" dirty="0" err="1" smtClean="0"/>
              <a:t>Parvathinathan</a:t>
            </a:r>
            <a:r>
              <a:rPr lang="en-US" altLang="zh-CN" sz="1200" dirty="0" smtClean="0"/>
              <a:t> </a:t>
            </a:r>
            <a:r>
              <a:rPr lang="en-US" altLang="zh-CN" sz="1200" dirty="0" err="1"/>
              <a:t>Venkitasubramaniam</a:t>
            </a:r>
            <a:r>
              <a:rPr lang="en-US" altLang="zh-CN" sz="1200" dirty="0"/>
              <a:t>, </a:t>
            </a:r>
            <a:r>
              <a:rPr lang="en-US" altLang="zh-CN" sz="1200" dirty="0" err="1"/>
              <a:t>Venkat</a:t>
            </a:r>
            <a:r>
              <a:rPr lang="en-US" altLang="zh-CN" sz="1200" dirty="0"/>
              <a:t> </a:t>
            </a:r>
            <a:r>
              <a:rPr lang="en-US" altLang="zh-CN" sz="1200" dirty="0" err="1"/>
              <a:t>Anantharam</a:t>
            </a:r>
            <a:r>
              <a:rPr lang="en-US" altLang="zh-CN" sz="1200" dirty="0"/>
              <a:t>, “On the Anonymity of </a:t>
            </a:r>
            <a:r>
              <a:rPr lang="en-US" altLang="zh-CN" sz="1200" dirty="0" err="1"/>
              <a:t>Chaum</a:t>
            </a:r>
            <a:r>
              <a:rPr lang="en-US" altLang="zh-CN" sz="1200" dirty="0"/>
              <a:t> Mixes”, in Proceedings 2008 IEEE international symposium on information theory, 2008, pp. 534-538</a:t>
            </a:r>
          </a:p>
          <a:p>
            <a:r>
              <a:rPr lang="en-US" altLang="zh-CN" sz="1200" dirty="0"/>
              <a:t>[</a:t>
            </a:r>
            <a:r>
              <a:rPr lang="en-US" altLang="zh-CN" sz="1200" dirty="0" smtClean="0"/>
              <a:t>10] Claudia </a:t>
            </a:r>
            <a:r>
              <a:rPr lang="en-US" altLang="zh-CN" sz="1200" dirty="0"/>
              <a:t>Diaz, Bart </a:t>
            </a:r>
            <a:r>
              <a:rPr lang="en-US" altLang="zh-CN" sz="1200" dirty="0" err="1"/>
              <a:t>Preneel</a:t>
            </a:r>
            <a:r>
              <a:rPr lang="en-US" altLang="zh-CN" sz="1200" dirty="0"/>
              <a:t>, “Reasoning about the Anonymity Provided by Pool Mixes that Generate Dummy Traffic”, in Information Hiding: 6th International Workshop, 2004, pp. 309-325</a:t>
            </a:r>
          </a:p>
          <a:p>
            <a:r>
              <a:rPr lang="en-US" altLang="zh-CN" sz="1200" dirty="0"/>
              <a:t>[</a:t>
            </a:r>
            <a:r>
              <a:rPr lang="en-US" altLang="zh-CN" sz="1200" dirty="0" smtClean="0"/>
              <a:t>11] George </a:t>
            </a:r>
            <a:r>
              <a:rPr lang="en-US" altLang="zh-CN" sz="1200" dirty="0" err="1"/>
              <a:t>Danezis</a:t>
            </a:r>
            <a:r>
              <a:rPr lang="en-US" altLang="zh-CN" sz="1200" dirty="0"/>
              <a:t>, Len </a:t>
            </a:r>
            <a:r>
              <a:rPr lang="en-US" altLang="zh-CN" sz="1200" dirty="0" err="1"/>
              <a:t>Sassaman</a:t>
            </a:r>
            <a:r>
              <a:rPr lang="en-US" altLang="zh-CN" sz="1200" dirty="0"/>
              <a:t>, “Heartbeat Traffic to Counter (n-1) attacks”, in Proceedings of the 2003 ACM workshop on Privacy in the electronic society, 2003, pp. 89-93</a:t>
            </a:r>
          </a:p>
          <a:p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90390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blending attack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Block incoming traffic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8748215" y="3057099"/>
            <a:ext cx="1924334" cy="177420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Mix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9362364" y="3207223"/>
            <a:ext cx="696036" cy="27295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good</a:t>
            </a:r>
            <a:endParaRPr lang="zh-CN" altLang="en-US" sz="1400" dirty="0"/>
          </a:p>
        </p:txBody>
      </p:sp>
      <p:sp>
        <p:nvSpPr>
          <p:cNvPr id="7" name="矩形 6"/>
          <p:cNvSpPr/>
          <p:nvPr/>
        </p:nvSpPr>
        <p:spPr>
          <a:xfrm>
            <a:off x="9976513" y="3807725"/>
            <a:ext cx="696036" cy="27295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good</a:t>
            </a:r>
            <a:endParaRPr lang="zh-CN" altLang="en-US" sz="1400" dirty="0"/>
          </a:p>
        </p:txBody>
      </p:sp>
      <p:sp>
        <p:nvSpPr>
          <p:cNvPr id="8" name="矩形 7"/>
          <p:cNvSpPr/>
          <p:nvPr/>
        </p:nvSpPr>
        <p:spPr>
          <a:xfrm>
            <a:off x="9362364" y="4267200"/>
            <a:ext cx="696036" cy="27295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good</a:t>
            </a:r>
            <a:endParaRPr lang="zh-CN" altLang="en-US" sz="1400" dirty="0"/>
          </a:p>
        </p:txBody>
      </p:sp>
      <p:sp>
        <p:nvSpPr>
          <p:cNvPr id="9" name="矩形 8"/>
          <p:cNvSpPr/>
          <p:nvPr/>
        </p:nvSpPr>
        <p:spPr>
          <a:xfrm>
            <a:off x="7438030" y="3885933"/>
            <a:ext cx="696036" cy="27295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/>
              <a:t>target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284893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blending attack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Block incoming traffic</a:t>
            </a:r>
          </a:p>
          <a:p>
            <a:r>
              <a:rPr lang="en-US" altLang="zh-CN" dirty="0" smtClean="0"/>
              <a:t>Flush legitimate messages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8748215" y="3057099"/>
            <a:ext cx="1924334" cy="177420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Mix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9362364" y="3207223"/>
            <a:ext cx="696036" cy="2729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bad</a:t>
            </a:r>
            <a:endParaRPr lang="zh-CN" altLang="en-US" sz="1400" dirty="0"/>
          </a:p>
        </p:txBody>
      </p:sp>
      <p:sp>
        <p:nvSpPr>
          <p:cNvPr id="7" name="矩形 6"/>
          <p:cNvSpPr/>
          <p:nvPr/>
        </p:nvSpPr>
        <p:spPr>
          <a:xfrm>
            <a:off x="9976513" y="3807725"/>
            <a:ext cx="696036" cy="2729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bad</a:t>
            </a:r>
            <a:endParaRPr lang="zh-CN" altLang="en-US" sz="1400" dirty="0"/>
          </a:p>
        </p:txBody>
      </p:sp>
      <p:sp>
        <p:nvSpPr>
          <p:cNvPr id="8" name="矩形 7"/>
          <p:cNvSpPr/>
          <p:nvPr/>
        </p:nvSpPr>
        <p:spPr>
          <a:xfrm>
            <a:off x="9362364" y="4267200"/>
            <a:ext cx="696036" cy="2729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bad</a:t>
            </a:r>
            <a:endParaRPr lang="zh-CN" altLang="en-US" sz="1400" dirty="0"/>
          </a:p>
        </p:txBody>
      </p:sp>
      <p:sp>
        <p:nvSpPr>
          <p:cNvPr id="9" name="矩形 8"/>
          <p:cNvSpPr/>
          <p:nvPr/>
        </p:nvSpPr>
        <p:spPr>
          <a:xfrm>
            <a:off x="7438030" y="3885933"/>
            <a:ext cx="696036" cy="27295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/>
              <a:t>target</a:t>
            </a:r>
            <a:endParaRPr lang="zh-CN" altLang="en-US" sz="1200" dirty="0"/>
          </a:p>
        </p:txBody>
      </p:sp>
      <p:sp>
        <p:nvSpPr>
          <p:cNvPr id="10" name="矩形 9"/>
          <p:cNvSpPr/>
          <p:nvPr/>
        </p:nvSpPr>
        <p:spPr>
          <a:xfrm>
            <a:off x="9362364" y="1997122"/>
            <a:ext cx="696036" cy="27295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good</a:t>
            </a:r>
            <a:endParaRPr lang="zh-CN" altLang="en-US" sz="1400" dirty="0"/>
          </a:p>
        </p:txBody>
      </p:sp>
      <p:sp>
        <p:nvSpPr>
          <p:cNvPr id="11" name="矩形 10"/>
          <p:cNvSpPr/>
          <p:nvPr/>
        </p:nvSpPr>
        <p:spPr>
          <a:xfrm>
            <a:off x="9362364" y="2456597"/>
            <a:ext cx="696036" cy="27295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good</a:t>
            </a:r>
            <a:endParaRPr lang="zh-CN" altLang="en-US" sz="1400" dirty="0"/>
          </a:p>
        </p:txBody>
      </p:sp>
      <p:sp>
        <p:nvSpPr>
          <p:cNvPr id="12" name="矩形 11"/>
          <p:cNvSpPr/>
          <p:nvPr/>
        </p:nvSpPr>
        <p:spPr>
          <a:xfrm>
            <a:off x="10304059" y="2320119"/>
            <a:ext cx="696036" cy="27295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good</a:t>
            </a:r>
            <a:endParaRPr lang="zh-CN" altLang="en-US" sz="1400" dirty="0"/>
          </a:p>
        </p:txBody>
      </p:sp>
      <p:sp>
        <p:nvSpPr>
          <p:cNvPr id="13" name="矩形 12"/>
          <p:cNvSpPr/>
          <p:nvPr/>
        </p:nvSpPr>
        <p:spPr>
          <a:xfrm>
            <a:off x="8796432" y="3572301"/>
            <a:ext cx="696036" cy="2729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bad</a:t>
            </a:r>
            <a:endParaRPr lang="zh-CN" altLang="en-US" sz="1400" dirty="0"/>
          </a:p>
        </p:txBody>
      </p:sp>
      <p:sp>
        <p:nvSpPr>
          <p:cNvPr id="14" name="矩形 13"/>
          <p:cNvSpPr/>
          <p:nvPr/>
        </p:nvSpPr>
        <p:spPr>
          <a:xfrm>
            <a:off x="8543499" y="2362200"/>
            <a:ext cx="696036" cy="2729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bad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744673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blending attack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Block incoming traffic</a:t>
            </a:r>
          </a:p>
          <a:p>
            <a:r>
              <a:rPr lang="en-US" altLang="zh-CN" dirty="0" smtClean="0"/>
              <a:t>Flush legitimate messages</a:t>
            </a:r>
          </a:p>
          <a:p>
            <a:r>
              <a:rPr lang="en-US" altLang="zh-CN" dirty="0" smtClean="0"/>
              <a:t>Insert target message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8748215" y="3057099"/>
            <a:ext cx="1924334" cy="177420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Mix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9362364" y="3207223"/>
            <a:ext cx="696036" cy="2729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bad</a:t>
            </a:r>
            <a:endParaRPr lang="zh-CN" altLang="en-US" sz="1400" dirty="0"/>
          </a:p>
        </p:txBody>
      </p:sp>
      <p:sp>
        <p:nvSpPr>
          <p:cNvPr id="7" name="矩形 6"/>
          <p:cNvSpPr/>
          <p:nvPr/>
        </p:nvSpPr>
        <p:spPr>
          <a:xfrm>
            <a:off x="9976513" y="3807725"/>
            <a:ext cx="696036" cy="2729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bad</a:t>
            </a:r>
            <a:endParaRPr lang="zh-CN" altLang="en-US" sz="1400" dirty="0"/>
          </a:p>
        </p:txBody>
      </p:sp>
      <p:sp>
        <p:nvSpPr>
          <p:cNvPr id="8" name="矩形 7"/>
          <p:cNvSpPr/>
          <p:nvPr/>
        </p:nvSpPr>
        <p:spPr>
          <a:xfrm>
            <a:off x="9362364" y="4267200"/>
            <a:ext cx="696036" cy="2729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bad</a:t>
            </a:r>
            <a:endParaRPr lang="zh-CN" altLang="en-US" sz="1400" dirty="0"/>
          </a:p>
        </p:txBody>
      </p:sp>
      <p:sp>
        <p:nvSpPr>
          <p:cNvPr id="9" name="矩形 8"/>
          <p:cNvSpPr/>
          <p:nvPr/>
        </p:nvSpPr>
        <p:spPr>
          <a:xfrm>
            <a:off x="9007523" y="4540156"/>
            <a:ext cx="696036" cy="27295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/>
              <a:t>target</a:t>
            </a:r>
            <a:endParaRPr lang="zh-CN" altLang="en-US" sz="1200" dirty="0"/>
          </a:p>
        </p:txBody>
      </p:sp>
      <p:sp>
        <p:nvSpPr>
          <p:cNvPr id="10" name="矩形 9"/>
          <p:cNvSpPr/>
          <p:nvPr/>
        </p:nvSpPr>
        <p:spPr>
          <a:xfrm>
            <a:off x="9362364" y="1997122"/>
            <a:ext cx="696036" cy="27295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good</a:t>
            </a:r>
            <a:endParaRPr lang="zh-CN" altLang="en-US" sz="1400" dirty="0"/>
          </a:p>
        </p:txBody>
      </p:sp>
      <p:sp>
        <p:nvSpPr>
          <p:cNvPr id="11" name="矩形 10"/>
          <p:cNvSpPr/>
          <p:nvPr/>
        </p:nvSpPr>
        <p:spPr>
          <a:xfrm>
            <a:off x="9362364" y="2456597"/>
            <a:ext cx="696036" cy="27295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good</a:t>
            </a:r>
            <a:endParaRPr lang="zh-CN" altLang="en-US" sz="1400" dirty="0"/>
          </a:p>
        </p:txBody>
      </p:sp>
      <p:sp>
        <p:nvSpPr>
          <p:cNvPr id="12" name="矩形 11"/>
          <p:cNvSpPr/>
          <p:nvPr/>
        </p:nvSpPr>
        <p:spPr>
          <a:xfrm>
            <a:off x="10304059" y="2320119"/>
            <a:ext cx="696036" cy="27295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good</a:t>
            </a:r>
            <a:endParaRPr lang="zh-CN" altLang="en-US" sz="1400" dirty="0"/>
          </a:p>
        </p:txBody>
      </p:sp>
      <p:sp>
        <p:nvSpPr>
          <p:cNvPr id="13" name="矩形 12"/>
          <p:cNvSpPr/>
          <p:nvPr/>
        </p:nvSpPr>
        <p:spPr>
          <a:xfrm>
            <a:off x="8796432" y="3572301"/>
            <a:ext cx="696036" cy="2729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bad</a:t>
            </a:r>
            <a:endParaRPr lang="zh-CN" altLang="en-US" sz="1400" dirty="0"/>
          </a:p>
        </p:txBody>
      </p:sp>
      <p:sp>
        <p:nvSpPr>
          <p:cNvPr id="14" name="矩形 13"/>
          <p:cNvSpPr/>
          <p:nvPr/>
        </p:nvSpPr>
        <p:spPr>
          <a:xfrm>
            <a:off x="8543499" y="2362200"/>
            <a:ext cx="696036" cy="2729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bad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74048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blending attack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Block incoming traffic</a:t>
            </a:r>
          </a:p>
          <a:p>
            <a:r>
              <a:rPr lang="en-US" altLang="zh-CN" dirty="0" smtClean="0"/>
              <a:t>Flush legitimate messages</a:t>
            </a:r>
          </a:p>
          <a:p>
            <a:r>
              <a:rPr lang="en-US" altLang="zh-CN" dirty="0" smtClean="0"/>
              <a:t>Insert target message</a:t>
            </a:r>
          </a:p>
          <a:p>
            <a:r>
              <a:rPr lang="en-US" altLang="zh-CN" dirty="0" smtClean="0"/>
              <a:t>Flush target message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8748215" y="3057099"/>
            <a:ext cx="1924334" cy="177420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Mix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9274104" y="5098308"/>
            <a:ext cx="696036" cy="2729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bad</a:t>
            </a:r>
            <a:endParaRPr lang="zh-CN" altLang="en-US" sz="1400" dirty="0"/>
          </a:p>
        </p:txBody>
      </p:sp>
      <p:sp>
        <p:nvSpPr>
          <p:cNvPr id="7" name="矩形 6"/>
          <p:cNvSpPr/>
          <p:nvPr/>
        </p:nvSpPr>
        <p:spPr>
          <a:xfrm>
            <a:off x="9976513" y="3807725"/>
            <a:ext cx="696036" cy="2729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bad</a:t>
            </a:r>
            <a:endParaRPr lang="zh-CN" altLang="en-US" sz="1400" dirty="0"/>
          </a:p>
        </p:txBody>
      </p:sp>
      <p:sp>
        <p:nvSpPr>
          <p:cNvPr id="8" name="矩形 7"/>
          <p:cNvSpPr/>
          <p:nvPr/>
        </p:nvSpPr>
        <p:spPr>
          <a:xfrm>
            <a:off x="10065674" y="5581933"/>
            <a:ext cx="696036" cy="2729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bad</a:t>
            </a:r>
            <a:endParaRPr lang="zh-CN" altLang="en-US" sz="1400" dirty="0"/>
          </a:p>
        </p:txBody>
      </p:sp>
      <p:sp>
        <p:nvSpPr>
          <p:cNvPr id="9" name="矩形 8"/>
          <p:cNvSpPr/>
          <p:nvPr/>
        </p:nvSpPr>
        <p:spPr>
          <a:xfrm>
            <a:off x="9014346" y="5647363"/>
            <a:ext cx="696036" cy="27295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/>
              <a:t>target</a:t>
            </a:r>
            <a:endParaRPr lang="zh-CN" altLang="en-US" sz="1200" dirty="0"/>
          </a:p>
        </p:txBody>
      </p:sp>
      <p:sp>
        <p:nvSpPr>
          <p:cNvPr id="10" name="矩形 9"/>
          <p:cNvSpPr/>
          <p:nvPr/>
        </p:nvSpPr>
        <p:spPr>
          <a:xfrm>
            <a:off x="9362364" y="1997122"/>
            <a:ext cx="696036" cy="27295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good</a:t>
            </a:r>
            <a:endParaRPr lang="zh-CN" altLang="en-US" sz="1400" dirty="0"/>
          </a:p>
        </p:txBody>
      </p:sp>
      <p:sp>
        <p:nvSpPr>
          <p:cNvPr id="11" name="矩形 10"/>
          <p:cNvSpPr/>
          <p:nvPr/>
        </p:nvSpPr>
        <p:spPr>
          <a:xfrm>
            <a:off x="9362364" y="2456597"/>
            <a:ext cx="696036" cy="27295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good</a:t>
            </a:r>
            <a:endParaRPr lang="zh-CN" altLang="en-US" sz="1400" dirty="0"/>
          </a:p>
        </p:txBody>
      </p:sp>
      <p:sp>
        <p:nvSpPr>
          <p:cNvPr id="12" name="矩形 11"/>
          <p:cNvSpPr/>
          <p:nvPr/>
        </p:nvSpPr>
        <p:spPr>
          <a:xfrm>
            <a:off x="10304059" y="2320119"/>
            <a:ext cx="696036" cy="27295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good</a:t>
            </a:r>
            <a:endParaRPr lang="zh-CN" altLang="en-US" sz="1400" dirty="0"/>
          </a:p>
        </p:txBody>
      </p:sp>
      <p:sp>
        <p:nvSpPr>
          <p:cNvPr id="13" name="矩形 12"/>
          <p:cNvSpPr/>
          <p:nvPr/>
        </p:nvSpPr>
        <p:spPr>
          <a:xfrm>
            <a:off x="8796432" y="3572301"/>
            <a:ext cx="696036" cy="2729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bad</a:t>
            </a:r>
            <a:endParaRPr lang="zh-CN" altLang="en-US" sz="1400" dirty="0"/>
          </a:p>
        </p:txBody>
      </p:sp>
      <p:sp>
        <p:nvSpPr>
          <p:cNvPr id="14" name="矩形 13"/>
          <p:cNvSpPr/>
          <p:nvPr/>
        </p:nvSpPr>
        <p:spPr>
          <a:xfrm>
            <a:off x="8543499" y="2362200"/>
            <a:ext cx="696036" cy="2729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bad</a:t>
            </a:r>
            <a:endParaRPr lang="zh-CN" altLang="en-US" sz="1400" dirty="0"/>
          </a:p>
        </p:txBody>
      </p:sp>
      <p:sp>
        <p:nvSpPr>
          <p:cNvPr id="15" name="矩形 14"/>
          <p:cNvSpPr/>
          <p:nvPr/>
        </p:nvSpPr>
        <p:spPr>
          <a:xfrm>
            <a:off x="9328244" y="4426422"/>
            <a:ext cx="696036" cy="2729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bad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935812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blending attack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Pool flushing</a:t>
            </a:r>
          </a:p>
          <a:p>
            <a:pPr lvl="1"/>
            <a:r>
              <a:rPr lang="en-US" altLang="zh-CN" dirty="0" smtClean="0"/>
              <a:t>Flush the memory of the mix</a:t>
            </a:r>
          </a:p>
          <a:p>
            <a:r>
              <a:rPr lang="en-US" altLang="zh-CN" dirty="0" smtClean="0"/>
              <a:t>Target flushing</a:t>
            </a:r>
          </a:p>
          <a:p>
            <a:pPr lvl="1"/>
            <a:r>
              <a:rPr lang="en-US" altLang="zh-CN" dirty="0" smtClean="0"/>
              <a:t>Flush the target message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3614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From the attacker’s point of view…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What is important</a:t>
            </a:r>
          </a:p>
          <a:p>
            <a:pPr lvl="1"/>
            <a:r>
              <a:rPr lang="en-US" altLang="zh-CN" dirty="0" smtClean="0"/>
              <a:t>Number of non-spurious messages left in mix</a:t>
            </a:r>
          </a:p>
          <a:p>
            <a:pPr lvl="2"/>
            <a:r>
              <a:rPr lang="en-US" altLang="zh-CN" dirty="0" smtClean="0"/>
              <a:t>Determines anonymity set size</a:t>
            </a:r>
          </a:p>
          <a:p>
            <a:pPr lvl="1"/>
            <a:r>
              <a:rPr lang="en-US" altLang="zh-CN" dirty="0" smtClean="0"/>
              <a:t>Mix batching strategy and parameter</a:t>
            </a:r>
          </a:p>
          <a:p>
            <a:pPr lvl="2"/>
            <a:r>
              <a:rPr lang="en-US" altLang="zh-CN" dirty="0" smtClean="0"/>
              <a:t>Determines difficulty to flush a message, affects time consumption</a:t>
            </a:r>
          </a:p>
          <a:p>
            <a:endParaRPr lang="en-US" altLang="zh-CN" dirty="0"/>
          </a:p>
          <a:p>
            <a:r>
              <a:rPr lang="en-US" altLang="zh-CN" dirty="0" smtClean="0"/>
              <a:t>What is irrelevant</a:t>
            </a:r>
          </a:p>
          <a:p>
            <a:pPr lvl="1"/>
            <a:r>
              <a:rPr lang="en-US" altLang="zh-CN" dirty="0" smtClean="0"/>
              <a:t>Spurious messages</a:t>
            </a:r>
          </a:p>
          <a:p>
            <a:pPr lvl="2"/>
            <a:r>
              <a:rPr lang="en-US" altLang="zh-CN" dirty="0" smtClean="0"/>
              <a:t>Purely for the purpose to flush a mix</a:t>
            </a:r>
          </a:p>
          <a:p>
            <a:pPr lvl="1"/>
            <a:r>
              <a:rPr lang="en-US" altLang="zh-CN" dirty="0" smtClean="0"/>
              <a:t>Timed/threshold</a:t>
            </a:r>
          </a:p>
          <a:p>
            <a:pPr lvl="2"/>
            <a:r>
              <a:rPr lang="en-US" altLang="zh-CN" dirty="0" smtClean="0"/>
              <a:t>Attacker can make a threshold (pool) mix behave like a timed (pool) mix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5612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Transform a threshold pool mix into a timed pool mix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Threshold pool mix</a:t>
            </a:r>
          </a:p>
          <a:p>
            <a:pPr lvl="1"/>
            <a:r>
              <a:rPr lang="en-US" altLang="zh-CN" dirty="0" smtClean="0"/>
              <a:t>Pool size: N (possibly 0)</a:t>
            </a:r>
          </a:p>
          <a:p>
            <a:pPr lvl="1"/>
            <a:r>
              <a:rPr lang="en-US" altLang="zh-CN" dirty="0" smtClean="0"/>
              <a:t>Threshold: h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Attacker</a:t>
            </a:r>
          </a:p>
          <a:p>
            <a:pPr lvl="1"/>
            <a:r>
              <a:rPr lang="en-US" altLang="zh-CN" dirty="0" smtClean="0"/>
              <a:t>Inserts spurious message </a:t>
            </a:r>
            <a:r>
              <a:rPr lang="en-US" altLang="zh-CN" dirty="0" smtClean="0"/>
              <a:t>at a constant </a:t>
            </a:r>
            <a:r>
              <a:rPr lang="en-US" altLang="zh-CN" dirty="0" smtClean="0"/>
              <a:t>rate f</a:t>
            </a:r>
          </a:p>
          <a:p>
            <a:endParaRPr lang="en-US" altLang="zh-CN" dirty="0"/>
          </a:p>
          <a:p>
            <a:r>
              <a:rPr lang="en-US" altLang="zh-CN" dirty="0" smtClean="0"/>
              <a:t>Mix behaves like a timed pool mix</a:t>
            </a:r>
          </a:p>
          <a:p>
            <a:pPr lvl="1"/>
            <a:r>
              <a:rPr lang="en-US" altLang="zh-CN" dirty="0" smtClean="0"/>
              <a:t>Pool size: N</a:t>
            </a:r>
          </a:p>
          <a:p>
            <a:pPr lvl="1"/>
            <a:r>
              <a:rPr lang="en-US" altLang="zh-CN" dirty="0" smtClean="0"/>
              <a:t>T=h/f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20542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丝状">
  <a:themeElements>
    <a:clrScheme name="丝状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丝状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丝状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643</TotalTime>
  <Words>856</Words>
  <Application>Microsoft Office PowerPoint</Application>
  <PresentationFormat>宽屏</PresentationFormat>
  <Paragraphs>212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1" baseType="lpstr">
      <vt:lpstr>幼圆</vt:lpstr>
      <vt:lpstr>Arial</vt:lpstr>
      <vt:lpstr>Cambria Math</vt:lpstr>
      <vt:lpstr>Century Gothic</vt:lpstr>
      <vt:lpstr>Wingdings 3</vt:lpstr>
      <vt:lpstr>丝状</vt:lpstr>
      <vt:lpstr>Effectiveness of Blending Attacks on Mixes</vt:lpstr>
      <vt:lpstr>Project Topics</vt:lpstr>
      <vt:lpstr>blending attack</vt:lpstr>
      <vt:lpstr>blending attack</vt:lpstr>
      <vt:lpstr>blending attack</vt:lpstr>
      <vt:lpstr>blending attack</vt:lpstr>
      <vt:lpstr>blending attack</vt:lpstr>
      <vt:lpstr>From the attacker’s point of view…</vt:lpstr>
      <vt:lpstr>Transform a threshold pool mix into a timed pool mix</vt:lpstr>
      <vt:lpstr>Description of mixes</vt:lpstr>
      <vt:lpstr>Attack on timed mix</vt:lpstr>
      <vt:lpstr>Attack on timed pool mix</vt:lpstr>
      <vt:lpstr>Attack on binomial mix</vt:lpstr>
      <vt:lpstr>Simplifying assumption</vt:lpstr>
      <vt:lpstr>Analysis – anonymity set size</vt:lpstr>
      <vt:lpstr>Analysis – effectiveness evaluation</vt:lpstr>
      <vt:lpstr>Analysis – message delay</vt:lpstr>
      <vt:lpstr>Analysis – exact/certain attack</vt:lpstr>
      <vt:lpstr>Example</vt:lpstr>
      <vt:lpstr>Example</vt:lpstr>
      <vt:lpstr>Mixes that utilize dummy message</vt:lpstr>
      <vt:lpstr>Mixes that utilize dummy message</vt:lpstr>
      <vt:lpstr>Example</vt:lpstr>
      <vt:lpstr>Traffic overhead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Meng Tang</dc:creator>
  <cp:lastModifiedBy>Meng Tang</cp:lastModifiedBy>
  <cp:revision>35</cp:revision>
  <dcterms:created xsi:type="dcterms:W3CDTF">2015-12-09T04:16:37Z</dcterms:created>
  <dcterms:modified xsi:type="dcterms:W3CDTF">2015-12-09T16:24:09Z</dcterms:modified>
</cp:coreProperties>
</file>