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20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6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0796256-1840-416A-AD0D-B663EC0C79C9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365760" y="1508760"/>
            <a:ext cx="9071640" cy="1536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5400">
                <a:latin typeface="Arial"/>
              </a:rPr>
              <a:t>Proof of work for mix networks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7093440" y="5231520"/>
            <a:ext cx="1776240" cy="437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Ajinkya Rajguru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Intersection Attack on TGCM</a:t>
            </a:r>
            <a:endParaRPr/>
          </a:p>
        </p:txBody>
      </p:sp>
      <p:sp>
        <p:nvSpPr>
          <p:cNvPr id="290" name="CustomShape 2"/>
          <p:cNvSpPr/>
          <p:nvPr/>
        </p:nvSpPr>
        <p:spPr>
          <a:xfrm>
            <a:off x="2909160" y="473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1" name="CustomShape 3"/>
          <p:cNvSpPr/>
          <p:nvPr/>
        </p:nvSpPr>
        <p:spPr>
          <a:xfrm>
            <a:off x="4781520" y="434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2" name="CustomShape 4"/>
          <p:cNvSpPr/>
          <p:nvPr/>
        </p:nvSpPr>
        <p:spPr>
          <a:xfrm>
            <a:off x="3917520" y="329796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293" name="CustomShape 5"/>
          <p:cNvSpPr/>
          <p:nvPr/>
        </p:nvSpPr>
        <p:spPr>
          <a:xfrm>
            <a:off x="6185880" y="502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4" name="CustomShape 6"/>
          <p:cNvSpPr/>
          <p:nvPr/>
        </p:nvSpPr>
        <p:spPr>
          <a:xfrm>
            <a:off x="5105880" y="322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5" name="CustomShape 7"/>
          <p:cNvSpPr/>
          <p:nvPr/>
        </p:nvSpPr>
        <p:spPr>
          <a:xfrm>
            <a:off x="6005520" y="394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6" name="CustomShape 8"/>
          <p:cNvSpPr/>
          <p:nvPr/>
        </p:nvSpPr>
        <p:spPr>
          <a:xfrm>
            <a:off x="3953880" y="6034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7" name="CustomShape 9"/>
          <p:cNvSpPr/>
          <p:nvPr/>
        </p:nvSpPr>
        <p:spPr>
          <a:xfrm>
            <a:off x="6150240" y="6070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8" name="CustomShape 10"/>
          <p:cNvSpPr/>
          <p:nvPr/>
        </p:nvSpPr>
        <p:spPr>
          <a:xfrm>
            <a:off x="7478280" y="321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99" name="CustomShape 11"/>
          <p:cNvSpPr/>
          <p:nvPr/>
        </p:nvSpPr>
        <p:spPr>
          <a:xfrm>
            <a:off x="7478280" y="35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0" name="CustomShape 12"/>
          <p:cNvSpPr/>
          <p:nvPr/>
        </p:nvSpPr>
        <p:spPr>
          <a:xfrm>
            <a:off x="7478280" y="38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1" name="CustomShape 13"/>
          <p:cNvSpPr/>
          <p:nvPr/>
        </p:nvSpPr>
        <p:spPr>
          <a:xfrm>
            <a:off x="7478280" y="418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2" name="CustomShape 14"/>
          <p:cNvSpPr/>
          <p:nvPr/>
        </p:nvSpPr>
        <p:spPr>
          <a:xfrm>
            <a:off x="7478280" y="44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3" name="CustomShape 15"/>
          <p:cNvSpPr/>
          <p:nvPr/>
        </p:nvSpPr>
        <p:spPr>
          <a:xfrm>
            <a:off x="7478280" y="47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4" name="CustomShape 16"/>
          <p:cNvSpPr/>
          <p:nvPr/>
        </p:nvSpPr>
        <p:spPr>
          <a:xfrm>
            <a:off x="7478280" y="51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05" name="CustomShape 17"/>
          <p:cNvSpPr/>
          <p:nvPr/>
        </p:nvSpPr>
        <p:spPr>
          <a:xfrm>
            <a:off x="7478280" y="54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306" name="Line 18"/>
          <p:cNvCxnSpPr>
            <a:stCxn id="290" idx="5"/>
            <a:endCxn id="296" idx="1"/>
          </p:cNvCxnSpPr>
          <p:nvPr/>
        </p:nvCxnSpPr>
        <p:spPr>
          <a:xfrm>
            <a:off x="3221640" y="5050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07" name="Line 19"/>
          <p:cNvCxnSpPr>
            <a:stCxn id="290" idx="7"/>
            <a:endCxn id="294" idx="3"/>
          </p:cNvCxnSpPr>
          <p:nvPr/>
        </p:nvCxnSpPr>
        <p:spPr>
          <a:xfrm flipV="1">
            <a:off x="3221640" y="3538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308" name="Line 20"/>
          <p:cNvCxnSpPr>
            <a:stCxn id="291" idx="7"/>
            <a:endCxn id="294" idx="4"/>
          </p:cNvCxnSpPr>
          <p:nvPr/>
        </p:nvCxnSpPr>
        <p:spPr>
          <a:xfrm flipV="1">
            <a:off x="5094000" y="3592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309" name="Line 21"/>
          <p:cNvCxnSpPr>
            <a:stCxn id="296" idx="7"/>
            <a:endCxn id="293" idx="2"/>
          </p:cNvCxnSpPr>
          <p:nvPr/>
        </p:nvCxnSpPr>
        <p:spPr>
          <a:xfrm flipV="1">
            <a:off x="4266360" y="5209200"/>
            <a:ext cx="1919880" cy="878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0" name="Line 22"/>
          <p:cNvCxnSpPr>
            <a:stCxn id="292" idx="5"/>
            <a:endCxn id="291" idx="0"/>
          </p:cNvCxnSpPr>
          <p:nvPr/>
        </p:nvCxnSpPr>
        <p:spPr>
          <a:xfrm>
            <a:off x="4230000" y="3610440"/>
            <a:ext cx="734760" cy="731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1" name="Line 23"/>
          <p:cNvCxnSpPr>
            <a:stCxn id="291" idx="6"/>
            <a:endCxn id="295" idx="2"/>
          </p:cNvCxnSpPr>
          <p:nvPr/>
        </p:nvCxnSpPr>
        <p:spPr>
          <a:xfrm flipV="1">
            <a:off x="5147280" y="4128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312" name="Line 24"/>
          <p:cNvCxnSpPr>
            <a:stCxn id="295" idx="4"/>
            <a:endCxn id="293" idx="0"/>
          </p:cNvCxnSpPr>
          <p:nvPr/>
        </p:nvCxnSpPr>
        <p:spPr>
          <a:xfrm>
            <a:off x="6188400" y="4311720"/>
            <a:ext cx="180720" cy="714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3" name="Line 25"/>
          <p:cNvCxnSpPr>
            <a:stCxn id="294" idx="6"/>
            <a:endCxn id="298" idx="1"/>
          </p:cNvCxnSpPr>
          <p:nvPr/>
        </p:nvCxnSpPr>
        <p:spPr>
          <a:xfrm flipV="1">
            <a:off x="5471640" y="3305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4" name="Line 26"/>
          <p:cNvCxnSpPr>
            <a:stCxn id="294" idx="6"/>
            <a:endCxn id="300" idx="1"/>
          </p:cNvCxnSpPr>
          <p:nvPr/>
        </p:nvCxnSpPr>
        <p:spPr>
          <a:xfrm>
            <a:off x="5471640" y="3409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5" name="Line 27"/>
          <p:cNvCxnSpPr>
            <a:stCxn id="295" idx="6"/>
            <a:endCxn id="301" idx="1"/>
          </p:cNvCxnSpPr>
          <p:nvPr/>
        </p:nvCxnSpPr>
        <p:spPr>
          <a:xfrm>
            <a:off x="6371280" y="4128840"/>
            <a:ext cx="1107360" cy="149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6" name="Line 28"/>
          <p:cNvCxnSpPr>
            <a:stCxn id="295" idx="7"/>
            <a:endCxn id="299" idx="1"/>
          </p:cNvCxnSpPr>
          <p:nvPr/>
        </p:nvCxnSpPr>
        <p:spPr>
          <a:xfrm flipV="1">
            <a:off x="6318000" y="3629520"/>
            <a:ext cx="1160640" cy="37008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317" name="Line 29"/>
          <p:cNvCxnSpPr>
            <a:stCxn id="296" idx="6"/>
            <a:endCxn id="297" idx="2"/>
          </p:cNvCxnSpPr>
          <p:nvPr/>
        </p:nvCxnSpPr>
        <p:spPr>
          <a:xfrm>
            <a:off x="4319640" y="6217200"/>
            <a:ext cx="1830960" cy="36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8" name="Line 30"/>
          <p:cNvCxnSpPr>
            <a:stCxn id="297" idx="7"/>
            <a:endCxn id="293" idx="4"/>
          </p:cNvCxnSpPr>
          <p:nvPr/>
        </p:nvCxnSpPr>
        <p:spPr>
          <a:xfrm flipH="1" flipV="1">
            <a:off x="6368760" y="5392080"/>
            <a:ext cx="9432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19" name="Line 31"/>
          <p:cNvCxnSpPr>
            <a:stCxn id="293" idx="6"/>
            <a:endCxn id="301" idx="1"/>
          </p:cNvCxnSpPr>
          <p:nvPr/>
        </p:nvCxnSpPr>
        <p:spPr>
          <a:xfrm flipV="1">
            <a:off x="6551640" y="4277520"/>
            <a:ext cx="927000" cy="932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20" name="Line 32"/>
          <p:cNvCxnSpPr>
            <a:stCxn id="293" idx="6"/>
            <a:endCxn id="303" idx="1"/>
          </p:cNvCxnSpPr>
          <p:nvPr/>
        </p:nvCxnSpPr>
        <p:spPr>
          <a:xfrm flipV="1">
            <a:off x="6551640" y="4889520"/>
            <a:ext cx="927000" cy="320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21" name="Line 33"/>
          <p:cNvCxnSpPr>
            <a:stCxn id="297" idx="6"/>
            <a:endCxn id="304" idx="1"/>
          </p:cNvCxnSpPr>
          <p:nvPr/>
        </p:nvCxnSpPr>
        <p:spPr>
          <a:xfrm flipV="1">
            <a:off x="6516000" y="5213520"/>
            <a:ext cx="962640" cy="104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22" name="Line 34"/>
          <p:cNvCxnSpPr>
            <a:stCxn id="297" idx="6"/>
            <a:endCxn id="300" idx="1"/>
          </p:cNvCxnSpPr>
          <p:nvPr/>
        </p:nvCxnSpPr>
        <p:spPr>
          <a:xfrm flipV="1">
            <a:off x="6516000" y="3953520"/>
            <a:ext cx="962640" cy="230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23" name="Line 35"/>
          <p:cNvCxnSpPr>
            <a:stCxn id="290" idx="0"/>
            <a:endCxn id="292" idx="1"/>
          </p:cNvCxnSpPr>
          <p:nvPr/>
        </p:nvCxnSpPr>
        <p:spPr>
          <a:xfrm flipV="1">
            <a:off x="3092040" y="3351240"/>
            <a:ext cx="879120" cy="138672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324" name="TextShape 36"/>
          <p:cNvSpPr txBox="1"/>
          <p:nvPr/>
        </p:nvSpPr>
        <p:spPr>
          <a:xfrm>
            <a:off x="2741040" y="3108960"/>
            <a:ext cx="122976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</a:t>
            </a:r>
            <a:endParaRPr/>
          </a:p>
        </p:txBody>
      </p:sp>
      <p:sp>
        <p:nvSpPr>
          <p:cNvPr id="325" name="TextShape 37"/>
          <p:cNvSpPr txBox="1"/>
          <p:nvPr/>
        </p:nvSpPr>
        <p:spPr>
          <a:xfrm>
            <a:off x="3092760" y="6505920"/>
            <a:ext cx="209952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326" name="Line 38"/>
          <p:cNvSpPr/>
          <p:nvPr/>
        </p:nvSpPr>
        <p:spPr>
          <a:xfrm>
            <a:off x="2449080" y="2665440"/>
            <a:ext cx="56844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327" name="TextShape 39"/>
          <p:cNvSpPr txBox="1"/>
          <p:nvPr/>
        </p:nvSpPr>
        <p:spPr>
          <a:xfrm>
            <a:off x="2174760" y="2208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328" name="TextShape 40"/>
          <p:cNvSpPr txBox="1"/>
          <p:nvPr/>
        </p:nvSpPr>
        <p:spPr>
          <a:xfrm>
            <a:off x="2882520" y="505008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329" name="TextShape 41"/>
          <p:cNvSpPr txBox="1"/>
          <p:nvPr/>
        </p:nvSpPr>
        <p:spPr>
          <a:xfrm>
            <a:off x="4663800" y="28346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330" name="TextShape 42"/>
          <p:cNvSpPr txBox="1"/>
          <p:nvPr/>
        </p:nvSpPr>
        <p:spPr>
          <a:xfrm>
            <a:off x="4321440" y="4494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331" name="TextShape 43"/>
          <p:cNvSpPr txBox="1"/>
          <p:nvPr/>
        </p:nvSpPr>
        <p:spPr>
          <a:xfrm>
            <a:off x="6229440" y="4242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332" name="Line 44"/>
          <p:cNvCxnSpPr>
            <a:stCxn id="294" idx="3"/>
            <a:endCxn id="292" idx="4"/>
          </p:cNvCxnSpPr>
          <p:nvPr/>
        </p:nvCxnSpPr>
        <p:spPr>
          <a:xfrm flipH="1">
            <a:off x="4100400" y="3538800"/>
            <a:ext cx="1059120" cy="12528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333" name="Line 45"/>
          <p:cNvCxnSpPr>
            <a:stCxn id="291" idx="1"/>
            <a:endCxn id="292" idx="3"/>
          </p:cNvCxnSpPr>
          <p:nvPr/>
        </p:nvCxnSpPr>
        <p:spPr>
          <a:xfrm flipH="1" flipV="1">
            <a:off x="3970800" y="3610440"/>
            <a:ext cx="864360" cy="7851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334" name="Line 46"/>
          <p:cNvCxnSpPr>
            <a:stCxn id="295" idx="4"/>
            <a:endCxn id="292" idx="2"/>
          </p:cNvCxnSpPr>
          <p:nvPr/>
        </p:nvCxnSpPr>
        <p:spPr>
          <a:xfrm flipH="1" flipV="1">
            <a:off x="3917520" y="3480840"/>
            <a:ext cx="2271240" cy="8312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Intersection Attack on TGCM</a:t>
            </a:r>
            <a:endParaRPr/>
          </a:p>
        </p:txBody>
      </p:sp>
      <p:sp>
        <p:nvSpPr>
          <p:cNvPr id="336" name="CustomShape 2"/>
          <p:cNvSpPr/>
          <p:nvPr/>
        </p:nvSpPr>
        <p:spPr>
          <a:xfrm>
            <a:off x="2909160" y="4233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37" name="CustomShape 3"/>
          <p:cNvSpPr/>
          <p:nvPr/>
        </p:nvSpPr>
        <p:spPr>
          <a:xfrm>
            <a:off x="4781520" y="3837960"/>
            <a:ext cx="365760" cy="365760"/>
          </a:xfrm>
          <a:prstGeom prst="ellipse">
            <a:avLst/>
          </a:prstGeom>
          <a:solidFill>
            <a:srgbClr val="77216f"/>
          </a:solidFill>
          <a:ln>
            <a:solidFill>
              <a:srgbClr val="333333"/>
            </a:solidFill>
          </a:ln>
        </p:spPr>
      </p:sp>
      <p:sp>
        <p:nvSpPr>
          <p:cNvPr id="338" name="CustomShape 4"/>
          <p:cNvSpPr/>
          <p:nvPr/>
        </p:nvSpPr>
        <p:spPr>
          <a:xfrm>
            <a:off x="3917520" y="2793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39" name="CustomShape 5"/>
          <p:cNvSpPr/>
          <p:nvPr/>
        </p:nvSpPr>
        <p:spPr>
          <a:xfrm>
            <a:off x="6185880" y="452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0" name="CustomShape 6"/>
          <p:cNvSpPr/>
          <p:nvPr/>
        </p:nvSpPr>
        <p:spPr>
          <a:xfrm>
            <a:off x="5105880" y="272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1" name="CustomShape 7"/>
          <p:cNvSpPr/>
          <p:nvPr/>
        </p:nvSpPr>
        <p:spPr>
          <a:xfrm>
            <a:off x="6005520" y="344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2" name="CustomShape 8"/>
          <p:cNvSpPr/>
          <p:nvPr/>
        </p:nvSpPr>
        <p:spPr>
          <a:xfrm>
            <a:off x="3953880" y="553032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343" name="CustomShape 9"/>
          <p:cNvSpPr/>
          <p:nvPr/>
        </p:nvSpPr>
        <p:spPr>
          <a:xfrm>
            <a:off x="6217920" y="56692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4" name="CustomShape 10"/>
          <p:cNvSpPr/>
          <p:nvPr/>
        </p:nvSpPr>
        <p:spPr>
          <a:xfrm>
            <a:off x="7478280" y="271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5" name="CustomShape 11"/>
          <p:cNvSpPr/>
          <p:nvPr/>
        </p:nvSpPr>
        <p:spPr>
          <a:xfrm>
            <a:off x="7478280" y="303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6" name="CustomShape 12"/>
          <p:cNvSpPr/>
          <p:nvPr/>
        </p:nvSpPr>
        <p:spPr>
          <a:xfrm>
            <a:off x="7478280" y="335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7" name="CustomShape 13"/>
          <p:cNvSpPr/>
          <p:nvPr/>
        </p:nvSpPr>
        <p:spPr>
          <a:xfrm>
            <a:off x="7478280" y="3682080"/>
            <a:ext cx="182880" cy="182880"/>
          </a:xfrm>
          <a:prstGeom prst="rect">
            <a:avLst/>
          </a:prstGeom>
          <a:solidFill>
            <a:srgbClr val="aecf00"/>
          </a:solidFill>
          <a:ln>
            <a:solidFill>
              <a:srgbClr val="333333"/>
            </a:solidFill>
          </a:ln>
        </p:spPr>
      </p:sp>
      <p:sp>
        <p:nvSpPr>
          <p:cNvPr id="348" name="CustomShape 14"/>
          <p:cNvSpPr/>
          <p:nvPr/>
        </p:nvSpPr>
        <p:spPr>
          <a:xfrm>
            <a:off x="7478280" y="397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49" name="CustomShape 15"/>
          <p:cNvSpPr/>
          <p:nvPr/>
        </p:nvSpPr>
        <p:spPr>
          <a:xfrm>
            <a:off x="7478280" y="429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50" name="CustomShape 16"/>
          <p:cNvSpPr/>
          <p:nvPr/>
        </p:nvSpPr>
        <p:spPr>
          <a:xfrm>
            <a:off x="7478280" y="4618080"/>
            <a:ext cx="182880" cy="182880"/>
          </a:xfrm>
          <a:prstGeom prst="rect">
            <a:avLst/>
          </a:prstGeom>
          <a:solidFill>
            <a:srgbClr val="77216f"/>
          </a:solidFill>
          <a:ln>
            <a:solidFill>
              <a:srgbClr val="333333"/>
            </a:solidFill>
          </a:ln>
        </p:spPr>
      </p:sp>
      <p:sp>
        <p:nvSpPr>
          <p:cNvPr id="351" name="CustomShape 17"/>
          <p:cNvSpPr/>
          <p:nvPr/>
        </p:nvSpPr>
        <p:spPr>
          <a:xfrm>
            <a:off x="7478280" y="494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352" name="Line 18"/>
          <p:cNvCxnSpPr>
            <a:stCxn id="336" idx="5"/>
            <a:endCxn id="342" idx="1"/>
          </p:cNvCxnSpPr>
          <p:nvPr/>
        </p:nvCxnSpPr>
        <p:spPr>
          <a:xfrm>
            <a:off x="3221640" y="4546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53" name="Line 19"/>
          <p:cNvCxnSpPr>
            <a:stCxn id="336" idx="0"/>
            <a:endCxn id="340" idx="2"/>
          </p:cNvCxnSpPr>
          <p:nvPr/>
        </p:nvCxnSpPr>
        <p:spPr>
          <a:xfrm flipV="1">
            <a:off x="3092040" y="2905200"/>
            <a:ext cx="2014200" cy="1328760"/>
          </a:xfrm>
          <a:prstGeom prst="straightConnector1">
            <a:avLst/>
          </a:prstGeom>
          <a:ln w="18360">
            <a:solidFill>
              <a:srgbClr val="aecf00"/>
            </a:solidFill>
            <a:round/>
          </a:ln>
        </p:spPr>
      </p:cxnSp>
      <p:cxnSp>
        <p:nvCxnSpPr>
          <p:cNvPr id="354" name="Line 20"/>
          <p:cNvCxnSpPr>
            <a:stCxn id="337" idx="7"/>
            <a:endCxn id="340" idx="4"/>
          </p:cNvCxnSpPr>
          <p:nvPr/>
        </p:nvCxnSpPr>
        <p:spPr>
          <a:xfrm flipV="1">
            <a:off x="5094000" y="3088080"/>
            <a:ext cx="195120" cy="803520"/>
          </a:xfrm>
          <a:prstGeom prst="straightConnector1">
            <a:avLst/>
          </a:prstGeom>
          <a:ln w="18360">
            <a:solidFill>
              <a:srgbClr val="aecf00"/>
            </a:solidFill>
            <a:round/>
          </a:ln>
        </p:spPr>
      </p:cxnSp>
      <p:cxnSp>
        <p:nvCxnSpPr>
          <p:cNvPr id="355" name="Line 21"/>
          <p:cNvCxnSpPr>
            <a:stCxn id="342" idx="7"/>
            <a:endCxn id="339" idx="2"/>
          </p:cNvCxnSpPr>
          <p:nvPr/>
        </p:nvCxnSpPr>
        <p:spPr>
          <a:xfrm flipV="1">
            <a:off x="4266360" y="4705200"/>
            <a:ext cx="1919880" cy="878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56" name="Line 22"/>
          <p:cNvCxnSpPr>
            <a:stCxn id="338" idx="5"/>
            <a:endCxn id="337" idx="1"/>
          </p:cNvCxnSpPr>
          <p:nvPr/>
        </p:nvCxnSpPr>
        <p:spPr>
          <a:xfrm>
            <a:off x="4230000" y="3106440"/>
            <a:ext cx="605160" cy="7851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57" name="Line 23"/>
          <p:cNvCxnSpPr>
            <a:stCxn id="337" idx="6"/>
            <a:endCxn id="341" idx="2"/>
          </p:cNvCxnSpPr>
          <p:nvPr/>
        </p:nvCxnSpPr>
        <p:spPr>
          <a:xfrm flipV="1">
            <a:off x="5147280" y="3624840"/>
            <a:ext cx="858600" cy="396360"/>
          </a:xfrm>
          <a:prstGeom prst="straightConnector1">
            <a:avLst/>
          </a:prstGeom>
          <a:ln w="18360">
            <a:solidFill>
              <a:srgbClr val="aecf00"/>
            </a:solidFill>
            <a:round/>
          </a:ln>
        </p:spPr>
      </p:cxnSp>
      <p:cxnSp>
        <p:nvCxnSpPr>
          <p:cNvPr id="358" name="Line 24"/>
          <p:cNvCxnSpPr>
            <a:stCxn id="341" idx="4"/>
            <a:endCxn id="339" idx="0"/>
          </p:cNvCxnSpPr>
          <p:nvPr/>
        </p:nvCxnSpPr>
        <p:spPr>
          <a:xfrm>
            <a:off x="6188400" y="3807720"/>
            <a:ext cx="180720" cy="714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59" name="Line 25"/>
          <p:cNvCxnSpPr>
            <a:stCxn id="340" idx="6"/>
            <a:endCxn id="344" idx="1"/>
          </p:cNvCxnSpPr>
          <p:nvPr/>
        </p:nvCxnSpPr>
        <p:spPr>
          <a:xfrm flipV="1">
            <a:off x="5471640" y="2801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0" name="Line 26"/>
          <p:cNvCxnSpPr>
            <a:stCxn id="340" idx="6"/>
            <a:endCxn id="346" idx="1"/>
          </p:cNvCxnSpPr>
          <p:nvPr/>
        </p:nvCxnSpPr>
        <p:spPr>
          <a:xfrm>
            <a:off x="5471640" y="2905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1" name="Line 27"/>
          <p:cNvCxnSpPr>
            <a:stCxn id="341" idx="6"/>
            <a:endCxn id="347" idx="1"/>
          </p:cNvCxnSpPr>
          <p:nvPr/>
        </p:nvCxnSpPr>
        <p:spPr>
          <a:xfrm>
            <a:off x="6371280" y="3624840"/>
            <a:ext cx="1107360" cy="149040"/>
          </a:xfrm>
          <a:prstGeom prst="straightConnector1">
            <a:avLst/>
          </a:prstGeom>
          <a:ln w="18360">
            <a:solidFill>
              <a:srgbClr val="aecf00"/>
            </a:solidFill>
            <a:round/>
          </a:ln>
        </p:spPr>
      </p:cxnSp>
      <p:cxnSp>
        <p:nvCxnSpPr>
          <p:cNvPr id="362" name="Line 28"/>
          <p:cNvCxnSpPr>
            <a:stCxn id="341" idx="7"/>
            <a:endCxn id="345" idx="1"/>
          </p:cNvCxnSpPr>
          <p:nvPr/>
        </p:nvCxnSpPr>
        <p:spPr>
          <a:xfrm flipV="1">
            <a:off x="6318000" y="3125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3" name="Line 29"/>
          <p:cNvCxnSpPr>
            <a:stCxn id="342" idx="6"/>
            <a:endCxn id="343" idx="2"/>
          </p:cNvCxnSpPr>
          <p:nvPr/>
        </p:nvCxnSpPr>
        <p:spPr>
          <a:xfrm>
            <a:off x="4319640" y="5713200"/>
            <a:ext cx="1898640" cy="139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4" name="Line 30"/>
          <p:cNvCxnSpPr>
            <a:stCxn id="343" idx="0"/>
            <a:endCxn id="339" idx="4"/>
          </p:cNvCxnSpPr>
          <p:nvPr/>
        </p:nvCxnSpPr>
        <p:spPr>
          <a:xfrm flipH="1" flipV="1">
            <a:off x="6368760" y="4888080"/>
            <a:ext cx="32400" cy="781560"/>
          </a:xfrm>
          <a:prstGeom prst="straightConnector1">
            <a:avLst/>
          </a:prstGeom>
          <a:ln w="18360">
            <a:solidFill>
              <a:srgbClr val="77216f"/>
            </a:solidFill>
            <a:round/>
          </a:ln>
        </p:spPr>
      </p:cxnSp>
      <p:cxnSp>
        <p:nvCxnSpPr>
          <p:cNvPr id="365" name="Line 31"/>
          <p:cNvCxnSpPr>
            <a:stCxn id="339" idx="6"/>
            <a:endCxn id="347" idx="1"/>
          </p:cNvCxnSpPr>
          <p:nvPr/>
        </p:nvCxnSpPr>
        <p:spPr>
          <a:xfrm flipV="1">
            <a:off x="6551640" y="3773520"/>
            <a:ext cx="927000" cy="932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6" name="Line 32"/>
          <p:cNvCxnSpPr>
            <a:stCxn id="339" idx="6"/>
            <a:endCxn id="349" idx="1"/>
          </p:cNvCxnSpPr>
          <p:nvPr/>
        </p:nvCxnSpPr>
        <p:spPr>
          <a:xfrm flipV="1">
            <a:off x="6551640" y="4385520"/>
            <a:ext cx="927000" cy="320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7" name="Line 33"/>
          <p:cNvCxnSpPr>
            <a:stCxn id="343" idx="6"/>
            <a:endCxn id="350" idx="1"/>
          </p:cNvCxnSpPr>
          <p:nvPr/>
        </p:nvCxnSpPr>
        <p:spPr>
          <a:xfrm flipV="1">
            <a:off x="6583680" y="4709520"/>
            <a:ext cx="894960" cy="1143000"/>
          </a:xfrm>
          <a:prstGeom prst="straightConnector1">
            <a:avLst/>
          </a:prstGeom>
          <a:ln w="18360">
            <a:solidFill>
              <a:srgbClr val="77216f"/>
            </a:solidFill>
            <a:round/>
          </a:ln>
        </p:spPr>
      </p:cxnSp>
      <p:cxnSp>
        <p:nvCxnSpPr>
          <p:cNvPr id="368" name="Line 34"/>
          <p:cNvCxnSpPr>
            <a:stCxn id="343" idx="7"/>
            <a:endCxn id="346" idx="1"/>
          </p:cNvCxnSpPr>
          <p:nvPr/>
        </p:nvCxnSpPr>
        <p:spPr>
          <a:xfrm flipV="1">
            <a:off x="6530400" y="3449520"/>
            <a:ext cx="948240" cy="2273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369" name="Line 35"/>
          <p:cNvCxnSpPr>
            <a:stCxn id="336" idx="3"/>
            <a:endCxn id="342" idx="2"/>
          </p:cNvCxnSpPr>
          <p:nvPr/>
        </p:nvCxnSpPr>
        <p:spPr>
          <a:xfrm>
            <a:off x="2962440" y="454608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370" name="TextShape 36"/>
          <p:cNvSpPr txBox="1"/>
          <p:nvPr/>
        </p:nvSpPr>
        <p:spPr>
          <a:xfrm>
            <a:off x="2194560" y="5141880"/>
            <a:ext cx="97056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challenges</a:t>
            </a:r>
            <a:endParaRPr/>
          </a:p>
        </p:txBody>
      </p:sp>
      <p:sp>
        <p:nvSpPr>
          <p:cNvPr id="371" name="TextShape 37"/>
          <p:cNvSpPr txBox="1"/>
          <p:nvPr/>
        </p:nvSpPr>
        <p:spPr>
          <a:xfrm>
            <a:off x="3092760" y="6001920"/>
            <a:ext cx="209952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372" name="TextShape 38"/>
          <p:cNvSpPr txBox="1"/>
          <p:nvPr/>
        </p:nvSpPr>
        <p:spPr>
          <a:xfrm>
            <a:off x="2174760" y="1704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373" name="TextShape 39"/>
          <p:cNvSpPr txBox="1"/>
          <p:nvPr/>
        </p:nvSpPr>
        <p:spPr>
          <a:xfrm>
            <a:off x="2449080" y="39902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374" name="Line 40"/>
          <p:cNvCxnSpPr>
            <a:stCxn id="340" idx="2"/>
            <a:endCxn id="342" idx="0"/>
          </p:cNvCxnSpPr>
          <p:nvPr/>
        </p:nvCxnSpPr>
        <p:spPr>
          <a:xfrm flipH="1">
            <a:off x="4136760" y="2905200"/>
            <a:ext cx="969480" cy="2625480"/>
          </a:xfrm>
          <a:prstGeom prst="curvedConnector3">
            <a:avLst/>
          </a:prstGeom>
          <a:ln w="18360">
            <a:solidFill>
              <a:srgbClr val="aecf00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cxnSp>
        <p:nvCxnSpPr>
          <p:cNvPr id="375" name="Line 41"/>
          <p:cNvCxnSpPr>
            <a:stCxn id="337" idx="6"/>
            <a:endCxn id="342" idx="7"/>
          </p:cNvCxnSpPr>
          <p:nvPr/>
        </p:nvCxnSpPr>
        <p:spPr>
          <a:xfrm flipH="1">
            <a:off x="4266360" y="4020840"/>
            <a:ext cx="881280" cy="1563120"/>
          </a:xfrm>
          <a:prstGeom prst="curvedConnector3">
            <a:avLst/>
          </a:prstGeom>
          <a:ln w="18360">
            <a:solidFill>
              <a:srgbClr val="aecf00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cxnSp>
        <p:nvCxnSpPr>
          <p:cNvPr id="376" name="Line 42"/>
          <p:cNvCxnSpPr>
            <a:stCxn id="341" idx="4"/>
            <a:endCxn id="342" idx="6"/>
          </p:cNvCxnSpPr>
          <p:nvPr/>
        </p:nvCxnSpPr>
        <p:spPr>
          <a:xfrm flipH="1">
            <a:off x="4319640" y="3807720"/>
            <a:ext cx="1869120" cy="1905840"/>
          </a:xfrm>
          <a:prstGeom prst="curvedConnector3">
            <a:avLst/>
          </a:prstGeom>
          <a:ln w="18360">
            <a:solidFill>
              <a:srgbClr val="aecf00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cxnSp>
        <p:nvCxnSpPr>
          <p:cNvPr id="377" name="Line 43"/>
          <p:cNvCxnSpPr>
            <a:stCxn id="336" idx="7"/>
            <a:endCxn id="340" idx="3"/>
          </p:cNvCxnSpPr>
          <p:nvPr/>
        </p:nvCxnSpPr>
        <p:spPr>
          <a:xfrm flipV="1">
            <a:off x="3221640" y="3034800"/>
            <a:ext cx="1937880" cy="1252440"/>
          </a:xfrm>
          <a:prstGeom prst="straightConnector1">
            <a:avLst/>
          </a:prstGeom>
          <a:ln w="18360">
            <a:solidFill>
              <a:srgbClr val="77216f"/>
            </a:solidFill>
            <a:round/>
          </a:ln>
        </p:spPr>
      </p:cxnSp>
      <p:cxnSp>
        <p:nvCxnSpPr>
          <p:cNvPr id="378" name="Line 44"/>
          <p:cNvCxnSpPr>
            <a:stCxn id="340" idx="4"/>
            <a:endCxn id="339" idx="1"/>
          </p:cNvCxnSpPr>
          <p:nvPr/>
        </p:nvCxnSpPr>
        <p:spPr>
          <a:xfrm>
            <a:off x="5288760" y="3088080"/>
            <a:ext cx="950760" cy="1487880"/>
          </a:xfrm>
          <a:prstGeom prst="straightConnector1">
            <a:avLst/>
          </a:prstGeom>
          <a:ln w="18360">
            <a:solidFill>
              <a:srgbClr val="77216f"/>
            </a:solidFill>
            <a:round/>
          </a:ln>
        </p:spPr>
      </p:cxnSp>
      <p:sp>
        <p:nvSpPr>
          <p:cNvPr id="379" name="TextShape 45"/>
          <p:cNvSpPr txBox="1"/>
          <p:nvPr/>
        </p:nvSpPr>
        <p:spPr>
          <a:xfrm>
            <a:off x="3749040" y="4342320"/>
            <a:ext cx="97056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challenges</a:t>
            </a:r>
            <a:endParaRPr/>
          </a:p>
        </p:txBody>
      </p:sp>
      <p:cxnSp>
        <p:nvCxnSpPr>
          <p:cNvPr id="380" name="Line 46"/>
          <p:cNvCxnSpPr>
            <a:stCxn id="336" idx="6"/>
            <a:endCxn id="337" idx="2"/>
          </p:cNvCxnSpPr>
          <p:nvPr/>
        </p:nvCxnSpPr>
        <p:spPr>
          <a:xfrm flipV="1">
            <a:off x="3274920" y="4020840"/>
            <a:ext cx="1506960" cy="396000"/>
          </a:xfrm>
          <a:prstGeom prst="straightConnector1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cxnSp>
        <p:nvCxnSpPr>
          <p:cNvPr id="381" name="Line 47"/>
          <p:cNvCxnSpPr>
            <a:stCxn id="340" idx="6"/>
            <a:endCxn id="337" idx="7"/>
          </p:cNvCxnSpPr>
          <p:nvPr/>
        </p:nvCxnSpPr>
        <p:spPr>
          <a:xfrm flipH="1">
            <a:off x="5094000" y="2905200"/>
            <a:ext cx="378000" cy="986400"/>
          </a:xfrm>
          <a:prstGeom prst="curvedConnector3">
            <a:avLst/>
          </a:prstGeom>
          <a:ln w="18360">
            <a:solidFill>
              <a:srgbClr val="77216f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cxnSp>
        <p:nvCxnSpPr>
          <p:cNvPr id="382" name="Line 48"/>
          <p:cNvCxnSpPr>
            <a:stCxn id="339" idx="3"/>
            <a:endCxn id="337" idx="4"/>
          </p:cNvCxnSpPr>
          <p:nvPr/>
        </p:nvCxnSpPr>
        <p:spPr>
          <a:xfrm flipH="1" flipV="1">
            <a:off x="4964400" y="4203720"/>
            <a:ext cx="1275120" cy="631440"/>
          </a:xfrm>
          <a:prstGeom prst="curvedConnector3">
            <a:avLst/>
          </a:prstGeom>
          <a:ln w="18360">
            <a:solidFill>
              <a:srgbClr val="77216f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cxnSp>
        <p:nvCxnSpPr>
          <p:cNvPr id="383" name="Line 49"/>
          <p:cNvCxnSpPr>
            <a:stCxn id="343" idx="2"/>
            <a:endCxn id="337" idx="3"/>
          </p:cNvCxnSpPr>
          <p:nvPr/>
        </p:nvCxnSpPr>
        <p:spPr>
          <a:xfrm flipH="1" flipV="1">
            <a:off x="4834800" y="4150440"/>
            <a:ext cx="1383480" cy="1702080"/>
          </a:xfrm>
          <a:prstGeom prst="curvedConnector3">
            <a:avLst/>
          </a:prstGeom>
          <a:ln w="18360">
            <a:solidFill>
              <a:srgbClr val="77216f"/>
            </a:solidFill>
            <a:custDash>
              <a:ds d="100000" sp="203000"/>
              <a:ds d="100000" sp="203000"/>
              <a:ds d="203000" sp="203000"/>
            </a:custDash>
            <a:round/>
            <a:tailEnd len="med" type="triangle" w="med"/>
          </a:ln>
        </p:spPr>
      </p:cxnSp>
      <p:sp>
        <p:nvSpPr>
          <p:cNvPr id="384" name="TextShape 50"/>
          <p:cNvSpPr txBox="1"/>
          <p:nvPr/>
        </p:nvSpPr>
        <p:spPr>
          <a:xfrm>
            <a:off x="1590480" y="6492240"/>
            <a:ext cx="7132320" cy="602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Trust matrices need to publicly available for a user to select a path. Selection of path reveals information about possible next hops. </a:t>
            </a:r>
            <a:endParaRPr/>
          </a:p>
        </p:txBody>
      </p:sp>
      <p:sp>
        <p:nvSpPr>
          <p:cNvPr id="385" name="TextShape 51"/>
          <p:cNvSpPr txBox="1"/>
          <p:nvPr/>
        </p:nvSpPr>
        <p:spPr>
          <a:xfrm>
            <a:off x="4450680" y="4297680"/>
            <a:ext cx="121860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</a:t>
            </a:r>
            <a:endParaRPr/>
          </a:p>
        </p:txBody>
      </p:sp>
    </p:spTree>
  </p:cSld>
  <p:timing>
    <p:tnLst>
      <p:par>
        <p:cTn id="204" dur="indefinite" restart="never" nodeType="tmRoot">
          <p:childTnLst>
            <p:seq>
              <p:cTn id="205" nodeType="mainSeq">
                <p:childTnLst>
                  <p:par>
                    <p:cTn id="206" fill="freeze">
                      <p:stCondLst>
                        <p:cond delay="indefinite"/>
                      </p:stCondLst>
                      <p:childTnLst>
                        <p:par>
                          <p:cTn id="207" fill="freeze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>
                                            <p:txEl>
                                              <p:p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st="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freeze">
                      <p:stCondLst>
                        <p:cond delay="indefinite"/>
                      </p:stCondLst>
                      <p:childTnLst>
                        <p:par>
                          <p:cTn id="217" fill="freeze">
                            <p:stCondLst>
                              <p:cond delay="0"/>
                            </p:stCondLst>
                            <p:childTnLst>
                              <p:par>
                                <p:cTn id="21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>
                                            <p:txEl>
                                              <p:pRg st="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freeze">
                      <p:stCondLst>
                        <p:cond delay="indefinite"/>
                      </p:stCondLst>
                      <p:childTnLst>
                        <p:par>
                          <p:cTn id="223" fill="freeze">
                            <p:stCondLst>
                              <p:cond delay="0"/>
                            </p:stCondLst>
                            <p:childTnLst>
                              <p:par>
                                <p:cTn id="22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freeze">
                      <p:stCondLst>
                        <p:cond delay="indefinite"/>
                      </p:stCondLst>
                      <p:childTnLst>
                        <p:par>
                          <p:cTn id="229" fill="freeze">
                            <p:stCondLst>
                              <p:cond delay="0"/>
                            </p:stCondLst>
                            <p:childTnLst>
                              <p:par>
                                <p:cTn id="2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freeze">
                      <p:stCondLst>
                        <p:cond delay="indefinite"/>
                      </p:stCondLst>
                      <p:childTnLst>
                        <p:par>
                          <p:cTn id="235" fill="freeze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freeze">
                      <p:stCondLst>
                        <p:cond delay="indefinite"/>
                      </p:stCondLst>
                      <p:childTnLst>
                        <p:par>
                          <p:cTn id="249" fill="freeze">
                            <p:stCondLst>
                              <p:cond delay="0"/>
                            </p:stCondLst>
                            <p:childTnLst>
                              <p:par>
                                <p:cTn id="25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>
                                            <p:txEl>
                                              <p:pRg st="0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Token based authentication</a:t>
            </a:r>
            <a:endParaRPr/>
          </a:p>
        </p:txBody>
      </p:sp>
      <p:sp>
        <p:nvSpPr>
          <p:cNvPr id="387" name="CustomShape 2"/>
          <p:cNvSpPr/>
          <p:nvPr/>
        </p:nvSpPr>
        <p:spPr>
          <a:xfrm>
            <a:off x="2859480" y="41457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88" name="CustomShape 3"/>
          <p:cNvSpPr/>
          <p:nvPr/>
        </p:nvSpPr>
        <p:spPr>
          <a:xfrm>
            <a:off x="4731840" y="37501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89" name="CustomShape 4"/>
          <p:cNvSpPr/>
          <p:nvPr/>
        </p:nvSpPr>
        <p:spPr>
          <a:xfrm>
            <a:off x="3516480" y="31572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0" name="CustomShape 5"/>
          <p:cNvSpPr/>
          <p:nvPr/>
        </p:nvSpPr>
        <p:spPr>
          <a:xfrm>
            <a:off x="5632200" y="43984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1" name="CustomShape 6"/>
          <p:cNvSpPr/>
          <p:nvPr/>
        </p:nvSpPr>
        <p:spPr>
          <a:xfrm>
            <a:off x="5056200" y="26344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2" name="CustomShape 7"/>
          <p:cNvSpPr/>
          <p:nvPr/>
        </p:nvSpPr>
        <p:spPr>
          <a:xfrm>
            <a:off x="5955840" y="33541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3" name="CustomShape 8"/>
          <p:cNvSpPr/>
          <p:nvPr/>
        </p:nvSpPr>
        <p:spPr>
          <a:xfrm>
            <a:off x="3904200" y="544248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394" name="CustomShape 9"/>
          <p:cNvSpPr/>
          <p:nvPr/>
        </p:nvSpPr>
        <p:spPr>
          <a:xfrm>
            <a:off x="5056560" y="54428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5" name="CustomShape 10"/>
          <p:cNvSpPr/>
          <p:nvPr/>
        </p:nvSpPr>
        <p:spPr>
          <a:xfrm>
            <a:off x="7428600" y="2622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6" name="CustomShape 11"/>
          <p:cNvSpPr/>
          <p:nvPr/>
        </p:nvSpPr>
        <p:spPr>
          <a:xfrm>
            <a:off x="7428600" y="2946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7" name="CustomShape 12"/>
          <p:cNvSpPr/>
          <p:nvPr/>
        </p:nvSpPr>
        <p:spPr>
          <a:xfrm>
            <a:off x="7428600" y="3270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8" name="CustomShape 13"/>
          <p:cNvSpPr/>
          <p:nvPr/>
        </p:nvSpPr>
        <p:spPr>
          <a:xfrm>
            <a:off x="7428600" y="3594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399" name="CustomShape 14"/>
          <p:cNvSpPr/>
          <p:nvPr/>
        </p:nvSpPr>
        <p:spPr>
          <a:xfrm>
            <a:off x="7428600" y="3882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00" name="CustomShape 15"/>
          <p:cNvSpPr/>
          <p:nvPr/>
        </p:nvSpPr>
        <p:spPr>
          <a:xfrm>
            <a:off x="7428600" y="4206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01" name="CustomShape 16"/>
          <p:cNvSpPr/>
          <p:nvPr/>
        </p:nvSpPr>
        <p:spPr>
          <a:xfrm>
            <a:off x="7428600" y="4530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02" name="CustomShape 17"/>
          <p:cNvSpPr/>
          <p:nvPr/>
        </p:nvSpPr>
        <p:spPr>
          <a:xfrm>
            <a:off x="7428600" y="485424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403" name="Line 18"/>
          <p:cNvCxnSpPr>
            <a:stCxn id="387" idx="5"/>
            <a:endCxn id="393" idx="1"/>
          </p:cNvCxnSpPr>
          <p:nvPr/>
        </p:nvCxnSpPr>
        <p:spPr>
          <a:xfrm>
            <a:off x="3171960" y="445824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04" name="Line 19"/>
          <p:cNvCxnSpPr>
            <a:stCxn id="387" idx="7"/>
            <a:endCxn id="391" idx="3"/>
          </p:cNvCxnSpPr>
          <p:nvPr/>
        </p:nvCxnSpPr>
        <p:spPr>
          <a:xfrm flipV="1">
            <a:off x="3171960" y="294696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05" name="Line 20"/>
          <p:cNvCxnSpPr>
            <a:stCxn id="388" idx="7"/>
            <a:endCxn id="391" idx="4"/>
          </p:cNvCxnSpPr>
          <p:nvPr/>
        </p:nvCxnSpPr>
        <p:spPr>
          <a:xfrm flipV="1">
            <a:off x="5044320" y="300024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06" name="Line 21"/>
          <p:cNvCxnSpPr>
            <a:stCxn id="393" idx="7"/>
            <a:endCxn id="390" idx="2"/>
          </p:cNvCxnSpPr>
          <p:nvPr/>
        </p:nvCxnSpPr>
        <p:spPr>
          <a:xfrm flipV="1">
            <a:off x="4216680" y="4581360"/>
            <a:ext cx="1415880" cy="914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07" name="Line 22"/>
          <p:cNvCxnSpPr>
            <a:stCxn id="389" idx="4"/>
            <a:endCxn id="388" idx="0"/>
          </p:cNvCxnSpPr>
          <p:nvPr/>
        </p:nvCxnSpPr>
        <p:spPr>
          <a:xfrm>
            <a:off x="3699360" y="352296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08" name="Line 23"/>
          <p:cNvCxnSpPr>
            <a:stCxn id="388" idx="6"/>
            <a:endCxn id="392" idx="2"/>
          </p:cNvCxnSpPr>
          <p:nvPr/>
        </p:nvCxnSpPr>
        <p:spPr>
          <a:xfrm flipV="1">
            <a:off x="5097600" y="353700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09" name="Line 24"/>
          <p:cNvCxnSpPr>
            <a:stCxn id="391" idx="6"/>
            <a:endCxn id="395" idx="1"/>
          </p:cNvCxnSpPr>
          <p:nvPr/>
        </p:nvCxnSpPr>
        <p:spPr>
          <a:xfrm flipV="1">
            <a:off x="5421960" y="271368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0" name="Line 25"/>
          <p:cNvCxnSpPr>
            <a:stCxn id="391" idx="6"/>
            <a:endCxn id="397" idx="1"/>
          </p:cNvCxnSpPr>
          <p:nvPr/>
        </p:nvCxnSpPr>
        <p:spPr>
          <a:xfrm>
            <a:off x="5421960" y="281736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1" name="Line 26"/>
          <p:cNvCxnSpPr>
            <a:stCxn id="392" idx="6"/>
            <a:endCxn id="398" idx="1"/>
          </p:cNvCxnSpPr>
          <p:nvPr/>
        </p:nvCxnSpPr>
        <p:spPr>
          <a:xfrm>
            <a:off x="6321600" y="353700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12" name="Line 27"/>
          <p:cNvCxnSpPr>
            <a:stCxn id="392" idx="7"/>
            <a:endCxn id="396" idx="1"/>
          </p:cNvCxnSpPr>
          <p:nvPr/>
        </p:nvCxnSpPr>
        <p:spPr>
          <a:xfrm flipV="1">
            <a:off x="6268320" y="303768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3" name="Line 28"/>
          <p:cNvCxnSpPr>
            <a:stCxn id="393" idx="6"/>
            <a:endCxn id="394" idx="2"/>
          </p:cNvCxnSpPr>
          <p:nvPr/>
        </p:nvCxnSpPr>
        <p:spPr>
          <a:xfrm>
            <a:off x="4269960" y="5625360"/>
            <a:ext cx="786960" cy="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4" name="Line 29"/>
          <p:cNvCxnSpPr>
            <a:stCxn id="394" idx="7"/>
            <a:endCxn id="390" idx="4"/>
          </p:cNvCxnSpPr>
          <p:nvPr/>
        </p:nvCxnSpPr>
        <p:spPr>
          <a:xfrm flipV="1">
            <a:off x="5369040" y="476424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5" name="Line 30"/>
          <p:cNvCxnSpPr>
            <a:stCxn id="390" idx="6"/>
            <a:endCxn id="398" idx="1"/>
          </p:cNvCxnSpPr>
          <p:nvPr/>
        </p:nvCxnSpPr>
        <p:spPr>
          <a:xfrm flipV="1">
            <a:off x="5997960" y="368568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6" name="Line 31"/>
          <p:cNvCxnSpPr>
            <a:stCxn id="390" idx="6"/>
            <a:endCxn id="400" idx="1"/>
          </p:cNvCxnSpPr>
          <p:nvPr/>
        </p:nvCxnSpPr>
        <p:spPr>
          <a:xfrm flipV="1">
            <a:off x="5997960" y="429768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7" name="Line 32"/>
          <p:cNvCxnSpPr>
            <a:stCxn id="394" idx="6"/>
            <a:endCxn id="401" idx="1"/>
          </p:cNvCxnSpPr>
          <p:nvPr/>
        </p:nvCxnSpPr>
        <p:spPr>
          <a:xfrm flipV="1">
            <a:off x="5422320" y="462168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8" name="Line 33"/>
          <p:cNvCxnSpPr>
            <a:stCxn id="394" idx="6"/>
            <a:endCxn id="397" idx="1"/>
          </p:cNvCxnSpPr>
          <p:nvPr/>
        </p:nvCxnSpPr>
        <p:spPr>
          <a:xfrm flipV="1">
            <a:off x="5422320" y="336168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19" name="Line 34"/>
          <p:cNvCxnSpPr>
            <a:stCxn id="387" idx="3"/>
            <a:endCxn id="393" idx="2"/>
          </p:cNvCxnSpPr>
          <p:nvPr/>
        </p:nvCxnSpPr>
        <p:spPr>
          <a:xfrm>
            <a:off x="2912760" y="445824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420" name="TextShape 35"/>
          <p:cNvSpPr txBox="1"/>
          <p:nvPr/>
        </p:nvSpPr>
        <p:spPr>
          <a:xfrm>
            <a:off x="1942200" y="5125680"/>
            <a:ext cx="122976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Request tokens</a:t>
            </a:r>
            <a:endParaRPr/>
          </a:p>
        </p:txBody>
      </p:sp>
      <p:sp>
        <p:nvSpPr>
          <p:cNvPr id="421" name="TextShape 36"/>
          <p:cNvSpPr txBox="1"/>
          <p:nvPr/>
        </p:nvSpPr>
        <p:spPr>
          <a:xfrm>
            <a:off x="3150720" y="5834160"/>
            <a:ext cx="160416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challenge and distribute</a:t>
            </a:r>
            <a:endParaRPr/>
          </a:p>
        </p:txBody>
      </p:sp>
      <p:sp>
        <p:nvSpPr>
          <p:cNvPr id="422" name="TextShape 37"/>
          <p:cNvSpPr txBox="1"/>
          <p:nvPr/>
        </p:nvSpPr>
        <p:spPr>
          <a:xfrm>
            <a:off x="2125080" y="161640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423" name="TextShape 38"/>
          <p:cNvSpPr txBox="1"/>
          <p:nvPr/>
        </p:nvSpPr>
        <p:spPr>
          <a:xfrm>
            <a:off x="1554480" y="3666600"/>
            <a:ext cx="155448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remove and add authentication token</a:t>
            </a:r>
            <a:endParaRPr/>
          </a:p>
        </p:txBody>
      </p:sp>
      <p:sp>
        <p:nvSpPr>
          <p:cNvPr id="424" name="TextShape 39"/>
          <p:cNvSpPr txBox="1"/>
          <p:nvPr/>
        </p:nvSpPr>
        <p:spPr>
          <a:xfrm>
            <a:off x="4248000" y="407160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425" name="TextShape 40"/>
          <p:cNvSpPr txBox="1"/>
          <p:nvPr/>
        </p:nvSpPr>
        <p:spPr>
          <a:xfrm>
            <a:off x="5600160" y="3755160"/>
            <a:ext cx="93384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426" name="TextShape 41"/>
          <p:cNvSpPr txBox="1"/>
          <p:nvPr/>
        </p:nvSpPr>
        <p:spPr>
          <a:xfrm>
            <a:off x="5436720" y="214704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cxnSp>
        <p:nvCxnSpPr>
          <p:cNvPr id="427" name="Line 42"/>
          <p:cNvCxnSpPr>
            <a:stCxn id="387" idx="7"/>
            <a:endCxn id="389" idx="3"/>
          </p:cNvCxnSpPr>
          <p:nvPr/>
        </p:nvCxnSpPr>
        <p:spPr>
          <a:xfrm flipV="1">
            <a:off x="3171960" y="346968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28" name="Line 43"/>
          <p:cNvCxnSpPr>
            <a:stCxn id="390" idx="5"/>
            <a:endCxn id="402" idx="1"/>
          </p:cNvCxnSpPr>
          <p:nvPr/>
        </p:nvCxnSpPr>
        <p:spPr>
          <a:xfrm>
            <a:off x="5944680" y="471096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29" name="Line 44"/>
          <p:cNvCxnSpPr>
            <a:stCxn id="391" idx="0"/>
            <a:endCxn id="387" idx="7"/>
          </p:cNvCxnSpPr>
          <p:nvPr/>
        </p:nvCxnSpPr>
        <p:spPr>
          <a:xfrm flipH="1">
            <a:off x="3171960" y="2634480"/>
            <a:ext cx="2067480" cy="156492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430" name="Line 45"/>
          <p:cNvCxnSpPr>
            <a:stCxn id="388" idx="2"/>
            <a:endCxn id="391" idx="3"/>
          </p:cNvCxnSpPr>
          <p:nvPr/>
        </p:nvCxnSpPr>
        <p:spPr>
          <a:xfrm flipV="1">
            <a:off x="4731840" y="294696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431" name="Line 46"/>
          <p:cNvCxnSpPr>
            <a:stCxn id="392" idx="0"/>
            <a:endCxn id="388" idx="0"/>
          </p:cNvCxnSpPr>
          <p:nvPr/>
        </p:nvCxnSpPr>
        <p:spPr>
          <a:xfrm flipH="1">
            <a:off x="4914720" y="335412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432" name="TextShape 47"/>
          <p:cNvSpPr txBox="1"/>
          <p:nvPr/>
        </p:nvSpPr>
        <p:spPr>
          <a:xfrm>
            <a:off x="822960" y="6493680"/>
            <a:ext cx="8489160" cy="62028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Selection of challenge generating mix does not reveal anything about the next hop</a:t>
            </a:r>
            <a:endParaRPr/>
          </a:p>
          <a:p>
            <a:endParaRPr/>
          </a:p>
        </p:txBody>
      </p:sp>
    </p:spTree>
  </p:cSld>
  <p:timing>
    <p:tnLst>
      <p:par>
        <p:cTn id="252" dur="indefinite" restart="never" nodeType="tmRoot">
          <p:childTnLst>
            <p:seq>
              <p:cTn id="253" nodeType="mainSeq">
                <p:childTnLst>
                  <p:par>
                    <p:cTn id="254" fill="freeze">
                      <p:stCondLst>
                        <p:cond delay="indefinite"/>
                      </p:stCondLst>
                      <p:childTnLst>
                        <p:par>
                          <p:cTn id="255" fill="freeze">
                            <p:stCondLst>
                              <p:cond delay="0"/>
                            </p:stCondLst>
                            <p:childTnLst>
                              <p:par>
                                <p:cTn id="25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freeze">
                      <p:stCondLst>
                        <p:cond delay="indefinite"/>
                      </p:stCondLst>
                      <p:childTnLst>
                        <p:par>
                          <p:cTn id="261" fill="freeze">
                            <p:stCondLst>
                              <p:cond delay="0"/>
                            </p:stCondLst>
                            <p:childTnLst>
                              <p:par>
                                <p:cTn id="2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>
                                            <p:txEl>
                                              <p:p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freeze">
                      <p:stCondLst>
                        <p:cond delay="indefinite"/>
                      </p:stCondLst>
                      <p:childTnLst>
                        <p:par>
                          <p:cTn id="265" fill="freeze">
                            <p:stCondLst>
                              <p:cond delay="0"/>
                            </p:stCondLst>
                            <p:childTnLst>
                              <p:par>
                                <p:cTn id="2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freeze">
                      <p:stCondLst>
                        <p:cond delay="indefinite"/>
                      </p:stCondLst>
                      <p:childTnLst>
                        <p:par>
                          <p:cTn id="271" fill="freeze">
                            <p:stCondLst>
                              <p:cond delay="0"/>
                            </p:stCondLst>
                            <p:childTnLst>
                              <p:par>
                                <p:cTn id="27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freeze">
                      <p:stCondLst>
                        <p:cond delay="indefinite"/>
                      </p:stCondLst>
                      <p:childTnLst>
                        <p:par>
                          <p:cTn id="275" fill="freeze">
                            <p:stCondLst>
                              <p:cond delay="0"/>
                            </p:stCondLst>
                            <p:childTnLst>
                              <p:par>
                                <p:cTn id="27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freeze">
                      <p:stCondLst>
                        <p:cond delay="indefinite"/>
                      </p:stCondLst>
                      <p:childTnLst>
                        <p:par>
                          <p:cTn id="281" fill="freeze">
                            <p:stCondLst>
                              <p:cond delay="0"/>
                            </p:stCondLst>
                            <p:childTnLst>
                              <p:par>
                                <p:cTn id="28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>
                                            <p:txEl>
                                              <p:p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freeze">
                      <p:stCondLst>
                        <p:cond delay="indefinite"/>
                      </p:stCondLst>
                      <p:childTnLst>
                        <p:par>
                          <p:cTn id="287" fill="freeze">
                            <p:stCondLst>
                              <p:cond delay="0"/>
                            </p:stCondLst>
                            <p:childTnLst>
                              <p:par>
                                <p:cTn id="28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>
                                            <p:txEl>
                                              <p:p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Token based authentication with fixed origin</a:t>
            </a:r>
            <a:endParaRPr/>
          </a:p>
        </p:txBody>
      </p:sp>
      <p:sp>
        <p:nvSpPr>
          <p:cNvPr id="434" name="CustomShape 2"/>
          <p:cNvSpPr/>
          <p:nvPr/>
        </p:nvSpPr>
        <p:spPr>
          <a:xfrm>
            <a:off x="2981160" y="4413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35" name="CustomShape 3"/>
          <p:cNvSpPr/>
          <p:nvPr/>
        </p:nvSpPr>
        <p:spPr>
          <a:xfrm>
            <a:off x="4853520" y="4017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36" name="CustomShape 4"/>
          <p:cNvSpPr/>
          <p:nvPr/>
        </p:nvSpPr>
        <p:spPr>
          <a:xfrm>
            <a:off x="3638160" y="34250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37" name="CustomShape 5"/>
          <p:cNvSpPr/>
          <p:nvPr/>
        </p:nvSpPr>
        <p:spPr>
          <a:xfrm>
            <a:off x="5753880" y="466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38" name="CustomShape 6"/>
          <p:cNvSpPr/>
          <p:nvPr/>
        </p:nvSpPr>
        <p:spPr>
          <a:xfrm>
            <a:off x="5177880" y="290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39" name="CustomShape 7"/>
          <p:cNvSpPr/>
          <p:nvPr/>
        </p:nvSpPr>
        <p:spPr>
          <a:xfrm>
            <a:off x="6077520" y="362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0" name="CustomShape 8"/>
          <p:cNvSpPr/>
          <p:nvPr/>
        </p:nvSpPr>
        <p:spPr>
          <a:xfrm>
            <a:off x="4025880" y="571032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441" name="CustomShape 9"/>
          <p:cNvSpPr/>
          <p:nvPr/>
        </p:nvSpPr>
        <p:spPr>
          <a:xfrm>
            <a:off x="5178240" y="5710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2" name="CustomShape 10"/>
          <p:cNvSpPr/>
          <p:nvPr/>
        </p:nvSpPr>
        <p:spPr>
          <a:xfrm>
            <a:off x="7550280" y="289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3" name="CustomShape 11"/>
          <p:cNvSpPr/>
          <p:nvPr/>
        </p:nvSpPr>
        <p:spPr>
          <a:xfrm>
            <a:off x="7550280" y="321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4" name="CustomShape 12"/>
          <p:cNvSpPr/>
          <p:nvPr/>
        </p:nvSpPr>
        <p:spPr>
          <a:xfrm>
            <a:off x="7550280" y="35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5" name="CustomShape 13"/>
          <p:cNvSpPr/>
          <p:nvPr/>
        </p:nvSpPr>
        <p:spPr>
          <a:xfrm>
            <a:off x="7550280" y="38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6" name="CustomShape 14"/>
          <p:cNvSpPr/>
          <p:nvPr/>
        </p:nvSpPr>
        <p:spPr>
          <a:xfrm>
            <a:off x="7550280" y="415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7" name="CustomShape 15"/>
          <p:cNvSpPr/>
          <p:nvPr/>
        </p:nvSpPr>
        <p:spPr>
          <a:xfrm>
            <a:off x="7550280" y="44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8" name="CustomShape 16"/>
          <p:cNvSpPr/>
          <p:nvPr/>
        </p:nvSpPr>
        <p:spPr>
          <a:xfrm>
            <a:off x="7550280" y="47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49" name="CustomShape 17"/>
          <p:cNvSpPr/>
          <p:nvPr/>
        </p:nvSpPr>
        <p:spPr>
          <a:xfrm>
            <a:off x="7550280" y="51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450" name="Line 18"/>
          <p:cNvCxnSpPr>
            <a:stCxn id="434" idx="5"/>
            <a:endCxn id="440" idx="1"/>
          </p:cNvCxnSpPr>
          <p:nvPr/>
        </p:nvCxnSpPr>
        <p:spPr>
          <a:xfrm>
            <a:off x="3293640" y="4726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51" name="Line 19"/>
          <p:cNvCxnSpPr>
            <a:stCxn id="434" idx="7"/>
            <a:endCxn id="438" idx="3"/>
          </p:cNvCxnSpPr>
          <p:nvPr/>
        </p:nvCxnSpPr>
        <p:spPr>
          <a:xfrm flipV="1">
            <a:off x="3293640" y="3214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52" name="Line 20"/>
          <p:cNvCxnSpPr>
            <a:stCxn id="435" idx="7"/>
            <a:endCxn id="438" idx="4"/>
          </p:cNvCxnSpPr>
          <p:nvPr/>
        </p:nvCxnSpPr>
        <p:spPr>
          <a:xfrm flipV="1">
            <a:off x="5166000" y="3268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53" name="Line 21"/>
          <p:cNvCxnSpPr>
            <a:stCxn id="440" idx="7"/>
            <a:endCxn id="437" idx="2"/>
          </p:cNvCxnSpPr>
          <p:nvPr/>
        </p:nvCxnSpPr>
        <p:spPr>
          <a:xfrm flipV="1">
            <a:off x="4338360" y="4849200"/>
            <a:ext cx="1415880" cy="914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54" name="Line 22"/>
          <p:cNvCxnSpPr>
            <a:stCxn id="436" idx="4"/>
            <a:endCxn id="435" idx="0"/>
          </p:cNvCxnSpPr>
          <p:nvPr/>
        </p:nvCxnSpPr>
        <p:spPr>
          <a:xfrm>
            <a:off x="3821040" y="379080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55" name="Line 23"/>
          <p:cNvCxnSpPr>
            <a:stCxn id="435" idx="6"/>
            <a:endCxn id="439" idx="2"/>
          </p:cNvCxnSpPr>
          <p:nvPr/>
        </p:nvCxnSpPr>
        <p:spPr>
          <a:xfrm flipV="1">
            <a:off x="5219280" y="3804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56" name="Line 24"/>
          <p:cNvCxnSpPr>
            <a:stCxn id="438" idx="6"/>
            <a:endCxn id="442" idx="1"/>
          </p:cNvCxnSpPr>
          <p:nvPr/>
        </p:nvCxnSpPr>
        <p:spPr>
          <a:xfrm flipV="1">
            <a:off x="5543640" y="2981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57" name="Line 25"/>
          <p:cNvCxnSpPr>
            <a:stCxn id="438" idx="6"/>
            <a:endCxn id="444" idx="1"/>
          </p:cNvCxnSpPr>
          <p:nvPr/>
        </p:nvCxnSpPr>
        <p:spPr>
          <a:xfrm>
            <a:off x="5543640" y="3085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58" name="Line 26"/>
          <p:cNvCxnSpPr>
            <a:stCxn id="439" idx="6"/>
            <a:endCxn id="445" idx="1"/>
          </p:cNvCxnSpPr>
          <p:nvPr/>
        </p:nvCxnSpPr>
        <p:spPr>
          <a:xfrm>
            <a:off x="6443280" y="3804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459" name="Line 27"/>
          <p:cNvCxnSpPr>
            <a:stCxn id="439" idx="7"/>
            <a:endCxn id="443" idx="1"/>
          </p:cNvCxnSpPr>
          <p:nvPr/>
        </p:nvCxnSpPr>
        <p:spPr>
          <a:xfrm flipV="1">
            <a:off x="6390000" y="3305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0" name="Line 28"/>
          <p:cNvCxnSpPr>
            <a:stCxn id="440" idx="6"/>
            <a:endCxn id="441" idx="2"/>
          </p:cNvCxnSpPr>
          <p:nvPr/>
        </p:nvCxnSpPr>
        <p:spPr>
          <a:xfrm>
            <a:off x="4391640" y="5893200"/>
            <a:ext cx="786960" cy="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1" name="Line 29"/>
          <p:cNvCxnSpPr>
            <a:stCxn id="441" idx="7"/>
            <a:endCxn id="437" idx="4"/>
          </p:cNvCxnSpPr>
          <p:nvPr/>
        </p:nvCxnSpPr>
        <p:spPr>
          <a:xfrm flipV="1">
            <a:off x="5490720" y="503208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2" name="Line 30"/>
          <p:cNvCxnSpPr>
            <a:stCxn id="437" idx="6"/>
            <a:endCxn id="445" idx="1"/>
          </p:cNvCxnSpPr>
          <p:nvPr/>
        </p:nvCxnSpPr>
        <p:spPr>
          <a:xfrm flipV="1">
            <a:off x="6119640" y="395352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3" name="Line 31"/>
          <p:cNvCxnSpPr>
            <a:stCxn id="437" idx="6"/>
            <a:endCxn id="447" idx="1"/>
          </p:cNvCxnSpPr>
          <p:nvPr/>
        </p:nvCxnSpPr>
        <p:spPr>
          <a:xfrm flipV="1">
            <a:off x="6119640" y="456552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4" name="Line 32"/>
          <p:cNvCxnSpPr>
            <a:stCxn id="441" idx="6"/>
            <a:endCxn id="448" idx="1"/>
          </p:cNvCxnSpPr>
          <p:nvPr/>
        </p:nvCxnSpPr>
        <p:spPr>
          <a:xfrm flipV="1">
            <a:off x="5544000" y="488952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5" name="Line 33"/>
          <p:cNvCxnSpPr>
            <a:stCxn id="441" idx="6"/>
            <a:endCxn id="444" idx="1"/>
          </p:cNvCxnSpPr>
          <p:nvPr/>
        </p:nvCxnSpPr>
        <p:spPr>
          <a:xfrm flipV="1">
            <a:off x="5544000" y="362952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66" name="Line 34"/>
          <p:cNvCxnSpPr>
            <a:stCxn id="434" idx="3"/>
            <a:endCxn id="440" idx="2"/>
          </p:cNvCxnSpPr>
          <p:nvPr/>
        </p:nvCxnSpPr>
        <p:spPr>
          <a:xfrm>
            <a:off x="3034440" y="472608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467" name="TextShape 35"/>
          <p:cNvSpPr txBox="1"/>
          <p:nvPr/>
        </p:nvSpPr>
        <p:spPr>
          <a:xfrm>
            <a:off x="2063880" y="5393520"/>
            <a:ext cx="1229760" cy="725400"/>
          </a:xfrm>
          <a:prstGeom prst="rect">
            <a:avLst/>
          </a:prstGeom>
        </p:spPr>
        <p:txBody>
          <a:bodyPr lIns="90000" rIns="90000" tIns="45000" bIns="45000"/>
          <a:p>
            <a:pPr algn="ctr"/>
            <a:r>
              <a:rPr lang="en-US" sz="1100">
                <a:latin typeface="Arial"/>
              </a:rPr>
              <a:t>Request challenge with nonce</a:t>
            </a:r>
            <a:endParaRPr/>
          </a:p>
          <a:p>
            <a:pPr algn="ctr"/>
            <a:endParaRPr/>
          </a:p>
        </p:txBody>
      </p:sp>
      <p:sp>
        <p:nvSpPr>
          <p:cNvPr id="468" name="TextShape 36"/>
          <p:cNvSpPr txBox="1"/>
          <p:nvPr/>
        </p:nvSpPr>
        <p:spPr>
          <a:xfrm>
            <a:off x="3272400" y="6102000"/>
            <a:ext cx="13716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469" name="Line 37"/>
          <p:cNvSpPr/>
          <p:nvPr/>
        </p:nvSpPr>
        <p:spPr>
          <a:xfrm>
            <a:off x="2521080" y="234144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470" name="TextShape 38"/>
          <p:cNvSpPr txBox="1"/>
          <p:nvPr/>
        </p:nvSpPr>
        <p:spPr>
          <a:xfrm>
            <a:off x="2246760" y="1884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471" name="TextShape 39"/>
          <p:cNvSpPr txBox="1"/>
          <p:nvPr/>
        </p:nvSpPr>
        <p:spPr>
          <a:xfrm>
            <a:off x="1077840" y="4065120"/>
            <a:ext cx="206136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then remove and add authentication token</a:t>
            </a:r>
            <a:endParaRPr/>
          </a:p>
        </p:txBody>
      </p:sp>
      <p:sp>
        <p:nvSpPr>
          <p:cNvPr id="472" name="TextShape 40"/>
          <p:cNvSpPr txBox="1"/>
          <p:nvPr/>
        </p:nvSpPr>
        <p:spPr>
          <a:xfrm>
            <a:off x="4369680" y="433944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473" name="TextShape 41"/>
          <p:cNvSpPr txBox="1"/>
          <p:nvPr/>
        </p:nvSpPr>
        <p:spPr>
          <a:xfrm>
            <a:off x="5721840" y="4023000"/>
            <a:ext cx="93384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474" name="TextShape 42"/>
          <p:cNvSpPr txBox="1"/>
          <p:nvPr/>
        </p:nvSpPr>
        <p:spPr>
          <a:xfrm>
            <a:off x="5194080" y="233568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cxnSp>
        <p:nvCxnSpPr>
          <p:cNvPr id="475" name="Line 43"/>
          <p:cNvCxnSpPr>
            <a:stCxn id="434" idx="7"/>
            <a:endCxn id="436" idx="3"/>
          </p:cNvCxnSpPr>
          <p:nvPr/>
        </p:nvCxnSpPr>
        <p:spPr>
          <a:xfrm flipV="1">
            <a:off x="3293640" y="373752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76" name="Line 44"/>
          <p:cNvCxnSpPr>
            <a:stCxn id="437" idx="5"/>
            <a:endCxn id="449" idx="1"/>
          </p:cNvCxnSpPr>
          <p:nvPr/>
        </p:nvCxnSpPr>
        <p:spPr>
          <a:xfrm>
            <a:off x="6066360" y="497880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477" name="Line 45"/>
          <p:cNvCxnSpPr>
            <a:stCxn id="438" idx="3"/>
            <a:endCxn id="434" idx="7"/>
          </p:cNvCxnSpPr>
          <p:nvPr/>
        </p:nvCxnSpPr>
        <p:spPr>
          <a:xfrm flipH="1">
            <a:off x="3293640" y="3214800"/>
            <a:ext cx="1937880" cy="12524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478" name="Line 46"/>
          <p:cNvCxnSpPr>
            <a:stCxn id="435" idx="2"/>
            <a:endCxn id="438" idx="3"/>
          </p:cNvCxnSpPr>
          <p:nvPr/>
        </p:nvCxnSpPr>
        <p:spPr>
          <a:xfrm flipV="1">
            <a:off x="4853520" y="321480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479" name="Line 47"/>
          <p:cNvCxnSpPr>
            <a:stCxn id="439" idx="0"/>
            <a:endCxn id="435" idx="0"/>
          </p:cNvCxnSpPr>
          <p:nvPr/>
        </p:nvCxnSpPr>
        <p:spPr>
          <a:xfrm flipH="1">
            <a:off x="5036400" y="362196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480" name="Line 48"/>
          <p:cNvSpPr/>
          <p:nvPr/>
        </p:nvSpPr>
        <p:spPr>
          <a:xfrm>
            <a:off x="2909160" y="2144880"/>
            <a:ext cx="2268720" cy="925200"/>
          </a:xfrm>
          <a:prstGeom prst="line">
            <a:avLst/>
          </a:prstGeom>
          <a:ln>
            <a:solidFill>
              <a:srgbClr val="dd4814"/>
            </a:solidFill>
            <a:tailEnd len="med" type="triangle" w="med"/>
          </a:ln>
        </p:spPr>
      </p:sp>
      <p:sp>
        <p:nvSpPr>
          <p:cNvPr id="481" name="Line 49"/>
          <p:cNvSpPr/>
          <p:nvPr/>
        </p:nvSpPr>
        <p:spPr>
          <a:xfrm>
            <a:off x="2723760" y="2341440"/>
            <a:ext cx="3353760" cy="1463400"/>
          </a:xfrm>
          <a:prstGeom prst="line">
            <a:avLst/>
          </a:prstGeom>
          <a:ln>
            <a:solidFill>
              <a:srgbClr val="dd4814"/>
            </a:solidFill>
            <a:tailEnd len="med" type="triangle" w="med"/>
          </a:ln>
        </p:spPr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Token based authentication with fixed origin</a:t>
            </a:r>
            <a:endParaRPr/>
          </a:p>
        </p:txBody>
      </p:sp>
      <p:sp>
        <p:nvSpPr>
          <p:cNvPr id="483" name="CustomShape 2"/>
          <p:cNvSpPr/>
          <p:nvPr/>
        </p:nvSpPr>
        <p:spPr>
          <a:xfrm>
            <a:off x="2909160" y="473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4" name="CustomShape 3"/>
          <p:cNvSpPr/>
          <p:nvPr/>
        </p:nvSpPr>
        <p:spPr>
          <a:xfrm>
            <a:off x="4781520" y="434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5" name="CustomShape 4"/>
          <p:cNvSpPr/>
          <p:nvPr/>
        </p:nvSpPr>
        <p:spPr>
          <a:xfrm>
            <a:off x="3566160" y="37490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6" name="CustomShape 5"/>
          <p:cNvSpPr/>
          <p:nvPr/>
        </p:nvSpPr>
        <p:spPr>
          <a:xfrm>
            <a:off x="5681880" y="4990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7" name="CustomShape 6"/>
          <p:cNvSpPr/>
          <p:nvPr/>
        </p:nvSpPr>
        <p:spPr>
          <a:xfrm>
            <a:off x="5105880" y="322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8" name="CustomShape 7"/>
          <p:cNvSpPr/>
          <p:nvPr/>
        </p:nvSpPr>
        <p:spPr>
          <a:xfrm>
            <a:off x="6005520" y="394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9" name="CustomShape 8"/>
          <p:cNvSpPr/>
          <p:nvPr/>
        </p:nvSpPr>
        <p:spPr>
          <a:xfrm>
            <a:off x="3953880" y="603432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490" name="CustomShape 9"/>
          <p:cNvSpPr/>
          <p:nvPr/>
        </p:nvSpPr>
        <p:spPr>
          <a:xfrm>
            <a:off x="5106240" y="6034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1" name="CustomShape 10"/>
          <p:cNvSpPr/>
          <p:nvPr/>
        </p:nvSpPr>
        <p:spPr>
          <a:xfrm>
            <a:off x="7478280" y="321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2" name="CustomShape 11"/>
          <p:cNvSpPr/>
          <p:nvPr/>
        </p:nvSpPr>
        <p:spPr>
          <a:xfrm>
            <a:off x="7478280" y="35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3" name="CustomShape 12"/>
          <p:cNvSpPr/>
          <p:nvPr/>
        </p:nvSpPr>
        <p:spPr>
          <a:xfrm>
            <a:off x="7478280" y="38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4" name="CustomShape 13"/>
          <p:cNvSpPr/>
          <p:nvPr/>
        </p:nvSpPr>
        <p:spPr>
          <a:xfrm>
            <a:off x="7478280" y="418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5" name="CustomShape 14"/>
          <p:cNvSpPr/>
          <p:nvPr/>
        </p:nvSpPr>
        <p:spPr>
          <a:xfrm>
            <a:off x="7478280" y="44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6" name="CustomShape 15"/>
          <p:cNvSpPr/>
          <p:nvPr/>
        </p:nvSpPr>
        <p:spPr>
          <a:xfrm>
            <a:off x="7478280" y="47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7" name="CustomShape 16"/>
          <p:cNvSpPr/>
          <p:nvPr/>
        </p:nvSpPr>
        <p:spPr>
          <a:xfrm>
            <a:off x="7478280" y="51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8" name="CustomShape 17"/>
          <p:cNvSpPr/>
          <p:nvPr/>
        </p:nvSpPr>
        <p:spPr>
          <a:xfrm>
            <a:off x="7478280" y="54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499" name="Line 18"/>
          <p:cNvCxnSpPr>
            <a:stCxn id="483" idx="5"/>
            <a:endCxn id="489" idx="1"/>
          </p:cNvCxnSpPr>
          <p:nvPr/>
        </p:nvCxnSpPr>
        <p:spPr>
          <a:xfrm>
            <a:off x="3221640" y="5050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0" name="Line 19"/>
          <p:cNvCxnSpPr>
            <a:stCxn id="483" idx="7"/>
            <a:endCxn id="487" idx="3"/>
          </p:cNvCxnSpPr>
          <p:nvPr/>
        </p:nvCxnSpPr>
        <p:spPr>
          <a:xfrm flipV="1">
            <a:off x="3221640" y="3538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01" name="Line 20"/>
          <p:cNvCxnSpPr>
            <a:stCxn id="484" idx="7"/>
            <a:endCxn id="487" idx="4"/>
          </p:cNvCxnSpPr>
          <p:nvPr/>
        </p:nvCxnSpPr>
        <p:spPr>
          <a:xfrm flipV="1">
            <a:off x="5094000" y="3592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02" name="Line 21"/>
          <p:cNvCxnSpPr>
            <a:stCxn id="489" idx="7"/>
            <a:endCxn id="486" idx="2"/>
          </p:cNvCxnSpPr>
          <p:nvPr/>
        </p:nvCxnSpPr>
        <p:spPr>
          <a:xfrm flipV="1">
            <a:off x="4266360" y="5173200"/>
            <a:ext cx="1415880" cy="914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3" name="Line 22"/>
          <p:cNvCxnSpPr>
            <a:stCxn id="485" idx="4"/>
            <a:endCxn id="484" idx="0"/>
          </p:cNvCxnSpPr>
          <p:nvPr/>
        </p:nvCxnSpPr>
        <p:spPr>
          <a:xfrm>
            <a:off x="3749040" y="411480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4" name="Line 23"/>
          <p:cNvCxnSpPr>
            <a:stCxn id="484" idx="6"/>
            <a:endCxn id="488" idx="2"/>
          </p:cNvCxnSpPr>
          <p:nvPr/>
        </p:nvCxnSpPr>
        <p:spPr>
          <a:xfrm flipV="1">
            <a:off x="5147280" y="4128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05" name="Line 24"/>
          <p:cNvCxnSpPr>
            <a:stCxn id="487" idx="6"/>
            <a:endCxn id="491" idx="1"/>
          </p:cNvCxnSpPr>
          <p:nvPr/>
        </p:nvCxnSpPr>
        <p:spPr>
          <a:xfrm flipV="1">
            <a:off x="5471640" y="3305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6" name="Line 25"/>
          <p:cNvCxnSpPr>
            <a:stCxn id="487" idx="6"/>
            <a:endCxn id="493" idx="1"/>
          </p:cNvCxnSpPr>
          <p:nvPr/>
        </p:nvCxnSpPr>
        <p:spPr>
          <a:xfrm>
            <a:off x="5471640" y="3409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7" name="Line 26"/>
          <p:cNvCxnSpPr>
            <a:stCxn id="488" idx="6"/>
            <a:endCxn id="494" idx="1"/>
          </p:cNvCxnSpPr>
          <p:nvPr/>
        </p:nvCxnSpPr>
        <p:spPr>
          <a:xfrm>
            <a:off x="6371280" y="4128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08" name="Line 27"/>
          <p:cNvCxnSpPr>
            <a:stCxn id="488" idx="7"/>
            <a:endCxn id="492" idx="1"/>
          </p:cNvCxnSpPr>
          <p:nvPr/>
        </p:nvCxnSpPr>
        <p:spPr>
          <a:xfrm flipV="1">
            <a:off x="6318000" y="3629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09" name="Line 28"/>
          <p:cNvCxnSpPr>
            <a:stCxn id="489" idx="6"/>
            <a:endCxn id="490" idx="2"/>
          </p:cNvCxnSpPr>
          <p:nvPr/>
        </p:nvCxnSpPr>
        <p:spPr>
          <a:xfrm>
            <a:off x="4319640" y="6217200"/>
            <a:ext cx="786960" cy="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0" name="Line 29"/>
          <p:cNvCxnSpPr>
            <a:stCxn id="490" idx="7"/>
            <a:endCxn id="486" idx="4"/>
          </p:cNvCxnSpPr>
          <p:nvPr/>
        </p:nvCxnSpPr>
        <p:spPr>
          <a:xfrm flipV="1">
            <a:off x="5418720" y="535608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1" name="Line 30"/>
          <p:cNvCxnSpPr>
            <a:stCxn id="486" idx="6"/>
            <a:endCxn id="494" idx="1"/>
          </p:cNvCxnSpPr>
          <p:nvPr/>
        </p:nvCxnSpPr>
        <p:spPr>
          <a:xfrm flipV="1">
            <a:off x="6047640" y="427752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2" name="Line 31"/>
          <p:cNvCxnSpPr>
            <a:stCxn id="486" idx="6"/>
            <a:endCxn id="496" idx="1"/>
          </p:cNvCxnSpPr>
          <p:nvPr/>
        </p:nvCxnSpPr>
        <p:spPr>
          <a:xfrm flipV="1">
            <a:off x="6047640" y="488952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3" name="Line 32"/>
          <p:cNvCxnSpPr>
            <a:stCxn id="490" idx="6"/>
            <a:endCxn id="497" idx="1"/>
          </p:cNvCxnSpPr>
          <p:nvPr/>
        </p:nvCxnSpPr>
        <p:spPr>
          <a:xfrm flipV="1">
            <a:off x="5472000" y="521352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4" name="Line 33"/>
          <p:cNvCxnSpPr>
            <a:stCxn id="490" idx="6"/>
            <a:endCxn id="493" idx="1"/>
          </p:cNvCxnSpPr>
          <p:nvPr/>
        </p:nvCxnSpPr>
        <p:spPr>
          <a:xfrm flipV="1">
            <a:off x="5472000" y="395352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15" name="Line 34"/>
          <p:cNvCxnSpPr>
            <a:stCxn id="483" idx="3"/>
            <a:endCxn id="489" idx="2"/>
          </p:cNvCxnSpPr>
          <p:nvPr/>
        </p:nvCxnSpPr>
        <p:spPr>
          <a:xfrm>
            <a:off x="2962440" y="505008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516" name="TextShape 35"/>
          <p:cNvSpPr txBox="1"/>
          <p:nvPr/>
        </p:nvSpPr>
        <p:spPr>
          <a:xfrm>
            <a:off x="1991880" y="5717520"/>
            <a:ext cx="122976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Request tokens</a:t>
            </a:r>
            <a:endParaRPr/>
          </a:p>
        </p:txBody>
      </p:sp>
      <p:sp>
        <p:nvSpPr>
          <p:cNvPr id="517" name="TextShape 36"/>
          <p:cNvSpPr txBox="1"/>
          <p:nvPr/>
        </p:nvSpPr>
        <p:spPr>
          <a:xfrm>
            <a:off x="3200400" y="6426000"/>
            <a:ext cx="13716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518" name="Line 37"/>
          <p:cNvSpPr/>
          <p:nvPr/>
        </p:nvSpPr>
        <p:spPr>
          <a:xfrm>
            <a:off x="2449080" y="266544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519" name="TextShape 38"/>
          <p:cNvSpPr txBox="1"/>
          <p:nvPr/>
        </p:nvSpPr>
        <p:spPr>
          <a:xfrm>
            <a:off x="2174760" y="2208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520" name="TextShape 39"/>
          <p:cNvSpPr txBox="1"/>
          <p:nvPr/>
        </p:nvSpPr>
        <p:spPr>
          <a:xfrm>
            <a:off x="1604160" y="4258440"/>
            <a:ext cx="1554480" cy="7254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 + nonce remove and add authentication token</a:t>
            </a:r>
            <a:endParaRPr/>
          </a:p>
        </p:txBody>
      </p:sp>
      <p:sp>
        <p:nvSpPr>
          <p:cNvPr id="521" name="TextShape 40"/>
          <p:cNvSpPr txBox="1"/>
          <p:nvPr/>
        </p:nvSpPr>
        <p:spPr>
          <a:xfrm>
            <a:off x="4297680" y="466344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522" name="TextShape 41"/>
          <p:cNvSpPr txBox="1"/>
          <p:nvPr/>
        </p:nvSpPr>
        <p:spPr>
          <a:xfrm>
            <a:off x="5649840" y="4347000"/>
            <a:ext cx="93384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sp>
        <p:nvSpPr>
          <p:cNvPr id="523" name="TextShape 42"/>
          <p:cNvSpPr txBox="1"/>
          <p:nvPr/>
        </p:nvSpPr>
        <p:spPr>
          <a:xfrm>
            <a:off x="5122080" y="2659680"/>
            <a:ext cx="91296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Replace  token with own</a:t>
            </a:r>
            <a:endParaRPr/>
          </a:p>
        </p:txBody>
      </p:sp>
      <p:cxnSp>
        <p:nvCxnSpPr>
          <p:cNvPr id="524" name="Line 43"/>
          <p:cNvCxnSpPr>
            <a:stCxn id="483" idx="7"/>
            <a:endCxn id="485" idx="3"/>
          </p:cNvCxnSpPr>
          <p:nvPr/>
        </p:nvCxnSpPr>
        <p:spPr>
          <a:xfrm flipV="1">
            <a:off x="3221640" y="406152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25" name="Line 44"/>
          <p:cNvCxnSpPr>
            <a:stCxn id="486" idx="5"/>
            <a:endCxn id="498" idx="1"/>
          </p:cNvCxnSpPr>
          <p:nvPr/>
        </p:nvCxnSpPr>
        <p:spPr>
          <a:xfrm>
            <a:off x="5994360" y="530280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26" name="Line 45"/>
          <p:cNvCxnSpPr>
            <a:stCxn id="487" idx="3"/>
            <a:endCxn id="483" idx="7"/>
          </p:cNvCxnSpPr>
          <p:nvPr/>
        </p:nvCxnSpPr>
        <p:spPr>
          <a:xfrm flipH="1">
            <a:off x="3221640" y="3538800"/>
            <a:ext cx="1937880" cy="12524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527" name="Line 46"/>
          <p:cNvCxnSpPr>
            <a:stCxn id="484" idx="2"/>
            <a:endCxn id="487" idx="3"/>
          </p:cNvCxnSpPr>
          <p:nvPr/>
        </p:nvCxnSpPr>
        <p:spPr>
          <a:xfrm flipV="1">
            <a:off x="4781520" y="353880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528" name="Line 47"/>
          <p:cNvCxnSpPr>
            <a:stCxn id="488" idx="0"/>
            <a:endCxn id="484" idx="0"/>
          </p:cNvCxnSpPr>
          <p:nvPr/>
        </p:nvCxnSpPr>
        <p:spPr>
          <a:xfrm flipH="1">
            <a:off x="4964400" y="394596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</p:spTree>
  </p:cSld>
  <p:timing>
    <p:tnLst>
      <p:par>
        <p:cTn id="292" dur="indefinite" restart="never" nodeType="tmRoot">
          <p:childTnLst>
            <p:seq>
              <p:cTn id="293" nodeType="mainSeq">
                <p:childTnLst>
                  <p:par>
                    <p:cTn id="294" fill="freeze">
                      <p:stCondLst>
                        <p:cond delay="indefinite"/>
                      </p:stCondLst>
                      <p:childTnLst>
                        <p:par>
                          <p:cTn id="295" fill="freeze">
                            <p:stCondLst>
                              <p:cond delay="0"/>
                            </p:stCondLst>
                            <p:childTnLst>
                              <p:par>
                                <p:cTn id="2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freeze">
                      <p:stCondLst>
                        <p:cond delay="indefinite"/>
                      </p:stCondLst>
                      <p:childTnLst>
                        <p:par>
                          <p:cTn id="299" fill="freeze">
                            <p:stCondLst>
                              <p:cond delay="0"/>
                            </p:stCondLst>
                            <p:childTnLst>
                              <p:par>
                                <p:cTn id="300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freeze">
                      <p:stCondLst>
                        <p:cond delay="indefinite"/>
                      </p:stCondLst>
                      <p:childTnLst>
                        <p:par>
                          <p:cTn id="305" fill="freeze">
                            <p:stCondLst>
                              <p:cond delay="0"/>
                            </p:stCondLst>
                            <p:childTnLst>
                              <p:par>
                                <p:cTn id="30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freeze">
                      <p:stCondLst>
                        <p:cond delay="indefinite"/>
                      </p:stCondLst>
                      <p:childTnLst>
                        <p:par>
                          <p:cTn id="309" fill="freeze">
                            <p:stCondLst>
                              <p:cond delay="0"/>
                            </p:stCondLst>
                            <p:childTnLst>
                              <p:par>
                                <p:cTn id="310" nodeType="click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Malicious mix</a:t>
            </a:r>
            <a:endParaRPr/>
          </a:p>
        </p:txBody>
      </p:sp>
      <p:sp>
        <p:nvSpPr>
          <p:cNvPr id="530" name="CustomShape 2"/>
          <p:cNvSpPr/>
          <p:nvPr/>
        </p:nvSpPr>
        <p:spPr>
          <a:xfrm>
            <a:off x="3629160" y="419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1" name="CustomShape 3"/>
          <p:cNvSpPr/>
          <p:nvPr/>
        </p:nvSpPr>
        <p:spPr>
          <a:xfrm>
            <a:off x="5501520" y="380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2" name="CustomShape 4"/>
          <p:cNvSpPr/>
          <p:nvPr/>
        </p:nvSpPr>
        <p:spPr>
          <a:xfrm>
            <a:off x="4286160" y="32090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3" name="CustomShape 5"/>
          <p:cNvSpPr/>
          <p:nvPr/>
        </p:nvSpPr>
        <p:spPr>
          <a:xfrm>
            <a:off x="6401880" y="4450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4" name="CustomShape 6"/>
          <p:cNvSpPr/>
          <p:nvPr/>
        </p:nvSpPr>
        <p:spPr>
          <a:xfrm>
            <a:off x="5825880" y="268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5" name="CustomShape 7"/>
          <p:cNvSpPr/>
          <p:nvPr/>
        </p:nvSpPr>
        <p:spPr>
          <a:xfrm>
            <a:off x="6725520" y="340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6" name="CustomShape 8"/>
          <p:cNvSpPr/>
          <p:nvPr/>
        </p:nvSpPr>
        <p:spPr>
          <a:xfrm>
            <a:off x="5826240" y="5494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7" name="CustomShape 9"/>
          <p:cNvSpPr/>
          <p:nvPr/>
        </p:nvSpPr>
        <p:spPr>
          <a:xfrm>
            <a:off x="8198280" y="26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8" name="CustomShape 10"/>
          <p:cNvSpPr/>
          <p:nvPr/>
        </p:nvSpPr>
        <p:spPr>
          <a:xfrm>
            <a:off x="8198280" y="29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9" name="CustomShape 11"/>
          <p:cNvSpPr/>
          <p:nvPr/>
        </p:nvSpPr>
        <p:spPr>
          <a:xfrm>
            <a:off x="8198280" y="33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0" name="CustomShape 12"/>
          <p:cNvSpPr/>
          <p:nvPr/>
        </p:nvSpPr>
        <p:spPr>
          <a:xfrm>
            <a:off x="8198280" y="36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1" name="CustomShape 13"/>
          <p:cNvSpPr/>
          <p:nvPr/>
        </p:nvSpPr>
        <p:spPr>
          <a:xfrm>
            <a:off x="8198280" y="393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2" name="CustomShape 14"/>
          <p:cNvSpPr/>
          <p:nvPr/>
        </p:nvSpPr>
        <p:spPr>
          <a:xfrm>
            <a:off x="8198280" y="425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3" name="CustomShape 15"/>
          <p:cNvSpPr/>
          <p:nvPr/>
        </p:nvSpPr>
        <p:spPr>
          <a:xfrm>
            <a:off x="8198280" y="458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4" name="CustomShape 16"/>
          <p:cNvSpPr/>
          <p:nvPr/>
        </p:nvSpPr>
        <p:spPr>
          <a:xfrm>
            <a:off x="8198280" y="490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545" name="Line 17"/>
          <p:cNvCxnSpPr>
            <a:stCxn id="530" idx="5"/>
          </p:cNvCxnSpPr>
          <p:nvPr/>
        </p:nvCxnSpPr>
        <p:spPr>
          <a:xfrm>
            <a:off x="3941640" y="4510080"/>
            <a:ext cx="847800" cy="893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46" name="Line 18"/>
          <p:cNvCxnSpPr>
            <a:stCxn id="530" idx="7"/>
            <a:endCxn id="534" idx="3"/>
          </p:cNvCxnSpPr>
          <p:nvPr/>
        </p:nvCxnSpPr>
        <p:spPr>
          <a:xfrm flipV="1">
            <a:off x="3941640" y="2998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47" name="Line 19"/>
          <p:cNvCxnSpPr>
            <a:stCxn id="531" idx="7"/>
            <a:endCxn id="534" idx="4"/>
          </p:cNvCxnSpPr>
          <p:nvPr/>
        </p:nvCxnSpPr>
        <p:spPr>
          <a:xfrm flipV="1">
            <a:off x="5814000" y="3052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48" name="Line 20"/>
          <p:cNvCxnSpPr>
            <a:endCxn id="533" idx="2"/>
          </p:cNvCxnSpPr>
          <p:nvPr/>
        </p:nvCxnSpPr>
        <p:spPr>
          <a:xfrm flipV="1">
            <a:off x="5017680" y="4633200"/>
            <a:ext cx="1384560" cy="9993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49" name="Line 21"/>
          <p:cNvCxnSpPr>
            <a:stCxn id="532" idx="4"/>
            <a:endCxn id="531" idx="0"/>
          </p:cNvCxnSpPr>
          <p:nvPr/>
        </p:nvCxnSpPr>
        <p:spPr>
          <a:xfrm>
            <a:off x="4469040" y="357480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0" name="Line 22"/>
          <p:cNvCxnSpPr>
            <a:stCxn id="531" idx="6"/>
            <a:endCxn id="535" idx="2"/>
          </p:cNvCxnSpPr>
          <p:nvPr/>
        </p:nvCxnSpPr>
        <p:spPr>
          <a:xfrm flipV="1">
            <a:off x="5867280" y="3588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51" name="Line 23"/>
          <p:cNvCxnSpPr>
            <a:stCxn id="534" idx="6"/>
            <a:endCxn id="537" idx="1"/>
          </p:cNvCxnSpPr>
          <p:nvPr/>
        </p:nvCxnSpPr>
        <p:spPr>
          <a:xfrm flipV="1">
            <a:off x="6191640" y="2765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2" name="Line 24"/>
          <p:cNvCxnSpPr>
            <a:stCxn id="534" idx="6"/>
            <a:endCxn id="539" idx="1"/>
          </p:cNvCxnSpPr>
          <p:nvPr/>
        </p:nvCxnSpPr>
        <p:spPr>
          <a:xfrm>
            <a:off x="6191640" y="2869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3" name="Line 25"/>
          <p:cNvCxnSpPr>
            <a:stCxn id="535" idx="6"/>
            <a:endCxn id="540" idx="1"/>
          </p:cNvCxnSpPr>
          <p:nvPr/>
        </p:nvCxnSpPr>
        <p:spPr>
          <a:xfrm>
            <a:off x="7091280" y="3588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54" name="Line 26"/>
          <p:cNvCxnSpPr>
            <a:stCxn id="535" idx="7"/>
            <a:endCxn id="538" idx="1"/>
          </p:cNvCxnSpPr>
          <p:nvPr/>
        </p:nvCxnSpPr>
        <p:spPr>
          <a:xfrm flipV="1">
            <a:off x="7038000" y="3089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5" name="Line 27"/>
          <p:cNvCxnSpPr>
            <a:endCxn id="536" idx="2"/>
          </p:cNvCxnSpPr>
          <p:nvPr/>
        </p:nvCxnSpPr>
        <p:spPr>
          <a:xfrm>
            <a:off x="5017680" y="5632200"/>
            <a:ext cx="808920" cy="45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6" name="Line 28"/>
          <p:cNvCxnSpPr>
            <a:stCxn id="536" idx="7"/>
            <a:endCxn id="533" idx="4"/>
          </p:cNvCxnSpPr>
          <p:nvPr/>
        </p:nvCxnSpPr>
        <p:spPr>
          <a:xfrm flipV="1">
            <a:off x="6138720" y="481608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7" name="Line 29"/>
          <p:cNvCxnSpPr>
            <a:stCxn id="533" idx="6"/>
            <a:endCxn id="540" idx="1"/>
          </p:cNvCxnSpPr>
          <p:nvPr/>
        </p:nvCxnSpPr>
        <p:spPr>
          <a:xfrm flipV="1">
            <a:off x="6767640" y="373752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8" name="Line 30"/>
          <p:cNvCxnSpPr>
            <a:stCxn id="533" idx="6"/>
            <a:endCxn id="542" idx="1"/>
          </p:cNvCxnSpPr>
          <p:nvPr/>
        </p:nvCxnSpPr>
        <p:spPr>
          <a:xfrm flipV="1">
            <a:off x="6767640" y="434952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59" name="Line 31"/>
          <p:cNvCxnSpPr>
            <a:stCxn id="536" idx="6"/>
            <a:endCxn id="543" idx="1"/>
          </p:cNvCxnSpPr>
          <p:nvPr/>
        </p:nvCxnSpPr>
        <p:spPr>
          <a:xfrm flipV="1">
            <a:off x="6192000" y="467352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60" name="Line 32"/>
          <p:cNvCxnSpPr>
            <a:stCxn id="536" idx="6"/>
            <a:endCxn id="539" idx="1"/>
          </p:cNvCxnSpPr>
          <p:nvPr/>
        </p:nvCxnSpPr>
        <p:spPr>
          <a:xfrm flipV="1">
            <a:off x="6192000" y="341352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61" name="Line 33"/>
          <p:cNvCxnSpPr>
            <a:stCxn id="530" idx="3"/>
          </p:cNvCxnSpPr>
          <p:nvPr/>
        </p:nvCxnSpPr>
        <p:spPr>
          <a:xfrm>
            <a:off x="3682440" y="4510080"/>
            <a:ext cx="878400" cy="1122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562" name="TextShape 34"/>
          <p:cNvSpPr txBox="1"/>
          <p:nvPr/>
        </p:nvSpPr>
        <p:spPr>
          <a:xfrm>
            <a:off x="2926080" y="5420160"/>
            <a:ext cx="122976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Request tokens</a:t>
            </a:r>
            <a:endParaRPr/>
          </a:p>
        </p:txBody>
      </p:sp>
      <p:sp>
        <p:nvSpPr>
          <p:cNvPr id="563" name="TextShape 35"/>
          <p:cNvSpPr txBox="1"/>
          <p:nvPr/>
        </p:nvSpPr>
        <p:spPr>
          <a:xfrm>
            <a:off x="4560480" y="4812840"/>
            <a:ext cx="128016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564" name="Line 36"/>
          <p:cNvSpPr/>
          <p:nvPr/>
        </p:nvSpPr>
        <p:spPr>
          <a:xfrm>
            <a:off x="3169080" y="212544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565" name="TextShape 37"/>
          <p:cNvSpPr txBox="1"/>
          <p:nvPr/>
        </p:nvSpPr>
        <p:spPr>
          <a:xfrm>
            <a:off x="2894760" y="1668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566" name="TextShape 38"/>
          <p:cNvSpPr txBox="1"/>
          <p:nvPr/>
        </p:nvSpPr>
        <p:spPr>
          <a:xfrm>
            <a:off x="2324160" y="3718440"/>
            <a:ext cx="155448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remove and add authentication token</a:t>
            </a:r>
            <a:endParaRPr/>
          </a:p>
        </p:txBody>
      </p:sp>
      <p:cxnSp>
        <p:nvCxnSpPr>
          <p:cNvPr id="567" name="Line 39"/>
          <p:cNvCxnSpPr>
            <a:stCxn id="530" idx="7"/>
            <a:endCxn id="532" idx="3"/>
          </p:cNvCxnSpPr>
          <p:nvPr/>
        </p:nvCxnSpPr>
        <p:spPr>
          <a:xfrm flipV="1">
            <a:off x="3941640" y="352152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68" name="Line 40"/>
          <p:cNvCxnSpPr>
            <a:stCxn id="533" idx="5"/>
            <a:endCxn id="544" idx="1"/>
          </p:cNvCxnSpPr>
          <p:nvPr/>
        </p:nvCxnSpPr>
        <p:spPr>
          <a:xfrm>
            <a:off x="6714360" y="476280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69" name="Line 41"/>
          <p:cNvCxnSpPr>
            <a:stCxn id="534" idx="3"/>
            <a:endCxn id="530" idx="7"/>
          </p:cNvCxnSpPr>
          <p:nvPr/>
        </p:nvCxnSpPr>
        <p:spPr>
          <a:xfrm flipH="1">
            <a:off x="3941640" y="2998800"/>
            <a:ext cx="1937880" cy="12524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570" name="Line 42"/>
          <p:cNvCxnSpPr>
            <a:stCxn id="531" idx="2"/>
            <a:endCxn id="534" idx="3"/>
          </p:cNvCxnSpPr>
          <p:nvPr/>
        </p:nvCxnSpPr>
        <p:spPr>
          <a:xfrm flipV="1">
            <a:off x="5501520" y="299880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571" name="Line 43"/>
          <p:cNvCxnSpPr>
            <a:stCxn id="535" idx="0"/>
            <a:endCxn id="531" idx="0"/>
          </p:cNvCxnSpPr>
          <p:nvPr/>
        </p:nvCxnSpPr>
        <p:spPr>
          <a:xfrm flipH="1">
            <a:off x="5684400" y="340596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572" name="CustomShape 44"/>
          <p:cNvSpPr/>
          <p:nvPr/>
        </p:nvSpPr>
        <p:spPr>
          <a:xfrm flipV="1">
            <a:off x="4560480" y="540360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573" name="CustomShape 45"/>
          <p:cNvSpPr/>
          <p:nvPr/>
        </p:nvSpPr>
        <p:spPr>
          <a:xfrm flipH="1" flipV="1">
            <a:off x="4560480" y="540360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574" name="TextShape 46"/>
          <p:cNvSpPr txBox="1"/>
          <p:nvPr/>
        </p:nvSpPr>
        <p:spPr>
          <a:xfrm>
            <a:off x="1085760" y="6043680"/>
            <a:ext cx="1036800" cy="36432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Attacker</a:t>
            </a:r>
            <a:endParaRPr/>
          </a:p>
        </p:txBody>
      </p:sp>
      <p:cxnSp>
        <p:nvCxnSpPr>
          <p:cNvPr id="575" name="Line 47"/>
          <p:cNvCxnSpPr>
            <a:endCxn id="574" idx="3"/>
          </p:cNvCxnSpPr>
          <p:nvPr/>
        </p:nvCxnSpPr>
        <p:spPr>
          <a:xfrm flipH="1">
            <a:off x="2122560" y="5632200"/>
            <a:ext cx="2895480" cy="594000"/>
          </a:xfrm>
          <a:prstGeom prst="curvedConnector3">
            <a:avLst/>
          </a:prstGeom>
          <a:ln w="18360">
            <a:solidFill>
              <a:srgbClr val="ff3333"/>
            </a:solidFill>
            <a:round/>
            <a:tailEnd len="med" type="triangle" w="med"/>
          </a:ln>
        </p:spPr>
      </p:cxnSp>
      <p:sp>
        <p:nvSpPr>
          <p:cNvPr id="576" name="TextShape 48"/>
          <p:cNvSpPr txBox="1"/>
          <p:nvPr/>
        </p:nvSpPr>
        <p:spPr>
          <a:xfrm>
            <a:off x="3371760" y="5860800"/>
            <a:ext cx="1463040" cy="30816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 sz="1400">
                <a:solidFill>
                  <a:srgbClr val="ff3333"/>
                </a:solidFill>
                <a:latin typeface="Arial"/>
              </a:rPr>
              <a:t>Leak responses</a:t>
            </a:r>
            <a:endParaRPr/>
          </a:p>
        </p:txBody>
      </p:sp>
      <p:sp>
        <p:nvSpPr>
          <p:cNvPr id="577" name="CustomShape 49"/>
          <p:cNvSpPr/>
          <p:nvPr/>
        </p:nvSpPr>
        <p:spPr>
          <a:xfrm>
            <a:off x="4646520" y="54054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</p:spTree>
  </p:cSld>
  <p:timing>
    <p:tnLst>
      <p:par>
        <p:cTn id="314" dur="indefinite" restart="never" nodeType="tmRoot">
          <p:childTnLst>
            <p:seq>
              <p:cTn id="315" nodeType="mainSeq">
                <p:childTnLst>
                  <p:par>
                    <p:cTn id="316" fill="freeze">
                      <p:stCondLst>
                        <p:cond delay="indefinite"/>
                      </p:stCondLst>
                      <p:childTnLst>
                        <p:par>
                          <p:cTn id="317" fill="freeze">
                            <p:stCondLst>
                              <p:cond delay="0"/>
                            </p:stCondLst>
                            <p:childTnLst>
                              <p:par>
                                <p:cTn id="318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320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nodeType="withEffect" fill="hold" presetClass="exit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freeze">
                      <p:stCondLst>
                        <p:cond delay="indefinite"/>
                      </p:stCondLst>
                      <p:childTnLst>
                        <p:par>
                          <p:cTn id="324" fill="freeze">
                            <p:stCondLst>
                              <p:cond delay="0"/>
                            </p:stCondLst>
                            <p:childTnLst>
                              <p:par>
                                <p:cTn id="325" nodeType="clickEffect" fill="hold" presetClass="entr" presetID="1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Top)" transition="in">
                                      <p:cBhvr additive="repl">
                                        <p:cTn id="327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nodeType="withEffect" fill="hold" presetClass="entr" presetID="1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nodeType="withEffect" fill="hold" presetClass="entr" presetID="1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freeze">
                      <p:stCondLst>
                        <p:cond delay="indefinite"/>
                      </p:stCondLst>
                      <p:childTnLst>
                        <p:par>
                          <p:cTn id="333" fill="freeze">
                            <p:stCondLst>
                              <p:cond delay="0"/>
                            </p:stCondLst>
                            <p:childTnLst>
                              <p:par>
                                <p:cTn id="334" nodeType="clickEffect" fill="hold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36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freeze">
                            <p:stCondLst>
                              <p:cond delay="1000"/>
                            </p:stCondLst>
                            <p:childTnLst>
                              <p:par>
                                <p:cTn id="338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40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freeze">
                            <p:stCondLst>
                              <p:cond delay="3000"/>
                            </p:stCondLst>
                            <p:childTnLst>
                              <p:par>
                                <p:cTn id="342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44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freeze">
                            <p:stCondLst>
                              <p:cond delay="5000"/>
                            </p:stCondLst>
                            <p:childTnLst>
                              <p:par>
                                <p:cTn id="346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48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Message origin threshold</a:t>
            </a:r>
            <a:endParaRPr/>
          </a:p>
        </p:txBody>
      </p:sp>
      <p:sp>
        <p:nvSpPr>
          <p:cNvPr id="579" name="CustomShape 2"/>
          <p:cNvSpPr/>
          <p:nvPr/>
        </p:nvSpPr>
        <p:spPr>
          <a:xfrm>
            <a:off x="3751920" y="39160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0" name="CustomShape 3"/>
          <p:cNvSpPr/>
          <p:nvPr/>
        </p:nvSpPr>
        <p:spPr>
          <a:xfrm>
            <a:off x="5624280" y="35204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1" name="CustomShape 4"/>
          <p:cNvSpPr/>
          <p:nvPr/>
        </p:nvSpPr>
        <p:spPr>
          <a:xfrm>
            <a:off x="4408920" y="29275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2" name="CustomShape 5"/>
          <p:cNvSpPr/>
          <p:nvPr/>
        </p:nvSpPr>
        <p:spPr>
          <a:xfrm>
            <a:off x="6524640" y="41688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3" name="CustomShape 6"/>
          <p:cNvSpPr/>
          <p:nvPr/>
        </p:nvSpPr>
        <p:spPr>
          <a:xfrm>
            <a:off x="5948640" y="24048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4" name="CustomShape 7"/>
          <p:cNvSpPr/>
          <p:nvPr/>
        </p:nvSpPr>
        <p:spPr>
          <a:xfrm>
            <a:off x="6848280" y="31244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5" name="CustomShape 8"/>
          <p:cNvSpPr/>
          <p:nvPr/>
        </p:nvSpPr>
        <p:spPr>
          <a:xfrm>
            <a:off x="5949000" y="52131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6" name="CustomShape 9"/>
          <p:cNvSpPr/>
          <p:nvPr/>
        </p:nvSpPr>
        <p:spPr>
          <a:xfrm>
            <a:off x="8321040" y="2392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7" name="CustomShape 10"/>
          <p:cNvSpPr/>
          <p:nvPr/>
        </p:nvSpPr>
        <p:spPr>
          <a:xfrm>
            <a:off x="8321040" y="2716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8" name="CustomShape 11"/>
          <p:cNvSpPr/>
          <p:nvPr/>
        </p:nvSpPr>
        <p:spPr>
          <a:xfrm>
            <a:off x="8321040" y="3040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9" name="CustomShape 12"/>
          <p:cNvSpPr/>
          <p:nvPr/>
        </p:nvSpPr>
        <p:spPr>
          <a:xfrm>
            <a:off x="8321040" y="3364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90" name="CustomShape 13"/>
          <p:cNvSpPr/>
          <p:nvPr/>
        </p:nvSpPr>
        <p:spPr>
          <a:xfrm>
            <a:off x="8321040" y="3652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91" name="CustomShape 14"/>
          <p:cNvSpPr/>
          <p:nvPr/>
        </p:nvSpPr>
        <p:spPr>
          <a:xfrm>
            <a:off x="8321040" y="3976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92" name="CustomShape 15"/>
          <p:cNvSpPr/>
          <p:nvPr/>
        </p:nvSpPr>
        <p:spPr>
          <a:xfrm>
            <a:off x="8321040" y="4300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93" name="CustomShape 16"/>
          <p:cNvSpPr/>
          <p:nvPr/>
        </p:nvSpPr>
        <p:spPr>
          <a:xfrm>
            <a:off x="8321040" y="4624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594" name="Line 17"/>
          <p:cNvCxnSpPr>
            <a:stCxn id="579" idx="5"/>
          </p:cNvCxnSpPr>
          <p:nvPr/>
        </p:nvCxnSpPr>
        <p:spPr>
          <a:xfrm>
            <a:off x="4064400" y="4228560"/>
            <a:ext cx="847800" cy="893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95" name="Line 18"/>
          <p:cNvCxnSpPr>
            <a:stCxn id="579" idx="7"/>
            <a:endCxn id="583" idx="3"/>
          </p:cNvCxnSpPr>
          <p:nvPr/>
        </p:nvCxnSpPr>
        <p:spPr>
          <a:xfrm flipV="1">
            <a:off x="4064400" y="271728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96" name="Line 19"/>
          <p:cNvCxnSpPr>
            <a:stCxn id="580" idx="7"/>
            <a:endCxn id="583" idx="4"/>
          </p:cNvCxnSpPr>
          <p:nvPr/>
        </p:nvCxnSpPr>
        <p:spPr>
          <a:xfrm flipV="1">
            <a:off x="5936760" y="277056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597" name="Line 20"/>
          <p:cNvCxnSpPr>
            <a:endCxn id="582" idx="2"/>
          </p:cNvCxnSpPr>
          <p:nvPr/>
        </p:nvCxnSpPr>
        <p:spPr>
          <a:xfrm flipV="1">
            <a:off x="5140440" y="4351680"/>
            <a:ext cx="1384560" cy="9993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98" name="Line 21"/>
          <p:cNvCxnSpPr>
            <a:stCxn id="581" idx="4"/>
            <a:endCxn id="580" idx="0"/>
          </p:cNvCxnSpPr>
          <p:nvPr/>
        </p:nvCxnSpPr>
        <p:spPr>
          <a:xfrm>
            <a:off x="4591800" y="329328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599" name="Line 22"/>
          <p:cNvCxnSpPr>
            <a:stCxn id="580" idx="6"/>
            <a:endCxn id="584" idx="2"/>
          </p:cNvCxnSpPr>
          <p:nvPr/>
        </p:nvCxnSpPr>
        <p:spPr>
          <a:xfrm flipV="1">
            <a:off x="5990040" y="330732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00" name="Line 23"/>
          <p:cNvCxnSpPr>
            <a:stCxn id="583" idx="6"/>
            <a:endCxn id="586" idx="1"/>
          </p:cNvCxnSpPr>
          <p:nvPr/>
        </p:nvCxnSpPr>
        <p:spPr>
          <a:xfrm flipV="1">
            <a:off x="6314400" y="248400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1" name="Line 24"/>
          <p:cNvCxnSpPr>
            <a:stCxn id="583" idx="6"/>
            <a:endCxn id="588" idx="1"/>
          </p:cNvCxnSpPr>
          <p:nvPr/>
        </p:nvCxnSpPr>
        <p:spPr>
          <a:xfrm>
            <a:off x="6314400" y="258768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2" name="Line 25"/>
          <p:cNvCxnSpPr>
            <a:stCxn id="584" idx="6"/>
            <a:endCxn id="589" idx="1"/>
          </p:cNvCxnSpPr>
          <p:nvPr/>
        </p:nvCxnSpPr>
        <p:spPr>
          <a:xfrm>
            <a:off x="7214040" y="330732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03" name="Line 26"/>
          <p:cNvCxnSpPr>
            <a:stCxn id="584" idx="7"/>
            <a:endCxn id="587" idx="1"/>
          </p:cNvCxnSpPr>
          <p:nvPr/>
        </p:nvCxnSpPr>
        <p:spPr>
          <a:xfrm flipV="1">
            <a:off x="7160760" y="280800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4" name="Line 27"/>
          <p:cNvCxnSpPr>
            <a:endCxn id="585" idx="2"/>
          </p:cNvCxnSpPr>
          <p:nvPr/>
        </p:nvCxnSpPr>
        <p:spPr>
          <a:xfrm>
            <a:off x="5140440" y="5350680"/>
            <a:ext cx="808920" cy="45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5" name="Line 28"/>
          <p:cNvCxnSpPr>
            <a:stCxn id="585" idx="7"/>
            <a:endCxn id="582" idx="4"/>
          </p:cNvCxnSpPr>
          <p:nvPr/>
        </p:nvCxnSpPr>
        <p:spPr>
          <a:xfrm flipV="1">
            <a:off x="6261480" y="453456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6" name="Line 29"/>
          <p:cNvCxnSpPr>
            <a:stCxn id="582" idx="6"/>
            <a:endCxn id="589" idx="1"/>
          </p:cNvCxnSpPr>
          <p:nvPr/>
        </p:nvCxnSpPr>
        <p:spPr>
          <a:xfrm flipV="1">
            <a:off x="6890400" y="345600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7" name="Line 30"/>
          <p:cNvCxnSpPr>
            <a:stCxn id="582" idx="6"/>
            <a:endCxn id="591" idx="1"/>
          </p:cNvCxnSpPr>
          <p:nvPr/>
        </p:nvCxnSpPr>
        <p:spPr>
          <a:xfrm flipV="1">
            <a:off x="6890400" y="406800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8" name="Line 31"/>
          <p:cNvCxnSpPr>
            <a:stCxn id="585" idx="6"/>
            <a:endCxn id="592" idx="1"/>
          </p:cNvCxnSpPr>
          <p:nvPr/>
        </p:nvCxnSpPr>
        <p:spPr>
          <a:xfrm flipV="1">
            <a:off x="6314760" y="439200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09" name="Line 32"/>
          <p:cNvCxnSpPr>
            <a:stCxn id="585" idx="6"/>
            <a:endCxn id="588" idx="1"/>
          </p:cNvCxnSpPr>
          <p:nvPr/>
        </p:nvCxnSpPr>
        <p:spPr>
          <a:xfrm flipV="1">
            <a:off x="6314760" y="313200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10" name="Line 33"/>
          <p:cNvCxnSpPr>
            <a:stCxn id="579" idx="3"/>
          </p:cNvCxnSpPr>
          <p:nvPr/>
        </p:nvCxnSpPr>
        <p:spPr>
          <a:xfrm>
            <a:off x="3805200" y="4228560"/>
            <a:ext cx="878400" cy="1122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611" name="TextShape 34"/>
          <p:cNvSpPr txBox="1"/>
          <p:nvPr/>
        </p:nvSpPr>
        <p:spPr>
          <a:xfrm>
            <a:off x="3311640" y="5238720"/>
            <a:ext cx="122976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Request tokens</a:t>
            </a:r>
            <a:endParaRPr/>
          </a:p>
        </p:txBody>
      </p:sp>
      <p:sp>
        <p:nvSpPr>
          <p:cNvPr id="612" name="TextShape 35"/>
          <p:cNvSpPr txBox="1"/>
          <p:nvPr/>
        </p:nvSpPr>
        <p:spPr>
          <a:xfrm>
            <a:off x="4683240" y="4531320"/>
            <a:ext cx="128016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613" name="Line 36"/>
          <p:cNvSpPr/>
          <p:nvPr/>
        </p:nvSpPr>
        <p:spPr>
          <a:xfrm>
            <a:off x="3474720" y="2468880"/>
            <a:ext cx="457200" cy="147816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614" name="TextShape 37"/>
          <p:cNvSpPr txBox="1"/>
          <p:nvPr/>
        </p:nvSpPr>
        <p:spPr>
          <a:xfrm>
            <a:off x="3108960" y="210312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615" name="TextShape 38"/>
          <p:cNvSpPr txBox="1"/>
          <p:nvPr/>
        </p:nvSpPr>
        <p:spPr>
          <a:xfrm>
            <a:off x="2446920" y="3436920"/>
            <a:ext cx="155448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remove and add authentication token</a:t>
            </a:r>
            <a:endParaRPr/>
          </a:p>
        </p:txBody>
      </p:sp>
      <p:cxnSp>
        <p:nvCxnSpPr>
          <p:cNvPr id="616" name="Line 39"/>
          <p:cNvCxnSpPr>
            <a:stCxn id="579" idx="7"/>
            <a:endCxn id="581" idx="3"/>
          </p:cNvCxnSpPr>
          <p:nvPr/>
        </p:nvCxnSpPr>
        <p:spPr>
          <a:xfrm flipV="1">
            <a:off x="4064400" y="324000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17" name="Line 40"/>
          <p:cNvCxnSpPr>
            <a:stCxn id="582" idx="5"/>
            <a:endCxn id="593" idx="1"/>
          </p:cNvCxnSpPr>
          <p:nvPr/>
        </p:nvCxnSpPr>
        <p:spPr>
          <a:xfrm>
            <a:off x="6837120" y="448128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18" name="Line 41"/>
          <p:cNvCxnSpPr>
            <a:stCxn id="583" idx="3"/>
            <a:endCxn id="579" idx="7"/>
          </p:cNvCxnSpPr>
          <p:nvPr/>
        </p:nvCxnSpPr>
        <p:spPr>
          <a:xfrm flipH="1">
            <a:off x="4064400" y="2717280"/>
            <a:ext cx="1937880" cy="12524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619" name="Line 42"/>
          <p:cNvCxnSpPr>
            <a:stCxn id="580" idx="2"/>
            <a:endCxn id="583" idx="3"/>
          </p:cNvCxnSpPr>
          <p:nvPr/>
        </p:nvCxnSpPr>
        <p:spPr>
          <a:xfrm flipV="1">
            <a:off x="5624280" y="271728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620" name="Line 43"/>
          <p:cNvCxnSpPr>
            <a:stCxn id="584" idx="0"/>
            <a:endCxn id="580" idx="0"/>
          </p:cNvCxnSpPr>
          <p:nvPr/>
        </p:nvCxnSpPr>
        <p:spPr>
          <a:xfrm flipH="1">
            <a:off x="5807160" y="312444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621" name="CustomShape 44"/>
          <p:cNvSpPr/>
          <p:nvPr/>
        </p:nvSpPr>
        <p:spPr>
          <a:xfrm flipV="1">
            <a:off x="4683240" y="512208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622" name="CustomShape 45"/>
          <p:cNvSpPr/>
          <p:nvPr/>
        </p:nvSpPr>
        <p:spPr>
          <a:xfrm flipH="1" flipV="1">
            <a:off x="4683240" y="512208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623" name="TextShape 46"/>
          <p:cNvSpPr txBox="1"/>
          <p:nvPr/>
        </p:nvSpPr>
        <p:spPr>
          <a:xfrm>
            <a:off x="1208520" y="5762160"/>
            <a:ext cx="1036800" cy="36432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Attacker</a:t>
            </a:r>
            <a:endParaRPr/>
          </a:p>
        </p:txBody>
      </p:sp>
      <p:cxnSp>
        <p:nvCxnSpPr>
          <p:cNvPr id="624" name="Line 47"/>
          <p:cNvCxnSpPr>
            <a:endCxn id="623" idx="3"/>
          </p:cNvCxnSpPr>
          <p:nvPr/>
        </p:nvCxnSpPr>
        <p:spPr>
          <a:xfrm flipH="1">
            <a:off x="2245320" y="5350680"/>
            <a:ext cx="2895480" cy="594000"/>
          </a:xfrm>
          <a:prstGeom prst="curvedConnector3">
            <a:avLst/>
          </a:prstGeom>
          <a:ln w="18360">
            <a:solidFill>
              <a:srgbClr val="ff3333"/>
            </a:solidFill>
            <a:round/>
            <a:tailEnd len="med" type="triangle" w="med"/>
          </a:ln>
        </p:spPr>
      </p:cxnSp>
      <p:sp>
        <p:nvSpPr>
          <p:cNvPr id="625" name="TextShape 48"/>
          <p:cNvSpPr txBox="1"/>
          <p:nvPr/>
        </p:nvSpPr>
        <p:spPr>
          <a:xfrm>
            <a:off x="3494520" y="5579280"/>
            <a:ext cx="1463040" cy="30816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 sz="1400">
                <a:solidFill>
                  <a:srgbClr val="ff3333"/>
                </a:solidFill>
                <a:latin typeface="Arial"/>
              </a:rPr>
              <a:t>Leak responses</a:t>
            </a:r>
            <a:endParaRPr/>
          </a:p>
        </p:txBody>
      </p:sp>
      <p:sp>
        <p:nvSpPr>
          <p:cNvPr id="626" name="TextShape 49"/>
          <p:cNvSpPr txBox="1"/>
          <p:nvPr/>
        </p:nvSpPr>
        <p:spPr>
          <a:xfrm>
            <a:off x="1280160" y="6228000"/>
            <a:ext cx="7863840" cy="87624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Messages still bear the token of previous hop based on which only certain messages will be allowed per firing cycle.</a:t>
            </a:r>
            <a:endParaRPr/>
          </a:p>
          <a:p>
            <a:endParaRPr/>
          </a:p>
        </p:txBody>
      </p:sp>
      <p:sp>
        <p:nvSpPr>
          <p:cNvPr id="627" name="TextShape 50"/>
          <p:cNvSpPr txBox="1"/>
          <p:nvPr/>
        </p:nvSpPr>
        <p:spPr>
          <a:xfrm>
            <a:off x="822960" y="2122920"/>
            <a:ext cx="2103120" cy="111420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Honest users will attempt to spread traffic to avoid unlinkability.</a:t>
            </a:r>
            <a:endParaRPr/>
          </a:p>
        </p:txBody>
      </p:sp>
    </p:spTree>
  </p:cSld>
  <p:timing>
    <p:tnLst>
      <p:par>
        <p:cTn id="349" dur="indefinite" restart="never" nodeType="tmRoot">
          <p:childTnLst>
            <p:seq>
              <p:cTn id="350" nodeType="mainSeq">
                <p:childTnLst>
                  <p:par>
                    <p:cTn id="351" fill="freeze">
                      <p:stCondLst>
                        <p:cond delay="indefinite"/>
                      </p:stCondLst>
                      <p:childTnLst>
                        <p:par>
                          <p:cTn id="352" fill="freeze">
                            <p:stCondLst>
                              <p:cond delay="0"/>
                            </p:stCondLst>
                            <p:childTnLst>
                              <p:par>
                                <p:cTn id="353" nodeType="clickEffect" fill="hold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55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freeze">
                            <p:stCondLst>
                              <p:cond delay="500"/>
                            </p:stCondLst>
                            <p:childTnLst>
                              <p:par>
                                <p:cTn id="357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8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59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0" fill="freeze">
                            <p:stCondLst>
                              <p:cond delay="2500"/>
                            </p:stCondLst>
                            <p:childTnLst>
                              <p:par>
                                <p:cTn id="361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2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63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freeze">
                            <p:stCondLst>
                              <p:cond delay="4500"/>
                            </p:stCondLst>
                            <p:childTnLst>
                              <p:par>
                                <p:cTn id="365" nodeType="afterEffect" fill="hold" presetClass="entr" presetID="1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 additive="repl">
                                        <p:cTn id="367" dur="10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freeze">
                      <p:stCondLst>
                        <p:cond delay="indefinite"/>
                      </p:stCondLst>
                      <p:childTnLst>
                        <p:par>
                          <p:cTn id="369" fill="freeze">
                            <p:stCondLst>
                              <p:cond delay="0"/>
                            </p:stCondLst>
                            <p:childTnLst>
                              <p:par>
                                <p:cTn id="370" nodeType="clickEffect" fill="hold" presetClass="exit" presetID="5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71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2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3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4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75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nodeType="withEffect" fill="hold" presetClass="exit" presetID="5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78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9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0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1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82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nodeType="withEffect" fill="hold" presetClass="exit" presetID="5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385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6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7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8" dur="500"/>
                                        <p:tgtEl>
                                          <p:spTgt spid="-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389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freeze">
                            <p:stCondLst>
                              <p:cond delay="500"/>
                            </p:stCondLst>
                            <p:childTnLst>
                              <p:par>
                                <p:cTn id="392" nodeType="afterEffect" fill="hold" presetClass="exit" presetID="12" presetSubtype="4">
                                  <p:stCondLst>
                                    <p:cond delay="3000"/>
                                  </p:stCondLst>
                                  <p:childTnLst>
                                    <p:animEffect filter="slide(fromBottom)" transition="in">
                                      <p:cBhvr additive="repl">
                                        <p:cTn id="393" dur="500"/>
                                        <p:tgtEl>
                                          <p:spTgt spid="-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Trust mechanism</a:t>
            </a:r>
            <a:endParaRPr/>
          </a:p>
        </p:txBody>
      </p:sp>
      <p:sp>
        <p:nvSpPr>
          <p:cNvPr id="629" name="TextShape 2"/>
          <p:cNvSpPr txBox="1"/>
          <p:nvPr/>
        </p:nvSpPr>
        <p:spPr>
          <a:xfrm>
            <a:off x="1097280" y="5652720"/>
            <a:ext cx="7863840" cy="138816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Ratio of the challenges can be published to ensure that the attacker can not  perform any better than users. </a:t>
            </a:r>
            <a:endParaRPr/>
          </a:p>
          <a:p>
            <a:endParaRPr/>
          </a:p>
          <a:p>
            <a:r>
              <a:rPr lang="en-US">
                <a:latin typeface="Arial"/>
              </a:rPr>
              <a:t>Attacker does not have to perform the response evaluation but still has to perform at the same rate as if it did.</a:t>
            </a:r>
            <a:endParaRPr/>
          </a:p>
        </p:txBody>
      </p:sp>
      <p:sp>
        <p:nvSpPr>
          <p:cNvPr id="630" name="CustomShape 3"/>
          <p:cNvSpPr/>
          <p:nvPr/>
        </p:nvSpPr>
        <p:spPr>
          <a:xfrm>
            <a:off x="3895920" y="33400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1" name="CustomShape 4"/>
          <p:cNvSpPr/>
          <p:nvPr/>
        </p:nvSpPr>
        <p:spPr>
          <a:xfrm>
            <a:off x="5768280" y="29444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2" name="CustomShape 5"/>
          <p:cNvSpPr/>
          <p:nvPr/>
        </p:nvSpPr>
        <p:spPr>
          <a:xfrm>
            <a:off x="4552920" y="23515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3" name="CustomShape 6"/>
          <p:cNvSpPr/>
          <p:nvPr/>
        </p:nvSpPr>
        <p:spPr>
          <a:xfrm>
            <a:off x="6668640" y="35928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4" name="CustomShape 7"/>
          <p:cNvSpPr/>
          <p:nvPr/>
        </p:nvSpPr>
        <p:spPr>
          <a:xfrm>
            <a:off x="6092640" y="18288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5" name="CustomShape 8"/>
          <p:cNvSpPr/>
          <p:nvPr/>
        </p:nvSpPr>
        <p:spPr>
          <a:xfrm>
            <a:off x="6992280" y="25484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6" name="CustomShape 9"/>
          <p:cNvSpPr/>
          <p:nvPr/>
        </p:nvSpPr>
        <p:spPr>
          <a:xfrm>
            <a:off x="6093000" y="46371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7" name="CustomShape 10"/>
          <p:cNvSpPr/>
          <p:nvPr/>
        </p:nvSpPr>
        <p:spPr>
          <a:xfrm>
            <a:off x="8465040" y="1816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8" name="CustomShape 11"/>
          <p:cNvSpPr/>
          <p:nvPr/>
        </p:nvSpPr>
        <p:spPr>
          <a:xfrm>
            <a:off x="8465040" y="2140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39" name="CustomShape 12"/>
          <p:cNvSpPr/>
          <p:nvPr/>
        </p:nvSpPr>
        <p:spPr>
          <a:xfrm>
            <a:off x="8465040" y="2464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40" name="CustomShape 13"/>
          <p:cNvSpPr/>
          <p:nvPr/>
        </p:nvSpPr>
        <p:spPr>
          <a:xfrm>
            <a:off x="8465040" y="2788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41" name="CustomShape 14"/>
          <p:cNvSpPr/>
          <p:nvPr/>
        </p:nvSpPr>
        <p:spPr>
          <a:xfrm>
            <a:off x="8465040" y="3076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42" name="CustomShape 15"/>
          <p:cNvSpPr/>
          <p:nvPr/>
        </p:nvSpPr>
        <p:spPr>
          <a:xfrm>
            <a:off x="8465040" y="3400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43" name="CustomShape 16"/>
          <p:cNvSpPr/>
          <p:nvPr/>
        </p:nvSpPr>
        <p:spPr>
          <a:xfrm>
            <a:off x="8465040" y="3724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44" name="CustomShape 17"/>
          <p:cNvSpPr/>
          <p:nvPr/>
        </p:nvSpPr>
        <p:spPr>
          <a:xfrm>
            <a:off x="8465040" y="404856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645" name="Line 18"/>
          <p:cNvCxnSpPr>
            <a:stCxn id="630" idx="5"/>
          </p:cNvCxnSpPr>
          <p:nvPr/>
        </p:nvCxnSpPr>
        <p:spPr>
          <a:xfrm>
            <a:off x="4208400" y="3652560"/>
            <a:ext cx="847800" cy="893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46" name="Line 19"/>
          <p:cNvCxnSpPr>
            <a:stCxn id="630" idx="7"/>
            <a:endCxn id="634" idx="3"/>
          </p:cNvCxnSpPr>
          <p:nvPr/>
        </p:nvCxnSpPr>
        <p:spPr>
          <a:xfrm flipV="1">
            <a:off x="4208400" y="214128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47" name="Line 20"/>
          <p:cNvCxnSpPr>
            <a:stCxn id="631" idx="7"/>
            <a:endCxn id="634" idx="4"/>
          </p:cNvCxnSpPr>
          <p:nvPr/>
        </p:nvCxnSpPr>
        <p:spPr>
          <a:xfrm flipV="1">
            <a:off x="6080760" y="219456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48" name="Line 21"/>
          <p:cNvCxnSpPr>
            <a:endCxn id="633" idx="2"/>
          </p:cNvCxnSpPr>
          <p:nvPr/>
        </p:nvCxnSpPr>
        <p:spPr>
          <a:xfrm flipV="1">
            <a:off x="5284440" y="3775680"/>
            <a:ext cx="1384560" cy="9993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49" name="Line 22"/>
          <p:cNvCxnSpPr>
            <a:stCxn id="632" idx="4"/>
            <a:endCxn id="631" idx="0"/>
          </p:cNvCxnSpPr>
          <p:nvPr/>
        </p:nvCxnSpPr>
        <p:spPr>
          <a:xfrm>
            <a:off x="4735800" y="2717280"/>
            <a:ext cx="1215720" cy="227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0" name="Line 23"/>
          <p:cNvCxnSpPr>
            <a:stCxn id="631" idx="6"/>
            <a:endCxn id="635" idx="2"/>
          </p:cNvCxnSpPr>
          <p:nvPr/>
        </p:nvCxnSpPr>
        <p:spPr>
          <a:xfrm flipV="1">
            <a:off x="6134040" y="273132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51" name="Line 24"/>
          <p:cNvCxnSpPr>
            <a:stCxn id="634" idx="6"/>
            <a:endCxn id="637" idx="1"/>
          </p:cNvCxnSpPr>
          <p:nvPr/>
        </p:nvCxnSpPr>
        <p:spPr>
          <a:xfrm flipV="1">
            <a:off x="6458400" y="190800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2" name="Line 25"/>
          <p:cNvCxnSpPr>
            <a:stCxn id="634" idx="6"/>
            <a:endCxn id="639" idx="1"/>
          </p:cNvCxnSpPr>
          <p:nvPr/>
        </p:nvCxnSpPr>
        <p:spPr>
          <a:xfrm>
            <a:off x="6458400" y="201168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3" name="Line 26"/>
          <p:cNvCxnSpPr>
            <a:stCxn id="635" idx="6"/>
            <a:endCxn id="640" idx="1"/>
          </p:cNvCxnSpPr>
          <p:nvPr/>
        </p:nvCxnSpPr>
        <p:spPr>
          <a:xfrm>
            <a:off x="7358040" y="273132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654" name="Line 27"/>
          <p:cNvCxnSpPr>
            <a:stCxn id="635" idx="7"/>
            <a:endCxn id="638" idx="1"/>
          </p:cNvCxnSpPr>
          <p:nvPr/>
        </p:nvCxnSpPr>
        <p:spPr>
          <a:xfrm flipV="1">
            <a:off x="7304760" y="223200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5" name="Line 28"/>
          <p:cNvCxnSpPr>
            <a:endCxn id="636" idx="2"/>
          </p:cNvCxnSpPr>
          <p:nvPr/>
        </p:nvCxnSpPr>
        <p:spPr>
          <a:xfrm>
            <a:off x="5284440" y="4774680"/>
            <a:ext cx="808920" cy="45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6" name="Line 29"/>
          <p:cNvCxnSpPr>
            <a:stCxn id="636" idx="7"/>
            <a:endCxn id="633" idx="4"/>
          </p:cNvCxnSpPr>
          <p:nvPr/>
        </p:nvCxnSpPr>
        <p:spPr>
          <a:xfrm flipV="1">
            <a:off x="6405480" y="3958560"/>
            <a:ext cx="44640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7" name="Line 30"/>
          <p:cNvCxnSpPr>
            <a:stCxn id="633" idx="6"/>
            <a:endCxn id="640" idx="1"/>
          </p:cNvCxnSpPr>
          <p:nvPr/>
        </p:nvCxnSpPr>
        <p:spPr>
          <a:xfrm flipV="1">
            <a:off x="7034400" y="2880000"/>
            <a:ext cx="1431000" cy="89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8" name="Line 31"/>
          <p:cNvCxnSpPr>
            <a:stCxn id="633" idx="6"/>
            <a:endCxn id="642" idx="1"/>
          </p:cNvCxnSpPr>
          <p:nvPr/>
        </p:nvCxnSpPr>
        <p:spPr>
          <a:xfrm flipV="1">
            <a:off x="7034400" y="3492000"/>
            <a:ext cx="1431000" cy="28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9" name="Line 32"/>
          <p:cNvCxnSpPr>
            <a:stCxn id="636" idx="6"/>
            <a:endCxn id="643" idx="1"/>
          </p:cNvCxnSpPr>
          <p:nvPr/>
        </p:nvCxnSpPr>
        <p:spPr>
          <a:xfrm flipV="1">
            <a:off x="6458760" y="3816000"/>
            <a:ext cx="2006640" cy="100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60" name="Line 33"/>
          <p:cNvCxnSpPr>
            <a:stCxn id="636" idx="6"/>
            <a:endCxn id="639" idx="1"/>
          </p:cNvCxnSpPr>
          <p:nvPr/>
        </p:nvCxnSpPr>
        <p:spPr>
          <a:xfrm flipV="1">
            <a:off x="6458760" y="2556000"/>
            <a:ext cx="2006640" cy="2264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61" name="Line 34"/>
          <p:cNvCxnSpPr>
            <a:stCxn id="630" idx="3"/>
          </p:cNvCxnSpPr>
          <p:nvPr/>
        </p:nvCxnSpPr>
        <p:spPr>
          <a:xfrm>
            <a:off x="3949200" y="3652560"/>
            <a:ext cx="878400" cy="1122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662" name="TextShape 35"/>
          <p:cNvSpPr txBox="1"/>
          <p:nvPr/>
        </p:nvSpPr>
        <p:spPr>
          <a:xfrm>
            <a:off x="3455640" y="4662720"/>
            <a:ext cx="122976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Request tokens</a:t>
            </a:r>
            <a:endParaRPr/>
          </a:p>
        </p:txBody>
      </p:sp>
      <p:sp>
        <p:nvSpPr>
          <p:cNvPr id="663" name="TextShape 36"/>
          <p:cNvSpPr txBox="1"/>
          <p:nvPr/>
        </p:nvSpPr>
        <p:spPr>
          <a:xfrm>
            <a:off x="4827240" y="3955320"/>
            <a:ext cx="128016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664" name="Line 37"/>
          <p:cNvSpPr/>
          <p:nvPr/>
        </p:nvSpPr>
        <p:spPr>
          <a:xfrm>
            <a:off x="3618720" y="1801440"/>
            <a:ext cx="457200" cy="156960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665" name="TextShape 38"/>
          <p:cNvSpPr txBox="1"/>
          <p:nvPr/>
        </p:nvSpPr>
        <p:spPr>
          <a:xfrm>
            <a:off x="3161520" y="136368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666" name="TextShape 39"/>
          <p:cNvSpPr txBox="1"/>
          <p:nvPr/>
        </p:nvSpPr>
        <p:spPr>
          <a:xfrm>
            <a:off x="2590920" y="2860920"/>
            <a:ext cx="1554480" cy="590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challenge remove and add authentication token</a:t>
            </a:r>
            <a:endParaRPr/>
          </a:p>
        </p:txBody>
      </p:sp>
      <p:cxnSp>
        <p:nvCxnSpPr>
          <p:cNvPr id="667" name="Line 40"/>
          <p:cNvCxnSpPr>
            <a:stCxn id="630" idx="7"/>
            <a:endCxn id="632" idx="3"/>
          </p:cNvCxnSpPr>
          <p:nvPr/>
        </p:nvCxnSpPr>
        <p:spPr>
          <a:xfrm flipV="1">
            <a:off x="4208400" y="2664000"/>
            <a:ext cx="398160" cy="729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68" name="Line 41"/>
          <p:cNvCxnSpPr>
            <a:stCxn id="633" idx="5"/>
            <a:endCxn id="644" idx="1"/>
          </p:cNvCxnSpPr>
          <p:nvPr/>
        </p:nvCxnSpPr>
        <p:spPr>
          <a:xfrm>
            <a:off x="6981120" y="3905280"/>
            <a:ext cx="1484280" cy="235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69" name="Line 42"/>
          <p:cNvCxnSpPr>
            <a:stCxn id="634" idx="3"/>
            <a:endCxn id="630" idx="7"/>
          </p:cNvCxnSpPr>
          <p:nvPr/>
        </p:nvCxnSpPr>
        <p:spPr>
          <a:xfrm flipH="1">
            <a:off x="4208400" y="2141280"/>
            <a:ext cx="1937880" cy="12524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670" name="Line 43"/>
          <p:cNvCxnSpPr>
            <a:stCxn id="631" idx="2"/>
            <a:endCxn id="634" idx="3"/>
          </p:cNvCxnSpPr>
          <p:nvPr/>
        </p:nvCxnSpPr>
        <p:spPr>
          <a:xfrm flipV="1">
            <a:off x="5768280" y="2141280"/>
            <a:ext cx="378000" cy="98640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671" name="Line 44"/>
          <p:cNvCxnSpPr>
            <a:stCxn id="635" idx="0"/>
            <a:endCxn id="631" idx="0"/>
          </p:cNvCxnSpPr>
          <p:nvPr/>
        </p:nvCxnSpPr>
        <p:spPr>
          <a:xfrm flipH="1">
            <a:off x="5951160" y="2548440"/>
            <a:ext cx="1224360" cy="3963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672" name="CustomShape 45"/>
          <p:cNvSpPr/>
          <p:nvPr/>
        </p:nvSpPr>
        <p:spPr>
          <a:xfrm flipV="1">
            <a:off x="4827240" y="454608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673" name="CustomShape 46"/>
          <p:cNvSpPr/>
          <p:nvPr/>
        </p:nvSpPr>
        <p:spPr>
          <a:xfrm flipH="1" flipV="1">
            <a:off x="4827240" y="4546080"/>
            <a:ext cx="457200" cy="457200"/>
          </a:xfrm>
          <a:prstGeom prst="wedgeEllipseCallout">
            <a:avLst>
              <a:gd name="adj1" fmla="val 1019"/>
              <a:gd name="adj2" fmla="val 23112"/>
            </a:avLst>
          </a:prstGeom>
          <a:solidFill>
            <a:srgbClr val="ff420e"/>
          </a:solidFill>
          <a:ln w="18360">
            <a:solidFill>
              <a:srgbClr val="333333"/>
            </a:solidFill>
            <a:round/>
          </a:ln>
        </p:spPr>
      </p:sp>
      <p:sp>
        <p:nvSpPr>
          <p:cNvPr id="674" name="TextShape 47"/>
          <p:cNvSpPr txBox="1"/>
          <p:nvPr/>
        </p:nvSpPr>
        <p:spPr>
          <a:xfrm>
            <a:off x="1352520" y="5186160"/>
            <a:ext cx="1036800" cy="36432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Attacker</a:t>
            </a:r>
            <a:endParaRPr/>
          </a:p>
        </p:txBody>
      </p:sp>
      <p:cxnSp>
        <p:nvCxnSpPr>
          <p:cNvPr id="675" name="Line 48"/>
          <p:cNvCxnSpPr>
            <a:endCxn id="674" idx="3"/>
          </p:cNvCxnSpPr>
          <p:nvPr/>
        </p:nvCxnSpPr>
        <p:spPr>
          <a:xfrm flipH="1">
            <a:off x="2389320" y="4774680"/>
            <a:ext cx="2895480" cy="594000"/>
          </a:xfrm>
          <a:prstGeom prst="curvedConnector3">
            <a:avLst/>
          </a:prstGeom>
          <a:ln w="18360">
            <a:solidFill>
              <a:srgbClr val="ff3333"/>
            </a:solidFill>
            <a:round/>
            <a:tailEnd len="med" type="triangle" w="med"/>
          </a:ln>
        </p:spPr>
      </p:cxnSp>
      <p:sp>
        <p:nvSpPr>
          <p:cNvPr id="676" name="TextShape 49"/>
          <p:cNvSpPr txBox="1"/>
          <p:nvPr/>
        </p:nvSpPr>
        <p:spPr>
          <a:xfrm>
            <a:off x="3638520" y="5003280"/>
            <a:ext cx="1463040" cy="30816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 sz="1400">
                <a:solidFill>
                  <a:srgbClr val="ff3333"/>
                </a:solidFill>
                <a:latin typeface="Arial"/>
              </a:rPr>
              <a:t>Leak responses</a:t>
            </a:r>
            <a:endParaRPr/>
          </a:p>
        </p:txBody>
      </p:sp>
      <p:sp>
        <p:nvSpPr>
          <p:cNvPr id="677" name="Line 50"/>
          <p:cNvSpPr/>
          <p:nvPr/>
        </p:nvSpPr>
        <p:spPr>
          <a:xfrm flipV="1">
            <a:off x="2286360" y="3540240"/>
            <a:ext cx="1463040" cy="1463040"/>
          </a:xfrm>
          <a:prstGeom prst="line">
            <a:avLst/>
          </a:prstGeom>
          <a:ln w="18360">
            <a:solidFill>
              <a:srgbClr val="dd4814"/>
            </a:solidFill>
            <a:round/>
            <a:tailEnd len="med" type="triangle" w="med"/>
          </a:ln>
        </p:spPr>
      </p:sp>
      <p:sp>
        <p:nvSpPr>
          <p:cNvPr id="678" name="Line 51"/>
          <p:cNvSpPr/>
          <p:nvPr/>
        </p:nvSpPr>
        <p:spPr>
          <a:xfrm flipV="1">
            <a:off x="2353680" y="3580920"/>
            <a:ext cx="1463040" cy="1463040"/>
          </a:xfrm>
          <a:prstGeom prst="line">
            <a:avLst/>
          </a:prstGeom>
          <a:ln w="18360">
            <a:solidFill>
              <a:srgbClr val="dd4814"/>
            </a:solidFill>
            <a:round/>
            <a:tailEnd len="med" type="triangle" w="med"/>
          </a:ln>
        </p:spPr>
      </p:sp>
      <p:sp>
        <p:nvSpPr>
          <p:cNvPr id="679" name="Line 52"/>
          <p:cNvSpPr/>
          <p:nvPr/>
        </p:nvSpPr>
        <p:spPr>
          <a:xfrm flipV="1">
            <a:off x="2389680" y="3652920"/>
            <a:ext cx="1463040" cy="1463040"/>
          </a:xfrm>
          <a:prstGeom prst="line">
            <a:avLst/>
          </a:prstGeom>
          <a:ln w="18360">
            <a:solidFill>
              <a:srgbClr val="dd4814"/>
            </a:solidFill>
            <a:round/>
            <a:tailEnd len="med" type="triangle" w="med"/>
          </a:ln>
        </p:spPr>
      </p:sp>
      <p:sp>
        <p:nvSpPr>
          <p:cNvPr id="680" name="Line 53"/>
          <p:cNvSpPr/>
          <p:nvPr/>
        </p:nvSpPr>
        <p:spPr>
          <a:xfrm flipV="1">
            <a:off x="2421000" y="3729600"/>
            <a:ext cx="1463040" cy="1463040"/>
          </a:xfrm>
          <a:prstGeom prst="line">
            <a:avLst/>
          </a:prstGeom>
          <a:ln w="18360">
            <a:solidFill>
              <a:srgbClr val="99ff66"/>
            </a:solidFill>
            <a:round/>
            <a:tailEnd len="med" type="triangle" w="med"/>
          </a:ln>
        </p:spPr>
      </p:sp>
      <p:sp>
        <p:nvSpPr>
          <p:cNvPr id="681" name="TextShape 54"/>
          <p:cNvSpPr txBox="1"/>
          <p:nvPr/>
        </p:nvSpPr>
        <p:spPr>
          <a:xfrm>
            <a:off x="1050120" y="3661560"/>
            <a:ext cx="1562760" cy="42588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 sz="1100">
                <a:latin typeface="Arial"/>
              </a:rPr>
              <a:t>Number of challenges solved</a:t>
            </a:r>
            <a:endParaRPr/>
          </a:p>
        </p:txBody>
      </p:sp>
      <p:sp>
        <p:nvSpPr>
          <p:cNvPr id="682" name="Line 55"/>
          <p:cNvSpPr/>
          <p:nvPr/>
        </p:nvSpPr>
        <p:spPr>
          <a:xfrm>
            <a:off x="1074960" y="4087440"/>
            <a:ext cx="1554480" cy="0"/>
          </a:xfrm>
          <a:prstGeom prst="line">
            <a:avLst/>
          </a:prstGeom>
          <a:ln w="18360">
            <a:solidFill>
              <a:srgbClr val="333333"/>
            </a:solidFill>
            <a:round/>
          </a:ln>
        </p:spPr>
      </p:sp>
      <p:sp>
        <p:nvSpPr>
          <p:cNvPr id="683" name="TextShape 56"/>
          <p:cNvSpPr txBox="1"/>
          <p:nvPr/>
        </p:nvSpPr>
        <p:spPr>
          <a:xfrm>
            <a:off x="1050480" y="4093920"/>
            <a:ext cx="1562760" cy="42588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 sz="1100">
                <a:latin typeface="Arial"/>
              </a:rPr>
              <a:t>Number of challenges issued</a:t>
            </a:r>
            <a:endParaRPr/>
          </a:p>
        </p:txBody>
      </p:sp>
      <p:sp>
        <p:nvSpPr>
          <p:cNvPr id="684" name="TextShape 57"/>
          <p:cNvSpPr txBox="1"/>
          <p:nvPr/>
        </p:nvSpPr>
        <p:spPr>
          <a:xfrm>
            <a:off x="509760" y="3906000"/>
            <a:ext cx="532440" cy="364320"/>
          </a:xfrm>
          <a:prstGeom prst="rect">
            <a:avLst/>
          </a:prstGeom>
        </p:spPr>
        <p:txBody>
          <a:bodyPr lIns="99000" rIns="99000" tIns="54000" bIns="54000"/>
          <a:p>
            <a:r>
              <a:rPr lang="en-US">
                <a:latin typeface="Arial"/>
              </a:rPr>
              <a:t>T =</a:t>
            </a:r>
            <a:endParaRPr/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Bitcoin Hashchain</a:t>
            </a:r>
            <a:endParaRPr/>
          </a:p>
        </p:txBody>
      </p:sp>
      <p:sp>
        <p:nvSpPr>
          <p:cNvPr id="686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Consensus is achieved by successively adding transactions to the blockchain and chaining the hash.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Any modifications to historical blockchain will require more computation than the entire power of the miners.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Hashing is fast. Traditionally used to be CPU, GPU, FPGA rigs and finally ASIC miners</a:t>
            </a:r>
            <a:r>
              <a:rPr lang="en-US" sz="3200">
                <a:latin typeface="Arial"/>
              </a:rPr>
              <a:t>	</a:t>
            </a:r>
            <a:r>
              <a:rPr lang="en-US" sz="3200">
                <a:latin typeface="Arial"/>
              </a:rPr>
              <a:t>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Core i7 820 -13.8 Mh/s GTX570 GPU gives 165Mh/s at ~$90 and a fraction of the power. </a:t>
            </a:r>
            <a:endParaRPr/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CASH- Cloud As a Service Hashing</a:t>
            </a:r>
            <a:endParaRPr/>
          </a:p>
        </p:txBody>
      </p:sp>
      <p:sp>
        <p:nvSpPr>
          <p:cNvPr id="688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Bitcoin mining infrastructure provides a marketplace for hashing power.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The hashing power is attached to a dollar amount.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Users on mobile platforms with limited computation can access cloud hashing service for a small fee and request a response to be evaluated on its behalf.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n-1 attack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Public key cryptography is computationally expensive.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Public key cryptography requires O(n^3) for public key encryption and O(n^2) for decryption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Expensive when collected over n mixes</a:t>
            </a:r>
            <a:endParaRPr/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Anonymous SPAM</a:t>
            </a:r>
            <a:endParaRPr/>
          </a:p>
        </p:txBody>
      </p:sp>
      <p:sp>
        <p:nvSpPr>
          <p:cNvPr id="69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General response to spam is either blacklisting or whitelisting.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Because sender is anonymous blacklisting is not possible.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If sender wishes he can include a non identifying fingerprint within the message that will enable a email client to maintain an email thread.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However initial message of interest maybe lost in flood of spam </a:t>
            </a:r>
            <a:endParaRPr/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Spam Charachteristics</a:t>
            </a:r>
            <a:endParaRPr/>
          </a:p>
        </p:txBody>
      </p:sp>
      <p:sp>
        <p:nvSpPr>
          <p:cNvPr id="692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Anonymous spammers trying to beat the spam detection rather than maintaining anonymity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Most spam usually is advertising which requires the sender to identify themselves e.g. phone, email return address or physical location.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Similar to the adversary in that they can send messages on shorter paths much quicker. </a:t>
            </a:r>
            <a:endParaRPr/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Exit node challenge</a:t>
            </a:r>
            <a:endParaRPr/>
          </a:p>
        </p:txBody>
      </p:sp>
      <p:sp>
        <p:nvSpPr>
          <p:cNvPr id="694" name="CustomShape 2"/>
          <p:cNvSpPr/>
          <p:nvPr/>
        </p:nvSpPr>
        <p:spPr>
          <a:xfrm>
            <a:off x="2225520" y="4197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95" name="CustomShape 3"/>
          <p:cNvSpPr/>
          <p:nvPr/>
        </p:nvSpPr>
        <p:spPr>
          <a:xfrm>
            <a:off x="4097880" y="380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96" name="CustomShape 4"/>
          <p:cNvSpPr/>
          <p:nvPr/>
        </p:nvSpPr>
        <p:spPr>
          <a:xfrm>
            <a:off x="2882520" y="3117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97" name="CustomShape 5"/>
          <p:cNvSpPr/>
          <p:nvPr/>
        </p:nvSpPr>
        <p:spPr>
          <a:xfrm>
            <a:off x="5351400" y="421524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98" name="CustomShape 6"/>
          <p:cNvSpPr/>
          <p:nvPr/>
        </p:nvSpPr>
        <p:spPr>
          <a:xfrm>
            <a:off x="4422240" y="2686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699" name="CustomShape 7"/>
          <p:cNvSpPr/>
          <p:nvPr/>
        </p:nvSpPr>
        <p:spPr>
          <a:xfrm>
            <a:off x="5321880" y="340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00" name="CustomShape 8"/>
          <p:cNvSpPr/>
          <p:nvPr/>
        </p:nvSpPr>
        <p:spPr>
          <a:xfrm>
            <a:off x="3270240" y="5494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01" name="CustomShape 9"/>
          <p:cNvSpPr/>
          <p:nvPr/>
        </p:nvSpPr>
        <p:spPr>
          <a:xfrm>
            <a:off x="5534280" y="5403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702" name="Line 10"/>
          <p:cNvCxnSpPr>
            <a:stCxn id="694" idx="5"/>
            <a:endCxn id="700" idx="1"/>
          </p:cNvCxnSpPr>
          <p:nvPr/>
        </p:nvCxnSpPr>
        <p:spPr>
          <a:xfrm>
            <a:off x="2538000" y="451044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03" name="Line 11"/>
          <p:cNvCxnSpPr>
            <a:stCxn id="694" idx="7"/>
            <a:endCxn id="698" idx="3"/>
          </p:cNvCxnSpPr>
          <p:nvPr/>
        </p:nvCxnSpPr>
        <p:spPr>
          <a:xfrm flipV="1">
            <a:off x="2538000" y="299916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704" name="Line 12"/>
          <p:cNvCxnSpPr>
            <a:stCxn id="695" idx="7"/>
            <a:endCxn id="698" idx="4"/>
          </p:cNvCxnSpPr>
          <p:nvPr/>
        </p:nvCxnSpPr>
        <p:spPr>
          <a:xfrm flipV="1">
            <a:off x="4410360" y="305244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705" name="Line 13"/>
          <p:cNvCxnSpPr>
            <a:stCxn id="700" idx="7"/>
            <a:endCxn id="697" idx="2"/>
          </p:cNvCxnSpPr>
          <p:nvPr/>
        </p:nvCxnSpPr>
        <p:spPr>
          <a:xfrm flipV="1">
            <a:off x="3582720" y="4398120"/>
            <a:ext cx="1769040" cy="11502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06" name="Line 14"/>
          <p:cNvCxnSpPr>
            <a:stCxn id="696" idx="5"/>
            <a:endCxn id="695" idx="1"/>
          </p:cNvCxnSpPr>
          <p:nvPr/>
        </p:nvCxnSpPr>
        <p:spPr>
          <a:xfrm>
            <a:off x="3195000" y="3430440"/>
            <a:ext cx="956520" cy="425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07" name="Line 15"/>
          <p:cNvCxnSpPr>
            <a:stCxn id="695" idx="6"/>
            <a:endCxn id="699" idx="2"/>
          </p:cNvCxnSpPr>
          <p:nvPr/>
        </p:nvCxnSpPr>
        <p:spPr>
          <a:xfrm flipV="1">
            <a:off x="4463640" y="358920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708" name="Line 16"/>
          <p:cNvCxnSpPr>
            <a:stCxn id="699" idx="4"/>
            <a:endCxn id="697" idx="0"/>
          </p:cNvCxnSpPr>
          <p:nvPr/>
        </p:nvCxnSpPr>
        <p:spPr>
          <a:xfrm>
            <a:off x="5504760" y="3772080"/>
            <a:ext cx="29880" cy="443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09" name="Line 17"/>
          <p:cNvCxnSpPr>
            <a:stCxn id="698" idx="6"/>
          </p:cNvCxnSpPr>
          <p:nvPr/>
        </p:nvCxnSpPr>
        <p:spPr>
          <a:xfrm flipV="1">
            <a:off x="4788000" y="2834640"/>
            <a:ext cx="2026440" cy="352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0" name="Line 18"/>
          <p:cNvCxnSpPr>
            <a:stCxn id="698" idx="6"/>
          </p:cNvCxnSpPr>
          <p:nvPr/>
        </p:nvCxnSpPr>
        <p:spPr>
          <a:xfrm>
            <a:off x="4788000" y="2869560"/>
            <a:ext cx="2070360" cy="8798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1" name="Line 19"/>
          <p:cNvCxnSpPr>
            <a:stCxn id="699" idx="6"/>
          </p:cNvCxnSpPr>
          <p:nvPr/>
        </p:nvCxnSpPr>
        <p:spPr>
          <a:xfrm>
            <a:off x="5687640" y="3589200"/>
            <a:ext cx="1170720" cy="16020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712" name="Line 20"/>
          <p:cNvCxnSpPr>
            <a:stCxn id="699" idx="7"/>
          </p:cNvCxnSpPr>
          <p:nvPr/>
        </p:nvCxnSpPr>
        <p:spPr>
          <a:xfrm flipV="1">
            <a:off x="5634360" y="2834640"/>
            <a:ext cx="1180080" cy="625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3" name="Line 21"/>
          <p:cNvCxnSpPr>
            <a:stCxn id="700" idx="6"/>
            <a:endCxn id="701" idx="2"/>
          </p:cNvCxnSpPr>
          <p:nvPr/>
        </p:nvCxnSpPr>
        <p:spPr>
          <a:xfrm flipV="1">
            <a:off x="3636000" y="5586840"/>
            <a:ext cx="1898640" cy="91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4" name="Line 22"/>
          <p:cNvCxnSpPr>
            <a:stCxn id="701" idx="7"/>
            <a:endCxn id="697" idx="4"/>
          </p:cNvCxnSpPr>
          <p:nvPr/>
        </p:nvCxnSpPr>
        <p:spPr>
          <a:xfrm flipH="1" flipV="1">
            <a:off x="5534280" y="4581000"/>
            <a:ext cx="312840" cy="876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5" name="Line 23"/>
          <p:cNvCxnSpPr>
            <a:stCxn id="697" idx="6"/>
          </p:cNvCxnSpPr>
          <p:nvPr/>
        </p:nvCxnSpPr>
        <p:spPr>
          <a:xfrm flipV="1">
            <a:off x="5717160" y="3749040"/>
            <a:ext cx="1141200" cy="6494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6" name="Line 24"/>
          <p:cNvCxnSpPr>
            <a:stCxn id="697" idx="6"/>
          </p:cNvCxnSpPr>
          <p:nvPr/>
        </p:nvCxnSpPr>
        <p:spPr>
          <a:xfrm>
            <a:off x="5717160" y="4398120"/>
            <a:ext cx="1232640" cy="3571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7" name="Line 25"/>
          <p:cNvCxnSpPr>
            <a:stCxn id="701" idx="6"/>
          </p:cNvCxnSpPr>
          <p:nvPr/>
        </p:nvCxnSpPr>
        <p:spPr>
          <a:xfrm flipV="1">
            <a:off x="5900040" y="5577840"/>
            <a:ext cx="1049760" cy="93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8" name="Line 26"/>
          <p:cNvCxnSpPr>
            <a:stCxn id="701" idx="6"/>
          </p:cNvCxnSpPr>
          <p:nvPr/>
        </p:nvCxnSpPr>
        <p:spPr>
          <a:xfrm flipV="1">
            <a:off x="5900040" y="3749040"/>
            <a:ext cx="958320" cy="18381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sp>
        <p:nvSpPr>
          <p:cNvPr id="719" name="Line 27"/>
          <p:cNvSpPr/>
          <p:nvPr/>
        </p:nvSpPr>
        <p:spPr>
          <a:xfrm>
            <a:off x="1765440" y="212580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720" name="TextShape 28"/>
          <p:cNvSpPr txBox="1"/>
          <p:nvPr/>
        </p:nvSpPr>
        <p:spPr>
          <a:xfrm>
            <a:off x="1491120" y="166860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721" name="CustomShape 29"/>
          <p:cNvSpPr/>
          <p:nvPr/>
        </p:nvSpPr>
        <p:spPr>
          <a:xfrm>
            <a:off x="6858000" y="3474720"/>
            <a:ext cx="365760" cy="548640"/>
          </a:xfrm>
          <a:prstGeom prst="can">
            <a:avLst>
              <a:gd name="adj" fmla="val 5400"/>
            </a:avLst>
          </a:prstGeom>
          <a:solidFill>
            <a:srgbClr val="729fcf"/>
          </a:solidFill>
          <a:ln w="18360">
            <a:solidFill>
              <a:srgbClr val="333333"/>
            </a:solidFill>
            <a:round/>
          </a:ln>
        </p:spPr>
      </p:sp>
      <p:sp>
        <p:nvSpPr>
          <p:cNvPr id="722" name="CustomShape 30"/>
          <p:cNvSpPr/>
          <p:nvPr/>
        </p:nvSpPr>
        <p:spPr>
          <a:xfrm>
            <a:off x="6949440" y="4480560"/>
            <a:ext cx="365760" cy="548640"/>
          </a:xfrm>
          <a:prstGeom prst="can">
            <a:avLst>
              <a:gd name="adj" fmla="val 5400"/>
            </a:avLst>
          </a:prstGeom>
          <a:solidFill>
            <a:srgbClr val="729fcf"/>
          </a:solidFill>
          <a:ln w="18360">
            <a:solidFill>
              <a:srgbClr val="333333"/>
            </a:solidFill>
            <a:round/>
          </a:ln>
        </p:spPr>
      </p:sp>
      <p:sp>
        <p:nvSpPr>
          <p:cNvPr id="723" name="CustomShape 31"/>
          <p:cNvSpPr/>
          <p:nvPr/>
        </p:nvSpPr>
        <p:spPr>
          <a:xfrm>
            <a:off x="6949440" y="5303520"/>
            <a:ext cx="365760" cy="548640"/>
          </a:xfrm>
          <a:prstGeom prst="can">
            <a:avLst>
              <a:gd name="adj" fmla="val 5400"/>
            </a:avLst>
          </a:prstGeom>
          <a:solidFill>
            <a:srgbClr val="729fcf"/>
          </a:solidFill>
          <a:ln w="18360">
            <a:solidFill>
              <a:srgbClr val="333333"/>
            </a:solidFill>
            <a:round/>
          </a:ln>
        </p:spPr>
      </p:sp>
      <p:cxnSp>
        <p:nvCxnSpPr>
          <p:cNvPr id="724" name="Line 32"/>
          <p:cNvCxnSpPr>
            <a:stCxn id="699" idx="6"/>
            <a:endCxn id="722" idx="2"/>
          </p:cNvCxnSpPr>
          <p:nvPr/>
        </p:nvCxnSpPr>
        <p:spPr>
          <a:xfrm>
            <a:off x="5687640" y="3589200"/>
            <a:ext cx="1262160" cy="1166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25" name="Line 33"/>
          <p:cNvCxnSpPr>
            <a:stCxn id="699" idx="5"/>
            <a:endCxn id="723" idx="2"/>
          </p:cNvCxnSpPr>
          <p:nvPr/>
        </p:nvCxnSpPr>
        <p:spPr>
          <a:xfrm>
            <a:off x="5634360" y="3718800"/>
            <a:ext cx="1315440" cy="1859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sp>
        <p:nvSpPr>
          <p:cNvPr id="726" name="CustomShape 34"/>
          <p:cNvSpPr/>
          <p:nvPr/>
        </p:nvSpPr>
        <p:spPr>
          <a:xfrm>
            <a:off x="6814080" y="2560320"/>
            <a:ext cx="365760" cy="548640"/>
          </a:xfrm>
          <a:prstGeom prst="can">
            <a:avLst>
              <a:gd name="adj" fmla="val 5400"/>
            </a:avLst>
          </a:prstGeom>
          <a:solidFill>
            <a:srgbClr val="729fcf"/>
          </a:solidFill>
          <a:ln w="18360">
            <a:solidFill>
              <a:srgbClr val="333333"/>
            </a:solidFill>
            <a:round/>
          </a:ln>
        </p:spPr>
      </p:sp>
      <p:cxnSp>
        <p:nvCxnSpPr>
          <p:cNvPr id="727" name="Line 35"/>
          <p:cNvCxnSpPr>
            <a:stCxn id="695" idx="5"/>
            <a:endCxn id="701" idx="1"/>
          </p:cNvCxnSpPr>
          <p:nvPr/>
        </p:nvCxnSpPr>
        <p:spPr>
          <a:xfrm>
            <a:off x="4410360" y="4114800"/>
            <a:ext cx="1177560" cy="13428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sp>
        <p:nvSpPr>
          <p:cNvPr id="728" name="CustomShape 36"/>
          <p:cNvSpPr/>
          <p:nvPr/>
        </p:nvSpPr>
        <p:spPr>
          <a:xfrm>
            <a:off x="8412480" y="292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29" name="CustomShape 37"/>
          <p:cNvSpPr/>
          <p:nvPr/>
        </p:nvSpPr>
        <p:spPr>
          <a:xfrm>
            <a:off x="8412480" y="35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30" name="CustomShape 38"/>
          <p:cNvSpPr/>
          <p:nvPr/>
        </p:nvSpPr>
        <p:spPr>
          <a:xfrm>
            <a:off x="8412480" y="38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31" name="CustomShape 39"/>
          <p:cNvSpPr/>
          <p:nvPr/>
        </p:nvSpPr>
        <p:spPr>
          <a:xfrm>
            <a:off x="8412480" y="451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732" name="CustomShape 40"/>
          <p:cNvSpPr/>
          <p:nvPr/>
        </p:nvSpPr>
        <p:spPr>
          <a:xfrm>
            <a:off x="8412480" y="483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733" name="Line 41"/>
          <p:cNvCxnSpPr>
            <a:stCxn id="726" idx="4"/>
            <a:endCxn id="728" idx="1"/>
          </p:cNvCxnSpPr>
          <p:nvPr/>
        </p:nvCxnSpPr>
        <p:spPr>
          <a:xfrm>
            <a:off x="7179840" y="2834640"/>
            <a:ext cx="1233000" cy="183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4" name="Line 42"/>
          <p:cNvCxnSpPr>
            <a:stCxn id="721" idx="4"/>
            <a:endCxn id="729" idx="1"/>
          </p:cNvCxnSpPr>
          <p:nvPr/>
        </p:nvCxnSpPr>
        <p:spPr>
          <a:xfrm flipV="1">
            <a:off x="7223760" y="3665520"/>
            <a:ext cx="1189080" cy="83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5" name="Line 43"/>
          <p:cNvCxnSpPr>
            <a:stCxn id="722" idx="4"/>
            <a:endCxn id="730" idx="1"/>
          </p:cNvCxnSpPr>
          <p:nvPr/>
        </p:nvCxnSpPr>
        <p:spPr>
          <a:xfrm flipV="1">
            <a:off x="7315200" y="3989520"/>
            <a:ext cx="1097640" cy="765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6" name="Line 44"/>
          <p:cNvCxnSpPr>
            <a:stCxn id="723" idx="4"/>
            <a:endCxn id="731" idx="1"/>
          </p:cNvCxnSpPr>
          <p:nvPr/>
        </p:nvCxnSpPr>
        <p:spPr>
          <a:xfrm flipV="1">
            <a:off x="7315200" y="4601520"/>
            <a:ext cx="1097640" cy="976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7" name="Line 45"/>
          <p:cNvCxnSpPr>
            <a:stCxn id="722" idx="4"/>
            <a:endCxn id="731" idx="1"/>
          </p:cNvCxnSpPr>
          <p:nvPr/>
        </p:nvCxnSpPr>
        <p:spPr>
          <a:xfrm flipV="1">
            <a:off x="7315200" y="4601520"/>
            <a:ext cx="1097640" cy="153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8" name="Line 46"/>
          <p:cNvCxnSpPr>
            <a:stCxn id="726" idx="4"/>
            <a:endCxn id="732" idx="1"/>
          </p:cNvCxnSpPr>
          <p:nvPr/>
        </p:nvCxnSpPr>
        <p:spPr>
          <a:xfrm>
            <a:off x="7179840" y="2834640"/>
            <a:ext cx="1233000" cy="2091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9" name="Line 47"/>
          <p:cNvCxnSpPr>
            <a:stCxn id="723" idx="4"/>
            <a:endCxn id="728" idx="1"/>
          </p:cNvCxnSpPr>
          <p:nvPr/>
        </p:nvCxnSpPr>
        <p:spPr>
          <a:xfrm flipV="1">
            <a:off x="7315200" y="3017520"/>
            <a:ext cx="1097640" cy="2560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Email charachteristics</a:t>
            </a:r>
            <a:endParaRPr/>
          </a:p>
        </p:txBody>
      </p:sp>
      <p:sp>
        <p:nvSpPr>
          <p:cNvPr id="74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Challenge by exit node instead of entry node.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MX servers with very short timeout windows.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Requires either hashing power(which can be sold online, opportunity cost) or dollar amount.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Typical user sends messages multiple orders of magnitude less than automated spam.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Known MX servers with difficult challenges prioritized.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TextShape 1"/>
          <p:cNvSpPr txBox="1"/>
          <p:nvPr/>
        </p:nvSpPr>
        <p:spPr>
          <a:xfrm>
            <a:off x="504000" y="301320"/>
            <a:ext cx="9071640" cy="795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3200">
                <a:latin typeface="Arial"/>
              </a:rPr>
              <a:t>References</a:t>
            </a:r>
            <a:endParaRPr/>
          </a:p>
        </p:txBody>
      </p:sp>
      <p:sp>
        <p:nvSpPr>
          <p:cNvPr id="743" name="TextShape 2"/>
          <p:cNvSpPr txBox="1"/>
          <p:nvPr/>
        </p:nvSpPr>
        <p:spPr>
          <a:xfrm>
            <a:off x="504000" y="1188720"/>
            <a:ext cx="9071640" cy="49647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[1] Untraceable Electronic Mail, Return Addresses, and Digital Pseudonyms  – David Chaum 1982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[2] Proofs of work and bread pudding protocols – Markus Jakobsson and Ari Juels 1999.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[3] Miner comparison </a:t>
            </a:r>
            <a:r>
              <a:rPr lang="en-US">
                <a:latin typeface="Arial"/>
              </a:rPr>
              <a:t>https://en.bitcoin.it/wiki/Mining_hardware_comparison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[4] Non specialized hardware for mining </a:t>
            </a:r>
            <a:r>
              <a:rPr lang="en-US">
                <a:latin typeface="Arial"/>
              </a:rPr>
              <a:t>https://en.bitcoin.it/wiki/Non-specialized_hardware_comparison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[5] Dummy Traffic against long term intersection attacks – Oliver Berthold and Heinrich Langos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[6] From Trickle to a flood : Active attacks on several types of mixes - Andrei Serjantov and Roger Dingledine and Paul Syverson 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Attacker Advantages</a:t>
            </a:r>
            <a:endParaRPr/>
          </a:p>
        </p:txBody>
      </p:sp>
      <p:sp>
        <p:nvSpPr>
          <p:cNvPr id="44" name="CustomShape 2"/>
          <p:cNvSpPr/>
          <p:nvPr/>
        </p:nvSpPr>
        <p:spPr>
          <a:xfrm>
            <a:off x="2909160" y="473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5" name="CustomShape 3"/>
          <p:cNvSpPr/>
          <p:nvPr/>
        </p:nvSpPr>
        <p:spPr>
          <a:xfrm>
            <a:off x="4781520" y="434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6" name="CustomShape 4"/>
          <p:cNvSpPr/>
          <p:nvPr/>
        </p:nvSpPr>
        <p:spPr>
          <a:xfrm>
            <a:off x="3566160" y="365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7" name="CustomShape 5"/>
          <p:cNvSpPr/>
          <p:nvPr/>
        </p:nvSpPr>
        <p:spPr>
          <a:xfrm>
            <a:off x="6035040" y="47548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8" name="CustomShape 6"/>
          <p:cNvSpPr/>
          <p:nvPr/>
        </p:nvSpPr>
        <p:spPr>
          <a:xfrm>
            <a:off x="5105880" y="322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49" name="CustomShape 7"/>
          <p:cNvSpPr/>
          <p:nvPr/>
        </p:nvSpPr>
        <p:spPr>
          <a:xfrm>
            <a:off x="6005520" y="394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0" name="CustomShape 8"/>
          <p:cNvSpPr/>
          <p:nvPr/>
        </p:nvSpPr>
        <p:spPr>
          <a:xfrm>
            <a:off x="3953880" y="6034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1" name="CustomShape 9"/>
          <p:cNvSpPr/>
          <p:nvPr/>
        </p:nvSpPr>
        <p:spPr>
          <a:xfrm>
            <a:off x="6217920" y="5943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2" name="CustomShape 10"/>
          <p:cNvSpPr/>
          <p:nvPr/>
        </p:nvSpPr>
        <p:spPr>
          <a:xfrm>
            <a:off x="7478280" y="321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3" name="CustomShape 11"/>
          <p:cNvSpPr/>
          <p:nvPr/>
        </p:nvSpPr>
        <p:spPr>
          <a:xfrm>
            <a:off x="7478280" y="35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4" name="CustomShape 12"/>
          <p:cNvSpPr/>
          <p:nvPr/>
        </p:nvSpPr>
        <p:spPr>
          <a:xfrm>
            <a:off x="7478280" y="38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5" name="CustomShape 13"/>
          <p:cNvSpPr/>
          <p:nvPr/>
        </p:nvSpPr>
        <p:spPr>
          <a:xfrm>
            <a:off x="7478280" y="418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6" name="CustomShape 14"/>
          <p:cNvSpPr/>
          <p:nvPr/>
        </p:nvSpPr>
        <p:spPr>
          <a:xfrm>
            <a:off x="7478280" y="44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7" name="CustomShape 15"/>
          <p:cNvSpPr/>
          <p:nvPr/>
        </p:nvSpPr>
        <p:spPr>
          <a:xfrm>
            <a:off x="7478280" y="47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8" name="CustomShape 16"/>
          <p:cNvSpPr/>
          <p:nvPr/>
        </p:nvSpPr>
        <p:spPr>
          <a:xfrm>
            <a:off x="7478280" y="51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59" name="CustomShape 17"/>
          <p:cNvSpPr/>
          <p:nvPr/>
        </p:nvSpPr>
        <p:spPr>
          <a:xfrm>
            <a:off x="7478280" y="54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60" name="Line 18"/>
          <p:cNvCxnSpPr>
            <a:stCxn id="44" idx="5"/>
            <a:endCxn id="50" idx="1"/>
          </p:cNvCxnSpPr>
          <p:nvPr/>
        </p:nvCxnSpPr>
        <p:spPr>
          <a:xfrm>
            <a:off x="3221640" y="5050080"/>
            <a:ext cx="785880" cy="103788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61" name="Line 19"/>
          <p:cNvCxnSpPr>
            <a:stCxn id="44" idx="0"/>
            <a:endCxn id="48" idx="2"/>
          </p:cNvCxnSpPr>
          <p:nvPr/>
        </p:nvCxnSpPr>
        <p:spPr>
          <a:xfrm flipV="1">
            <a:off x="3092040" y="3409200"/>
            <a:ext cx="2014200" cy="13287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62" name="Line 20"/>
          <p:cNvCxnSpPr>
            <a:stCxn id="45" idx="7"/>
            <a:endCxn id="48" idx="4"/>
          </p:cNvCxnSpPr>
          <p:nvPr/>
        </p:nvCxnSpPr>
        <p:spPr>
          <a:xfrm flipV="1">
            <a:off x="5094000" y="3592080"/>
            <a:ext cx="195120" cy="80352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63" name="Line 21"/>
          <p:cNvCxnSpPr>
            <a:stCxn id="50" idx="7"/>
            <a:endCxn id="47" idx="2"/>
          </p:cNvCxnSpPr>
          <p:nvPr/>
        </p:nvCxnSpPr>
        <p:spPr>
          <a:xfrm flipV="1">
            <a:off x="4266360" y="4937760"/>
            <a:ext cx="1769040" cy="11502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4" name="Line 22"/>
          <p:cNvCxnSpPr>
            <a:stCxn id="46" idx="4"/>
            <a:endCxn id="45" idx="0"/>
          </p:cNvCxnSpPr>
          <p:nvPr/>
        </p:nvCxnSpPr>
        <p:spPr>
          <a:xfrm>
            <a:off x="3749040" y="4023360"/>
            <a:ext cx="1215720" cy="318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5" name="Line 23"/>
          <p:cNvCxnSpPr>
            <a:stCxn id="45" idx="6"/>
            <a:endCxn id="49" idx="2"/>
          </p:cNvCxnSpPr>
          <p:nvPr/>
        </p:nvCxnSpPr>
        <p:spPr>
          <a:xfrm flipV="1">
            <a:off x="5147280" y="4128840"/>
            <a:ext cx="858600" cy="396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66" name="Line 24"/>
          <p:cNvCxnSpPr>
            <a:stCxn id="49" idx="4"/>
            <a:endCxn id="47" idx="0"/>
          </p:cNvCxnSpPr>
          <p:nvPr/>
        </p:nvCxnSpPr>
        <p:spPr>
          <a:xfrm>
            <a:off x="6188400" y="4311720"/>
            <a:ext cx="29880" cy="443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7" name="Line 25"/>
          <p:cNvCxnSpPr>
            <a:stCxn id="48" idx="6"/>
            <a:endCxn id="52" idx="1"/>
          </p:cNvCxnSpPr>
          <p:nvPr/>
        </p:nvCxnSpPr>
        <p:spPr>
          <a:xfrm flipV="1">
            <a:off x="5471640" y="3305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8" name="Line 26"/>
          <p:cNvCxnSpPr>
            <a:stCxn id="48" idx="6"/>
            <a:endCxn id="54" idx="1"/>
          </p:cNvCxnSpPr>
          <p:nvPr/>
        </p:nvCxnSpPr>
        <p:spPr>
          <a:xfrm>
            <a:off x="5471640" y="3409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69" name="Line 27"/>
          <p:cNvCxnSpPr>
            <a:stCxn id="49" idx="6"/>
            <a:endCxn id="55" idx="1"/>
          </p:cNvCxnSpPr>
          <p:nvPr/>
        </p:nvCxnSpPr>
        <p:spPr>
          <a:xfrm>
            <a:off x="6371280" y="4128840"/>
            <a:ext cx="1107360" cy="14904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70" name="Line 28"/>
          <p:cNvCxnSpPr>
            <a:stCxn id="49" idx="7"/>
            <a:endCxn id="53" idx="1"/>
          </p:cNvCxnSpPr>
          <p:nvPr/>
        </p:nvCxnSpPr>
        <p:spPr>
          <a:xfrm flipV="1">
            <a:off x="6318000" y="3629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1" name="Line 29"/>
          <p:cNvCxnSpPr>
            <a:stCxn id="50" idx="6"/>
            <a:endCxn id="51" idx="2"/>
          </p:cNvCxnSpPr>
          <p:nvPr/>
        </p:nvCxnSpPr>
        <p:spPr>
          <a:xfrm flipV="1">
            <a:off x="4319640" y="6126480"/>
            <a:ext cx="1898640" cy="91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2" name="Line 30"/>
          <p:cNvCxnSpPr>
            <a:stCxn id="51" idx="7"/>
            <a:endCxn id="47" idx="4"/>
          </p:cNvCxnSpPr>
          <p:nvPr/>
        </p:nvCxnSpPr>
        <p:spPr>
          <a:xfrm flipH="1" flipV="1">
            <a:off x="6217920" y="5120640"/>
            <a:ext cx="312840" cy="876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3" name="Line 31"/>
          <p:cNvCxnSpPr>
            <a:stCxn id="47" idx="6"/>
            <a:endCxn id="55" idx="1"/>
          </p:cNvCxnSpPr>
          <p:nvPr/>
        </p:nvCxnSpPr>
        <p:spPr>
          <a:xfrm flipV="1">
            <a:off x="6400800" y="4277520"/>
            <a:ext cx="1077840" cy="660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4" name="Line 32"/>
          <p:cNvCxnSpPr>
            <a:stCxn id="47" idx="6"/>
            <a:endCxn id="57" idx="1"/>
          </p:cNvCxnSpPr>
          <p:nvPr/>
        </p:nvCxnSpPr>
        <p:spPr>
          <a:xfrm flipV="1">
            <a:off x="6400800" y="4889520"/>
            <a:ext cx="1077840" cy="48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5" name="Line 33"/>
          <p:cNvCxnSpPr>
            <a:stCxn id="51" idx="6"/>
            <a:endCxn id="58" idx="1"/>
          </p:cNvCxnSpPr>
          <p:nvPr/>
        </p:nvCxnSpPr>
        <p:spPr>
          <a:xfrm flipV="1">
            <a:off x="6583680" y="5213520"/>
            <a:ext cx="894960" cy="913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76" name="Line 34"/>
          <p:cNvCxnSpPr>
            <a:stCxn id="51" idx="6"/>
            <a:endCxn id="54" idx="1"/>
          </p:cNvCxnSpPr>
          <p:nvPr/>
        </p:nvCxnSpPr>
        <p:spPr>
          <a:xfrm flipV="1">
            <a:off x="6583680" y="3953520"/>
            <a:ext cx="894960" cy="2173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sp>
        <p:nvSpPr>
          <p:cNvPr id="77" name="TextShape 35"/>
          <p:cNvSpPr txBox="1"/>
          <p:nvPr/>
        </p:nvSpPr>
        <p:spPr>
          <a:xfrm>
            <a:off x="1832400" y="5169960"/>
            <a:ext cx="9108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Flooding attacker</a:t>
            </a:r>
            <a:endParaRPr/>
          </a:p>
        </p:txBody>
      </p:sp>
      <p:sp>
        <p:nvSpPr>
          <p:cNvPr id="78" name="Line 36"/>
          <p:cNvSpPr/>
          <p:nvPr/>
        </p:nvSpPr>
        <p:spPr>
          <a:xfrm>
            <a:off x="2449080" y="266544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79" name="TextShape 37"/>
          <p:cNvSpPr txBox="1"/>
          <p:nvPr/>
        </p:nvSpPr>
        <p:spPr>
          <a:xfrm>
            <a:off x="2174760" y="2208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80" name="TextShape 38"/>
          <p:cNvSpPr txBox="1"/>
          <p:nvPr/>
        </p:nvSpPr>
        <p:spPr>
          <a:xfrm>
            <a:off x="2449080" y="432972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81" name="TextShape 39"/>
          <p:cNvSpPr txBox="1"/>
          <p:nvPr/>
        </p:nvSpPr>
        <p:spPr>
          <a:xfrm>
            <a:off x="1463040" y="6035040"/>
            <a:ext cx="146304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Attacker</a:t>
            </a:r>
            <a:endParaRPr/>
          </a:p>
        </p:txBody>
      </p:sp>
      <p:cxnSp>
        <p:nvCxnSpPr>
          <p:cNvPr id="82" name="Line 40"/>
          <p:cNvCxnSpPr>
            <a:stCxn id="44" idx="6"/>
            <a:endCxn id="47" idx="2"/>
          </p:cNvCxnSpPr>
          <p:nvPr/>
        </p:nvCxnSpPr>
        <p:spPr>
          <a:xfrm>
            <a:off x="3274920" y="4920480"/>
            <a:ext cx="2760480" cy="1764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83" name="Line 41"/>
          <p:cNvCxnSpPr>
            <a:stCxn id="44" idx="6"/>
            <a:endCxn id="51" idx="1"/>
          </p:cNvCxnSpPr>
          <p:nvPr/>
        </p:nvCxnSpPr>
        <p:spPr>
          <a:xfrm>
            <a:off x="3274920" y="4920480"/>
            <a:ext cx="2996640" cy="10767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cxnSp>
        <p:nvCxnSpPr>
          <p:cNvPr id="84" name="Line 42"/>
          <p:cNvCxnSpPr>
            <a:stCxn id="44" idx="7"/>
            <a:endCxn id="48" idx="3"/>
          </p:cNvCxnSpPr>
          <p:nvPr/>
        </p:nvCxnSpPr>
        <p:spPr>
          <a:xfrm flipV="1">
            <a:off x="3221640" y="3538800"/>
            <a:ext cx="1937880" cy="125244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85" name="TextShape 43"/>
          <p:cNvSpPr txBox="1"/>
          <p:nvPr/>
        </p:nvSpPr>
        <p:spPr>
          <a:xfrm>
            <a:off x="6766560" y="1683720"/>
            <a:ext cx="2990880" cy="602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Honest user path length = 4</a:t>
            </a:r>
            <a:endParaRPr/>
          </a:p>
          <a:p>
            <a:r>
              <a:rPr lang="en-US">
                <a:latin typeface="Arial"/>
              </a:rPr>
              <a:t>Attacker path length = 2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freeze">
                      <p:stCondLst>
                        <p:cond delay="indefinite"/>
                      </p:stCondLst>
                      <p:childTnLst>
                        <p:par>
                          <p:cTn id="12" fill="freeze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nodeType="with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nodeType="with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nodeType="with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freeze">
                      <p:stCondLst>
                        <p:cond delay="indefinite"/>
                      </p:stCondLst>
                      <p:childTnLst>
                        <p:par>
                          <p:cTn id="22" fill="freeze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freeze">
                            <p:stCondLst>
                              <p:cond delay="2000"/>
                            </p:stCondLst>
                            <p:childTnLst>
                              <p:par>
                                <p:cTn id="26" nodeType="after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freeze">
                            <p:stCondLst>
                              <p:cond delay="4000"/>
                            </p:stCondLst>
                            <p:childTnLst>
                              <p:par>
                                <p:cTn id="29" nodeType="after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freeze">
                            <p:stCondLst>
                              <p:cond delay="6000"/>
                            </p:stCondLst>
                            <p:childTnLst>
                              <p:par>
                                <p:cTn id="32" nodeType="afterEffect" fill="hold" presetClass="emph" presetID="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Challenge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1737360" y="3443760"/>
            <a:ext cx="274320" cy="457200"/>
          </a:xfrm>
          <a:prstGeom prst="downArrow">
            <a:avLst>
              <a:gd name="adj1" fmla="val 16200"/>
              <a:gd name="adj2" fmla="val 5400"/>
            </a:avLst>
          </a:prstGeom>
          <a:solidFill>
            <a:srgbClr val="000000"/>
          </a:solidFill>
          <a:ln>
            <a:solidFill>
              <a:srgbClr val="333333"/>
            </a:solidFill>
          </a:ln>
        </p:spPr>
      </p:sp>
      <p:sp>
        <p:nvSpPr>
          <p:cNvPr id="88" name="CustomShape 3"/>
          <p:cNvSpPr/>
          <p:nvPr/>
        </p:nvSpPr>
        <p:spPr>
          <a:xfrm>
            <a:off x="1005840" y="2676240"/>
            <a:ext cx="256032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Challenge</a:t>
            </a:r>
            <a:endParaRPr/>
          </a:p>
        </p:txBody>
      </p:sp>
      <p:sp>
        <p:nvSpPr>
          <p:cNvPr id="89" name="CustomShape 4"/>
          <p:cNvSpPr/>
          <p:nvPr/>
        </p:nvSpPr>
        <p:spPr>
          <a:xfrm>
            <a:off x="3561840" y="2676240"/>
            <a:ext cx="256032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Secret response</a:t>
            </a:r>
            <a:endParaRPr/>
          </a:p>
        </p:txBody>
      </p:sp>
      <p:sp>
        <p:nvSpPr>
          <p:cNvPr id="90" name="TextShape 5"/>
          <p:cNvSpPr txBox="1"/>
          <p:nvPr/>
        </p:nvSpPr>
        <p:spPr>
          <a:xfrm>
            <a:off x="2380320" y="3463200"/>
            <a:ext cx="5594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Cryptographic one-directional Hash Algorithm</a:t>
            </a:r>
            <a:endParaRPr/>
          </a:p>
        </p:txBody>
      </p:sp>
      <p:sp>
        <p:nvSpPr>
          <p:cNvPr id="91" name="CustomShape 6"/>
          <p:cNvSpPr/>
          <p:nvPr/>
        </p:nvSpPr>
        <p:spPr>
          <a:xfrm>
            <a:off x="1005840" y="4175280"/>
            <a:ext cx="338328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Hash</a:t>
            </a:r>
            <a:endParaRPr/>
          </a:p>
        </p:txBody>
      </p:sp>
      <p:sp>
        <p:nvSpPr>
          <p:cNvPr id="92" name="TextShape 7"/>
          <p:cNvSpPr txBox="1"/>
          <p:nvPr/>
        </p:nvSpPr>
        <p:spPr>
          <a:xfrm>
            <a:off x="4206240" y="2286000"/>
            <a:ext cx="72648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k-bits</a:t>
            </a:r>
            <a:endParaRPr/>
          </a:p>
        </p:txBody>
      </p:sp>
      <p:sp>
        <p:nvSpPr>
          <p:cNvPr id="93" name="CustomShape 8"/>
          <p:cNvSpPr/>
          <p:nvPr/>
        </p:nvSpPr>
        <p:spPr>
          <a:xfrm>
            <a:off x="3561840" y="5291280"/>
            <a:ext cx="338328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Hash</a:t>
            </a:r>
            <a:endParaRPr/>
          </a:p>
        </p:txBody>
      </p:sp>
      <p:sp>
        <p:nvSpPr>
          <p:cNvPr id="94" name="CustomShape 9"/>
          <p:cNvSpPr/>
          <p:nvPr/>
        </p:nvSpPr>
        <p:spPr>
          <a:xfrm>
            <a:off x="1001520" y="5291280"/>
            <a:ext cx="256032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Challenge</a:t>
            </a:r>
            <a:endParaRPr/>
          </a:p>
        </p:txBody>
      </p:sp>
      <p:sp>
        <p:nvSpPr>
          <p:cNvPr id="95" name="CustomShape 10"/>
          <p:cNvSpPr/>
          <p:nvPr/>
        </p:nvSpPr>
        <p:spPr>
          <a:xfrm>
            <a:off x="6945840" y="5291280"/>
            <a:ext cx="108648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P</a:t>
            </a:r>
            <a:endParaRPr/>
          </a:p>
        </p:txBody>
      </p:sp>
      <p:sp>
        <p:nvSpPr>
          <p:cNvPr id="96" name="TextShape 11"/>
          <p:cNvSpPr txBox="1"/>
          <p:nvPr/>
        </p:nvSpPr>
        <p:spPr>
          <a:xfrm>
            <a:off x="5669280" y="5963040"/>
            <a:ext cx="3934440" cy="8582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P is the parameters of the challenge </a:t>
            </a:r>
            <a:endParaRPr/>
          </a:p>
          <a:p>
            <a:r>
              <a:rPr lang="en-US">
                <a:latin typeface="Arial"/>
              </a:rPr>
              <a:t>Including information like timeout, etc</a:t>
            </a:r>
            <a:endParaRPr/>
          </a:p>
          <a:p>
            <a:r>
              <a:rPr lang="en-US">
                <a:latin typeface="Arial"/>
              </a:rPr>
              <a:t>D is the signed digest</a:t>
            </a:r>
            <a:endParaRPr/>
          </a:p>
        </p:txBody>
      </p:sp>
      <p:sp>
        <p:nvSpPr>
          <p:cNvPr id="97" name="CustomShape 12"/>
          <p:cNvSpPr/>
          <p:nvPr/>
        </p:nvSpPr>
        <p:spPr>
          <a:xfrm>
            <a:off x="8025840" y="5291280"/>
            <a:ext cx="1086480" cy="45720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none" lIns="90000" rIns="90000" tIns="45000" bIns="45000" anchor="ctr"/>
          <a:p>
            <a:pPr algn="ctr"/>
            <a:r>
              <a:rPr lang="en-US">
                <a:latin typeface="Arial"/>
              </a:rPr>
              <a:t>D</a:t>
            </a:r>
            <a:endParaRPr/>
          </a:p>
        </p:txBody>
      </p:sp>
    </p:spTree>
  </p:cSld>
  <p:timing>
    <p:tnLst>
      <p:par>
        <p:cTn id="34" dur="indefinite" restart="never" nodeType="tmRoot">
          <p:childTnLst>
            <p:seq>
              <p:cTn id="35" nodeType="mainSeq">
                <p:childTnLst>
                  <p:par>
                    <p:cTn id="36" fill="freeze">
                      <p:stCondLst>
                        <p:cond delay="indefinite"/>
                      </p:stCondLst>
                      <p:childTnLst>
                        <p:par>
                          <p:cTn id="37" fill="freeze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freeze">
                            <p:stCondLst>
                              <p:cond delay="1"/>
                            </p:stCondLst>
                            <p:childTnLst>
                              <p:par>
                                <p:cTn id="43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freeze">
                      <p:stCondLst>
                        <p:cond delay="indefinite"/>
                      </p:stCondLst>
                      <p:childTnLst>
                        <p:par>
                          <p:cTn id="46" fill="freeze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buSzPct val="45000"/>
              <a:buFont typeface="StarSymbol"/>
              <a:buChar char=""/>
            </a:pPr>
            <a:r>
              <a:rPr lang="en-US" sz="4400">
                <a:latin typeface="Arial"/>
              </a:rPr>
              <a:t>Evaluating a response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Generate all 2^k bit possibilities for response.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Evaluate the hash and compare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Ordinarily standard hash characteristic is used.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Harder for revocation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Requires a mix to compute the response for dummy messages</a:t>
            </a:r>
            <a:endParaRPr/>
          </a:p>
          <a:p>
            <a:pPr>
              <a:buSzPct val="45000"/>
              <a:buFont typeface="StarSymbol"/>
              <a:buChar char=""/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Self Generated Challenges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2909160" y="419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2" name="CustomShape 3"/>
          <p:cNvSpPr/>
          <p:nvPr/>
        </p:nvSpPr>
        <p:spPr>
          <a:xfrm>
            <a:off x="4781520" y="380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3" name="CustomShape 4"/>
          <p:cNvSpPr/>
          <p:nvPr/>
        </p:nvSpPr>
        <p:spPr>
          <a:xfrm>
            <a:off x="3566160" y="3117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4" name="CustomShape 5"/>
          <p:cNvSpPr/>
          <p:nvPr/>
        </p:nvSpPr>
        <p:spPr>
          <a:xfrm>
            <a:off x="6035040" y="42148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5" name="CustomShape 6"/>
          <p:cNvSpPr/>
          <p:nvPr/>
        </p:nvSpPr>
        <p:spPr>
          <a:xfrm>
            <a:off x="5105880" y="2686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6" name="CustomShape 7"/>
          <p:cNvSpPr/>
          <p:nvPr/>
        </p:nvSpPr>
        <p:spPr>
          <a:xfrm>
            <a:off x="6005520" y="340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7" name="CustomShape 8"/>
          <p:cNvSpPr/>
          <p:nvPr/>
        </p:nvSpPr>
        <p:spPr>
          <a:xfrm>
            <a:off x="3953880" y="5494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8" name="CustomShape 9"/>
          <p:cNvSpPr/>
          <p:nvPr/>
        </p:nvSpPr>
        <p:spPr>
          <a:xfrm>
            <a:off x="6217920" y="5403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09" name="CustomShape 10"/>
          <p:cNvSpPr/>
          <p:nvPr/>
        </p:nvSpPr>
        <p:spPr>
          <a:xfrm>
            <a:off x="7478280" y="267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0" name="CustomShape 11"/>
          <p:cNvSpPr/>
          <p:nvPr/>
        </p:nvSpPr>
        <p:spPr>
          <a:xfrm>
            <a:off x="7478280" y="29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1" name="CustomShape 12"/>
          <p:cNvSpPr/>
          <p:nvPr/>
        </p:nvSpPr>
        <p:spPr>
          <a:xfrm>
            <a:off x="7478280" y="33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2" name="CustomShape 13"/>
          <p:cNvSpPr/>
          <p:nvPr/>
        </p:nvSpPr>
        <p:spPr>
          <a:xfrm>
            <a:off x="7478280" y="36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3" name="CustomShape 14"/>
          <p:cNvSpPr/>
          <p:nvPr/>
        </p:nvSpPr>
        <p:spPr>
          <a:xfrm>
            <a:off x="7478280" y="393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4" name="CustomShape 15"/>
          <p:cNvSpPr/>
          <p:nvPr/>
        </p:nvSpPr>
        <p:spPr>
          <a:xfrm>
            <a:off x="7478280" y="425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5" name="CustomShape 16"/>
          <p:cNvSpPr/>
          <p:nvPr/>
        </p:nvSpPr>
        <p:spPr>
          <a:xfrm>
            <a:off x="7478280" y="458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16" name="CustomShape 17"/>
          <p:cNvSpPr/>
          <p:nvPr/>
        </p:nvSpPr>
        <p:spPr>
          <a:xfrm>
            <a:off x="7478280" y="490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117" name="Line 18"/>
          <p:cNvCxnSpPr>
            <a:stCxn id="101" idx="5"/>
            <a:endCxn id="107" idx="1"/>
          </p:cNvCxnSpPr>
          <p:nvPr/>
        </p:nvCxnSpPr>
        <p:spPr>
          <a:xfrm>
            <a:off x="3221640" y="4510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18" name="Line 19"/>
          <p:cNvCxnSpPr>
            <a:stCxn id="101" idx="7"/>
            <a:endCxn id="105" idx="3"/>
          </p:cNvCxnSpPr>
          <p:nvPr/>
        </p:nvCxnSpPr>
        <p:spPr>
          <a:xfrm flipV="1">
            <a:off x="3221640" y="2998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19" name="Line 20"/>
          <p:cNvCxnSpPr>
            <a:stCxn id="102" idx="7"/>
            <a:endCxn id="105" idx="4"/>
          </p:cNvCxnSpPr>
          <p:nvPr/>
        </p:nvCxnSpPr>
        <p:spPr>
          <a:xfrm flipV="1">
            <a:off x="5094000" y="3052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20" name="Line 21"/>
          <p:cNvCxnSpPr>
            <a:stCxn id="107" idx="7"/>
            <a:endCxn id="104" idx="2"/>
          </p:cNvCxnSpPr>
          <p:nvPr/>
        </p:nvCxnSpPr>
        <p:spPr>
          <a:xfrm flipV="1">
            <a:off x="4266360" y="4397760"/>
            <a:ext cx="1769040" cy="11502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1" name="Line 22"/>
          <p:cNvCxnSpPr>
            <a:stCxn id="103" idx="4"/>
            <a:endCxn id="102" idx="0"/>
          </p:cNvCxnSpPr>
          <p:nvPr/>
        </p:nvCxnSpPr>
        <p:spPr>
          <a:xfrm>
            <a:off x="3749040" y="3483360"/>
            <a:ext cx="1215720" cy="318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2" name="Line 23"/>
          <p:cNvCxnSpPr>
            <a:stCxn id="102" idx="6"/>
            <a:endCxn id="106" idx="2"/>
          </p:cNvCxnSpPr>
          <p:nvPr/>
        </p:nvCxnSpPr>
        <p:spPr>
          <a:xfrm flipV="1">
            <a:off x="5147280" y="3588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23" name="Line 24"/>
          <p:cNvCxnSpPr>
            <a:stCxn id="106" idx="4"/>
            <a:endCxn id="104" idx="0"/>
          </p:cNvCxnSpPr>
          <p:nvPr/>
        </p:nvCxnSpPr>
        <p:spPr>
          <a:xfrm>
            <a:off x="6188400" y="3771720"/>
            <a:ext cx="29880" cy="4435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4" name="Line 25"/>
          <p:cNvCxnSpPr>
            <a:stCxn id="105" idx="6"/>
            <a:endCxn id="109" idx="1"/>
          </p:cNvCxnSpPr>
          <p:nvPr/>
        </p:nvCxnSpPr>
        <p:spPr>
          <a:xfrm flipV="1">
            <a:off x="5471640" y="2765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5" name="Line 26"/>
          <p:cNvCxnSpPr>
            <a:stCxn id="105" idx="6"/>
            <a:endCxn id="111" idx="1"/>
          </p:cNvCxnSpPr>
          <p:nvPr/>
        </p:nvCxnSpPr>
        <p:spPr>
          <a:xfrm>
            <a:off x="5471640" y="2869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6" name="Line 27"/>
          <p:cNvCxnSpPr>
            <a:stCxn id="106" idx="6"/>
            <a:endCxn id="112" idx="1"/>
          </p:cNvCxnSpPr>
          <p:nvPr/>
        </p:nvCxnSpPr>
        <p:spPr>
          <a:xfrm>
            <a:off x="6371280" y="3588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27" name="Line 28"/>
          <p:cNvCxnSpPr>
            <a:stCxn id="106" idx="7"/>
            <a:endCxn id="110" idx="1"/>
          </p:cNvCxnSpPr>
          <p:nvPr/>
        </p:nvCxnSpPr>
        <p:spPr>
          <a:xfrm flipV="1">
            <a:off x="6318000" y="3089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8" name="Line 29"/>
          <p:cNvCxnSpPr>
            <a:stCxn id="107" idx="6"/>
            <a:endCxn id="108" idx="2"/>
          </p:cNvCxnSpPr>
          <p:nvPr/>
        </p:nvCxnSpPr>
        <p:spPr>
          <a:xfrm flipV="1">
            <a:off x="4319640" y="5586480"/>
            <a:ext cx="1898640" cy="91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29" name="Line 30"/>
          <p:cNvCxnSpPr>
            <a:stCxn id="108" idx="7"/>
            <a:endCxn id="104" idx="4"/>
          </p:cNvCxnSpPr>
          <p:nvPr/>
        </p:nvCxnSpPr>
        <p:spPr>
          <a:xfrm flipH="1" flipV="1">
            <a:off x="6217920" y="4580640"/>
            <a:ext cx="312840" cy="876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30" name="Line 31"/>
          <p:cNvCxnSpPr>
            <a:stCxn id="104" idx="6"/>
            <a:endCxn id="112" idx="1"/>
          </p:cNvCxnSpPr>
          <p:nvPr/>
        </p:nvCxnSpPr>
        <p:spPr>
          <a:xfrm flipV="1">
            <a:off x="6400800" y="3737520"/>
            <a:ext cx="1077840" cy="660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31" name="Line 32"/>
          <p:cNvCxnSpPr>
            <a:stCxn id="104" idx="6"/>
            <a:endCxn id="114" idx="1"/>
          </p:cNvCxnSpPr>
          <p:nvPr/>
        </p:nvCxnSpPr>
        <p:spPr>
          <a:xfrm flipV="1">
            <a:off x="6400800" y="4349520"/>
            <a:ext cx="1077840" cy="48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32" name="Line 33"/>
          <p:cNvCxnSpPr>
            <a:stCxn id="108" idx="6"/>
            <a:endCxn id="115" idx="1"/>
          </p:cNvCxnSpPr>
          <p:nvPr/>
        </p:nvCxnSpPr>
        <p:spPr>
          <a:xfrm flipV="1">
            <a:off x="6583680" y="4673520"/>
            <a:ext cx="894960" cy="913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33" name="Line 34"/>
          <p:cNvCxnSpPr>
            <a:stCxn id="108" idx="6"/>
            <a:endCxn id="111" idx="1"/>
          </p:cNvCxnSpPr>
          <p:nvPr/>
        </p:nvCxnSpPr>
        <p:spPr>
          <a:xfrm flipV="1">
            <a:off x="6583680" y="3413520"/>
            <a:ext cx="894960" cy="21733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sp>
        <p:nvSpPr>
          <p:cNvPr id="134" name="TextShape 35"/>
          <p:cNvSpPr txBox="1"/>
          <p:nvPr/>
        </p:nvSpPr>
        <p:spPr>
          <a:xfrm>
            <a:off x="1828800" y="4471200"/>
            <a:ext cx="910800" cy="566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135" name="TextShape 36"/>
          <p:cNvSpPr txBox="1"/>
          <p:nvPr/>
        </p:nvSpPr>
        <p:spPr>
          <a:xfrm>
            <a:off x="2174760" y="1668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136" name="TextShape 37"/>
          <p:cNvSpPr txBox="1"/>
          <p:nvPr/>
        </p:nvSpPr>
        <p:spPr>
          <a:xfrm>
            <a:off x="2449080" y="378972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37" name="TextShape 38"/>
          <p:cNvSpPr txBox="1"/>
          <p:nvPr/>
        </p:nvSpPr>
        <p:spPr>
          <a:xfrm>
            <a:off x="5237640" y="22032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38" name="TextShape 39"/>
          <p:cNvSpPr txBox="1"/>
          <p:nvPr/>
        </p:nvSpPr>
        <p:spPr>
          <a:xfrm>
            <a:off x="4321440" y="3954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39" name="TextShape 40"/>
          <p:cNvSpPr txBox="1"/>
          <p:nvPr/>
        </p:nvSpPr>
        <p:spPr>
          <a:xfrm>
            <a:off x="6229440" y="3702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140" name="Line 41"/>
          <p:cNvCxnSpPr>
            <a:stCxn id="101" idx="4"/>
            <a:endCxn id="101" idx="2"/>
          </p:cNvCxnSpPr>
          <p:nvPr/>
        </p:nvCxnSpPr>
        <p:spPr>
          <a:xfrm flipH="1" flipV="1">
            <a:off x="2909160" y="4380480"/>
            <a:ext cx="183240" cy="18324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cxnSp>
        <p:nvCxnSpPr>
          <p:cNvPr id="141" name="Line 42"/>
          <p:cNvCxnSpPr>
            <a:stCxn id="105" idx="1"/>
            <a:endCxn id="101" idx="7"/>
          </p:cNvCxnSpPr>
          <p:nvPr/>
        </p:nvCxnSpPr>
        <p:spPr>
          <a:xfrm flipH="1">
            <a:off x="3221640" y="2739600"/>
            <a:ext cx="1937880" cy="1511640"/>
          </a:xfrm>
          <a:prstGeom prst="curvedConnector3">
            <a:avLst/>
          </a:prstGeom>
          <a:ln>
            <a:solidFill>
              <a:srgbClr val="ff420e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142" name="Line 43"/>
          <p:cNvCxnSpPr>
            <a:stCxn id="102" idx="4"/>
            <a:endCxn id="101" idx="5"/>
          </p:cNvCxnSpPr>
          <p:nvPr/>
        </p:nvCxnSpPr>
        <p:spPr>
          <a:xfrm flipH="1">
            <a:off x="3221640" y="4167720"/>
            <a:ext cx="1743120" cy="342720"/>
          </a:xfrm>
          <a:prstGeom prst="curvedConnector3">
            <a:avLst/>
          </a:prstGeom>
          <a:ln>
            <a:solidFill>
              <a:srgbClr val="ff420e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143" name="Line 44"/>
          <p:cNvCxnSpPr>
            <a:stCxn id="106" idx="4"/>
            <a:endCxn id="101" idx="4"/>
          </p:cNvCxnSpPr>
          <p:nvPr/>
        </p:nvCxnSpPr>
        <p:spPr>
          <a:xfrm flipH="1">
            <a:off x="3092040" y="3771720"/>
            <a:ext cx="3096720" cy="792000"/>
          </a:xfrm>
          <a:prstGeom prst="curvedConnector3">
            <a:avLst/>
          </a:prstGeom>
          <a:ln>
            <a:solidFill>
              <a:srgbClr val="ff420e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144" name="TextShape 45"/>
          <p:cNvSpPr txBox="1"/>
          <p:nvPr/>
        </p:nvSpPr>
        <p:spPr>
          <a:xfrm>
            <a:off x="3840480" y="6237360"/>
            <a:ext cx="277164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u="sng">
                <a:solidFill>
                  <a:srgbClr val="ff3333"/>
                </a:solidFill>
                <a:latin typeface="Arial"/>
              </a:rPr>
              <a:t>Traceback to original mix.</a:t>
            </a:r>
            <a:endParaRPr/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>
                <p:childTnLst>
                  <p:par>
                    <p:cTn id="51" fill="freeze">
                      <p:stCondLst>
                        <p:cond delay="indefinite"/>
                      </p:stCondLst>
                      <p:childTnLst>
                        <p:par>
                          <p:cTn id="52" fill="freeze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freeze">
                      <p:stCondLst>
                        <p:cond delay="indefinite"/>
                      </p:stCondLst>
                      <p:childTnLst>
                        <p:par>
                          <p:cTn id="56" fill="freeze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freeze">
                      <p:stCondLst>
                        <p:cond delay="indefinite"/>
                      </p:stCondLst>
                      <p:childTnLst>
                        <p:par>
                          <p:cTn id="62" fill="freeze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freeze">
                      <p:stCondLst>
                        <p:cond delay="indefinite"/>
                      </p:stCondLst>
                      <p:childTnLst>
                        <p:par>
                          <p:cTn id="70" fill="freeze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50436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Trusted Challenge Generating Mix</a:t>
            </a:r>
            <a:endParaRPr/>
          </a:p>
        </p:txBody>
      </p:sp>
      <p:sp>
        <p:nvSpPr>
          <p:cNvPr id="146" name="CustomShape 2"/>
          <p:cNvSpPr/>
          <p:nvPr/>
        </p:nvSpPr>
        <p:spPr>
          <a:xfrm>
            <a:off x="2908800" y="4269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47" name="CustomShape 3"/>
          <p:cNvSpPr/>
          <p:nvPr/>
        </p:nvSpPr>
        <p:spPr>
          <a:xfrm>
            <a:off x="4781160" y="3873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48" name="CustomShape 4"/>
          <p:cNvSpPr/>
          <p:nvPr/>
        </p:nvSpPr>
        <p:spPr>
          <a:xfrm>
            <a:off x="3917160" y="2829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49" name="CustomShape 5"/>
          <p:cNvSpPr/>
          <p:nvPr/>
        </p:nvSpPr>
        <p:spPr>
          <a:xfrm>
            <a:off x="6185520" y="4558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0" name="CustomShape 6"/>
          <p:cNvSpPr/>
          <p:nvPr/>
        </p:nvSpPr>
        <p:spPr>
          <a:xfrm>
            <a:off x="5105520" y="2758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1" name="CustomShape 7"/>
          <p:cNvSpPr/>
          <p:nvPr/>
        </p:nvSpPr>
        <p:spPr>
          <a:xfrm>
            <a:off x="6005160" y="3477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2" name="CustomShape 8"/>
          <p:cNvSpPr/>
          <p:nvPr/>
        </p:nvSpPr>
        <p:spPr>
          <a:xfrm>
            <a:off x="3953520" y="5566320"/>
            <a:ext cx="365760" cy="365760"/>
          </a:xfrm>
          <a:prstGeom prst="ellipse">
            <a:avLst/>
          </a:prstGeom>
          <a:solidFill>
            <a:srgbClr val="ffffff"/>
          </a:solidFill>
          <a:ln>
            <a:solidFill>
              <a:srgbClr val="333333"/>
            </a:solidFill>
          </a:ln>
        </p:spPr>
      </p:sp>
      <p:sp>
        <p:nvSpPr>
          <p:cNvPr id="153" name="CustomShape 9"/>
          <p:cNvSpPr/>
          <p:nvPr/>
        </p:nvSpPr>
        <p:spPr>
          <a:xfrm>
            <a:off x="6149880" y="5602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4" name="CustomShape 10"/>
          <p:cNvSpPr/>
          <p:nvPr/>
        </p:nvSpPr>
        <p:spPr>
          <a:xfrm>
            <a:off x="7477920" y="27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5" name="CustomShape 11"/>
          <p:cNvSpPr/>
          <p:nvPr/>
        </p:nvSpPr>
        <p:spPr>
          <a:xfrm>
            <a:off x="7477920" y="307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6" name="CustomShape 12"/>
          <p:cNvSpPr/>
          <p:nvPr/>
        </p:nvSpPr>
        <p:spPr>
          <a:xfrm>
            <a:off x="7477920" y="339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7" name="CustomShape 13"/>
          <p:cNvSpPr/>
          <p:nvPr/>
        </p:nvSpPr>
        <p:spPr>
          <a:xfrm>
            <a:off x="7477920" y="371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8" name="CustomShape 14"/>
          <p:cNvSpPr/>
          <p:nvPr/>
        </p:nvSpPr>
        <p:spPr>
          <a:xfrm>
            <a:off x="7477920" y="400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59" name="CustomShape 15"/>
          <p:cNvSpPr/>
          <p:nvPr/>
        </p:nvSpPr>
        <p:spPr>
          <a:xfrm>
            <a:off x="7477920" y="433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60" name="CustomShape 16"/>
          <p:cNvSpPr/>
          <p:nvPr/>
        </p:nvSpPr>
        <p:spPr>
          <a:xfrm>
            <a:off x="7477920" y="465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61" name="CustomShape 17"/>
          <p:cNvSpPr/>
          <p:nvPr/>
        </p:nvSpPr>
        <p:spPr>
          <a:xfrm>
            <a:off x="7477920" y="497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162" name="Line 18"/>
          <p:cNvCxnSpPr>
            <a:stCxn id="146" idx="5"/>
            <a:endCxn id="152" idx="1"/>
          </p:cNvCxnSpPr>
          <p:nvPr/>
        </p:nvCxnSpPr>
        <p:spPr>
          <a:xfrm>
            <a:off x="3221280" y="4582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63" name="Line 19"/>
          <p:cNvCxnSpPr>
            <a:stCxn id="146" idx="7"/>
            <a:endCxn id="150" idx="3"/>
          </p:cNvCxnSpPr>
          <p:nvPr/>
        </p:nvCxnSpPr>
        <p:spPr>
          <a:xfrm flipV="1">
            <a:off x="3221280" y="3070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64" name="Line 20"/>
          <p:cNvCxnSpPr>
            <a:stCxn id="147" idx="7"/>
            <a:endCxn id="150" idx="4"/>
          </p:cNvCxnSpPr>
          <p:nvPr/>
        </p:nvCxnSpPr>
        <p:spPr>
          <a:xfrm flipV="1">
            <a:off x="5093640" y="3124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65" name="Line 21"/>
          <p:cNvCxnSpPr>
            <a:stCxn id="152" idx="7"/>
            <a:endCxn id="149" idx="2"/>
          </p:cNvCxnSpPr>
          <p:nvPr/>
        </p:nvCxnSpPr>
        <p:spPr>
          <a:xfrm flipV="1">
            <a:off x="4266000" y="4741200"/>
            <a:ext cx="1919880" cy="878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66" name="Line 22"/>
          <p:cNvCxnSpPr>
            <a:stCxn id="148" idx="4"/>
            <a:endCxn id="147" idx="0"/>
          </p:cNvCxnSpPr>
          <p:nvPr/>
        </p:nvCxnSpPr>
        <p:spPr>
          <a:xfrm>
            <a:off x="4100040" y="3195720"/>
            <a:ext cx="864360" cy="6786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67" name="Line 23"/>
          <p:cNvCxnSpPr>
            <a:stCxn id="147" idx="6"/>
            <a:endCxn id="151" idx="2"/>
          </p:cNvCxnSpPr>
          <p:nvPr/>
        </p:nvCxnSpPr>
        <p:spPr>
          <a:xfrm flipV="1">
            <a:off x="5146920" y="3660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68" name="Line 24"/>
          <p:cNvCxnSpPr>
            <a:stCxn id="151" idx="4"/>
            <a:endCxn id="149" idx="0"/>
          </p:cNvCxnSpPr>
          <p:nvPr/>
        </p:nvCxnSpPr>
        <p:spPr>
          <a:xfrm>
            <a:off x="6188040" y="3843720"/>
            <a:ext cx="180720" cy="714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69" name="Line 25"/>
          <p:cNvCxnSpPr>
            <a:stCxn id="150" idx="6"/>
            <a:endCxn id="154" idx="1"/>
          </p:cNvCxnSpPr>
          <p:nvPr/>
        </p:nvCxnSpPr>
        <p:spPr>
          <a:xfrm flipV="1">
            <a:off x="5471280" y="2837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0" name="Line 26"/>
          <p:cNvCxnSpPr>
            <a:stCxn id="150" idx="6"/>
            <a:endCxn id="156" idx="1"/>
          </p:cNvCxnSpPr>
          <p:nvPr/>
        </p:nvCxnSpPr>
        <p:spPr>
          <a:xfrm>
            <a:off x="5471280" y="2941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1" name="Line 27"/>
          <p:cNvCxnSpPr>
            <a:stCxn id="151" idx="6"/>
            <a:endCxn id="157" idx="1"/>
          </p:cNvCxnSpPr>
          <p:nvPr/>
        </p:nvCxnSpPr>
        <p:spPr>
          <a:xfrm>
            <a:off x="6370920" y="3660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172" name="Line 28"/>
          <p:cNvCxnSpPr>
            <a:stCxn id="151" idx="7"/>
            <a:endCxn id="155" idx="1"/>
          </p:cNvCxnSpPr>
          <p:nvPr/>
        </p:nvCxnSpPr>
        <p:spPr>
          <a:xfrm flipV="1">
            <a:off x="6317640" y="3161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3" name="Line 29"/>
          <p:cNvCxnSpPr>
            <a:stCxn id="152" idx="6"/>
            <a:endCxn id="153" idx="2"/>
          </p:cNvCxnSpPr>
          <p:nvPr/>
        </p:nvCxnSpPr>
        <p:spPr>
          <a:xfrm>
            <a:off x="4319280" y="5749200"/>
            <a:ext cx="1830960" cy="36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4" name="Line 30"/>
          <p:cNvCxnSpPr>
            <a:stCxn id="153" idx="7"/>
            <a:endCxn id="149" idx="4"/>
          </p:cNvCxnSpPr>
          <p:nvPr/>
        </p:nvCxnSpPr>
        <p:spPr>
          <a:xfrm flipH="1" flipV="1">
            <a:off x="6368400" y="4924080"/>
            <a:ext cx="9432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5" name="Line 31"/>
          <p:cNvCxnSpPr>
            <a:stCxn id="149" idx="6"/>
            <a:endCxn id="157" idx="1"/>
          </p:cNvCxnSpPr>
          <p:nvPr/>
        </p:nvCxnSpPr>
        <p:spPr>
          <a:xfrm flipV="1">
            <a:off x="6551280" y="3809520"/>
            <a:ext cx="927000" cy="932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6" name="Line 32"/>
          <p:cNvCxnSpPr>
            <a:stCxn id="149" idx="6"/>
            <a:endCxn id="159" idx="1"/>
          </p:cNvCxnSpPr>
          <p:nvPr/>
        </p:nvCxnSpPr>
        <p:spPr>
          <a:xfrm flipV="1">
            <a:off x="6551280" y="4421520"/>
            <a:ext cx="927000" cy="320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7" name="Line 33"/>
          <p:cNvCxnSpPr>
            <a:stCxn id="153" idx="6"/>
            <a:endCxn id="160" idx="1"/>
          </p:cNvCxnSpPr>
          <p:nvPr/>
        </p:nvCxnSpPr>
        <p:spPr>
          <a:xfrm flipV="1">
            <a:off x="6515640" y="4745520"/>
            <a:ext cx="962640" cy="104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8" name="Line 34"/>
          <p:cNvCxnSpPr>
            <a:stCxn id="153" idx="6"/>
            <a:endCxn id="156" idx="1"/>
          </p:cNvCxnSpPr>
          <p:nvPr/>
        </p:nvCxnSpPr>
        <p:spPr>
          <a:xfrm flipV="1">
            <a:off x="6515640" y="3485520"/>
            <a:ext cx="962640" cy="230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179" name="Line 35"/>
          <p:cNvCxnSpPr>
            <a:stCxn id="146" idx="3"/>
            <a:endCxn id="152" idx="2"/>
          </p:cNvCxnSpPr>
          <p:nvPr/>
        </p:nvCxnSpPr>
        <p:spPr>
          <a:xfrm>
            <a:off x="2962080" y="458208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180" name="TextShape 36"/>
          <p:cNvSpPr txBox="1"/>
          <p:nvPr/>
        </p:nvSpPr>
        <p:spPr>
          <a:xfrm>
            <a:off x="1991520" y="5249520"/>
            <a:ext cx="1229760" cy="2397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tokens</a:t>
            </a:r>
            <a:endParaRPr/>
          </a:p>
        </p:txBody>
      </p:sp>
      <p:sp>
        <p:nvSpPr>
          <p:cNvPr id="181" name="TextShape 37"/>
          <p:cNvSpPr txBox="1"/>
          <p:nvPr/>
        </p:nvSpPr>
        <p:spPr>
          <a:xfrm>
            <a:off x="3092400" y="6037920"/>
            <a:ext cx="235404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challenges and distribute</a:t>
            </a:r>
            <a:endParaRPr/>
          </a:p>
        </p:txBody>
      </p:sp>
      <p:sp>
        <p:nvSpPr>
          <p:cNvPr id="182" name="TextShape 38"/>
          <p:cNvSpPr txBox="1"/>
          <p:nvPr/>
        </p:nvSpPr>
        <p:spPr>
          <a:xfrm>
            <a:off x="2174400" y="1740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183" name="TextShape 39"/>
          <p:cNvSpPr txBox="1"/>
          <p:nvPr/>
        </p:nvSpPr>
        <p:spPr>
          <a:xfrm>
            <a:off x="2448720" y="40262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84" name="TextShape 40"/>
          <p:cNvSpPr txBox="1"/>
          <p:nvPr/>
        </p:nvSpPr>
        <p:spPr>
          <a:xfrm>
            <a:off x="4663440" y="23666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85" name="TextShape 41"/>
          <p:cNvSpPr txBox="1"/>
          <p:nvPr/>
        </p:nvSpPr>
        <p:spPr>
          <a:xfrm>
            <a:off x="4321080" y="4026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186" name="TextShape 42"/>
          <p:cNvSpPr txBox="1"/>
          <p:nvPr/>
        </p:nvSpPr>
        <p:spPr>
          <a:xfrm>
            <a:off x="6229080" y="3774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187" name="Line 43"/>
          <p:cNvCxnSpPr>
            <a:stCxn id="150" idx="2"/>
            <a:endCxn id="152" idx="0"/>
          </p:cNvCxnSpPr>
          <p:nvPr/>
        </p:nvCxnSpPr>
        <p:spPr>
          <a:xfrm flipH="1">
            <a:off x="4136400" y="2941200"/>
            <a:ext cx="969480" cy="262548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188" name="Line 44"/>
          <p:cNvCxnSpPr>
            <a:stCxn id="147" idx="6"/>
            <a:endCxn id="152" idx="7"/>
          </p:cNvCxnSpPr>
          <p:nvPr/>
        </p:nvCxnSpPr>
        <p:spPr>
          <a:xfrm flipH="1">
            <a:off x="4266000" y="4056840"/>
            <a:ext cx="881280" cy="156312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189" name="Line 45"/>
          <p:cNvCxnSpPr>
            <a:stCxn id="151" idx="4"/>
            <a:endCxn id="152" idx="6"/>
          </p:cNvCxnSpPr>
          <p:nvPr/>
        </p:nvCxnSpPr>
        <p:spPr>
          <a:xfrm flipH="1">
            <a:off x="4319280" y="3843720"/>
            <a:ext cx="1869120" cy="19058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190" name="TextShape 46"/>
          <p:cNvSpPr txBox="1"/>
          <p:nvPr/>
        </p:nvSpPr>
        <p:spPr>
          <a:xfrm>
            <a:off x="1955880" y="6603120"/>
            <a:ext cx="64566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Requires a path where all nodes on the path trust single node.</a:t>
            </a:r>
            <a:endParaRPr/>
          </a:p>
        </p:txBody>
      </p:sp>
    </p:spTree>
  </p:cSld>
  <p:timing>
    <p:tnLst>
      <p:par>
        <p:cTn id="73" dur="indefinite" restart="never" nodeType="tmRoot">
          <p:childTnLst>
            <p:seq>
              <p:cTn id="74" nodeType="mainSeq">
                <p:childTnLst>
                  <p:par>
                    <p:cTn id="75" fill="freeze">
                      <p:stCondLst>
                        <p:cond delay="indefinite"/>
                      </p:stCondLst>
                      <p:childTnLst>
                        <p:par>
                          <p:cTn id="76" fill="freeze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freeze">
                      <p:stCondLst>
                        <p:cond delay="indefinite"/>
                      </p:stCondLst>
                      <p:childTnLst>
                        <p:par>
                          <p:cTn id="80" fill="freeze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freeze">
                            <p:stCondLst>
                              <p:cond delay="1"/>
                            </p:stCondLst>
                            <p:childTnLst>
                              <p:par>
                                <p:cTn id="86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freeze">
                      <p:stCondLst>
                        <p:cond delay="indefinite"/>
                      </p:stCondLst>
                      <p:childTnLst>
                        <p:par>
                          <p:cTn id="89" fill="freeze">
                            <p:stCondLst>
                              <p:cond delay="0"/>
                            </p:stCondLst>
                            <p:childTnLst>
                              <p:par>
                                <p:cTn id="9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freeze">
                      <p:stCondLst>
                        <p:cond delay="indefinite"/>
                      </p:stCondLst>
                      <p:childTnLst>
                        <p:par>
                          <p:cTn id="95" fill="freeze">
                            <p:stCondLst>
                              <p:cond delay="0"/>
                            </p:stCondLst>
                            <p:childTnLst>
                              <p:par>
                                <p:cTn id="9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freeze">
                      <p:stCondLst>
                        <p:cond delay="indefinite"/>
                      </p:stCondLst>
                      <p:childTnLst>
                        <p:par>
                          <p:cTn id="101" fill="freeze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freeze">
                      <p:stCondLst>
                        <p:cond delay="indefinite"/>
                      </p:stCondLst>
                      <p:childTnLst>
                        <p:par>
                          <p:cTn id="107" fill="freeze">
                            <p:stCondLst>
                              <p:cond delay="0"/>
                            </p:stCondLst>
                            <p:childTnLst>
                              <p:par>
                                <p:cTn id="1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freeze">
                      <p:stCondLst>
                        <p:cond delay="indefinite"/>
                      </p:stCondLst>
                      <p:childTnLst>
                        <p:par>
                          <p:cTn id="113" fill="freeze">
                            <p:stCondLst>
                              <p:cond delay="0"/>
                            </p:stCondLst>
                            <p:childTnLst>
                              <p:par>
                                <p:cTn id="11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freeze">
                      <p:stCondLst>
                        <p:cond delay="indefinite"/>
                      </p:stCondLst>
                      <p:childTnLst>
                        <p:par>
                          <p:cTn id="119" fill="freeze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Bootstrapping TGCM</a:t>
            </a:r>
            <a:endParaRPr/>
          </a:p>
        </p:txBody>
      </p:sp>
      <p:sp>
        <p:nvSpPr>
          <p:cNvPr id="192" name="CustomShape 2"/>
          <p:cNvSpPr/>
          <p:nvPr/>
        </p:nvSpPr>
        <p:spPr>
          <a:xfrm>
            <a:off x="2873160" y="4161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93" name="CustomShape 3"/>
          <p:cNvSpPr/>
          <p:nvPr/>
        </p:nvSpPr>
        <p:spPr>
          <a:xfrm>
            <a:off x="4745520" y="3765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94" name="CustomShape 4"/>
          <p:cNvSpPr/>
          <p:nvPr/>
        </p:nvSpPr>
        <p:spPr>
          <a:xfrm>
            <a:off x="3881520" y="2721960"/>
            <a:ext cx="365760" cy="365760"/>
          </a:xfrm>
          <a:prstGeom prst="ellipse">
            <a:avLst/>
          </a:prstGeom>
          <a:solidFill>
            <a:srgbClr val="ffffff"/>
          </a:solidFill>
          <a:ln>
            <a:solidFill>
              <a:srgbClr val="333333"/>
            </a:solidFill>
          </a:ln>
        </p:spPr>
      </p:sp>
      <p:sp>
        <p:nvSpPr>
          <p:cNvPr id="195" name="CustomShape 5"/>
          <p:cNvSpPr/>
          <p:nvPr/>
        </p:nvSpPr>
        <p:spPr>
          <a:xfrm>
            <a:off x="6149880" y="4450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96" name="CustomShape 6"/>
          <p:cNvSpPr/>
          <p:nvPr/>
        </p:nvSpPr>
        <p:spPr>
          <a:xfrm>
            <a:off x="5069880" y="2650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97" name="CustomShape 7"/>
          <p:cNvSpPr/>
          <p:nvPr/>
        </p:nvSpPr>
        <p:spPr>
          <a:xfrm>
            <a:off x="5969520" y="3369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198" name="CustomShape 8"/>
          <p:cNvSpPr/>
          <p:nvPr/>
        </p:nvSpPr>
        <p:spPr>
          <a:xfrm>
            <a:off x="3917880" y="5458320"/>
            <a:ext cx="365760" cy="365760"/>
          </a:xfrm>
          <a:prstGeom prst="ellipse">
            <a:avLst/>
          </a:prstGeom>
          <a:solidFill>
            <a:srgbClr val="ffffff"/>
          </a:solidFill>
          <a:ln>
            <a:solidFill>
              <a:srgbClr val="333333"/>
            </a:solidFill>
          </a:ln>
        </p:spPr>
      </p:sp>
      <p:sp>
        <p:nvSpPr>
          <p:cNvPr id="199" name="CustomShape 9"/>
          <p:cNvSpPr/>
          <p:nvPr/>
        </p:nvSpPr>
        <p:spPr>
          <a:xfrm>
            <a:off x="6114240" y="5494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0" name="CustomShape 10"/>
          <p:cNvSpPr/>
          <p:nvPr/>
        </p:nvSpPr>
        <p:spPr>
          <a:xfrm>
            <a:off x="7442280" y="26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1" name="CustomShape 11"/>
          <p:cNvSpPr/>
          <p:nvPr/>
        </p:nvSpPr>
        <p:spPr>
          <a:xfrm>
            <a:off x="7442280" y="29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2" name="CustomShape 12"/>
          <p:cNvSpPr/>
          <p:nvPr/>
        </p:nvSpPr>
        <p:spPr>
          <a:xfrm>
            <a:off x="7442280" y="328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3" name="CustomShape 13"/>
          <p:cNvSpPr/>
          <p:nvPr/>
        </p:nvSpPr>
        <p:spPr>
          <a:xfrm>
            <a:off x="7442280" y="361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4" name="CustomShape 14"/>
          <p:cNvSpPr/>
          <p:nvPr/>
        </p:nvSpPr>
        <p:spPr>
          <a:xfrm>
            <a:off x="7442280" y="389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5" name="CustomShape 15"/>
          <p:cNvSpPr/>
          <p:nvPr/>
        </p:nvSpPr>
        <p:spPr>
          <a:xfrm>
            <a:off x="7442280" y="422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6" name="CustomShape 16"/>
          <p:cNvSpPr/>
          <p:nvPr/>
        </p:nvSpPr>
        <p:spPr>
          <a:xfrm>
            <a:off x="7442280" y="4546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07" name="CustomShape 17"/>
          <p:cNvSpPr/>
          <p:nvPr/>
        </p:nvSpPr>
        <p:spPr>
          <a:xfrm>
            <a:off x="7442280" y="487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208" name="Line 18"/>
          <p:cNvCxnSpPr>
            <a:stCxn id="192" idx="5"/>
            <a:endCxn id="198" idx="1"/>
          </p:cNvCxnSpPr>
          <p:nvPr/>
        </p:nvCxnSpPr>
        <p:spPr>
          <a:xfrm>
            <a:off x="3185640" y="4474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09" name="Line 19"/>
          <p:cNvCxnSpPr>
            <a:stCxn id="192" idx="7"/>
            <a:endCxn id="196" idx="3"/>
          </p:cNvCxnSpPr>
          <p:nvPr/>
        </p:nvCxnSpPr>
        <p:spPr>
          <a:xfrm flipV="1">
            <a:off x="3185640" y="2962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10" name="Line 20"/>
          <p:cNvCxnSpPr>
            <a:stCxn id="193" idx="7"/>
            <a:endCxn id="196" idx="4"/>
          </p:cNvCxnSpPr>
          <p:nvPr/>
        </p:nvCxnSpPr>
        <p:spPr>
          <a:xfrm flipV="1">
            <a:off x="5058000" y="3016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11" name="Line 21"/>
          <p:cNvCxnSpPr>
            <a:stCxn id="198" idx="7"/>
            <a:endCxn id="195" idx="2"/>
          </p:cNvCxnSpPr>
          <p:nvPr/>
        </p:nvCxnSpPr>
        <p:spPr>
          <a:xfrm flipV="1">
            <a:off x="4230360" y="4633200"/>
            <a:ext cx="1919880" cy="878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2" name="Line 22"/>
          <p:cNvCxnSpPr>
            <a:stCxn id="194" idx="5"/>
            <a:endCxn id="193" idx="0"/>
          </p:cNvCxnSpPr>
          <p:nvPr/>
        </p:nvCxnSpPr>
        <p:spPr>
          <a:xfrm>
            <a:off x="4194000" y="3034440"/>
            <a:ext cx="734760" cy="731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3" name="Line 23"/>
          <p:cNvCxnSpPr>
            <a:stCxn id="193" idx="6"/>
            <a:endCxn id="197" idx="2"/>
          </p:cNvCxnSpPr>
          <p:nvPr/>
        </p:nvCxnSpPr>
        <p:spPr>
          <a:xfrm flipV="1">
            <a:off x="5111280" y="3552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14" name="Line 24"/>
          <p:cNvCxnSpPr>
            <a:stCxn id="197" idx="4"/>
            <a:endCxn id="195" idx="0"/>
          </p:cNvCxnSpPr>
          <p:nvPr/>
        </p:nvCxnSpPr>
        <p:spPr>
          <a:xfrm>
            <a:off x="6152400" y="3735720"/>
            <a:ext cx="180720" cy="714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5" name="Line 25"/>
          <p:cNvCxnSpPr>
            <a:stCxn id="196" idx="6"/>
            <a:endCxn id="200" idx="1"/>
          </p:cNvCxnSpPr>
          <p:nvPr/>
        </p:nvCxnSpPr>
        <p:spPr>
          <a:xfrm flipV="1">
            <a:off x="5435640" y="2729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6" name="Line 26"/>
          <p:cNvCxnSpPr>
            <a:stCxn id="196" idx="6"/>
            <a:endCxn id="202" idx="1"/>
          </p:cNvCxnSpPr>
          <p:nvPr/>
        </p:nvCxnSpPr>
        <p:spPr>
          <a:xfrm>
            <a:off x="5435640" y="2833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7" name="Line 27"/>
          <p:cNvCxnSpPr>
            <a:stCxn id="197" idx="6"/>
            <a:endCxn id="203" idx="1"/>
          </p:cNvCxnSpPr>
          <p:nvPr/>
        </p:nvCxnSpPr>
        <p:spPr>
          <a:xfrm>
            <a:off x="6335280" y="3552840"/>
            <a:ext cx="1107360" cy="149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18" name="Line 28"/>
          <p:cNvCxnSpPr>
            <a:stCxn id="197" idx="7"/>
            <a:endCxn id="201" idx="1"/>
          </p:cNvCxnSpPr>
          <p:nvPr/>
        </p:nvCxnSpPr>
        <p:spPr>
          <a:xfrm flipV="1">
            <a:off x="6282000" y="3053520"/>
            <a:ext cx="1160640" cy="37008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19" name="Line 29"/>
          <p:cNvCxnSpPr>
            <a:stCxn id="198" idx="6"/>
            <a:endCxn id="199" idx="2"/>
          </p:cNvCxnSpPr>
          <p:nvPr/>
        </p:nvCxnSpPr>
        <p:spPr>
          <a:xfrm>
            <a:off x="4283640" y="5641200"/>
            <a:ext cx="1830960" cy="36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0" name="Line 30"/>
          <p:cNvCxnSpPr>
            <a:stCxn id="199" idx="7"/>
            <a:endCxn id="195" idx="4"/>
          </p:cNvCxnSpPr>
          <p:nvPr/>
        </p:nvCxnSpPr>
        <p:spPr>
          <a:xfrm flipH="1" flipV="1">
            <a:off x="6332760" y="4816080"/>
            <a:ext cx="9432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1" name="Line 31"/>
          <p:cNvCxnSpPr>
            <a:stCxn id="195" idx="6"/>
            <a:endCxn id="203" idx="1"/>
          </p:cNvCxnSpPr>
          <p:nvPr/>
        </p:nvCxnSpPr>
        <p:spPr>
          <a:xfrm flipV="1">
            <a:off x="6515640" y="3701520"/>
            <a:ext cx="927000" cy="932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2" name="Line 32"/>
          <p:cNvCxnSpPr>
            <a:stCxn id="195" idx="6"/>
            <a:endCxn id="205" idx="1"/>
          </p:cNvCxnSpPr>
          <p:nvPr/>
        </p:nvCxnSpPr>
        <p:spPr>
          <a:xfrm flipV="1">
            <a:off x="6515640" y="4313520"/>
            <a:ext cx="927000" cy="320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3" name="Line 33"/>
          <p:cNvCxnSpPr>
            <a:stCxn id="199" idx="6"/>
            <a:endCxn id="206" idx="1"/>
          </p:cNvCxnSpPr>
          <p:nvPr/>
        </p:nvCxnSpPr>
        <p:spPr>
          <a:xfrm flipV="1">
            <a:off x="6480000" y="4637520"/>
            <a:ext cx="962640" cy="104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4" name="Line 34"/>
          <p:cNvCxnSpPr>
            <a:stCxn id="199" idx="6"/>
            <a:endCxn id="202" idx="1"/>
          </p:cNvCxnSpPr>
          <p:nvPr/>
        </p:nvCxnSpPr>
        <p:spPr>
          <a:xfrm flipV="1">
            <a:off x="6480000" y="3377520"/>
            <a:ext cx="962640" cy="230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25" name="Line 35"/>
          <p:cNvCxnSpPr>
            <a:stCxn id="192" idx="0"/>
            <a:endCxn id="194" idx="1"/>
          </p:cNvCxnSpPr>
          <p:nvPr/>
        </p:nvCxnSpPr>
        <p:spPr>
          <a:xfrm flipV="1">
            <a:off x="3056040" y="2775240"/>
            <a:ext cx="879120" cy="138672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226" name="TextShape 36"/>
          <p:cNvSpPr txBox="1"/>
          <p:nvPr/>
        </p:nvSpPr>
        <p:spPr>
          <a:xfrm>
            <a:off x="2705040" y="2532960"/>
            <a:ext cx="122976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</a:t>
            </a:r>
            <a:endParaRPr/>
          </a:p>
        </p:txBody>
      </p:sp>
      <p:sp>
        <p:nvSpPr>
          <p:cNvPr id="227" name="TextShape 37"/>
          <p:cNvSpPr txBox="1"/>
          <p:nvPr/>
        </p:nvSpPr>
        <p:spPr>
          <a:xfrm>
            <a:off x="3056760" y="5929920"/>
            <a:ext cx="209952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tokens and distribute</a:t>
            </a:r>
            <a:endParaRPr/>
          </a:p>
        </p:txBody>
      </p:sp>
      <p:sp>
        <p:nvSpPr>
          <p:cNvPr id="228" name="TextShape 38"/>
          <p:cNvSpPr txBox="1"/>
          <p:nvPr/>
        </p:nvSpPr>
        <p:spPr>
          <a:xfrm>
            <a:off x="2138760" y="1632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229" name="TextShape 39"/>
          <p:cNvSpPr txBox="1"/>
          <p:nvPr/>
        </p:nvSpPr>
        <p:spPr>
          <a:xfrm>
            <a:off x="2743200" y="452988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30" name="TextShape 40"/>
          <p:cNvSpPr txBox="1"/>
          <p:nvPr/>
        </p:nvSpPr>
        <p:spPr>
          <a:xfrm>
            <a:off x="4627800" y="22586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31" name="TextShape 41"/>
          <p:cNvSpPr txBox="1"/>
          <p:nvPr/>
        </p:nvSpPr>
        <p:spPr>
          <a:xfrm>
            <a:off x="4285440" y="3918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32" name="TextShape 42"/>
          <p:cNvSpPr txBox="1"/>
          <p:nvPr/>
        </p:nvSpPr>
        <p:spPr>
          <a:xfrm>
            <a:off x="6193440" y="3666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233" name="Line 43"/>
          <p:cNvCxnSpPr>
            <a:stCxn id="196" idx="3"/>
            <a:endCxn id="194" idx="4"/>
          </p:cNvCxnSpPr>
          <p:nvPr/>
        </p:nvCxnSpPr>
        <p:spPr>
          <a:xfrm flipH="1">
            <a:off x="4064400" y="2962800"/>
            <a:ext cx="1059120" cy="12528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34" name="Line 44"/>
          <p:cNvCxnSpPr>
            <a:stCxn id="193" idx="1"/>
            <a:endCxn id="194" idx="2"/>
          </p:cNvCxnSpPr>
          <p:nvPr/>
        </p:nvCxnSpPr>
        <p:spPr>
          <a:xfrm flipH="1" flipV="1">
            <a:off x="3881520" y="2904840"/>
            <a:ext cx="917640" cy="9147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35" name="Line 45"/>
          <p:cNvCxnSpPr>
            <a:stCxn id="197" idx="4"/>
            <a:endCxn id="198" idx="0"/>
          </p:cNvCxnSpPr>
          <p:nvPr/>
        </p:nvCxnSpPr>
        <p:spPr>
          <a:xfrm flipH="1">
            <a:off x="4100760" y="3735720"/>
            <a:ext cx="2052000" cy="17229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36" name="Line 46"/>
          <p:cNvCxnSpPr>
            <a:stCxn id="192" idx="2"/>
            <a:endCxn id="198" idx="2"/>
          </p:cNvCxnSpPr>
          <p:nvPr/>
        </p:nvCxnSpPr>
        <p:spPr>
          <a:xfrm>
            <a:off x="2873160" y="4344480"/>
            <a:ext cx="1045080" cy="12970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237" name="TextShape 47"/>
          <p:cNvSpPr txBox="1"/>
          <p:nvPr/>
        </p:nvSpPr>
        <p:spPr>
          <a:xfrm>
            <a:off x="2117520" y="5276160"/>
            <a:ext cx="86400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</a:t>
            </a:r>
            <a:endParaRPr/>
          </a:p>
        </p:txBody>
      </p:sp>
      <p:sp>
        <p:nvSpPr>
          <p:cNvPr id="238" name="TextShape 48"/>
          <p:cNvSpPr txBox="1"/>
          <p:nvPr/>
        </p:nvSpPr>
        <p:spPr>
          <a:xfrm>
            <a:off x="579600" y="6603120"/>
            <a:ext cx="8655840" cy="602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Increases load on the user to evaluate 2 challenges. </a:t>
            </a:r>
            <a:endParaRPr/>
          </a:p>
          <a:p>
            <a:r>
              <a:rPr lang="en-US">
                <a:latin typeface="Arial"/>
              </a:rPr>
              <a:t>Trust as boolean vs spectrum</a:t>
            </a:r>
            <a:endParaRPr/>
          </a:p>
        </p:txBody>
      </p:sp>
      <p:cxnSp>
        <p:nvCxnSpPr>
          <p:cNvPr id="239" name="Line 49"/>
          <p:cNvCxnSpPr>
            <a:stCxn id="197" idx="3"/>
            <a:endCxn id="194" idx="3"/>
          </p:cNvCxnSpPr>
          <p:nvPr/>
        </p:nvCxnSpPr>
        <p:spPr>
          <a:xfrm flipH="1" flipV="1">
            <a:off x="3934800" y="3034440"/>
            <a:ext cx="2088360" cy="648360"/>
          </a:xfrm>
          <a:prstGeom prst="curvedConnector3">
            <a:avLst/>
          </a:prstGeom>
          <a:ln>
            <a:solidFill>
              <a:srgbClr val="000000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</p:spTree>
  </p:cSld>
  <p:timing>
    <p:tnLst>
      <p:par>
        <p:cTn id="126" dur="indefinite" restart="never" nodeType="tmRoot">
          <p:childTnLst>
            <p:seq>
              <p:cTn id="127" nodeType="mainSeq">
                <p:childTnLst>
                  <p:par>
                    <p:cTn id="128" fill="freeze">
                      <p:stCondLst>
                        <p:cond delay="indefinite"/>
                      </p:stCondLst>
                      <p:childTnLst>
                        <p:par>
                          <p:cTn id="129" fill="freeze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freeze">
                      <p:stCondLst>
                        <p:cond delay="indefinite"/>
                      </p:stCondLst>
                      <p:childTnLst>
                        <p:par>
                          <p:cTn id="137" fill="freeze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mph" presetID="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>
                                            <p:txEl>
                                              <p:pRg st="0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freeze">
                      <p:stCondLst>
                        <p:cond delay="indefinite"/>
                      </p:stCondLst>
                      <p:childTnLst>
                        <p:par>
                          <p:cTn id="145" fill="freeze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>
                                            <p:txEl>
                                              <p:p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freeze">
                      <p:stCondLst>
                        <p:cond delay="indefinite"/>
                      </p:stCondLst>
                      <p:childTnLst>
                        <p:par>
                          <p:cTn id="151" fill="freeze">
                            <p:stCondLst>
                              <p:cond delay="0"/>
                            </p:stCondLst>
                            <p:childTnLst>
                              <p:par>
                                <p:cTn id="15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freeze">
                      <p:stCondLst>
                        <p:cond delay="indefinite"/>
                      </p:stCondLst>
                      <p:childTnLst>
                        <p:par>
                          <p:cTn id="157" fill="freeze">
                            <p:stCondLst>
                              <p:cond delay="0"/>
                            </p:stCondLst>
                            <p:childTnLst>
                              <p:par>
                                <p:cTn id="15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freeze">
                      <p:stCondLst>
                        <p:cond delay="indefinite"/>
                      </p:stCondLst>
                      <p:childTnLst>
                        <p:par>
                          <p:cTn id="163" fill="freeze">
                            <p:stCondLst>
                              <p:cond delay="0"/>
                            </p:stCondLst>
                            <p:childTnLst>
                              <p:par>
                                <p:cTn id="16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freeze">
                      <p:stCondLst>
                        <p:cond delay="indefinite"/>
                      </p:stCondLst>
                      <p:childTnLst>
                        <p:par>
                          <p:cTn id="169" fill="freeze">
                            <p:stCondLst>
                              <p:cond delay="0"/>
                            </p:stCondLst>
                            <p:childTnLst>
                              <p:par>
                                <p:cTn id="1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8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freeze">
                      <p:stCondLst>
                        <p:cond delay="indefinite"/>
                      </p:stCondLst>
                      <p:childTnLst>
                        <p:par>
                          <p:cTn id="175" fill="freeze">
                            <p:stCondLst>
                              <p:cond delay="0"/>
                            </p:stCondLst>
                            <p:childTnLst>
                              <p:par>
                                <p:cTn id="17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freeze">
                      <p:stCondLst>
                        <p:cond delay="indefinite"/>
                      </p:stCondLst>
                      <p:childTnLst>
                        <p:par>
                          <p:cTn id="183" fill="freeze">
                            <p:stCondLst>
                              <p:cond delay="0"/>
                            </p:stCondLst>
                            <p:childTnLst>
                              <p:par>
                                <p:cTn id="18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Replay Attack on TGCM</a:t>
            </a:r>
            <a:endParaRPr/>
          </a:p>
        </p:txBody>
      </p:sp>
      <p:sp>
        <p:nvSpPr>
          <p:cNvPr id="241" name="TextShape 2"/>
          <p:cNvSpPr txBox="1"/>
          <p:nvPr/>
        </p:nvSpPr>
        <p:spPr>
          <a:xfrm>
            <a:off x="1280160" y="6530040"/>
            <a:ext cx="7955280" cy="6022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Track and reject if reused. However P is will not see the token. By nature of n-1 attack, attacker will be interested only for mixes on the path. </a:t>
            </a:r>
            <a:endParaRPr/>
          </a:p>
        </p:txBody>
      </p:sp>
      <p:sp>
        <p:nvSpPr>
          <p:cNvPr id="242" name="CustomShape 3"/>
          <p:cNvSpPr/>
          <p:nvPr/>
        </p:nvSpPr>
        <p:spPr>
          <a:xfrm>
            <a:off x="2693160" y="405360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3" name="CustomShape 4"/>
          <p:cNvSpPr/>
          <p:nvPr/>
        </p:nvSpPr>
        <p:spPr>
          <a:xfrm>
            <a:off x="4565520" y="3657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4" name="CustomShape 5"/>
          <p:cNvSpPr/>
          <p:nvPr/>
        </p:nvSpPr>
        <p:spPr>
          <a:xfrm>
            <a:off x="3441600" y="27907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5" name="CustomShape 6"/>
          <p:cNvSpPr/>
          <p:nvPr/>
        </p:nvSpPr>
        <p:spPr>
          <a:xfrm>
            <a:off x="5969880" y="434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6" name="CustomShape 7"/>
          <p:cNvSpPr/>
          <p:nvPr/>
        </p:nvSpPr>
        <p:spPr>
          <a:xfrm>
            <a:off x="4889880" y="254232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7" name="CustomShape 8"/>
          <p:cNvSpPr/>
          <p:nvPr/>
        </p:nvSpPr>
        <p:spPr>
          <a:xfrm>
            <a:off x="5789520" y="326196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48" name="CustomShape 9"/>
          <p:cNvSpPr/>
          <p:nvPr/>
        </p:nvSpPr>
        <p:spPr>
          <a:xfrm>
            <a:off x="3737880" y="5350320"/>
            <a:ext cx="365760" cy="365760"/>
          </a:xfrm>
          <a:prstGeom prst="ellipse">
            <a:avLst/>
          </a:prstGeom>
          <a:solidFill>
            <a:srgbClr val="99ff66"/>
          </a:solidFill>
          <a:ln>
            <a:solidFill>
              <a:srgbClr val="333333"/>
            </a:solidFill>
          </a:ln>
        </p:spPr>
      </p:sp>
      <p:sp>
        <p:nvSpPr>
          <p:cNvPr id="249" name="CustomShape 10"/>
          <p:cNvSpPr/>
          <p:nvPr/>
        </p:nvSpPr>
        <p:spPr>
          <a:xfrm>
            <a:off x="5934240" y="5386680"/>
            <a:ext cx="365760" cy="365760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0" name="CustomShape 11"/>
          <p:cNvSpPr/>
          <p:nvPr/>
        </p:nvSpPr>
        <p:spPr>
          <a:xfrm>
            <a:off x="7262280" y="253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1" name="CustomShape 12"/>
          <p:cNvSpPr/>
          <p:nvPr/>
        </p:nvSpPr>
        <p:spPr>
          <a:xfrm>
            <a:off x="7262280" y="285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2" name="CustomShape 13"/>
          <p:cNvSpPr/>
          <p:nvPr/>
        </p:nvSpPr>
        <p:spPr>
          <a:xfrm>
            <a:off x="7262280" y="317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3" name="CustomShape 14"/>
          <p:cNvSpPr/>
          <p:nvPr/>
        </p:nvSpPr>
        <p:spPr>
          <a:xfrm>
            <a:off x="7262280" y="350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4" name="CustomShape 15"/>
          <p:cNvSpPr/>
          <p:nvPr/>
        </p:nvSpPr>
        <p:spPr>
          <a:xfrm>
            <a:off x="7262280" y="3790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5" name="CustomShape 16"/>
          <p:cNvSpPr/>
          <p:nvPr/>
        </p:nvSpPr>
        <p:spPr>
          <a:xfrm>
            <a:off x="7262280" y="4114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6" name="CustomShape 17"/>
          <p:cNvSpPr/>
          <p:nvPr/>
        </p:nvSpPr>
        <p:spPr>
          <a:xfrm>
            <a:off x="7262280" y="4438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sp>
        <p:nvSpPr>
          <p:cNvPr id="257" name="CustomShape 18"/>
          <p:cNvSpPr/>
          <p:nvPr/>
        </p:nvSpPr>
        <p:spPr>
          <a:xfrm>
            <a:off x="7262280" y="4762080"/>
            <a:ext cx="182880" cy="18288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</p:sp>
      <p:cxnSp>
        <p:nvCxnSpPr>
          <p:cNvPr id="258" name="Line 19"/>
          <p:cNvCxnSpPr>
            <a:stCxn id="242" idx="5"/>
            <a:endCxn id="248" idx="1"/>
          </p:cNvCxnSpPr>
          <p:nvPr/>
        </p:nvCxnSpPr>
        <p:spPr>
          <a:xfrm>
            <a:off x="3005640" y="4366080"/>
            <a:ext cx="785880" cy="10378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59" name="Line 20"/>
          <p:cNvCxnSpPr>
            <a:stCxn id="242" idx="7"/>
            <a:endCxn id="246" idx="3"/>
          </p:cNvCxnSpPr>
          <p:nvPr/>
        </p:nvCxnSpPr>
        <p:spPr>
          <a:xfrm flipV="1">
            <a:off x="3005640" y="2854800"/>
            <a:ext cx="1937880" cy="12524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60" name="Line 21"/>
          <p:cNvCxnSpPr>
            <a:stCxn id="243" idx="7"/>
            <a:endCxn id="246" idx="4"/>
          </p:cNvCxnSpPr>
          <p:nvPr/>
        </p:nvCxnSpPr>
        <p:spPr>
          <a:xfrm flipV="1">
            <a:off x="4878000" y="2908080"/>
            <a:ext cx="195120" cy="80352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61" name="Line 22"/>
          <p:cNvCxnSpPr>
            <a:stCxn id="248" idx="7"/>
            <a:endCxn id="245" idx="2"/>
          </p:cNvCxnSpPr>
          <p:nvPr/>
        </p:nvCxnSpPr>
        <p:spPr>
          <a:xfrm flipV="1">
            <a:off x="4050360" y="4525200"/>
            <a:ext cx="1919880" cy="8787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2" name="Line 23"/>
          <p:cNvCxnSpPr>
            <a:stCxn id="244" idx="4"/>
            <a:endCxn id="243" idx="0"/>
          </p:cNvCxnSpPr>
          <p:nvPr/>
        </p:nvCxnSpPr>
        <p:spPr>
          <a:xfrm>
            <a:off x="3624480" y="3156480"/>
            <a:ext cx="1124280" cy="5018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3" name="Line 24"/>
          <p:cNvCxnSpPr>
            <a:stCxn id="243" idx="6"/>
            <a:endCxn id="247" idx="2"/>
          </p:cNvCxnSpPr>
          <p:nvPr/>
        </p:nvCxnSpPr>
        <p:spPr>
          <a:xfrm flipV="1">
            <a:off x="4931280" y="3444840"/>
            <a:ext cx="858600" cy="39636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64" name="Line 25"/>
          <p:cNvCxnSpPr>
            <a:stCxn id="247" idx="4"/>
            <a:endCxn id="245" idx="0"/>
          </p:cNvCxnSpPr>
          <p:nvPr/>
        </p:nvCxnSpPr>
        <p:spPr>
          <a:xfrm>
            <a:off x="5972400" y="3627720"/>
            <a:ext cx="180720" cy="71496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5" name="Line 26"/>
          <p:cNvCxnSpPr>
            <a:stCxn id="246" idx="6"/>
            <a:endCxn id="250" idx="1"/>
          </p:cNvCxnSpPr>
          <p:nvPr/>
        </p:nvCxnSpPr>
        <p:spPr>
          <a:xfrm flipV="1">
            <a:off x="5255640" y="2621520"/>
            <a:ext cx="2007000" cy="104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6" name="Line 27"/>
          <p:cNvCxnSpPr>
            <a:stCxn id="246" idx="6"/>
            <a:endCxn id="252" idx="1"/>
          </p:cNvCxnSpPr>
          <p:nvPr/>
        </p:nvCxnSpPr>
        <p:spPr>
          <a:xfrm>
            <a:off x="5255640" y="2725200"/>
            <a:ext cx="2007000" cy="5446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7" name="Line 28"/>
          <p:cNvCxnSpPr>
            <a:stCxn id="247" idx="6"/>
            <a:endCxn id="253" idx="1"/>
          </p:cNvCxnSpPr>
          <p:nvPr/>
        </p:nvCxnSpPr>
        <p:spPr>
          <a:xfrm>
            <a:off x="6155280" y="3444840"/>
            <a:ext cx="1107360" cy="149040"/>
          </a:xfrm>
          <a:prstGeom prst="straightConnector1">
            <a:avLst/>
          </a:prstGeom>
          <a:ln>
            <a:solidFill>
              <a:srgbClr val="aecf00"/>
            </a:solidFill>
          </a:ln>
        </p:spPr>
      </p:cxnSp>
      <p:cxnSp>
        <p:nvCxnSpPr>
          <p:cNvPr id="268" name="Line 29"/>
          <p:cNvCxnSpPr>
            <a:stCxn id="247" idx="7"/>
            <a:endCxn id="251" idx="1"/>
          </p:cNvCxnSpPr>
          <p:nvPr/>
        </p:nvCxnSpPr>
        <p:spPr>
          <a:xfrm flipV="1">
            <a:off x="6102000" y="2945520"/>
            <a:ext cx="1160640" cy="37008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69" name="Line 30"/>
          <p:cNvCxnSpPr>
            <a:stCxn id="248" idx="6"/>
            <a:endCxn id="249" idx="2"/>
          </p:cNvCxnSpPr>
          <p:nvPr/>
        </p:nvCxnSpPr>
        <p:spPr>
          <a:xfrm>
            <a:off x="4103640" y="5533200"/>
            <a:ext cx="1830960" cy="3672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0" name="Line 31"/>
          <p:cNvCxnSpPr>
            <a:stCxn id="249" idx="7"/>
            <a:endCxn id="245" idx="4"/>
          </p:cNvCxnSpPr>
          <p:nvPr/>
        </p:nvCxnSpPr>
        <p:spPr>
          <a:xfrm flipH="1" flipV="1">
            <a:off x="6152760" y="4708080"/>
            <a:ext cx="94320" cy="7322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1" name="Line 32"/>
          <p:cNvCxnSpPr>
            <a:stCxn id="245" idx="6"/>
            <a:endCxn id="253" idx="1"/>
          </p:cNvCxnSpPr>
          <p:nvPr/>
        </p:nvCxnSpPr>
        <p:spPr>
          <a:xfrm flipV="1">
            <a:off x="6335640" y="3593520"/>
            <a:ext cx="927000" cy="932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2" name="Line 33"/>
          <p:cNvCxnSpPr>
            <a:stCxn id="245" idx="6"/>
            <a:endCxn id="255" idx="1"/>
          </p:cNvCxnSpPr>
          <p:nvPr/>
        </p:nvCxnSpPr>
        <p:spPr>
          <a:xfrm flipV="1">
            <a:off x="6335640" y="4205520"/>
            <a:ext cx="927000" cy="32004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3" name="Line 34"/>
          <p:cNvCxnSpPr>
            <a:stCxn id="249" idx="6"/>
            <a:endCxn id="256" idx="1"/>
          </p:cNvCxnSpPr>
          <p:nvPr/>
        </p:nvCxnSpPr>
        <p:spPr>
          <a:xfrm flipV="1">
            <a:off x="6300000" y="4529520"/>
            <a:ext cx="962640" cy="104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4" name="Line 35"/>
          <p:cNvCxnSpPr>
            <a:stCxn id="249" idx="6"/>
            <a:endCxn id="252" idx="1"/>
          </p:cNvCxnSpPr>
          <p:nvPr/>
        </p:nvCxnSpPr>
        <p:spPr>
          <a:xfrm flipV="1">
            <a:off x="6300000" y="3269520"/>
            <a:ext cx="962640" cy="2300400"/>
          </a:xfrm>
          <a:prstGeom prst="straightConnector1">
            <a:avLst/>
          </a:prstGeom>
          <a:ln>
            <a:solidFill>
              <a:srgbClr val="333333"/>
            </a:solidFill>
          </a:ln>
        </p:spPr>
      </p:cxnSp>
      <p:cxnSp>
        <p:nvCxnSpPr>
          <p:cNvPr id="275" name="Line 36"/>
          <p:cNvCxnSpPr>
            <a:stCxn id="242" idx="3"/>
            <a:endCxn id="248" idx="2"/>
          </p:cNvCxnSpPr>
          <p:nvPr/>
        </p:nvCxnSpPr>
        <p:spPr>
          <a:xfrm>
            <a:off x="2746440" y="4366080"/>
            <a:ext cx="991800" cy="1167480"/>
          </a:xfrm>
          <a:prstGeom prst="curvedConnector3">
            <a:avLst/>
          </a:prstGeom>
          <a:ln>
            <a:solidFill>
              <a:srgbClr val="333333"/>
            </a:solidFill>
            <a:tailEnd len="med" type="triangle" w="med"/>
          </a:ln>
        </p:spPr>
      </p:cxnSp>
      <p:sp>
        <p:nvSpPr>
          <p:cNvPr id="276" name="TextShape 37"/>
          <p:cNvSpPr txBox="1"/>
          <p:nvPr/>
        </p:nvSpPr>
        <p:spPr>
          <a:xfrm>
            <a:off x="2141640" y="5033520"/>
            <a:ext cx="842760" cy="38916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50">
                <a:latin typeface="Arial"/>
              </a:rPr>
              <a:t>Request challenge</a:t>
            </a:r>
            <a:endParaRPr/>
          </a:p>
        </p:txBody>
      </p:sp>
      <p:sp>
        <p:nvSpPr>
          <p:cNvPr id="277" name="TextShape 38"/>
          <p:cNvSpPr txBox="1"/>
          <p:nvPr/>
        </p:nvSpPr>
        <p:spPr>
          <a:xfrm>
            <a:off x="2876760" y="5821920"/>
            <a:ext cx="2354040" cy="2491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Generate challenges and distribute</a:t>
            </a:r>
            <a:endParaRPr/>
          </a:p>
        </p:txBody>
      </p:sp>
      <p:sp>
        <p:nvSpPr>
          <p:cNvPr id="278" name="Line 39"/>
          <p:cNvSpPr/>
          <p:nvPr/>
        </p:nvSpPr>
        <p:spPr>
          <a:xfrm>
            <a:off x="2233080" y="1981440"/>
            <a:ext cx="640080" cy="2103120"/>
          </a:xfrm>
          <a:prstGeom prst="line">
            <a:avLst/>
          </a:prstGeom>
          <a:ln>
            <a:solidFill>
              <a:srgbClr val="333333"/>
            </a:solidFill>
            <a:tailEnd len="med" type="triangle" w="med"/>
          </a:ln>
        </p:spPr>
      </p:sp>
      <p:sp>
        <p:nvSpPr>
          <p:cNvPr id="279" name="TextShape 40"/>
          <p:cNvSpPr txBox="1"/>
          <p:nvPr/>
        </p:nvSpPr>
        <p:spPr>
          <a:xfrm>
            <a:off x="1958760" y="1524240"/>
            <a:ext cx="662400" cy="34632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>
                <a:latin typeface="Arial"/>
              </a:rPr>
              <a:t>User</a:t>
            </a:r>
            <a:endParaRPr/>
          </a:p>
        </p:txBody>
      </p:sp>
      <p:sp>
        <p:nvSpPr>
          <p:cNvPr id="280" name="TextShape 41"/>
          <p:cNvSpPr txBox="1"/>
          <p:nvPr/>
        </p:nvSpPr>
        <p:spPr>
          <a:xfrm>
            <a:off x="2233080" y="38102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81" name="TextShape 42"/>
          <p:cNvSpPr txBox="1"/>
          <p:nvPr/>
        </p:nvSpPr>
        <p:spPr>
          <a:xfrm>
            <a:off x="4447800" y="215064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82" name="TextShape 43"/>
          <p:cNvSpPr txBox="1"/>
          <p:nvPr/>
        </p:nvSpPr>
        <p:spPr>
          <a:xfrm>
            <a:off x="4105440" y="3810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sp>
        <p:nvSpPr>
          <p:cNvPr id="283" name="TextShape 44"/>
          <p:cNvSpPr txBox="1"/>
          <p:nvPr/>
        </p:nvSpPr>
        <p:spPr>
          <a:xfrm>
            <a:off x="6013440" y="3558600"/>
            <a:ext cx="592200" cy="40788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100">
                <a:latin typeface="Arial"/>
              </a:rPr>
              <a:t>Verify </a:t>
            </a:r>
            <a:endParaRPr/>
          </a:p>
          <a:p>
            <a:r>
              <a:rPr lang="en-US" sz="1100">
                <a:latin typeface="Arial"/>
              </a:rPr>
              <a:t>Token </a:t>
            </a:r>
            <a:endParaRPr/>
          </a:p>
        </p:txBody>
      </p:sp>
      <p:cxnSp>
        <p:nvCxnSpPr>
          <p:cNvPr id="284" name="Line 45"/>
          <p:cNvCxnSpPr>
            <a:stCxn id="246" idx="2"/>
            <a:endCxn id="248" idx="0"/>
          </p:cNvCxnSpPr>
          <p:nvPr/>
        </p:nvCxnSpPr>
        <p:spPr>
          <a:xfrm flipH="1">
            <a:off x="3920760" y="2725200"/>
            <a:ext cx="969480" cy="262548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85" name="Line 46"/>
          <p:cNvCxnSpPr>
            <a:stCxn id="243" idx="6"/>
            <a:endCxn id="248" idx="7"/>
          </p:cNvCxnSpPr>
          <p:nvPr/>
        </p:nvCxnSpPr>
        <p:spPr>
          <a:xfrm flipH="1">
            <a:off x="4050360" y="3840840"/>
            <a:ext cx="881280" cy="156312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86" name="Line 47"/>
          <p:cNvCxnSpPr>
            <a:stCxn id="247" idx="4"/>
            <a:endCxn id="248" idx="6"/>
          </p:cNvCxnSpPr>
          <p:nvPr/>
        </p:nvCxnSpPr>
        <p:spPr>
          <a:xfrm flipH="1">
            <a:off x="4103640" y="3627720"/>
            <a:ext cx="1869120" cy="190584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cxnSp>
        <p:nvCxnSpPr>
          <p:cNvPr id="287" name="Line 48"/>
          <p:cNvCxnSpPr/>
          <p:nvPr/>
        </p:nvCxnSpPr>
        <p:spPr>
          <a:xfrm>
            <a:off x="3490560" y="2852640"/>
            <a:ext cx="296640" cy="2559960"/>
          </a:xfrm>
          <a:prstGeom prst="curvedConnector3">
            <a:avLst/>
          </a:prstGeom>
          <a:ln>
            <a:solidFill>
              <a:srgbClr val="333333"/>
            </a:solidFill>
            <a:custDash>
              <a:ds d="100000" sp="203000"/>
              <a:ds d="100000" sp="203000"/>
              <a:ds d="203000" sp="203000"/>
            </a:custDash>
            <a:tailEnd len="med" type="triangle" w="med"/>
          </a:ln>
        </p:spPr>
      </p:cxnSp>
      <p:sp>
        <p:nvSpPr>
          <p:cNvPr id="288" name="TextShape 49"/>
          <p:cNvSpPr txBox="1"/>
          <p:nvPr/>
        </p:nvSpPr>
        <p:spPr>
          <a:xfrm>
            <a:off x="3474720" y="2852640"/>
            <a:ext cx="264600" cy="233640"/>
          </a:xfrm>
          <a:prstGeom prst="rect">
            <a:avLst/>
          </a:prstGeom>
        </p:spPr>
        <p:txBody>
          <a:bodyPr lIns="90000" rIns="90000" tIns="45000" bIns="45000"/>
          <a:p>
            <a:r>
              <a:rPr lang="en-US" sz="1000">
                <a:latin typeface="Arial"/>
              </a:rPr>
              <a:t>P</a:t>
            </a:r>
            <a:endParaRPr/>
          </a:p>
        </p:txBody>
      </p:sp>
    </p:spTree>
  </p:cSld>
  <p:timing>
    <p:tnLst>
      <p:par>
        <p:cTn id="186" dur="indefinite" restart="never" nodeType="tmRoot">
          <p:childTnLst>
            <p:seq>
              <p:cTn id="187" nodeType="mainSeq">
                <p:childTnLst>
                  <p:par>
                    <p:cTn id="188" fill="freeze">
                      <p:stCondLst>
                        <p:cond delay="indefinite"/>
                      </p:stCondLst>
                      <p:childTnLst>
                        <p:par>
                          <p:cTn id="189" fill="freeze">
                            <p:stCondLst>
                              <p:cond delay="0"/>
                            </p:stCondLst>
                            <p:childTnLst>
                              <p:par>
                                <p:cTn id="19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freeze">
                      <p:stCondLst>
                        <p:cond delay="indefinite"/>
                      </p:stCondLst>
                      <p:childTnLst>
                        <p:par>
                          <p:cTn id="193" fill="freeze">
                            <p:stCondLst>
                              <p:cond delay="0"/>
                            </p:stCondLst>
                            <p:childTnLst>
                              <p:par>
                                <p:cTn id="19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freeze">
                      <p:stCondLst>
                        <p:cond delay="indefinite"/>
                      </p:stCondLst>
                      <p:childTnLst>
                        <p:par>
                          <p:cTn id="201" fill="freeze">
                            <p:stCondLst>
                              <p:cond delay="0"/>
                            </p:stCondLst>
                            <p:childTnLst>
                              <p:par>
                                <p:cTn id="20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