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62" r:id="rId4"/>
    <p:sldId id="258" r:id="rId5"/>
    <p:sldId id="260" r:id="rId6"/>
    <p:sldId id="263" r:id="rId7"/>
    <p:sldId id="266" r:id="rId8"/>
    <p:sldId id="265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73" autoAdjust="0"/>
    <p:restoredTop sz="94660"/>
  </p:normalViewPr>
  <p:slideViewPr>
    <p:cSldViewPr snapToGrid="0">
      <p:cViewPr>
        <p:scale>
          <a:sx n="80" d="100"/>
          <a:sy n="80" d="100"/>
        </p:scale>
        <p:origin x="594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06452" units="1/cm"/>
          <inkml:channelProperty channel="Y" name="resolution" value="44.13793" units="1/cm"/>
          <inkml:channelProperty channel="T" name="resolution" value="1" units="1/dev"/>
        </inkml:channelProperties>
      </inkml:inkSource>
      <inkml:timestamp xml:id="ts0" timeString="2015-12-03T03:09:24.664"/>
    </inkml:context>
    <inkml:brush xml:id="br0">
      <inkml:brushProperty name="width" value="0.21167" units="cm"/>
      <inkml:brushProperty name="height" value="0.21167" units="cm"/>
      <inkml:brushProperty name="fitToCurve" value="1"/>
    </inkml:brush>
  </inkml:definitions>
  <inkml:traceGroup>
    <inkml:annotationXML>
      <emma:emma xmlns:emma="http://www.w3.org/2003/04/emma" version="1.0">
        <emma:interpretation id="{AC314134-4085-4D64-A870-2B4839C61E83}" emma:medium="tactile" emma:mode="ink">
          <msink:context xmlns:msink="http://schemas.microsoft.com/ink/2010/main" type="writingRegion" rotatedBoundingBox="13391,17759 15086,17781 15077,18481 13382,18458"/>
        </emma:interpretation>
      </emma:emma>
    </inkml:annotationXML>
    <inkml:traceGroup>
      <inkml:annotationXML>
        <emma:emma xmlns:emma="http://www.w3.org/2003/04/emma" version="1.0">
          <emma:interpretation id="{DB046B0E-7456-4327-B8FD-F6D36D5E6269}" emma:medium="tactile" emma:mode="ink">
            <msink:context xmlns:msink="http://schemas.microsoft.com/ink/2010/main" type="paragraph" rotatedBoundingBox="13391,17759 15086,17781 15077,18481 13382,1845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9593A71-45AE-47D2-AE90-9CA6E5958F21}" emma:medium="tactile" emma:mode="ink">
              <msink:context xmlns:msink="http://schemas.microsoft.com/ink/2010/main" type="line" rotatedBoundingBox="13391,17759 15086,17781 15077,18481 13382,18458"/>
            </emma:interpretation>
          </emma:emma>
        </inkml:annotationXML>
        <inkml:traceGroup>
          <inkml:annotationXML>
            <emma:emma xmlns:emma="http://www.w3.org/2003/04/emma" version="1.0">
              <emma:interpretation id="{C3206169-CC9E-4E8E-A362-F2F75BCCEDF8}" emma:medium="tactile" emma:mode="ink">
                <msink:context xmlns:msink="http://schemas.microsoft.com/ink/2010/main" type="inkWord" rotatedBoundingBox="13391,17759 15086,17781 15077,18481 13382,18458"/>
              </emma:interpretation>
              <emma:one-of disjunction-type="recognition" id="oneOf0">
                <emma:interpretation id="interp0" emma:lang="en-US" emma:confidence="0">
                  <emma:literal>Boos</emma:literal>
                </emma:interpretation>
                <emma:interpretation id="interp1" emma:lang="en-US" emma:confidence="0">
                  <emma:literal>Boas</emma:literal>
                </emma:interpretation>
                <emma:interpretation id="interp2" emma:lang="en-US" emma:confidence="0">
                  <emma:literal>Bog</emma:literal>
                </emma:interpretation>
                <emma:interpretation id="interp3" emma:lang="en-US" emma:confidence="0">
                  <emma:literal>Bogs</emma:literal>
                </emma:interpretation>
                <emma:interpretation id="interp4" emma:lang="en-US" emma:confidence="0">
                  <emma:literal>Bo*</emma:literal>
                </emma:interpretation>
              </emma:one-of>
            </emma:emma>
          </inkml:annotationXML>
          <inkml:trace contextRef="#ctx0" brushRef="#br0">106 168 0,'0'-52'453,"53"52"-438,0 0 1,-53-53 0,53 53-1,0 0 1,-1 0 453,1 0-454,0 0 17,0 0-1,0 0 250,0 0-234,0 0-16,0 0 63,0 0-16,0 0-47,0 0-15,0 0 296,-1 0-171,1 0 93,0 0-218,0 53 15,0-53-31,0 0 32,0 0 139,0 0-139,0 0 171,0 0-188,0 0 1095,0 0-454,-1 0-640,-52 52 31,0 1-32,0 0 235,0 0 0,0 0-78,0 0-156,-52-53 359,-1 0-344,0 0 0,0 0 0,0 0 48,0 0-79,0 0 31,53 53 47,-53-53-62,0 0-1,0 0 16,0 0-15,0 53 0,1-53 109,-54 53-110,53-53 1,0 0 15,-53 0 79,53 0-79,0 0-31,0 0 15,0 0 1,0 0 156,1 0-156,-1 0-1,0 0-15,0 0 16,0-53 15,0 53 0,53-53 219,0 0-234,0 0 0,0 0-16,0 0 15,0 0 1,0 0 15,53 53 172,0 0-187,0 0 46,0 0 48,-53 53-95,0 0 79,0 0-47,-53-53-16,53 53 172,53-53-203,0 0 16,-1 0 0,1 0-16,53 0 31,-53 0-16,0 0 1,0 0 62,0 0-78,0 0 31,-53 53-31,53-53 16,0 0 0,-53 53 109,-53-53-94,0 0-31,0 0 16,-53 0-1,53 0 1,-53 0-1,53 0-15,0 0 16,1 0 0,-1 0-1,0 0 1,0 0 0,0 0 15,53-53-16,-53 53 1,0-53 62,53 0 16,53 53-94,0 0 16,0 0-1,0 0-15,0 0 16,0 0-1,-1 0 17,1 0-17,0 0 17,0 0-32,0 0 31,0 0 0,0-53-15,0 53-1,0 0 1,-53-53 0,53 53-1,0 0 32,-53-53-31,53 53 31,-1 0-47,-104 0 140,-1 0-109,0 0-31,-53 0 32,53 0-17,0 0 1,0 0-16,0 0 31,0 0 47,0 0-31,0 0-31,1 0 156,-1 0-141,0 0-15,0 0 15,106 0 109,0 0-124,0 0 0,-1 0-1,1 0 1,0 0 15,0 0-15,0 0-1,0 0 1,0 0 15,-53-52-15,53 52-16,0 0 31,0 0 16,0 0-31,0 0 46,-1 0-15,1 0-47,0 52 63,0-52-32,-53 53 0,53-53-15,0 0-16,0 0 31,0 0 16,0 53 93,0-53-124,0 0 93,-53 53-30,-53-53-64,0 0 1,0 0-16,53 53 15,-53-53 1,0 0 0,0 0-1,53 53 1,-53-53 0,53 53 30,-53-53-30,0 0 31,53 53-31,-53-53 15,1 0 31,104 0 110,1 0-125,0 0-47,0 0 47,0 0 0,0 0 15,0 0-46,0 0 187,0 0-156,0 0 78,0 0-109,0 0 15,-1 0 281,-52-53-312,0 0 32,53 53 108,-53-53-124,0 0-1,0 0 1,0 0-16,0 0 31,-53 53 329,1 0-345,-1 0-15,0 0 16,0 0 15,0 0 0,0 0-31,53 53 16,-53-53 0,0 0-1,53 53 1,-53-53 0,0 0-16,0 0 31,0 0 16,53 53-32,0 0 126,53-53-125,0 0-1,0 0 1,0 0-1,0 0 32,-106 0 94,0 0-141,0 53 16,0-53-1,0 0 1,1 0-1,-1 0 32,0 0 16,0 0-32,0-53-15,53 0-1,0 0 1,0 0 0,0 0 46,0 1-31,53 52-15,0 0 31,0 0 0,0 0 0,-53-53-32,52 53 16,1 0-31,0 0 125,0 0-78,0 0-31,0 0 0,0 0 46,0-53 1,0 53-32,0 0-16,0 0 32,0 0 891,-53 53-907,52-53 110,-52 53-126,53-1 17,-53 1-1,0 0 16,0 0 46,0 0-46,0 0 110,0 0-126,-53-53-16,53 53 17,-52-53 155,52 53-171,-53-53 15,0 0 0,0 0-15,0 0 15,0 0 0,0 0-15,0 0 47,0 0-32,0 0 0,0 0 0,0 53 1,1-53 14,52 53 17,-53-53-47,0 0 30,0 0 126,0 0-156,0 0 0,106 0 390,0 0-391,0 0 95,0 0-79,0 0-15,-1-53 15,1 53 141,0 0-157,53 0 17,-106-53-32,53 53 15,0 0 1,0 0 78,0 0-79,0 0 17,0 0 30,-159 0 188,0 0-250,0 0 16,53 0-1,-53 0-15,53 0 16,1 0-16,-1 0 16,0 0-1,0 0 1,0 0 15,0 0 16,0 0-16,0 0-15,0 0 15,0 0 63,0 0 31,0 0-94,1 0 16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92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1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19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17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7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0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1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1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13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F471FD2-AD3E-486F-8E5A-291251FC6C6E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AE7D667-098C-4968-9636-5707A45003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98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Freenet: Anonymous </a:t>
            </a:r>
            <a:r>
              <a:rPr lang="en-US" dirty="0" smtClean="0"/>
              <a:t>Storage and Retrieval of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Olufemi Odegbile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38200"/>
            <a:ext cx="9720072" cy="914400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analysis: How are design goals met?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52600"/>
            <a:ext cx="9720073" cy="45567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Anonymity of Consumer: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node on the route cannot be sure if the preceding node  initiate the request for key or not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sure for local eavesdropper.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Anonymity of Author/publisher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replicated on several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nodes with copy of the file.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Files with similar name or that belong to the same namespace are scattered over the network.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Deniability for Storer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Storer has no control of what is stored in its data store.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the files are encrypted and decryption keys are not stored with the file.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32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76300"/>
            <a:ext cx="9720072" cy="876300"/>
          </a:xfrm>
        </p:spPr>
        <p:txBody>
          <a:bodyPr/>
          <a:lstStyle/>
          <a:p>
            <a:r>
              <a:rPr lang="en-US" sz="4800" dirty="0">
                <a:solidFill>
                  <a:schemeClr val="accent2">
                    <a:lumMod val="75000"/>
                  </a:schemeClr>
                </a:solidFill>
              </a:rPr>
              <a:t>analysis: How are design goals met?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52600"/>
            <a:ext cx="9720073" cy="45567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Resilient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against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preventing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legitimate user from accessing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Files cannot be deleted from the system.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Difficult to know all the node that host a file.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Denial of access may lead to new route created. Thus propagation the file  to more nodes.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will now address how Freenet provides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fficient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query and retrieval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73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81050"/>
            <a:ext cx="9720072" cy="952500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analysis: Network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33550"/>
            <a:ext cx="9720073" cy="43243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Freenet may fail to satisfy request for some existing file in the network [4].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Unstructured P2P and non deterministic routing.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Freenet hit ratio may be much less that 1.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Hit ratio improves over time.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Clustering of the keys arising from the fact that nodes become specialize in storing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keys.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 becomes more experience and specialize in answering queries about keys similar to key in its routing table.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Clustering has nothing to do with physical location.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47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57250"/>
            <a:ext cx="9720072" cy="850392"/>
          </a:xfrm>
        </p:spPr>
        <p:txBody>
          <a:bodyPr/>
          <a:lstStyle/>
          <a:p>
            <a:r>
              <a:rPr lang="en-US" sz="4800" dirty="0">
                <a:solidFill>
                  <a:schemeClr val="accent2">
                    <a:lumMod val="75000"/>
                  </a:schemeClr>
                </a:solidFill>
              </a:rPr>
              <a:t>analysis: Network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924050"/>
            <a:ext cx="2100073" cy="438531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Evidence of Clustering convergence of Freenet over time as demonstrated in [1].</a:t>
            </a: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14700" y="2084832"/>
            <a:ext cx="8553450" cy="4601718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2" name="Ink 11"/>
              <p14:cNvContentPartPr/>
              <p14:nvPr/>
            </p14:nvContentPartPr>
            <p14:xfrm>
              <a:off x="4819620" y="6397320"/>
              <a:ext cx="611280" cy="251640"/>
            </p14:xfrm>
          </p:contentPart>
        </mc:Choice>
        <mc:Fallback>
          <p:pic>
            <p:nvPicPr>
              <p:cNvPr id="12" name="Ink 1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81460" y="6359160"/>
                <a:ext cx="687600" cy="32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765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42950"/>
            <a:ext cx="9720072" cy="895350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analysis: 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Different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7850"/>
            <a:ext cx="9720073" cy="446151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2400" dirty="0" smtClean="0"/>
              <a:t>Attackers are similar to Crowds: Local eavesdropper, Collaborating nodes and Compromised storer of information.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 Routing strategy and HTL provides more ways to exploit Freenet.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2800" dirty="0" smtClean="0"/>
              <a:t>Compromised Storer of Information: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 may want to pass junk – CHK prevents this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or fails to answer query – not have significant effect because the file is probably cached on another node.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Consumer and Author anonymity is beyond suspicion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7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57250"/>
            <a:ext cx="9720072" cy="857250"/>
          </a:xfrm>
        </p:spPr>
        <p:txBody>
          <a:bodyPr/>
          <a:lstStyle/>
          <a:p>
            <a:r>
              <a:rPr lang="en-US" sz="4800" dirty="0">
                <a:solidFill>
                  <a:schemeClr val="accent2">
                    <a:lumMod val="75000"/>
                  </a:schemeClr>
                </a:solidFill>
              </a:rPr>
              <a:t>analysis: Different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05000"/>
            <a:ext cx="9720073" cy="4404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Collaborating nodes: Nodes can collaborate to identify author or consumer or deny access to information</a:t>
            </a:r>
          </a:p>
          <a:p>
            <a:pPr marL="173736" lvl="1" indent="0">
              <a:buNone/>
            </a:pPr>
            <a:endParaRPr lang="en-US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If collaborating node decide we want to catch people accessing certain materials - CHK of those materials may not be similar which will scatter material all over the network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One of the collaborating nodes and the others have similar keys to be routed in their direction.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However, non deterministic routing of Freenet makes this difficult.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5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57250"/>
            <a:ext cx="9720072" cy="857250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analysis: Different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14500"/>
            <a:ext cx="9720073" cy="45948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DOS </a:t>
            </a:r>
            <a:r>
              <a:rPr lang="en-US" sz="2800" dirty="0"/>
              <a:t>Attack: </a:t>
            </a:r>
            <a:r>
              <a:rPr lang="en-US" altLang="en-US" sz="2800" dirty="0"/>
              <a:t>Attempt to exhaust the storage space.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2400" dirty="0"/>
              <a:t>Divide datastore to a “new files” section and to a “established files” section</a:t>
            </a:r>
            <a:r>
              <a:rPr lang="en-US" altLang="en-US" sz="2400" dirty="0" smtClean="0"/>
              <a:t>. Cost?</a:t>
            </a:r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2800" dirty="0" smtClean="0"/>
              <a:t>HTL </a:t>
            </a:r>
            <a:r>
              <a:rPr lang="en-US" sz="2800" dirty="0"/>
              <a:t>= 1 </a:t>
            </a:r>
            <a:r>
              <a:rPr lang="en-US" sz="2800" dirty="0" smtClean="0"/>
              <a:t>attack – Storer deniability make this ineffective (in general).</a:t>
            </a:r>
            <a:endParaRPr lang="en-US" sz="28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 Success of large requests of similar files can raise red flag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 Combing with onion routing may foil attacks that exploit HTL. Cost?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3000" dirty="0" smtClean="0"/>
              <a:t>Replacement attack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End up propagating the legitimate file.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This can have a limited success with small HTL.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9754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95350"/>
            <a:ext cx="9720072" cy="781050"/>
          </a:xfrm>
        </p:spPr>
        <p:txBody>
          <a:bodyPr/>
          <a:lstStyle/>
          <a:p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analysis: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28800"/>
            <a:ext cx="9720073" cy="448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Most of the issues deals with usability:</a:t>
            </a:r>
          </a:p>
          <a:p>
            <a:pPr lvl="1"/>
            <a:r>
              <a:rPr lang="en-US" sz="2800" dirty="0" smtClean="0"/>
              <a:t>Publishing and Searching for Keys</a:t>
            </a:r>
          </a:p>
          <a:p>
            <a:pPr lvl="1"/>
            <a:r>
              <a:rPr lang="en-US" sz="2800" dirty="0" smtClean="0"/>
              <a:t>Incentives for  participants</a:t>
            </a:r>
          </a:p>
          <a:p>
            <a:pPr lvl="1"/>
            <a:r>
              <a:rPr lang="en-US" sz="2800" dirty="0"/>
              <a:t>Not a permanent </a:t>
            </a:r>
            <a:r>
              <a:rPr lang="en-US" sz="2800" dirty="0" smtClean="0"/>
              <a:t>storage</a:t>
            </a:r>
          </a:p>
          <a:p>
            <a:pPr lvl="1"/>
            <a:r>
              <a:rPr lang="en-US" sz="2800" dirty="0" smtClean="0"/>
              <a:t>Increasing hit ratio</a:t>
            </a:r>
          </a:p>
          <a:p>
            <a:pPr lvl="1"/>
            <a:r>
              <a:rPr lang="en-US" sz="2800" dirty="0" smtClean="0"/>
              <a:t>Better caching replacement policy than LRU [5]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Other anonymous storage systems:</a:t>
            </a:r>
          </a:p>
          <a:p>
            <a:pPr lvl="1"/>
            <a:r>
              <a:rPr lang="en-US" sz="2800" dirty="0" smtClean="0"/>
              <a:t>Eternity</a:t>
            </a:r>
          </a:p>
          <a:p>
            <a:pPr lvl="1"/>
            <a:r>
              <a:rPr lang="en-US" sz="2800" dirty="0" smtClean="0"/>
              <a:t>Free Haven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0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61950"/>
            <a:ext cx="9720072" cy="1722882"/>
          </a:xfrm>
        </p:spPr>
        <p:txBody>
          <a:bodyPr/>
          <a:lstStyle/>
          <a:p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00200"/>
            <a:ext cx="9720073" cy="508634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larke</a:t>
            </a:r>
            <a:r>
              <a:rPr lang="en-US" dirty="0"/>
              <a:t>, I. S. (2001). Freenet: A Distributed Anonymous Information Storage and Retrieval System. </a:t>
            </a:r>
            <a:r>
              <a:rPr lang="en-US" i="1" dirty="0"/>
              <a:t>International workshop on Designing privacy enhancing technologies: design issues in anonymity and unobservability</a:t>
            </a:r>
            <a:r>
              <a:rPr lang="en-US" dirty="0"/>
              <a:t> (pp. 46-66). NYC: Springer-</a:t>
            </a:r>
            <a:r>
              <a:rPr lang="en-US" dirty="0" err="1"/>
              <a:t>Verlag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Greene, T. C.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en-US" i="1" dirty="0"/>
              <a:t>I know what you downloaded from Freenet</a:t>
            </a:r>
            <a:r>
              <a:rPr lang="en-US" dirty="0"/>
              <a:t>. Retrieved from The Register: http://www.theregister.co.uk/2005/05/13/freener_not_so_anonymous/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Qian, H. D.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en-US" i="1" dirty="0"/>
              <a:t>Paper review: Freenet: A Distributed Anonymous Information Storage and Retrieval System</a:t>
            </a:r>
            <a:r>
              <a:rPr lang="en-US" dirty="0"/>
              <a:t>. Retrieved from http://zoo.cs.yale.edu/classes/cs633/Reviews/Cswh00.hq9.html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Skogh</a:t>
            </a:r>
            <a:r>
              <a:rPr lang="en-US" dirty="0"/>
              <a:t>, H.-E. H. (2006). Fast Freenet: Improving Freenet Performance by Preferential Partition Routing and File Mesh Propagation. </a:t>
            </a:r>
            <a:r>
              <a:rPr lang="en-US" i="1" dirty="0"/>
              <a:t>Sixth IEEE International Symposium on Cluster Computing and the Grid</a:t>
            </a:r>
            <a:r>
              <a:rPr lang="en-US" i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Zhang, H. G. (</a:t>
            </a:r>
            <a:r>
              <a:rPr lang="en-US" dirty="0" err="1"/>
              <a:t>n.d.</a:t>
            </a:r>
            <a:r>
              <a:rPr lang="en-US" dirty="0"/>
              <a:t>). Using the Small-World Model to Improve Freenet Performance. </a:t>
            </a:r>
            <a:r>
              <a:rPr lang="en-US" i="1" dirty="0"/>
              <a:t>ACM SIGCOMM Computer Communication Review.</a:t>
            </a:r>
            <a:r>
              <a:rPr lang="en-US" dirty="0"/>
              <a:t> NYC</a:t>
            </a:r>
          </a:p>
        </p:txBody>
      </p:sp>
    </p:spTree>
    <p:extLst>
      <p:ext uri="{BB962C8B-B14F-4D97-AF65-F5344CB8AC3E}">
        <p14:creationId xmlns:p14="http://schemas.microsoft.com/office/powerpoint/2010/main" val="401244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0288"/>
            <a:ext cx="10515600" cy="884126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accent2">
                    <a:lumMod val="75000"/>
                  </a:schemeClr>
                </a:solidFill>
              </a:rPr>
              <a:t>Motivation</a:t>
            </a:r>
            <a:endParaRPr lang="en-US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9864144" cy="45333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sz="16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Client-Server model of information storage and retrieval</a:t>
            </a:r>
          </a:p>
          <a:p>
            <a:pPr marL="0" indent="0" algn="ctr">
              <a:buNone/>
            </a:pPr>
            <a:endParaRPr lang="en-US" sz="16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800" dirty="0" smtClean="0"/>
              <a:t>Consumers can anonymously accessed published information using anonymous </a:t>
            </a:r>
            <a:r>
              <a:rPr lang="en-US" sz="2800" dirty="0" smtClean="0"/>
              <a:t>techniques </a:t>
            </a:r>
            <a:r>
              <a:rPr lang="en-US" sz="2800" dirty="0" smtClean="0"/>
              <a:t>like crowd or </a:t>
            </a:r>
            <a:r>
              <a:rPr lang="en-US" sz="2800" dirty="0" smtClean="0"/>
              <a:t>onion routing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125791" y="2228933"/>
            <a:ext cx="1365161" cy="10947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</a:t>
            </a:r>
            <a:r>
              <a:rPr lang="en-US" dirty="0" smtClean="0"/>
              <a:t>orer</a:t>
            </a:r>
            <a:endParaRPr lang="en-US" dirty="0" smtClean="0"/>
          </a:p>
          <a:p>
            <a:pPr algn="ctr"/>
            <a:r>
              <a:rPr lang="en-US" dirty="0" smtClean="0"/>
              <a:t>(Server)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13775" y="3683360"/>
            <a:ext cx="1365161" cy="10947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  <a:endParaRPr lang="en-US" dirty="0" smtClean="0"/>
          </a:p>
          <a:p>
            <a:pPr algn="ctr"/>
            <a:r>
              <a:rPr lang="en-US" dirty="0" smtClean="0"/>
              <a:t>(can also be a </a:t>
            </a:r>
            <a:r>
              <a:rPr lang="en-US" dirty="0" smtClean="0"/>
              <a:t>storer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431369" y="3681583"/>
            <a:ext cx="1365161" cy="10947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178936" y="3323638"/>
            <a:ext cx="1946855" cy="3312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6490952" y="3323638"/>
            <a:ext cx="1940417" cy="331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13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98490"/>
            <a:ext cx="9720072" cy="1056068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73499"/>
            <a:ext cx="9720073" cy="423586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there are problems with providing anonymity for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 and storer of information: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Storer can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subpoena for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Storer can be held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liable for the content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hosted.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easily be prevented from accessing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through DDOS or by forcing the storer to take the information down.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discuss a distributed system of providing anonymity for consumer and deniability for producer/publisher.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1520"/>
            <a:ext cx="10515600" cy="811369"/>
          </a:xfrm>
        </p:spPr>
        <p:txBody>
          <a:bodyPr>
            <a:normAutofit fontScale="90000"/>
          </a:bodyPr>
          <a:lstStyle/>
          <a:p>
            <a:r>
              <a:rPr lang="en-US" sz="7200" dirty="0">
                <a:solidFill>
                  <a:schemeClr val="accent2">
                    <a:lumMod val="75000"/>
                  </a:schemeClr>
                </a:solidFill>
              </a:rPr>
              <a:t>Big</a:t>
            </a:r>
            <a:r>
              <a:rPr lang="en-US" sz="5400" dirty="0" smtClean="0"/>
              <a:t> </a:t>
            </a:r>
            <a:r>
              <a:rPr lang="en-US" sz="7200" dirty="0">
                <a:solidFill>
                  <a:schemeClr val="accent2">
                    <a:lumMod val="75000"/>
                  </a:schemeClr>
                </a:solidFill>
              </a:rPr>
              <a:t>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5921"/>
            <a:ext cx="9720073" cy="43788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summarize five essential features of the anonymous system as: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Decentralization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network functions (P2P)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Anonymity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Anonymity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Consumers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Deniability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Storers of Information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Resilient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against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preventing legitimate user from accessing information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Efficient information query and retrieval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project, we will discuss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models/approaches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satisfies goals stated above: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FREENET.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03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965915"/>
            <a:ext cx="9720072" cy="731886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Overview of Freenet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801850"/>
            <a:ext cx="9720073" cy="45829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Freenet was designed by Ian Clarke as a distributed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Each node maintain shared </a:t>
            </a:r>
            <a:r>
              <a:rPr lang="en-US" i="1" dirty="0" smtClean="0"/>
              <a:t>datastore</a:t>
            </a:r>
            <a:r>
              <a:rPr lang="en-US" dirty="0" smtClean="0"/>
              <a:t> and routing table.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 marL="310896" lvl="2" indent="0">
              <a:buNone/>
            </a:pPr>
            <a:r>
              <a:rPr lang="en-US" dirty="0" smtClean="0"/>
              <a:t>	</a:t>
            </a:r>
          </a:p>
          <a:p>
            <a:pPr marL="310896" lvl="2" indent="0">
              <a:buNone/>
            </a:pPr>
            <a:endParaRPr lang="en-US" dirty="0"/>
          </a:p>
          <a:p>
            <a:pPr marL="310896" lvl="2" indent="0" algn="ctr">
              <a:buNone/>
            </a:pP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10896" lvl="2" indent="0" algn="ctr">
              <a:buNone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Freenet Architecture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 smtClean="0"/>
              <a:t> Files are queried and stored using location independent keys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 smtClean="0"/>
              <a:t> Entries of routing table: &lt;key, pointer&gt;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 smtClean="0"/>
              <a:t> Routing table dynamically updated</a:t>
            </a:r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2942970" y="3070876"/>
            <a:ext cx="1429565" cy="160080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51258" y="3070876"/>
            <a:ext cx="1365161" cy="15879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Consumer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382277" y="3255700"/>
            <a:ext cx="3359239" cy="128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372536" y="3813531"/>
            <a:ext cx="3359239" cy="1287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75343" y="4011357"/>
            <a:ext cx="1416675" cy="257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744812" y="3960377"/>
            <a:ext cx="1365158" cy="128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33306" y="4102214"/>
            <a:ext cx="1365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Node</a:t>
            </a:r>
          </a:p>
          <a:p>
            <a:pPr algn="ctr"/>
            <a:r>
              <a:rPr lang="en-US" sz="1200" dirty="0" smtClean="0"/>
              <a:t>space for caching 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7777188" y="3990666"/>
            <a:ext cx="1365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Node</a:t>
            </a:r>
          </a:p>
          <a:p>
            <a:pPr algn="ctr"/>
            <a:r>
              <a:rPr lang="en-US" sz="1200" dirty="0" smtClean="0"/>
              <a:t>space for caching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9526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02104"/>
            <a:ext cx="9720072" cy="962527"/>
          </a:xfrm>
        </p:spPr>
        <p:txBody>
          <a:bodyPr/>
          <a:lstStyle/>
          <a:p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Freenet: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9432"/>
            <a:ext cx="9720073" cy="4239928"/>
          </a:xfrm>
        </p:spPr>
        <p:txBody>
          <a:bodyPr/>
          <a:lstStyle/>
          <a:p>
            <a:r>
              <a:rPr lang="en-US" dirty="0" smtClean="0"/>
              <a:t>Freenet is an unstructured P2P system. So files are identified by location independent keys. There are mainly two such keys in used: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Content Hash Key (CHK):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CHK is derived by directly hashing content of the corresponding file.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An encryption key for the file is obtained using the randomly generated hash key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Both CHK and decryption key are publish by user.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To provide storer deniability, the file and the decryption key are stored separately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Signed-Subspace Key (SSK):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A user create a namespace (directory) by randomly generating private and public keys.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Only the user can insert a file into this namespace using his private key.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 addition, a descriptive string is generated for each file.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1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914400"/>
            <a:ext cx="9720072" cy="705853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Freenet: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20253"/>
            <a:ext cx="9720073" cy="4689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sz="3000" dirty="0"/>
              <a:t>Signed-Subspace Key (SSK):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SSK is generated by first independently hashing both the descriptive string and public namespace key.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Then the two hashes are XOR’ed together. The hash of the result is SSK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The file is then signed with private namespace key (integrity check) and encrypted with descriptive string.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/>
              <a:t> </a:t>
            </a:r>
            <a:r>
              <a:rPr lang="en-US" sz="3000" dirty="0" smtClean="0"/>
              <a:t>In practice, SSK is used to indirectly point to CHK of a file or fragments of a very large file.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000" dirty="0" smtClean="0"/>
              <a:t> SSK combined with CHK can also be used to update a file.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Updating a file does not delete/alter the old</a:t>
            </a:r>
          </a:p>
        </p:txBody>
      </p:sp>
    </p:spTree>
    <p:extLst>
      <p:ext uri="{BB962C8B-B14F-4D97-AF65-F5344CB8AC3E}">
        <p14:creationId xmlns:p14="http://schemas.microsoft.com/office/powerpoint/2010/main" val="283353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47331"/>
          </a:xfrm>
        </p:spPr>
        <p:txBody>
          <a:bodyPr/>
          <a:lstStyle/>
          <a:p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Freenet: Information retrieval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24126" y="1732547"/>
            <a:ext cx="4141431" cy="48928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 First, </a:t>
            </a:r>
            <a:r>
              <a:rPr lang="en-US" sz="2000" dirty="0"/>
              <a:t>k</a:t>
            </a:r>
            <a:r>
              <a:rPr lang="en-US" sz="2000" dirty="0" smtClean="0"/>
              <a:t>eys, hop-to-live (HTL), and time is calculated and send to its own node.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 Check datastore first then forward request to a node with the hosting key closest to the requested keys.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 smtClean="0"/>
              <a:t> Nodes will keep forwarding the request until either hop-to-live value is reach or the file is found.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If hop-to-live limit is reached, failed request message is propagated backward to the initiator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If the file is found, each node along the forwarding route cached the file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If a node receive a failed request message, it will chose the next node and so on.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800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5557" y="1732547"/>
            <a:ext cx="6641431" cy="4892842"/>
          </a:xfrm>
        </p:spPr>
      </p:pic>
    </p:spTree>
    <p:extLst>
      <p:ext uri="{BB962C8B-B14F-4D97-AF65-F5344CB8AC3E}">
        <p14:creationId xmlns:p14="http://schemas.microsoft.com/office/powerpoint/2010/main" val="426176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32512"/>
            <a:ext cx="9720072" cy="900753"/>
          </a:xfrm>
        </p:spPr>
        <p:txBody>
          <a:bodyPr/>
          <a:lstStyle/>
          <a:p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Freenet: Information 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88958"/>
            <a:ext cx="9720073" cy="442040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This is similar to information retrieval. The key for the new file is calculated and an insert message is sent to the user’s node with hops-to-live specifying number of node where data will be store.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If the key is found, the pre existing file is returned and cached along the route to the requestor.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 the insert request will be propagated similar to information retrieval until hop-to-live value is reached.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Then the requestor send the data to be stored. The data is cached by each node along the route.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65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5277</TotalTime>
  <Words>1417</Words>
  <Application>Microsoft Office PowerPoint</Application>
  <PresentationFormat>Widescreen</PresentationFormat>
  <Paragraphs>150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Times New Roman</vt:lpstr>
      <vt:lpstr>Tw Cen MT</vt:lpstr>
      <vt:lpstr>Tw Cen MT Condensed</vt:lpstr>
      <vt:lpstr>Wingdings</vt:lpstr>
      <vt:lpstr>Wingdings 3</vt:lpstr>
      <vt:lpstr>Integral</vt:lpstr>
      <vt:lpstr>Freenet: Anonymous Storage and Retrieval of Information</vt:lpstr>
      <vt:lpstr>Motivation</vt:lpstr>
      <vt:lpstr>Motivation</vt:lpstr>
      <vt:lpstr>Big Picture</vt:lpstr>
      <vt:lpstr>Overview of Freenet</vt:lpstr>
      <vt:lpstr>Freenet: Keys</vt:lpstr>
      <vt:lpstr>Freenet: Keys</vt:lpstr>
      <vt:lpstr>Freenet: Information retrieval</vt:lpstr>
      <vt:lpstr>Freenet: Information Storage</vt:lpstr>
      <vt:lpstr>analysis: How are design goals met?</vt:lpstr>
      <vt:lpstr>analysis: How are design goals met?</vt:lpstr>
      <vt:lpstr>analysis: Network convergence</vt:lpstr>
      <vt:lpstr>analysis: Network convergence</vt:lpstr>
      <vt:lpstr>analysis: Different attacks</vt:lpstr>
      <vt:lpstr>analysis: Different attacks</vt:lpstr>
      <vt:lpstr>analysis: Different attacks</vt:lpstr>
      <vt:lpstr>analysis: ISSUES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Anonymous Storage and Retrieval of Information</dc:title>
  <dc:creator>Olufemi Odegbile</dc:creator>
  <cp:lastModifiedBy>Olufemi Odegbile</cp:lastModifiedBy>
  <cp:revision>230</cp:revision>
  <dcterms:created xsi:type="dcterms:W3CDTF">2015-10-20T20:46:06Z</dcterms:created>
  <dcterms:modified xsi:type="dcterms:W3CDTF">2015-12-04T23:53:36Z</dcterms:modified>
</cp:coreProperties>
</file>