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Lst>
  <p:sldSz cy="5143500" cx="9144000"/>
  <p:notesSz cx="6858000" cy="9144000"/>
  <p:defaultText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x="0" y="0"/>
          <a:ext cx="0" cy="0"/>
          <a:chOff x="0" y="0"/>
          <a:chExt cx="0" cy="0"/>
        </a:xfrm>
      </p:grpSpPr>
      <p:sp>
        <p:nvSpPr>
          <p:cNvPr id="2" name="Shape 2"/>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3" name="Shape 3"/>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www.cise.ufl.edu/~nemo/anonymity/papers/disad-free-routes.pdf" TargetMode="Externa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1" name="Shape 51"/>
        <p:cNvGrpSpPr/>
        <p:nvPr/>
      </p:nvGrpSpPr>
      <p:grpSpPr>
        <a:xfrm>
          <a:off x="0" y="0"/>
          <a:ext cx="0" cy="0"/>
          <a:chOff x="0" y="0"/>
          <a:chExt cx="0" cy="0"/>
        </a:xfrm>
      </p:grpSpPr>
      <p:sp>
        <p:nvSpPr>
          <p:cNvPr id="52" name="Shape 52"/>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53" name="Shape 53"/>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1" name="Shape 131"/>
        <p:cNvGrpSpPr/>
        <p:nvPr/>
      </p:nvGrpSpPr>
      <p:grpSpPr>
        <a:xfrm>
          <a:off x="0" y="0"/>
          <a:ext cx="0" cy="0"/>
          <a:chOff x="0" y="0"/>
          <a:chExt cx="0" cy="0"/>
        </a:xfrm>
      </p:grpSpPr>
      <p:sp>
        <p:nvSpPr>
          <p:cNvPr id="132" name="Shape 13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33" name="Shape 133"/>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rPr lang="en"/>
              <a:t>Holds for simple case where every message goes through at least 1 honest mix. EAS must be performed otherwise.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9" name="Shape 139"/>
        <p:cNvGrpSpPr/>
        <p:nvPr/>
      </p:nvGrpSpPr>
      <p:grpSpPr>
        <a:xfrm>
          <a:off x="0" y="0"/>
          <a:ext cx="0" cy="0"/>
          <a:chOff x="0" y="0"/>
          <a:chExt cx="0" cy="0"/>
        </a:xfrm>
      </p:grpSpPr>
      <p:sp>
        <p:nvSpPr>
          <p:cNvPr id="140" name="Shape 14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41" name="Shape 14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rPr lang="en"/>
              <a:t>Holds for simple case where every message goes through at least 1 honest mix. EAS must be performed otherwise.</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7" name="Shape 147"/>
        <p:cNvGrpSpPr/>
        <p:nvPr/>
      </p:nvGrpSpPr>
      <p:grpSpPr>
        <a:xfrm>
          <a:off x="0" y="0"/>
          <a:ext cx="0" cy="0"/>
          <a:chOff x="0" y="0"/>
          <a:chExt cx="0" cy="0"/>
        </a:xfrm>
      </p:grpSpPr>
      <p:sp>
        <p:nvSpPr>
          <p:cNvPr id="148" name="Shape 14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49" name="Shape 149"/>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rPr lang="en"/>
              <a:t>Holds for simple case where every message goes through at least 1 honest mix. EAS must be performed otherwise.</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5" name="Shape 155"/>
        <p:cNvGrpSpPr/>
        <p:nvPr/>
      </p:nvGrpSpPr>
      <p:grpSpPr>
        <a:xfrm>
          <a:off x="0" y="0"/>
          <a:ext cx="0" cy="0"/>
          <a:chOff x="0" y="0"/>
          <a:chExt cx="0" cy="0"/>
        </a:xfrm>
      </p:grpSpPr>
      <p:sp>
        <p:nvSpPr>
          <p:cNvPr id="156" name="Shape 15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57" name="Shape 157"/>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3" name="Shape 163"/>
        <p:cNvGrpSpPr/>
        <p:nvPr/>
      </p:nvGrpSpPr>
      <p:grpSpPr>
        <a:xfrm>
          <a:off x="0" y="0"/>
          <a:ext cx="0" cy="0"/>
          <a:chOff x="0" y="0"/>
          <a:chExt cx="0" cy="0"/>
        </a:xfrm>
      </p:grpSpPr>
      <p:sp>
        <p:nvSpPr>
          <p:cNvPr id="164" name="Shape 16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65" name="Shape 165"/>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8" name="Shape 168"/>
        <p:cNvGrpSpPr/>
        <p:nvPr/>
      </p:nvGrpSpPr>
      <p:grpSpPr>
        <a:xfrm>
          <a:off x="0" y="0"/>
          <a:ext cx="0" cy="0"/>
          <a:chOff x="0" y="0"/>
          <a:chExt cx="0" cy="0"/>
        </a:xfrm>
      </p:grpSpPr>
      <p:sp>
        <p:nvSpPr>
          <p:cNvPr id="169" name="Shape 16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70" name="Shape 170"/>
          <p:cNvSpPr txBox="1"/>
          <p:nvPr>
            <p:ph idx="1" type="body"/>
          </p:nvPr>
        </p:nvSpPr>
        <p:spPr>
          <a:xfrm>
            <a:off x="685800" y="4343400"/>
            <a:ext cx="5486399" cy="4114800"/>
          </a:xfrm>
          <a:prstGeom prst="rect">
            <a:avLst/>
          </a:prstGeom>
        </p:spPr>
        <p:txBody>
          <a:bodyPr anchorCtr="0" anchor="t" bIns="91425" lIns="91425" rIns="91425" tIns="91425">
            <a:noAutofit/>
          </a:bodyPr>
          <a:lstStyle/>
          <a:p>
            <a:pPr indent="-304800" lvl="0" marL="457200">
              <a:lnSpc>
                <a:spcPct val="150000"/>
              </a:lnSpc>
              <a:spcBef>
                <a:spcPts val="0"/>
              </a:spcBef>
              <a:spcAft>
                <a:spcPts val="800"/>
              </a:spcAft>
              <a:buClr>
                <a:srgbClr val="EFEFEF"/>
              </a:buClr>
              <a:buSzPct val="120000"/>
              <a:buAutoNum type="arabicPeriod"/>
            </a:pPr>
            <a:r>
              <a:rPr lang="en" sz="1000" u="sng">
                <a:solidFill>
                  <a:srgbClr val="1155CC"/>
                </a:solidFill>
                <a:highlight>
                  <a:srgbClr val="FFFFFF"/>
                </a:highlight>
                <a:hlinkClick r:id="rId2"/>
              </a:rPr>
              <a:t>The Disadvantages of Free MIX Routes and How to Overcome Them </a:t>
            </a:r>
            <a:r>
              <a:rPr lang="en" sz="1000">
                <a:solidFill>
                  <a:srgbClr val="333333"/>
                </a:solidFill>
                <a:highlight>
                  <a:srgbClr val="FFFFFF"/>
                </a:highlight>
              </a:rPr>
              <a:t>by Berthold, Pfitzmann, and Standtke (Mix Network)</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8" name="Shape 58"/>
        <p:cNvGrpSpPr/>
        <p:nvPr/>
      </p:nvGrpSpPr>
      <p:grpSpPr>
        <a:xfrm>
          <a:off x="0" y="0"/>
          <a:ext cx="0" cy="0"/>
          <a:chOff x="0" y="0"/>
          <a:chExt cx="0" cy="0"/>
        </a:xfrm>
      </p:grpSpPr>
      <p:sp>
        <p:nvSpPr>
          <p:cNvPr id="59" name="Shape 5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60" name="Shape 60"/>
          <p:cNvSpPr txBox="1"/>
          <p:nvPr>
            <p:ph idx="1" type="body"/>
          </p:nvPr>
        </p:nvSpPr>
        <p:spPr>
          <a:xfrm>
            <a:off x="685800" y="4343400"/>
            <a:ext cx="5486399" cy="4114800"/>
          </a:xfrm>
          <a:prstGeom prst="rect">
            <a:avLst/>
          </a:prstGeom>
        </p:spPr>
        <p:txBody>
          <a:bodyPr anchorCtr="0" anchor="t" bIns="91425" lIns="91425" rIns="91425" tIns="91425">
            <a:noAutofit/>
          </a:bodyPr>
          <a:lstStyle/>
          <a:p>
            <a:pPr>
              <a:lnSpc>
                <a:spcPct val="150000"/>
              </a:lnSpc>
              <a:spcBef>
                <a:spcPts val="0"/>
              </a:spcBef>
              <a:spcAft>
                <a:spcPts val="80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7" name="Shape 67"/>
        <p:cNvGrpSpPr/>
        <p:nvPr/>
      </p:nvGrpSpPr>
      <p:grpSpPr>
        <a:xfrm>
          <a:off x="0" y="0"/>
          <a:ext cx="0" cy="0"/>
          <a:chOff x="0" y="0"/>
          <a:chExt cx="0" cy="0"/>
        </a:xfrm>
      </p:grpSpPr>
      <p:sp>
        <p:nvSpPr>
          <p:cNvPr id="68" name="Shape 6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69" name="Shape 69"/>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lnSpc>
                <a:spcPct val="150000"/>
              </a:lnSpc>
              <a:spcBef>
                <a:spcPts val="0"/>
              </a:spcBef>
              <a:spcAft>
                <a:spcPts val="800"/>
              </a:spcAft>
              <a:buNone/>
            </a:pPr>
            <a:r>
              <a:rPr lang="en" sz="1000">
                <a:solidFill>
                  <a:srgbClr val="333333"/>
                </a:solidFill>
                <a:highlight>
                  <a:srgbClr val="FFFFFF"/>
                </a:highlight>
              </a:rPr>
              <a:t>Can say a lot here: compare to crowds, onions, cascades.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2" name="Shape 82"/>
        <p:cNvGrpSpPr/>
        <p:nvPr/>
      </p:nvGrpSpPr>
      <p:grpSpPr>
        <a:xfrm>
          <a:off x="0" y="0"/>
          <a:ext cx="0" cy="0"/>
          <a:chOff x="0" y="0"/>
          <a:chExt cx="0" cy="0"/>
        </a:xfrm>
      </p:grpSpPr>
      <p:sp>
        <p:nvSpPr>
          <p:cNvPr id="83" name="Shape 8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84" name="Shape 8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lnSpc>
                <a:spcPct val="150000"/>
              </a:lnSpc>
              <a:spcBef>
                <a:spcPts val="0"/>
              </a:spcBef>
              <a:spcAft>
                <a:spcPts val="800"/>
              </a:spcAft>
              <a:buNone/>
            </a:pPr>
            <a:r>
              <a:rPr lang="en" sz="1000">
                <a:solidFill>
                  <a:srgbClr val="333333"/>
                </a:solidFill>
                <a:highlight>
                  <a:srgbClr val="FFFFFF"/>
                </a:highlight>
              </a:rPr>
              <a:t>Initial thoughts, reason for changes.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1" name="Shape 91"/>
        <p:cNvGrpSpPr/>
        <p:nvPr/>
      </p:nvGrpSpPr>
      <p:grpSpPr>
        <a:xfrm>
          <a:off x="0" y="0"/>
          <a:ext cx="0" cy="0"/>
          <a:chOff x="0" y="0"/>
          <a:chExt cx="0" cy="0"/>
        </a:xfrm>
      </p:grpSpPr>
      <p:sp>
        <p:nvSpPr>
          <p:cNvPr id="92" name="Shape 9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93" name="Shape 93"/>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9" name="Shape 99"/>
        <p:cNvGrpSpPr/>
        <p:nvPr/>
      </p:nvGrpSpPr>
      <p:grpSpPr>
        <a:xfrm>
          <a:off x="0" y="0"/>
          <a:ext cx="0" cy="0"/>
          <a:chOff x="0" y="0"/>
          <a:chExt cx="0" cy="0"/>
        </a:xfrm>
      </p:grpSpPr>
      <p:sp>
        <p:nvSpPr>
          <p:cNvPr id="100" name="Shape 10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01" name="Shape 101"/>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7" name="Shape 107"/>
        <p:cNvGrpSpPr/>
        <p:nvPr/>
      </p:nvGrpSpPr>
      <p:grpSpPr>
        <a:xfrm>
          <a:off x="0" y="0"/>
          <a:ext cx="0" cy="0"/>
          <a:chOff x="0" y="0"/>
          <a:chExt cx="0" cy="0"/>
        </a:xfrm>
      </p:grpSpPr>
      <p:sp>
        <p:nvSpPr>
          <p:cNvPr id="108" name="Shape 10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09" name="Shape 109"/>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5" name="Shape 115"/>
        <p:cNvGrpSpPr/>
        <p:nvPr/>
      </p:nvGrpSpPr>
      <p:grpSpPr>
        <a:xfrm>
          <a:off x="0" y="0"/>
          <a:ext cx="0" cy="0"/>
          <a:chOff x="0" y="0"/>
          <a:chExt cx="0" cy="0"/>
        </a:xfrm>
      </p:grpSpPr>
      <p:sp>
        <p:nvSpPr>
          <p:cNvPr id="116" name="Shape 11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17" name="Shape 117"/>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3" name="Shape 123"/>
        <p:cNvGrpSpPr/>
        <p:nvPr/>
      </p:nvGrpSpPr>
      <p:grpSpPr>
        <a:xfrm>
          <a:off x="0" y="0"/>
          <a:ext cx="0" cy="0"/>
          <a:chOff x="0" y="0"/>
          <a:chExt cx="0" cy="0"/>
        </a:xfrm>
      </p:grpSpPr>
      <p:sp>
        <p:nvSpPr>
          <p:cNvPr id="124" name="Shape 12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25" name="Shape 125"/>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8" name="Shape 8"/>
        <p:cNvGrpSpPr/>
        <p:nvPr/>
      </p:nvGrpSpPr>
      <p:grpSpPr>
        <a:xfrm>
          <a:off x="0" y="0"/>
          <a:ext cx="0" cy="0"/>
          <a:chOff x="0" y="0"/>
          <a:chExt cx="0" cy="0"/>
        </a:xfrm>
      </p:grpSpPr>
      <p:sp>
        <p:nvSpPr>
          <p:cNvPr id="9" name="Shape 9"/>
          <p:cNvSpPr txBox="1"/>
          <p:nvPr>
            <p:ph type="ctrTitle"/>
          </p:nvPr>
        </p:nvSpPr>
        <p:spPr>
          <a:xfrm>
            <a:off x="311708" y="744575"/>
            <a:ext cx="8520599" cy="2052599"/>
          </a:xfrm>
          <a:prstGeom prst="rect">
            <a:avLst/>
          </a:prstGeom>
        </p:spPr>
        <p:txBody>
          <a:bodyPr anchorCtr="0" anchor="b" bIns="91425" lIns="91425" rIns="91425" tIns="91425"/>
          <a:lstStyle>
            <a:lvl1pPr rtl="0" algn="ctr">
              <a:spcBef>
                <a:spcPts val="0"/>
              </a:spcBef>
              <a:buSzPct val="100000"/>
              <a:defRPr sz="5200"/>
            </a:lvl1pPr>
            <a:lvl2pPr rtl="0" algn="ctr">
              <a:spcBef>
                <a:spcPts val="0"/>
              </a:spcBef>
              <a:buSzPct val="100000"/>
              <a:defRPr sz="5200"/>
            </a:lvl2pPr>
            <a:lvl3pPr rtl="0" algn="ctr">
              <a:spcBef>
                <a:spcPts val="0"/>
              </a:spcBef>
              <a:buSzPct val="100000"/>
              <a:defRPr sz="5200"/>
            </a:lvl3pPr>
            <a:lvl4pPr rtl="0" algn="ctr">
              <a:spcBef>
                <a:spcPts val="0"/>
              </a:spcBef>
              <a:buSzPct val="100000"/>
              <a:defRPr sz="5200"/>
            </a:lvl4pPr>
            <a:lvl5pPr rtl="0" algn="ctr">
              <a:spcBef>
                <a:spcPts val="0"/>
              </a:spcBef>
              <a:buSzPct val="100000"/>
              <a:defRPr sz="5200"/>
            </a:lvl5pPr>
            <a:lvl6pPr rtl="0" algn="ctr">
              <a:spcBef>
                <a:spcPts val="0"/>
              </a:spcBef>
              <a:buSzPct val="100000"/>
              <a:defRPr sz="5200"/>
            </a:lvl6pPr>
            <a:lvl7pPr rtl="0" algn="ctr">
              <a:spcBef>
                <a:spcPts val="0"/>
              </a:spcBef>
              <a:buSzPct val="100000"/>
              <a:defRPr sz="5200"/>
            </a:lvl7pPr>
            <a:lvl8pPr rtl="0" algn="ctr">
              <a:spcBef>
                <a:spcPts val="0"/>
              </a:spcBef>
              <a:buSzPct val="100000"/>
              <a:defRPr sz="5200"/>
            </a:lvl8pPr>
            <a:lvl9pPr rtl="0" algn="ctr">
              <a:spcBef>
                <a:spcPts val="0"/>
              </a:spcBef>
              <a:buSzPct val="100000"/>
              <a:defRPr sz="5200"/>
            </a:lvl9pPr>
          </a:lstStyle>
          <a:p/>
        </p:txBody>
      </p:sp>
      <p:sp>
        <p:nvSpPr>
          <p:cNvPr id="10" name="Shape 10"/>
          <p:cNvSpPr txBox="1"/>
          <p:nvPr>
            <p:ph idx="1" type="subTitle"/>
          </p:nvPr>
        </p:nvSpPr>
        <p:spPr>
          <a:xfrm>
            <a:off x="311700" y="2834125"/>
            <a:ext cx="8520599" cy="792600"/>
          </a:xfrm>
          <a:prstGeom prst="rect">
            <a:avLst/>
          </a:prstGeom>
        </p:spPr>
        <p:txBody>
          <a:bodyPr anchorCtr="0" anchor="t" bIns="91425" lIns="91425" rIns="91425" tIns="91425"/>
          <a:lstStyle>
            <a:lvl1pPr rtl="0" algn="ctr">
              <a:lnSpc>
                <a:spcPct val="100000"/>
              </a:lnSpc>
              <a:spcBef>
                <a:spcPts val="0"/>
              </a:spcBef>
              <a:spcAft>
                <a:spcPts val="0"/>
              </a:spcAft>
              <a:buSzPct val="100000"/>
              <a:buNone/>
              <a:defRPr sz="2800"/>
            </a:lvl1pPr>
            <a:lvl2pPr rtl="0" algn="ctr">
              <a:lnSpc>
                <a:spcPct val="100000"/>
              </a:lnSpc>
              <a:spcBef>
                <a:spcPts val="0"/>
              </a:spcBef>
              <a:spcAft>
                <a:spcPts val="0"/>
              </a:spcAft>
              <a:buSzPct val="100000"/>
              <a:buNone/>
              <a:defRPr sz="2800"/>
            </a:lvl2pPr>
            <a:lvl3pPr rtl="0" algn="ctr">
              <a:lnSpc>
                <a:spcPct val="100000"/>
              </a:lnSpc>
              <a:spcBef>
                <a:spcPts val="0"/>
              </a:spcBef>
              <a:spcAft>
                <a:spcPts val="0"/>
              </a:spcAft>
              <a:buSzPct val="100000"/>
              <a:buNone/>
              <a:defRPr sz="2800"/>
            </a:lvl3pPr>
            <a:lvl4pPr rtl="0" algn="ctr">
              <a:lnSpc>
                <a:spcPct val="100000"/>
              </a:lnSpc>
              <a:spcBef>
                <a:spcPts val="0"/>
              </a:spcBef>
              <a:spcAft>
                <a:spcPts val="0"/>
              </a:spcAft>
              <a:buSzPct val="100000"/>
              <a:buNone/>
              <a:defRPr sz="2800"/>
            </a:lvl4pPr>
            <a:lvl5pPr rtl="0" algn="ctr">
              <a:lnSpc>
                <a:spcPct val="100000"/>
              </a:lnSpc>
              <a:spcBef>
                <a:spcPts val="0"/>
              </a:spcBef>
              <a:spcAft>
                <a:spcPts val="0"/>
              </a:spcAft>
              <a:buSzPct val="100000"/>
              <a:buNone/>
              <a:defRPr sz="2800"/>
            </a:lvl5pPr>
            <a:lvl6pPr rtl="0" algn="ctr">
              <a:lnSpc>
                <a:spcPct val="100000"/>
              </a:lnSpc>
              <a:spcBef>
                <a:spcPts val="0"/>
              </a:spcBef>
              <a:spcAft>
                <a:spcPts val="0"/>
              </a:spcAft>
              <a:buSzPct val="100000"/>
              <a:buNone/>
              <a:defRPr sz="2800"/>
            </a:lvl6pPr>
            <a:lvl7pPr rtl="0" algn="ctr">
              <a:lnSpc>
                <a:spcPct val="100000"/>
              </a:lnSpc>
              <a:spcBef>
                <a:spcPts val="0"/>
              </a:spcBef>
              <a:spcAft>
                <a:spcPts val="0"/>
              </a:spcAft>
              <a:buSzPct val="100000"/>
              <a:buNone/>
              <a:defRPr sz="2800"/>
            </a:lvl7pPr>
            <a:lvl8pPr rtl="0" algn="ctr">
              <a:lnSpc>
                <a:spcPct val="100000"/>
              </a:lnSpc>
              <a:spcBef>
                <a:spcPts val="0"/>
              </a:spcBef>
              <a:spcAft>
                <a:spcPts val="0"/>
              </a:spcAft>
              <a:buSzPct val="100000"/>
              <a:buNone/>
              <a:defRPr sz="2800"/>
            </a:lvl8pPr>
            <a:lvl9pPr rtl="0" algn="ctr">
              <a:lnSpc>
                <a:spcPct val="100000"/>
              </a:lnSpc>
              <a:spcBef>
                <a:spcPts val="0"/>
              </a:spcBef>
              <a:spcAft>
                <a:spcPts val="0"/>
              </a:spcAft>
              <a:buSzPct val="100000"/>
              <a:buNone/>
              <a:defRPr sz="2800"/>
            </a:lvl9pPr>
          </a:lstStyle>
          <a:p/>
        </p:txBody>
      </p:sp>
      <p:sp>
        <p:nvSpPr>
          <p:cNvPr id="11" name="Shape 11"/>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Big number">
    <p:spTree>
      <p:nvGrpSpPr>
        <p:cNvPr id="45" name="Shape 45"/>
        <p:cNvGrpSpPr/>
        <p:nvPr/>
      </p:nvGrpSpPr>
      <p:grpSpPr>
        <a:xfrm>
          <a:off x="0" y="0"/>
          <a:ext cx="0" cy="0"/>
          <a:chOff x="0" y="0"/>
          <a:chExt cx="0" cy="0"/>
        </a:xfrm>
      </p:grpSpPr>
      <p:sp>
        <p:nvSpPr>
          <p:cNvPr id="46" name="Shape 46"/>
          <p:cNvSpPr txBox="1"/>
          <p:nvPr>
            <p:ph type="title"/>
          </p:nvPr>
        </p:nvSpPr>
        <p:spPr>
          <a:xfrm>
            <a:off x="311700" y="1106125"/>
            <a:ext cx="8520599" cy="1963500"/>
          </a:xfrm>
          <a:prstGeom prst="rect">
            <a:avLst/>
          </a:prstGeom>
        </p:spPr>
        <p:txBody>
          <a:bodyPr anchorCtr="0" anchor="b" bIns="91425" lIns="91425" rIns="91425" tIns="91425"/>
          <a:lstStyle>
            <a:lvl1pPr rtl="0" algn="ctr">
              <a:spcBef>
                <a:spcPts val="0"/>
              </a:spcBef>
              <a:buSzPct val="100000"/>
              <a:defRPr sz="12000"/>
            </a:lvl1pPr>
            <a:lvl2pPr rtl="0" algn="ctr">
              <a:spcBef>
                <a:spcPts val="0"/>
              </a:spcBef>
              <a:buSzPct val="100000"/>
              <a:defRPr sz="12000"/>
            </a:lvl2pPr>
            <a:lvl3pPr rtl="0" algn="ctr">
              <a:spcBef>
                <a:spcPts val="0"/>
              </a:spcBef>
              <a:buSzPct val="100000"/>
              <a:defRPr sz="12000"/>
            </a:lvl3pPr>
            <a:lvl4pPr rtl="0" algn="ctr">
              <a:spcBef>
                <a:spcPts val="0"/>
              </a:spcBef>
              <a:buSzPct val="100000"/>
              <a:defRPr sz="12000"/>
            </a:lvl4pPr>
            <a:lvl5pPr rtl="0" algn="ctr">
              <a:spcBef>
                <a:spcPts val="0"/>
              </a:spcBef>
              <a:buSzPct val="100000"/>
              <a:defRPr sz="12000"/>
            </a:lvl5pPr>
            <a:lvl6pPr rtl="0" algn="ctr">
              <a:spcBef>
                <a:spcPts val="0"/>
              </a:spcBef>
              <a:buSzPct val="100000"/>
              <a:defRPr sz="12000"/>
            </a:lvl6pPr>
            <a:lvl7pPr rtl="0" algn="ctr">
              <a:spcBef>
                <a:spcPts val="0"/>
              </a:spcBef>
              <a:buSzPct val="100000"/>
              <a:defRPr sz="12000"/>
            </a:lvl7pPr>
            <a:lvl8pPr rtl="0" algn="ctr">
              <a:spcBef>
                <a:spcPts val="0"/>
              </a:spcBef>
              <a:buSzPct val="100000"/>
              <a:defRPr sz="12000"/>
            </a:lvl8pPr>
            <a:lvl9pPr rtl="0" algn="ctr">
              <a:spcBef>
                <a:spcPts val="0"/>
              </a:spcBef>
              <a:buSzPct val="100000"/>
              <a:defRPr sz="12000"/>
            </a:lvl9pPr>
          </a:lstStyle>
          <a:p/>
        </p:txBody>
      </p:sp>
      <p:sp>
        <p:nvSpPr>
          <p:cNvPr id="47" name="Shape 47"/>
          <p:cNvSpPr txBox="1"/>
          <p:nvPr>
            <p:ph idx="1" type="body"/>
          </p:nvPr>
        </p:nvSpPr>
        <p:spPr>
          <a:xfrm>
            <a:off x="311700" y="3152225"/>
            <a:ext cx="8520599" cy="1300800"/>
          </a:xfrm>
          <a:prstGeom prst="rect">
            <a:avLst/>
          </a:prstGeom>
        </p:spPr>
        <p:txBody>
          <a:bodyPr anchorCtr="0" anchor="t" bIns="91425" lIns="91425" rIns="91425" tIns="91425"/>
          <a:lstStyle>
            <a:lvl1pPr rtl="0" algn="ctr">
              <a:spcBef>
                <a:spcPts val="0"/>
              </a:spcBef>
              <a:defRPr/>
            </a:lvl1pPr>
            <a:lvl2pPr rtl="0" algn="ctr">
              <a:spcBef>
                <a:spcPts val="0"/>
              </a:spcBef>
              <a:defRPr/>
            </a:lvl2pPr>
            <a:lvl3pPr rtl="0" algn="ctr">
              <a:spcBef>
                <a:spcPts val="0"/>
              </a:spcBef>
              <a:defRPr/>
            </a:lvl3pPr>
            <a:lvl4pPr rtl="0" algn="ctr">
              <a:spcBef>
                <a:spcPts val="0"/>
              </a:spcBef>
              <a:defRPr/>
            </a:lvl4pPr>
            <a:lvl5pPr rtl="0" algn="ctr">
              <a:spcBef>
                <a:spcPts val="0"/>
              </a:spcBef>
              <a:defRPr/>
            </a:lvl5pPr>
            <a:lvl6pPr rtl="0" algn="ctr">
              <a:spcBef>
                <a:spcPts val="0"/>
              </a:spcBef>
              <a:defRPr/>
            </a:lvl6pPr>
            <a:lvl7pPr rtl="0" algn="ctr">
              <a:spcBef>
                <a:spcPts val="0"/>
              </a:spcBef>
              <a:defRPr/>
            </a:lvl7pPr>
            <a:lvl8pPr rtl="0" algn="ctr">
              <a:spcBef>
                <a:spcPts val="0"/>
              </a:spcBef>
              <a:defRPr/>
            </a:lvl8pPr>
            <a:lvl9pPr rtl="0" algn="ctr">
              <a:spcBef>
                <a:spcPts val="0"/>
              </a:spcBef>
              <a:defRPr/>
            </a:lvl9pPr>
          </a:lstStyle>
          <a:p/>
        </p:txBody>
      </p:sp>
      <p:sp>
        <p:nvSpPr>
          <p:cNvPr id="48" name="Shape 48"/>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9" name="Shape 49"/>
        <p:cNvGrpSpPr/>
        <p:nvPr/>
      </p:nvGrpSpPr>
      <p:grpSpPr>
        <a:xfrm>
          <a:off x="0" y="0"/>
          <a:ext cx="0" cy="0"/>
          <a:chOff x="0" y="0"/>
          <a:chExt cx="0" cy="0"/>
        </a:xfrm>
      </p:grpSpPr>
      <p:sp>
        <p:nvSpPr>
          <p:cNvPr id="50" name="Shape 50"/>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title">
    <p:spTree>
      <p:nvGrpSpPr>
        <p:cNvPr id="12" name="Shape 12"/>
        <p:cNvGrpSpPr/>
        <p:nvPr/>
      </p:nvGrpSpPr>
      <p:grpSpPr>
        <a:xfrm>
          <a:off x="0" y="0"/>
          <a:ext cx="0" cy="0"/>
          <a:chOff x="0" y="0"/>
          <a:chExt cx="0" cy="0"/>
        </a:xfrm>
      </p:grpSpPr>
      <p:sp>
        <p:nvSpPr>
          <p:cNvPr id="13" name="Shape 13"/>
          <p:cNvSpPr txBox="1"/>
          <p:nvPr>
            <p:ph type="title"/>
          </p:nvPr>
        </p:nvSpPr>
        <p:spPr>
          <a:xfrm>
            <a:off x="311700" y="2150850"/>
            <a:ext cx="8520599" cy="841800"/>
          </a:xfrm>
          <a:prstGeom prst="rect">
            <a:avLst/>
          </a:prstGeom>
        </p:spPr>
        <p:txBody>
          <a:bodyPr anchorCtr="0" anchor="ctr" bIns="91425" lIns="91425" rIns="91425" tIns="91425"/>
          <a:lstStyle>
            <a:lvl1pPr rtl="0" algn="ctr">
              <a:spcBef>
                <a:spcPts val="0"/>
              </a:spcBef>
              <a:buSzPct val="100000"/>
              <a:defRPr sz="3600"/>
            </a:lvl1pPr>
            <a:lvl2pPr rtl="0" algn="ctr">
              <a:spcBef>
                <a:spcPts val="0"/>
              </a:spcBef>
              <a:buSzPct val="100000"/>
              <a:defRPr sz="3600"/>
            </a:lvl2pPr>
            <a:lvl3pPr rtl="0" algn="ctr">
              <a:spcBef>
                <a:spcPts val="0"/>
              </a:spcBef>
              <a:buSzPct val="100000"/>
              <a:defRPr sz="3600"/>
            </a:lvl3pPr>
            <a:lvl4pPr rtl="0" algn="ctr">
              <a:spcBef>
                <a:spcPts val="0"/>
              </a:spcBef>
              <a:buSzPct val="100000"/>
              <a:defRPr sz="3600"/>
            </a:lvl4pPr>
            <a:lvl5pPr rtl="0" algn="ctr">
              <a:spcBef>
                <a:spcPts val="0"/>
              </a:spcBef>
              <a:buSzPct val="100000"/>
              <a:defRPr sz="3600"/>
            </a:lvl5pPr>
            <a:lvl6pPr rtl="0" algn="ctr">
              <a:spcBef>
                <a:spcPts val="0"/>
              </a:spcBef>
              <a:buSzPct val="100000"/>
              <a:defRPr sz="3600"/>
            </a:lvl6pPr>
            <a:lvl7pPr rtl="0" algn="ctr">
              <a:spcBef>
                <a:spcPts val="0"/>
              </a:spcBef>
              <a:buSzPct val="100000"/>
              <a:defRPr sz="3600"/>
            </a:lvl7pPr>
            <a:lvl8pPr rtl="0" algn="ctr">
              <a:spcBef>
                <a:spcPts val="0"/>
              </a:spcBef>
              <a:buSzPct val="100000"/>
              <a:defRPr sz="3600"/>
            </a:lvl8pPr>
            <a:lvl9pPr rtl="0" algn="ctr">
              <a:spcBef>
                <a:spcPts val="0"/>
              </a:spcBef>
              <a:buSzPct val="100000"/>
              <a:defRPr sz="3600"/>
            </a:lvl9pPr>
          </a:lstStyle>
          <a:p/>
        </p:txBody>
      </p:sp>
      <p:sp>
        <p:nvSpPr>
          <p:cNvPr id="14" name="Shape 14"/>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5" name="Shape 15"/>
        <p:cNvGrpSpPr/>
        <p:nvPr/>
      </p:nvGrpSpPr>
      <p:grpSpPr>
        <a:xfrm>
          <a:off x="0" y="0"/>
          <a:ext cx="0" cy="0"/>
          <a:chOff x="0" y="0"/>
          <a:chExt cx="0" cy="0"/>
        </a:xfrm>
      </p:grpSpPr>
      <p:sp>
        <p:nvSpPr>
          <p:cNvPr id="16" name="Shape 16"/>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
        <p:nvSpPr>
          <p:cNvPr id="17" name="Shape 17"/>
          <p:cNvSpPr txBox="1"/>
          <p:nvPr>
            <p:ph idx="1" type="body"/>
          </p:nvPr>
        </p:nvSpPr>
        <p:spPr>
          <a:xfrm>
            <a:off x="0" y="1103700"/>
            <a:ext cx="9144000" cy="2437800"/>
          </a:xfrm>
          <a:prstGeom prst="rect">
            <a:avLst/>
          </a:prstGeom>
        </p:spPr>
        <p:txBody>
          <a:bodyPr anchorCtr="0" anchor="t" bIns="91425" lIns="91425" rIns="91425" tIns="91425"/>
          <a:lstStyle>
            <a:lvl1pPr rtl="0">
              <a:spcBef>
                <a:spcPts val="0"/>
              </a:spcBef>
              <a:buClr>
                <a:srgbClr val="EFEFEF"/>
              </a:buClr>
              <a:defRPr>
                <a:solidFill>
                  <a:srgbClr val="EFEFEF"/>
                </a:solidFill>
              </a:defRPr>
            </a:lvl1pPr>
            <a:lvl2pPr rtl="0">
              <a:spcBef>
                <a:spcPts val="0"/>
              </a:spcBef>
              <a:buClr>
                <a:srgbClr val="EFEFEF"/>
              </a:buClr>
              <a:defRPr>
                <a:solidFill>
                  <a:srgbClr val="EFEFEF"/>
                </a:solidFill>
              </a:defRPr>
            </a:lvl2pPr>
            <a:lvl3pPr rtl="0">
              <a:spcBef>
                <a:spcPts val="0"/>
              </a:spcBef>
              <a:buClr>
                <a:srgbClr val="EFEFEF"/>
              </a:buClr>
              <a:defRPr>
                <a:solidFill>
                  <a:srgbClr val="EFEFEF"/>
                </a:solidFill>
              </a:defRPr>
            </a:lvl3pPr>
            <a:lvl4pPr rtl="0">
              <a:spcBef>
                <a:spcPts val="0"/>
              </a:spcBef>
              <a:buClr>
                <a:srgbClr val="EFEFEF"/>
              </a:buClr>
              <a:defRPr>
                <a:solidFill>
                  <a:srgbClr val="EFEFEF"/>
                </a:solidFill>
              </a:defRPr>
            </a:lvl4pPr>
            <a:lvl5pPr rtl="0">
              <a:spcBef>
                <a:spcPts val="0"/>
              </a:spcBef>
              <a:buClr>
                <a:srgbClr val="EFEFEF"/>
              </a:buClr>
              <a:defRPr>
                <a:solidFill>
                  <a:srgbClr val="EFEFEF"/>
                </a:solidFill>
              </a:defRPr>
            </a:lvl5pPr>
            <a:lvl6pPr rtl="0">
              <a:spcBef>
                <a:spcPts val="0"/>
              </a:spcBef>
              <a:buClr>
                <a:srgbClr val="EFEFEF"/>
              </a:buClr>
              <a:defRPr>
                <a:solidFill>
                  <a:srgbClr val="EFEFEF"/>
                </a:solidFill>
              </a:defRPr>
            </a:lvl6pPr>
            <a:lvl7pPr rtl="0">
              <a:spcBef>
                <a:spcPts val="0"/>
              </a:spcBef>
              <a:buClr>
                <a:srgbClr val="EFEFEF"/>
              </a:buClr>
              <a:defRPr>
                <a:solidFill>
                  <a:srgbClr val="EFEFEF"/>
                </a:solidFill>
              </a:defRPr>
            </a:lvl7pPr>
            <a:lvl8pPr rtl="0">
              <a:spcBef>
                <a:spcPts val="0"/>
              </a:spcBef>
              <a:buClr>
                <a:srgbClr val="EFEFEF"/>
              </a:buClr>
              <a:defRPr>
                <a:solidFill>
                  <a:srgbClr val="EFEFEF"/>
                </a:solidFill>
              </a:defRPr>
            </a:lvl8pPr>
            <a:lvl9pPr rtl="0">
              <a:spcBef>
                <a:spcPts val="0"/>
              </a:spcBef>
              <a:buClr>
                <a:srgbClr val="EFEFEF"/>
              </a:buClr>
              <a:defRPr>
                <a:solidFill>
                  <a:srgbClr val="EFEFEF"/>
                </a:solidFill>
              </a:defRPr>
            </a:lvl9pPr>
          </a:lstStyle>
          <a:p/>
        </p:txBody>
      </p:sp>
      <p:sp>
        <p:nvSpPr>
          <p:cNvPr id="18" name="Shape 18"/>
          <p:cNvSpPr/>
          <p:nvPr/>
        </p:nvSpPr>
        <p:spPr>
          <a:xfrm rot="10800000">
            <a:off x="4224153" y="939600"/>
            <a:ext cx="695700" cy="164099"/>
          </a:xfrm>
          <a:prstGeom prst="triangle">
            <a:avLst>
              <a:gd fmla="val 50000" name="adj"/>
            </a:avLst>
          </a:prstGeom>
          <a:solidFill>
            <a:schemeClr val="dk1"/>
          </a:solidFill>
          <a:ln>
            <a:noFill/>
          </a:ln>
        </p:spPr>
        <p:txBody>
          <a:bodyPr anchorCtr="0" anchor="ctr" bIns="91425" lIns="91425" rIns="91425" tIns="91425">
            <a:noAutofit/>
          </a:bodyPr>
          <a:lstStyle/>
          <a:p>
            <a:pPr>
              <a:spcBef>
                <a:spcPts val="0"/>
              </a:spcBef>
              <a:buNone/>
            </a:pPr>
            <a:r>
              <a:t/>
            </a:r>
            <a:endParaRPr/>
          </a:p>
        </p:txBody>
      </p:sp>
      <p:sp>
        <p:nvSpPr>
          <p:cNvPr id="19" name="Shape 19"/>
          <p:cNvSpPr/>
          <p:nvPr/>
        </p:nvSpPr>
        <p:spPr>
          <a:xfrm>
            <a:off x="0" y="0"/>
            <a:ext cx="9144000" cy="939599"/>
          </a:xfrm>
          <a:prstGeom prst="rect">
            <a:avLst/>
          </a:prstGeom>
          <a:solidFill>
            <a:schemeClr val="dk1"/>
          </a:solidFill>
          <a:ln>
            <a:noFill/>
          </a:ln>
        </p:spPr>
        <p:txBody>
          <a:bodyPr anchorCtr="0" anchor="ctr" bIns="91425" lIns="91425" rIns="91425" tIns="91425">
            <a:noAutofit/>
          </a:bodyPr>
          <a:lstStyle/>
          <a:p>
            <a:pPr lvl="0" rtl="0">
              <a:spcBef>
                <a:spcPts val="0"/>
              </a:spcBef>
              <a:buNone/>
            </a:pPr>
            <a:r>
              <a:t/>
            </a:r>
            <a:endParaRPr/>
          </a:p>
        </p:txBody>
      </p:sp>
      <p:sp>
        <p:nvSpPr>
          <p:cNvPr id="20" name="Shape 20"/>
          <p:cNvSpPr txBox="1"/>
          <p:nvPr>
            <p:ph type="title"/>
          </p:nvPr>
        </p:nvSpPr>
        <p:spPr>
          <a:xfrm>
            <a:off x="393750" y="182973"/>
            <a:ext cx="8583899" cy="518100"/>
          </a:xfrm>
          <a:prstGeom prst="rect">
            <a:avLst/>
          </a:prstGeom>
        </p:spPr>
        <p:txBody>
          <a:bodyPr anchorCtr="0" anchor="t" bIns="91425" lIns="91425" rIns="91425" tIns="91425"/>
          <a:lstStyle>
            <a:lvl1pPr rtl="0">
              <a:spcBef>
                <a:spcPts val="0"/>
              </a:spcBef>
              <a:buClr>
                <a:srgbClr val="000000"/>
              </a:buClr>
              <a:defRPr>
                <a:solidFill>
                  <a:srgbClr val="000000"/>
                </a:solidFill>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1" name="Shape 21"/>
        <p:cNvGrpSpPr/>
        <p:nvPr/>
      </p:nvGrpSpPr>
      <p:grpSpPr>
        <a:xfrm>
          <a:off x="0" y="0"/>
          <a:ext cx="0" cy="0"/>
          <a:chOff x="0" y="0"/>
          <a:chExt cx="0" cy="0"/>
        </a:xfrm>
      </p:grpSpPr>
      <p:sp>
        <p:nvSpPr>
          <p:cNvPr id="22" name="Shape 22"/>
          <p:cNvSpPr txBox="1"/>
          <p:nvPr>
            <p:ph type="title"/>
          </p:nvPr>
        </p:nvSpPr>
        <p:spPr>
          <a:xfrm>
            <a:off x="311700" y="445025"/>
            <a:ext cx="8520599" cy="572699"/>
          </a:xfrm>
          <a:prstGeom prst="rect">
            <a:avLst/>
          </a:prstGeom>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3" name="Shape 23"/>
          <p:cNvSpPr txBox="1"/>
          <p:nvPr>
            <p:ph idx="1" type="body"/>
          </p:nvPr>
        </p:nvSpPr>
        <p:spPr>
          <a:xfrm>
            <a:off x="311700" y="1152475"/>
            <a:ext cx="3999899" cy="3416400"/>
          </a:xfrm>
          <a:prstGeom prst="rect">
            <a:avLst/>
          </a:prstGeom>
        </p:spPr>
        <p:txBody>
          <a:bodyPr anchorCtr="0" anchor="t" bIns="91425" lIns="91425" rIns="91425" tIns="91425"/>
          <a:lstStyle>
            <a:lvl1pPr rtl="0">
              <a:spcBef>
                <a:spcPts val="0"/>
              </a:spcBef>
              <a:buSzPct val="100000"/>
              <a:defRPr sz="1400"/>
            </a:lvl1pPr>
            <a:lvl2pPr rtl="0">
              <a:spcBef>
                <a:spcPts val="0"/>
              </a:spcBef>
              <a:buSzPct val="100000"/>
              <a:defRPr sz="1200"/>
            </a:lvl2pPr>
            <a:lvl3pPr rtl="0">
              <a:spcBef>
                <a:spcPts val="0"/>
              </a:spcBef>
              <a:buSzPct val="100000"/>
              <a:defRPr sz="1200"/>
            </a:lvl3pPr>
            <a:lvl4pPr rtl="0">
              <a:spcBef>
                <a:spcPts val="0"/>
              </a:spcBef>
              <a:buSzPct val="100000"/>
              <a:defRPr sz="1200"/>
            </a:lvl4pPr>
            <a:lvl5pPr rtl="0">
              <a:spcBef>
                <a:spcPts val="0"/>
              </a:spcBef>
              <a:buSzPct val="100000"/>
              <a:defRPr sz="1200"/>
            </a:lvl5pPr>
            <a:lvl6pPr rtl="0">
              <a:spcBef>
                <a:spcPts val="0"/>
              </a:spcBef>
              <a:buSzPct val="100000"/>
              <a:defRPr sz="1200"/>
            </a:lvl6pPr>
            <a:lvl7pPr rtl="0">
              <a:spcBef>
                <a:spcPts val="0"/>
              </a:spcBef>
              <a:buSzPct val="100000"/>
              <a:defRPr sz="1200"/>
            </a:lvl7pPr>
            <a:lvl8pPr rtl="0">
              <a:spcBef>
                <a:spcPts val="0"/>
              </a:spcBef>
              <a:buSzPct val="100000"/>
              <a:defRPr sz="1200"/>
            </a:lvl8pPr>
            <a:lvl9pPr rtl="0">
              <a:spcBef>
                <a:spcPts val="0"/>
              </a:spcBef>
              <a:buSzPct val="100000"/>
              <a:defRPr sz="1200"/>
            </a:lvl9pPr>
          </a:lstStyle>
          <a:p/>
        </p:txBody>
      </p:sp>
      <p:sp>
        <p:nvSpPr>
          <p:cNvPr id="24" name="Shape 24"/>
          <p:cNvSpPr txBox="1"/>
          <p:nvPr>
            <p:ph idx="2" type="body"/>
          </p:nvPr>
        </p:nvSpPr>
        <p:spPr>
          <a:xfrm>
            <a:off x="4832400" y="1152475"/>
            <a:ext cx="3999899" cy="3416400"/>
          </a:xfrm>
          <a:prstGeom prst="rect">
            <a:avLst/>
          </a:prstGeom>
        </p:spPr>
        <p:txBody>
          <a:bodyPr anchorCtr="0" anchor="t" bIns="91425" lIns="91425" rIns="91425" tIns="91425"/>
          <a:lstStyle>
            <a:lvl1pPr rtl="0">
              <a:spcBef>
                <a:spcPts val="0"/>
              </a:spcBef>
              <a:buSzPct val="100000"/>
              <a:defRPr sz="1400"/>
            </a:lvl1pPr>
            <a:lvl2pPr rtl="0">
              <a:spcBef>
                <a:spcPts val="0"/>
              </a:spcBef>
              <a:buSzPct val="100000"/>
              <a:defRPr sz="1200"/>
            </a:lvl2pPr>
            <a:lvl3pPr rtl="0">
              <a:spcBef>
                <a:spcPts val="0"/>
              </a:spcBef>
              <a:buSzPct val="100000"/>
              <a:defRPr sz="1200"/>
            </a:lvl3pPr>
            <a:lvl4pPr rtl="0">
              <a:spcBef>
                <a:spcPts val="0"/>
              </a:spcBef>
              <a:buSzPct val="100000"/>
              <a:defRPr sz="1200"/>
            </a:lvl4pPr>
            <a:lvl5pPr rtl="0">
              <a:spcBef>
                <a:spcPts val="0"/>
              </a:spcBef>
              <a:buSzPct val="100000"/>
              <a:defRPr sz="1200"/>
            </a:lvl5pPr>
            <a:lvl6pPr rtl="0">
              <a:spcBef>
                <a:spcPts val="0"/>
              </a:spcBef>
              <a:buSzPct val="100000"/>
              <a:defRPr sz="1200"/>
            </a:lvl6pPr>
            <a:lvl7pPr rtl="0">
              <a:spcBef>
                <a:spcPts val="0"/>
              </a:spcBef>
              <a:buSzPct val="100000"/>
              <a:defRPr sz="1200"/>
            </a:lvl7pPr>
            <a:lvl8pPr rtl="0">
              <a:spcBef>
                <a:spcPts val="0"/>
              </a:spcBef>
              <a:buSzPct val="100000"/>
              <a:defRPr sz="1200"/>
            </a:lvl8pPr>
            <a:lvl9pPr rtl="0">
              <a:spcBef>
                <a:spcPts val="0"/>
              </a:spcBef>
              <a:buSzPct val="100000"/>
              <a:defRPr sz="1200"/>
            </a:lvl9pPr>
          </a:lstStyle>
          <a:p/>
        </p:txBody>
      </p:sp>
      <p:sp>
        <p:nvSpPr>
          <p:cNvPr id="25" name="Shape 25"/>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6" name="Shape 26"/>
        <p:cNvGrpSpPr/>
        <p:nvPr/>
      </p:nvGrpSpPr>
      <p:grpSpPr>
        <a:xfrm>
          <a:off x="0" y="0"/>
          <a:ext cx="0" cy="0"/>
          <a:chOff x="0" y="0"/>
          <a:chExt cx="0" cy="0"/>
        </a:xfrm>
      </p:grpSpPr>
      <p:sp>
        <p:nvSpPr>
          <p:cNvPr id="27" name="Shape 27"/>
          <p:cNvSpPr txBox="1"/>
          <p:nvPr>
            <p:ph type="title"/>
          </p:nvPr>
        </p:nvSpPr>
        <p:spPr>
          <a:xfrm>
            <a:off x="311700" y="445025"/>
            <a:ext cx="8520599" cy="572699"/>
          </a:xfrm>
          <a:prstGeom prst="rect">
            <a:avLst/>
          </a:prstGeom>
        </p:spPr>
        <p:txBody>
          <a:bodyPr anchorCtr="0" anchor="t" bIns="91425" lIns="91425" rIns="91425" tIns="91425"/>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8" name="Shape 28"/>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One column text">
    <p:spTree>
      <p:nvGrpSpPr>
        <p:cNvPr id="29" name="Shape 29"/>
        <p:cNvGrpSpPr/>
        <p:nvPr/>
      </p:nvGrpSpPr>
      <p:grpSpPr>
        <a:xfrm>
          <a:off x="0" y="0"/>
          <a:ext cx="0" cy="0"/>
          <a:chOff x="0" y="0"/>
          <a:chExt cx="0" cy="0"/>
        </a:xfrm>
      </p:grpSpPr>
      <p:sp>
        <p:nvSpPr>
          <p:cNvPr id="30" name="Shape 30"/>
          <p:cNvSpPr txBox="1"/>
          <p:nvPr>
            <p:ph type="title"/>
          </p:nvPr>
        </p:nvSpPr>
        <p:spPr>
          <a:xfrm>
            <a:off x="311700" y="555600"/>
            <a:ext cx="2807999" cy="755699"/>
          </a:xfrm>
          <a:prstGeom prst="rect">
            <a:avLst/>
          </a:prstGeom>
        </p:spPr>
        <p:txBody>
          <a:bodyPr anchorCtr="0" anchor="b" bIns="91425" lIns="91425" rIns="91425" tIns="91425"/>
          <a:lstStyle>
            <a:lvl1pPr rtl="0">
              <a:spcBef>
                <a:spcPts val="0"/>
              </a:spcBef>
              <a:buSzPct val="100000"/>
              <a:defRPr sz="2400"/>
            </a:lvl1pPr>
            <a:lvl2pPr rtl="0">
              <a:spcBef>
                <a:spcPts val="0"/>
              </a:spcBef>
              <a:buSzPct val="100000"/>
              <a:defRPr sz="2400"/>
            </a:lvl2pPr>
            <a:lvl3pPr rtl="0">
              <a:spcBef>
                <a:spcPts val="0"/>
              </a:spcBef>
              <a:buSzPct val="100000"/>
              <a:defRPr sz="2400"/>
            </a:lvl3pPr>
            <a:lvl4pPr rtl="0">
              <a:spcBef>
                <a:spcPts val="0"/>
              </a:spcBef>
              <a:buSzPct val="100000"/>
              <a:defRPr sz="2400"/>
            </a:lvl4pPr>
            <a:lvl5pPr rtl="0">
              <a:spcBef>
                <a:spcPts val="0"/>
              </a:spcBef>
              <a:buSzPct val="100000"/>
              <a:defRPr sz="2400"/>
            </a:lvl5pPr>
            <a:lvl6pPr rtl="0">
              <a:spcBef>
                <a:spcPts val="0"/>
              </a:spcBef>
              <a:buSzPct val="100000"/>
              <a:defRPr sz="2400"/>
            </a:lvl6pPr>
            <a:lvl7pPr rtl="0">
              <a:spcBef>
                <a:spcPts val="0"/>
              </a:spcBef>
              <a:buSzPct val="100000"/>
              <a:defRPr sz="2400"/>
            </a:lvl7pPr>
            <a:lvl8pPr rtl="0">
              <a:spcBef>
                <a:spcPts val="0"/>
              </a:spcBef>
              <a:buSzPct val="100000"/>
              <a:defRPr sz="2400"/>
            </a:lvl8pPr>
            <a:lvl9pPr rtl="0">
              <a:spcBef>
                <a:spcPts val="0"/>
              </a:spcBef>
              <a:buSzPct val="100000"/>
              <a:defRPr sz="2400"/>
            </a:lvl9pPr>
          </a:lstStyle>
          <a:p/>
        </p:txBody>
      </p:sp>
      <p:sp>
        <p:nvSpPr>
          <p:cNvPr id="31" name="Shape 31"/>
          <p:cNvSpPr txBox="1"/>
          <p:nvPr>
            <p:ph idx="1" type="body"/>
          </p:nvPr>
        </p:nvSpPr>
        <p:spPr>
          <a:xfrm>
            <a:off x="311700" y="1389600"/>
            <a:ext cx="2807999" cy="3179400"/>
          </a:xfrm>
          <a:prstGeom prst="rect">
            <a:avLst/>
          </a:prstGeom>
        </p:spPr>
        <p:txBody>
          <a:bodyPr anchorCtr="0" anchor="t" bIns="91425" lIns="91425" rIns="91425" tIns="91425"/>
          <a:lstStyle>
            <a:lvl1pPr rtl="0">
              <a:spcBef>
                <a:spcPts val="0"/>
              </a:spcBef>
              <a:buSzPct val="100000"/>
              <a:defRPr sz="1200"/>
            </a:lvl1pPr>
            <a:lvl2pPr rtl="0">
              <a:spcBef>
                <a:spcPts val="0"/>
              </a:spcBef>
              <a:buSzPct val="100000"/>
              <a:defRPr sz="1200"/>
            </a:lvl2pPr>
            <a:lvl3pPr rtl="0">
              <a:spcBef>
                <a:spcPts val="0"/>
              </a:spcBef>
              <a:buSzPct val="100000"/>
              <a:defRPr sz="1200"/>
            </a:lvl3pPr>
            <a:lvl4pPr rtl="0">
              <a:spcBef>
                <a:spcPts val="0"/>
              </a:spcBef>
              <a:buSzPct val="100000"/>
              <a:defRPr sz="1200"/>
            </a:lvl4pPr>
            <a:lvl5pPr rtl="0">
              <a:spcBef>
                <a:spcPts val="0"/>
              </a:spcBef>
              <a:buSzPct val="100000"/>
              <a:defRPr sz="1200"/>
            </a:lvl5pPr>
            <a:lvl6pPr rtl="0">
              <a:spcBef>
                <a:spcPts val="0"/>
              </a:spcBef>
              <a:buSzPct val="100000"/>
              <a:defRPr sz="1200"/>
            </a:lvl6pPr>
            <a:lvl7pPr rtl="0">
              <a:spcBef>
                <a:spcPts val="0"/>
              </a:spcBef>
              <a:buSzPct val="100000"/>
              <a:defRPr sz="1200"/>
            </a:lvl7pPr>
            <a:lvl8pPr rtl="0">
              <a:spcBef>
                <a:spcPts val="0"/>
              </a:spcBef>
              <a:buSzPct val="100000"/>
              <a:defRPr sz="1200"/>
            </a:lvl8pPr>
            <a:lvl9pPr rtl="0">
              <a:spcBef>
                <a:spcPts val="0"/>
              </a:spcBef>
              <a:buSzPct val="100000"/>
              <a:defRPr sz="1200"/>
            </a:lvl9pPr>
          </a:lstStyle>
          <a:p/>
        </p:txBody>
      </p:sp>
      <p:sp>
        <p:nvSpPr>
          <p:cNvPr id="32" name="Shape 32"/>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Main point">
    <p:spTree>
      <p:nvGrpSpPr>
        <p:cNvPr id="33" name="Shape 33"/>
        <p:cNvGrpSpPr/>
        <p:nvPr/>
      </p:nvGrpSpPr>
      <p:grpSpPr>
        <a:xfrm>
          <a:off x="0" y="0"/>
          <a:ext cx="0" cy="0"/>
          <a:chOff x="0" y="0"/>
          <a:chExt cx="0" cy="0"/>
        </a:xfrm>
      </p:grpSpPr>
      <p:sp>
        <p:nvSpPr>
          <p:cNvPr id="34" name="Shape 34"/>
          <p:cNvSpPr txBox="1"/>
          <p:nvPr>
            <p:ph type="title"/>
          </p:nvPr>
        </p:nvSpPr>
        <p:spPr>
          <a:xfrm>
            <a:off x="490250" y="450150"/>
            <a:ext cx="6367800" cy="4090800"/>
          </a:xfrm>
          <a:prstGeom prst="rect">
            <a:avLst/>
          </a:prstGeom>
        </p:spPr>
        <p:txBody>
          <a:bodyPr anchorCtr="0" anchor="ctr" bIns="91425" lIns="91425" rIns="91425" tIns="91425"/>
          <a:lstStyle>
            <a:lvl1pPr rtl="0">
              <a:spcBef>
                <a:spcPts val="0"/>
              </a:spcBef>
              <a:buSzPct val="100000"/>
              <a:defRPr sz="4800"/>
            </a:lvl1pPr>
            <a:lvl2pPr rtl="0">
              <a:spcBef>
                <a:spcPts val="0"/>
              </a:spcBef>
              <a:buSzPct val="100000"/>
              <a:defRPr sz="4800"/>
            </a:lvl2pPr>
            <a:lvl3pPr rtl="0">
              <a:spcBef>
                <a:spcPts val="0"/>
              </a:spcBef>
              <a:buSzPct val="100000"/>
              <a:defRPr sz="4800"/>
            </a:lvl3pPr>
            <a:lvl4pPr rtl="0">
              <a:spcBef>
                <a:spcPts val="0"/>
              </a:spcBef>
              <a:buSzPct val="100000"/>
              <a:defRPr sz="4800"/>
            </a:lvl4pPr>
            <a:lvl5pPr rtl="0">
              <a:spcBef>
                <a:spcPts val="0"/>
              </a:spcBef>
              <a:buSzPct val="100000"/>
              <a:defRPr sz="4800"/>
            </a:lvl5pPr>
            <a:lvl6pPr rtl="0">
              <a:spcBef>
                <a:spcPts val="0"/>
              </a:spcBef>
              <a:buSzPct val="100000"/>
              <a:defRPr sz="4800"/>
            </a:lvl6pPr>
            <a:lvl7pPr rtl="0">
              <a:spcBef>
                <a:spcPts val="0"/>
              </a:spcBef>
              <a:buSzPct val="100000"/>
              <a:defRPr sz="4800"/>
            </a:lvl7pPr>
            <a:lvl8pPr rtl="0">
              <a:spcBef>
                <a:spcPts val="0"/>
              </a:spcBef>
              <a:buSzPct val="100000"/>
              <a:defRPr sz="4800"/>
            </a:lvl8pPr>
            <a:lvl9pPr rtl="0">
              <a:spcBef>
                <a:spcPts val="0"/>
              </a:spcBef>
              <a:buSzPct val="100000"/>
              <a:defRPr sz="4800"/>
            </a:lvl9pPr>
          </a:lstStyle>
          <a:p/>
        </p:txBody>
      </p:sp>
      <p:sp>
        <p:nvSpPr>
          <p:cNvPr id="35" name="Shape 35"/>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Section title and description">
    <p:spTree>
      <p:nvGrpSpPr>
        <p:cNvPr id="36" name="Shape 36"/>
        <p:cNvGrpSpPr/>
        <p:nvPr/>
      </p:nvGrpSpPr>
      <p:grpSpPr>
        <a:xfrm>
          <a:off x="0" y="0"/>
          <a:ext cx="0" cy="0"/>
          <a:chOff x="0" y="0"/>
          <a:chExt cx="0" cy="0"/>
        </a:xfrm>
      </p:grpSpPr>
      <p:sp>
        <p:nvSpPr>
          <p:cNvPr id="37" name="Shape 37"/>
          <p:cNvSpPr/>
          <p:nvPr/>
        </p:nvSpPr>
        <p:spPr>
          <a:xfrm>
            <a:off x="4572000" y="25"/>
            <a:ext cx="4572000" cy="5143499"/>
          </a:xfrm>
          <a:prstGeom prst="rect">
            <a:avLst/>
          </a:prstGeom>
          <a:solidFill>
            <a:schemeClr val="dk2"/>
          </a:solidFill>
          <a:ln>
            <a:noFill/>
          </a:ln>
        </p:spPr>
        <p:txBody>
          <a:bodyPr anchorCtr="0" anchor="ctr" bIns="91425" lIns="91425" rIns="91425" tIns="91425">
            <a:noAutofit/>
          </a:bodyPr>
          <a:lstStyle/>
          <a:p>
            <a:pPr>
              <a:spcBef>
                <a:spcPts val="0"/>
              </a:spcBef>
              <a:buNone/>
            </a:pPr>
            <a:r>
              <a:t/>
            </a:r>
            <a:endParaRPr/>
          </a:p>
        </p:txBody>
      </p:sp>
      <p:sp>
        <p:nvSpPr>
          <p:cNvPr id="38" name="Shape 38"/>
          <p:cNvSpPr txBox="1"/>
          <p:nvPr>
            <p:ph type="title"/>
          </p:nvPr>
        </p:nvSpPr>
        <p:spPr>
          <a:xfrm>
            <a:off x="265500" y="1233175"/>
            <a:ext cx="4045199" cy="1482300"/>
          </a:xfrm>
          <a:prstGeom prst="rect">
            <a:avLst/>
          </a:prstGeom>
        </p:spPr>
        <p:txBody>
          <a:bodyPr anchorCtr="0" anchor="b" bIns="91425" lIns="91425" rIns="91425" tIns="91425"/>
          <a:lstStyle>
            <a:lvl1pPr rtl="0" algn="ctr">
              <a:spcBef>
                <a:spcPts val="0"/>
              </a:spcBef>
              <a:buSzPct val="100000"/>
              <a:defRPr sz="4200"/>
            </a:lvl1pPr>
            <a:lvl2pPr rtl="0" algn="ctr">
              <a:spcBef>
                <a:spcPts val="0"/>
              </a:spcBef>
              <a:buSzPct val="100000"/>
              <a:defRPr sz="4200"/>
            </a:lvl2pPr>
            <a:lvl3pPr rtl="0" algn="ctr">
              <a:spcBef>
                <a:spcPts val="0"/>
              </a:spcBef>
              <a:buSzPct val="100000"/>
              <a:defRPr sz="4200"/>
            </a:lvl3pPr>
            <a:lvl4pPr rtl="0" algn="ctr">
              <a:spcBef>
                <a:spcPts val="0"/>
              </a:spcBef>
              <a:buSzPct val="100000"/>
              <a:defRPr sz="4200"/>
            </a:lvl4pPr>
            <a:lvl5pPr rtl="0" algn="ctr">
              <a:spcBef>
                <a:spcPts val="0"/>
              </a:spcBef>
              <a:buSzPct val="100000"/>
              <a:defRPr sz="4200"/>
            </a:lvl5pPr>
            <a:lvl6pPr rtl="0" algn="ctr">
              <a:spcBef>
                <a:spcPts val="0"/>
              </a:spcBef>
              <a:buSzPct val="100000"/>
              <a:defRPr sz="4200"/>
            </a:lvl6pPr>
            <a:lvl7pPr rtl="0" algn="ctr">
              <a:spcBef>
                <a:spcPts val="0"/>
              </a:spcBef>
              <a:buSzPct val="100000"/>
              <a:defRPr sz="4200"/>
            </a:lvl7pPr>
            <a:lvl8pPr rtl="0" algn="ctr">
              <a:spcBef>
                <a:spcPts val="0"/>
              </a:spcBef>
              <a:buSzPct val="100000"/>
              <a:defRPr sz="4200"/>
            </a:lvl8pPr>
            <a:lvl9pPr rtl="0" algn="ctr">
              <a:spcBef>
                <a:spcPts val="0"/>
              </a:spcBef>
              <a:buSzPct val="100000"/>
              <a:defRPr sz="4200"/>
            </a:lvl9pPr>
          </a:lstStyle>
          <a:p/>
        </p:txBody>
      </p:sp>
      <p:sp>
        <p:nvSpPr>
          <p:cNvPr id="39" name="Shape 39"/>
          <p:cNvSpPr txBox="1"/>
          <p:nvPr>
            <p:ph idx="1" type="subTitle"/>
          </p:nvPr>
        </p:nvSpPr>
        <p:spPr>
          <a:xfrm>
            <a:off x="265500" y="2803075"/>
            <a:ext cx="4045199" cy="1235100"/>
          </a:xfrm>
          <a:prstGeom prst="rect">
            <a:avLst/>
          </a:prstGeom>
        </p:spPr>
        <p:txBody>
          <a:bodyPr anchorCtr="0" anchor="t" bIns="91425" lIns="91425" rIns="91425" tIns="91425"/>
          <a:lstStyle>
            <a:lvl1pPr rtl="0" algn="ctr">
              <a:lnSpc>
                <a:spcPct val="100000"/>
              </a:lnSpc>
              <a:spcBef>
                <a:spcPts val="0"/>
              </a:spcBef>
              <a:spcAft>
                <a:spcPts val="0"/>
              </a:spcAft>
              <a:buSzPct val="100000"/>
              <a:buNone/>
              <a:defRPr sz="2100"/>
            </a:lvl1pPr>
            <a:lvl2pPr rtl="0" algn="ctr">
              <a:lnSpc>
                <a:spcPct val="100000"/>
              </a:lnSpc>
              <a:spcBef>
                <a:spcPts val="0"/>
              </a:spcBef>
              <a:spcAft>
                <a:spcPts val="0"/>
              </a:spcAft>
              <a:buSzPct val="100000"/>
              <a:buNone/>
              <a:defRPr sz="2100"/>
            </a:lvl2pPr>
            <a:lvl3pPr rtl="0" algn="ctr">
              <a:lnSpc>
                <a:spcPct val="100000"/>
              </a:lnSpc>
              <a:spcBef>
                <a:spcPts val="0"/>
              </a:spcBef>
              <a:spcAft>
                <a:spcPts val="0"/>
              </a:spcAft>
              <a:buSzPct val="100000"/>
              <a:buNone/>
              <a:defRPr sz="2100"/>
            </a:lvl3pPr>
            <a:lvl4pPr rtl="0" algn="ctr">
              <a:lnSpc>
                <a:spcPct val="100000"/>
              </a:lnSpc>
              <a:spcBef>
                <a:spcPts val="0"/>
              </a:spcBef>
              <a:spcAft>
                <a:spcPts val="0"/>
              </a:spcAft>
              <a:buSzPct val="100000"/>
              <a:buNone/>
              <a:defRPr sz="2100"/>
            </a:lvl4pPr>
            <a:lvl5pPr rtl="0" algn="ctr">
              <a:lnSpc>
                <a:spcPct val="100000"/>
              </a:lnSpc>
              <a:spcBef>
                <a:spcPts val="0"/>
              </a:spcBef>
              <a:spcAft>
                <a:spcPts val="0"/>
              </a:spcAft>
              <a:buSzPct val="100000"/>
              <a:buNone/>
              <a:defRPr sz="2100"/>
            </a:lvl5pPr>
            <a:lvl6pPr rtl="0" algn="ctr">
              <a:lnSpc>
                <a:spcPct val="100000"/>
              </a:lnSpc>
              <a:spcBef>
                <a:spcPts val="0"/>
              </a:spcBef>
              <a:spcAft>
                <a:spcPts val="0"/>
              </a:spcAft>
              <a:buSzPct val="100000"/>
              <a:buNone/>
              <a:defRPr sz="2100"/>
            </a:lvl6pPr>
            <a:lvl7pPr rtl="0" algn="ctr">
              <a:lnSpc>
                <a:spcPct val="100000"/>
              </a:lnSpc>
              <a:spcBef>
                <a:spcPts val="0"/>
              </a:spcBef>
              <a:spcAft>
                <a:spcPts val="0"/>
              </a:spcAft>
              <a:buSzPct val="100000"/>
              <a:buNone/>
              <a:defRPr sz="2100"/>
            </a:lvl7pPr>
            <a:lvl8pPr rtl="0" algn="ctr">
              <a:lnSpc>
                <a:spcPct val="100000"/>
              </a:lnSpc>
              <a:spcBef>
                <a:spcPts val="0"/>
              </a:spcBef>
              <a:spcAft>
                <a:spcPts val="0"/>
              </a:spcAft>
              <a:buSzPct val="100000"/>
              <a:buNone/>
              <a:defRPr sz="2100"/>
            </a:lvl8pPr>
            <a:lvl9pPr rtl="0" algn="ctr">
              <a:lnSpc>
                <a:spcPct val="100000"/>
              </a:lnSpc>
              <a:spcBef>
                <a:spcPts val="0"/>
              </a:spcBef>
              <a:spcAft>
                <a:spcPts val="0"/>
              </a:spcAft>
              <a:buSzPct val="100000"/>
              <a:buNone/>
              <a:defRPr sz="2100"/>
            </a:lvl9pPr>
          </a:lstStyle>
          <a:p/>
        </p:txBody>
      </p:sp>
      <p:sp>
        <p:nvSpPr>
          <p:cNvPr id="40" name="Shape 40"/>
          <p:cNvSpPr txBox="1"/>
          <p:nvPr>
            <p:ph idx="2" type="body"/>
          </p:nvPr>
        </p:nvSpPr>
        <p:spPr>
          <a:xfrm>
            <a:off x="4939500" y="724200"/>
            <a:ext cx="3837000" cy="3695099"/>
          </a:xfrm>
          <a:prstGeom prst="rect">
            <a:avLst/>
          </a:prstGeom>
        </p:spPr>
        <p:txBody>
          <a:bodyPr anchorCtr="0" anchor="ctr" bIns="91425" lIns="91425" rIns="91425" tIns="91425"/>
          <a:lstStyle>
            <a:lvl1pPr rtl="0">
              <a:spcBef>
                <a:spcPts val="0"/>
              </a:spcBef>
              <a:buClr>
                <a:schemeClr val="dk1"/>
              </a:buClr>
              <a:defRPr>
                <a:solidFill>
                  <a:schemeClr val="dk1"/>
                </a:solidFill>
              </a:defRPr>
            </a:lvl1pPr>
            <a:lvl2pPr rtl="0">
              <a:spcBef>
                <a:spcPts val="0"/>
              </a:spcBef>
              <a:buClr>
                <a:schemeClr val="dk1"/>
              </a:buClr>
              <a:defRPr>
                <a:solidFill>
                  <a:schemeClr val="dk1"/>
                </a:solidFill>
              </a:defRPr>
            </a:lvl2pPr>
            <a:lvl3pPr rtl="0">
              <a:spcBef>
                <a:spcPts val="0"/>
              </a:spcBef>
              <a:buClr>
                <a:schemeClr val="dk1"/>
              </a:buClr>
              <a:defRPr>
                <a:solidFill>
                  <a:schemeClr val="dk1"/>
                </a:solidFill>
              </a:defRPr>
            </a:lvl3pPr>
            <a:lvl4pPr rtl="0">
              <a:spcBef>
                <a:spcPts val="0"/>
              </a:spcBef>
              <a:buClr>
                <a:schemeClr val="dk1"/>
              </a:buClr>
              <a:defRPr>
                <a:solidFill>
                  <a:schemeClr val="dk1"/>
                </a:solidFill>
              </a:defRPr>
            </a:lvl4pPr>
            <a:lvl5pPr rtl="0">
              <a:spcBef>
                <a:spcPts val="0"/>
              </a:spcBef>
              <a:buClr>
                <a:schemeClr val="dk1"/>
              </a:buClr>
              <a:defRPr>
                <a:solidFill>
                  <a:schemeClr val="dk1"/>
                </a:solidFill>
              </a:defRPr>
            </a:lvl5pPr>
            <a:lvl6pPr rtl="0">
              <a:spcBef>
                <a:spcPts val="0"/>
              </a:spcBef>
              <a:buClr>
                <a:schemeClr val="dk1"/>
              </a:buClr>
              <a:defRPr>
                <a:solidFill>
                  <a:schemeClr val="dk1"/>
                </a:solidFill>
              </a:defRPr>
            </a:lvl6pPr>
            <a:lvl7pPr rtl="0">
              <a:spcBef>
                <a:spcPts val="0"/>
              </a:spcBef>
              <a:buClr>
                <a:schemeClr val="dk1"/>
              </a:buClr>
              <a:defRPr>
                <a:solidFill>
                  <a:schemeClr val="dk1"/>
                </a:solidFill>
              </a:defRPr>
            </a:lvl7pPr>
            <a:lvl8pPr rtl="0">
              <a:spcBef>
                <a:spcPts val="0"/>
              </a:spcBef>
              <a:buClr>
                <a:schemeClr val="dk1"/>
              </a:buClr>
              <a:defRPr>
                <a:solidFill>
                  <a:schemeClr val="dk1"/>
                </a:solidFill>
              </a:defRPr>
            </a:lvl8pPr>
            <a:lvl9pPr rtl="0">
              <a:spcBef>
                <a:spcPts val="0"/>
              </a:spcBef>
              <a:buClr>
                <a:schemeClr val="dk1"/>
              </a:buClr>
              <a:defRPr>
                <a:solidFill>
                  <a:schemeClr val="dk1"/>
                </a:solidFill>
              </a:defRPr>
            </a:lvl9pPr>
          </a:lstStyle>
          <a:p/>
        </p:txBody>
      </p:sp>
      <p:sp>
        <p:nvSpPr>
          <p:cNvPr id="41" name="Shape 41"/>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42" name="Shape 42"/>
        <p:cNvGrpSpPr/>
        <p:nvPr/>
      </p:nvGrpSpPr>
      <p:grpSpPr>
        <a:xfrm>
          <a:off x="0" y="0"/>
          <a:ext cx="0" cy="0"/>
          <a:chOff x="0" y="0"/>
          <a:chExt cx="0" cy="0"/>
        </a:xfrm>
      </p:grpSpPr>
      <p:sp>
        <p:nvSpPr>
          <p:cNvPr id="43" name="Shape 43"/>
          <p:cNvSpPr txBox="1"/>
          <p:nvPr>
            <p:ph idx="1" type="body"/>
          </p:nvPr>
        </p:nvSpPr>
        <p:spPr>
          <a:xfrm>
            <a:off x="311700" y="4230575"/>
            <a:ext cx="5998800" cy="605100"/>
          </a:xfrm>
          <a:prstGeom prst="rect">
            <a:avLst/>
          </a:prstGeom>
        </p:spPr>
        <p:txBody>
          <a:bodyPr anchorCtr="0" anchor="ctr" bIns="91425" lIns="91425" rIns="91425" tIns="91425"/>
          <a:lstStyle>
            <a:lvl1pPr rtl="0">
              <a:lnSpc>
                <a:spcPct val="100000"/>
              </a:lnSpc>
              <a:spcBef>
                <a:spcPts val="0"/>
              </a:spcBef>
              <a:spcAft>
                <a:spcPts val="0"/>
              </a:spcAft>
              <a:buNone/>
              <a:defRPr/>
            </a:lvl1pPr>
          </a:lstStyle>
          <a:p/>
        </p:txBody>
      </p:sp>
      <p:sp>
        <p:nvSpPr>
          <p:cNvPr id="44" name="Shape 44"/>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 name="Shape 4"/>
        <p:cNvGrpSpPr/>
        <p:nvPr/>
      </p:nvGrpSpPr>
      <p:grpSpPr>
        <a:xfrm>
          <a:off x="0" y="0"/>
          <a:ext cx="0" cy="0"/>
          <a:chOff x="0" y="0"/>
          <a:chExt cx="0" cy="0"/>
        </a:xfrm>
      </p:grpSpPr>
      <p:sp>
        <p:nvSpPr>
          <p:cNvPr id="5" name="Shape 5"/>
          <p:cNvSpPr txBox="1"/>
          <p:nvPr>
            <p:ph type="title"/>
          </p:nvPr>
        </p:nvSpPr>
        <p:spPr>
          <a:xfrm>
            <a:off x="311700" y="445025"/>
            <a:ext cx="8520599" cy="572699"/>
          </a:xfrm>
          <a:prstGeom prst="rect">
            <a:avLst/>
          </a:prstGeom>
          <a:noFill/>
          <a:ln>
            <a:noFill/>
          </a:ln>
        </p:spPr>
        <p:txBody>
          <a:bodyPr anchorCtr="0" anchor="t" bIns="91425" lIns="91425" rIns="91425" tIns="91425"/>
          <a:lstStyle>
            <a:lvl1pPr rtl="0">
              <a:spcBef>
                <a:spcPts val="0"/>
              </a:spcBef>
              <a:buClr>
                <a:schemeClr val="dk1"/>
              </a:buClr>
              <a:buSzPct val="100000"/>
              <a:buNone/>
              <a:defRPr sz="2800">
                <a:solidFill>
                  <a:schemeClr val="dk1"/>
                </a:solidFill>
              </a:defRPr>
            </a:lvl1pPr>
            <a:lvl2pPr rtl="0">
              <a:spcBef>
                <a:spcPts val="0"/>
              </a:spcBef>
              <a:buClr>
                <a:schemeClr val="dk1"/>
              </a:buClr>
              <a:buSzPct val="100000"/>
              <a:buNone/>
              <a:defRPr sz="2800">
                <a:solidFill>
                  <a:schemeClr val="dk1"/>
                </a:solidFill>
              </a:defRPr>
            </a:lvl2pPr>
            <a:lvl3pPr rtl="0">
              <a:spcBef>
                <a:spcPts val="0"/>
              </a:spcBef>
              <a:buClr>
                <a:schemeClr val="dk1"/>
              </a:buClr>
              <a:buSzPct val="100000"/>
              <a:buNone/>
              <a:defRPr sz="2800">
                <a:solidFill>
                  <a:schemeClr val="dk1"/>
                </a:solidFill>
              </a:defRPr>
            </a:lvl3pPr>
            <a:lvl4pPr rtl="0">
              <a:spcBef>
                <a:spcPts val="0"/>
              </a:spcBef>
              <a:buClr>
                <a:schemeClr val="dk1"/>
              </a:buClr>
              <a:buSzPct val="100000"/>
              <a:buNone/>
              <a:defRPr sz="2800">
                <a:solidFill>
                  <a:schemeClr val="dk1"/>
                </a:solidFill>
              </a:defRPr>
            </a:lvl4pPr>
            <a:lvl5pPr rtl="0">
              <a:spcBef>
                <a:spcPts val="0"/>
              </a:spcBef>
              <a:buClr>
                <a:schemeClr val="dk1"/>
              </a:buClr>
              <a:buSzPct val="100000"/>
              <a:buNone/>
              <a:defRPr sz="2800">
                <a:solidFill>
                  <a:schemeClr val="dk1"/>
                </a:solidFill>
              </a:defRPr>
            </a:lvl5pPr>
            <a:lvl6pPr rtl="0">
              <a:spcBef>
                <a:spcPts val="0"/>
              </a:spcBef>
              <a:buClr>
                <a:schemeClr val="dk1"/>
              </a:buClr>
              <a:buSzPct val="100000"/>
              <a:buNone/>
              <a:defRPr sz="2800">
                <a:solidFill>
                  <a:schemeClr val="dk1"/>
                </a:solidFill>
              </a:defRPr>
            </a:lvl6pPr>
            <a:lvl7pPr rtl="0">
              <a:spcBef>
                <a:spcPts val="0"/>
              </a:spcBef>
              <a:buClr>
                <a:schemeClr val="dk1"/>
              </a:buClr>
              <a:buSzPct val="100000"/>
              <a:buNone/>
              <a:defRPr sz="2800">
                <a:solidFill>
                  <a:schemeClr val="dk1"/>
                </a:solidFill>
              </a:defRPr>
            </a:lvl7pPr>
            <a:lvl8pPr rtl="0">
              <a:spcBef>
                <a:spcPts val="0"/>
              </a:spcBef>
              <a:buClr>
                <a:schemeClr val="dk1"/>
              </a:buClr>
              <a:buSzPct val="100000"/>
              <a:buNone/>
              <a:defRPr sz="2800">
                <a:solidFill>
                  <a:schemeClr val="dk1"/>
                </a:solidFill>
              </a:defRPr>
            </a:lvl8pPr>
            <a:lvl9pPr rtl="0">
              <a:spcBef>
                <a:spcPts val="0"/>
              </a:spcBef>
              <a:buClr>
                <a:schemeClr val="dk1"/>
              </a:buClr>
              <a:buSzPct val="100000"/>
              <a:buNone/>
              <a:defRPr sz="2800">
                <a:solidFill>
                  <a:schemeClr val="dk1"/>
                </a:solidFill>
              </a:defRPr>
            </a:lvl9pPr>
          </a:lstStyle>
          <a:p/>
        </p:txBody>
      </p:sp>
      <p:sp>
        <p:nvSpPr>
          <p:cNvPr id="6" name="Shape 6"/>
          <p:cNvSpPr txBox="1"/>
          <p:nvPr>
            <p:ph idx="1" type="body"/>
          </p:nvPr>
        </p:nvSpPr>
        <p:spPr>
          <a:xfrm>
            <a:off x="311700" y="1152475"/>
            <a:ext cx="8520599" cy="3416400"/>
          </a:xfrm>
          <a:prstGeom prst="rect">
            <a:avLst/>
          </a:prstGeom>
          <a:noFill/>
          <a:ln>
            <a:noFill/>
          </a:ln>
        </p:spPr>
        <p:txBody>
          <a:bodyPr anchorCtr="0" anchor="t" bIns="91425" lIns="91425" rIns="91425" tIns="91425"/>
          <a:lstStyle>
            <a:lvl1pPr rtl="0">
              <a:lnSpc>
                <a:spcPct val="115000"/>
              </a:lnSpc>
              <a:spcBef>
                <a:spcPts val="0"/>
              </a:spcBef>
              <a:spcAft>
                <a:spcPts val="1600"/>
              </a:spcAft>
              <a:buClr>
                <a:schemeClr val="lt2"/>
              </a:buClr>
              <a:buSzPct val="100000"/>
              <a:defRPr sz="1800">
                <a:solidFill>
                  <a:schemeClr val="lt2"/>
                </a:solidFill>
              </a:defRPr>
            </a:lvl1pPr>
            <a:lvl2pPr rtl="0">
              <a:lnSpc>
                <a:spcPct val="115000"/>
              </a:lnSpc>
              <a:spcBef>
                <a:spcPts val="0"/>
              </a:spcBef>
              <a:spcAft>
                <a:spcPts val="1600"/>
              </a:spcAft>
              <a:buClr>
                <a:schemeClr val="lt2"/>
              </a:buClr>
              <a:defRPr>
                <a:solidFill>
                  <a:schemeClr val="lt2"/>
                </a:solidFill>
              </a:defRPr>
            </a:lvl2pPr>
            <a:lvl3pPr rtl="0">
              <a:lnSpc>
                <a:spcPct val="115000"/>
              </a:lnSpc>
              <a:spcBef>
                <a:spcPts val="0"/>
              </a:spcBef>
              <a:spcAft>
                <a:spcPts val="1600"/>
              </a:spcAft>
              <a:buClr>
                <a:schemeClr val="lt2"/>
              </a:buClr>
              <a:defRPr>
                <a:solidFill>
                  <a:schemeClr val="lt2"/>
                </a:solidFill>
              </a:defRPr>
            </a:lvl3pPr>
            <a:lvl4pPr rtl="0">
              <a:lnSpc>
                <a:spcPct val="115000"/>
              </a:lnSpc>
              <a:spcBef>
                <a:spcPts val="0"/>
              </a:spcBef>
              <a:spcAft>
                <a:spcPts val="1600"/>
              </a:spcAft>
              <a:buClr>
                <a:schemeClr val="lt2"/>
              </a:buClr>
              <a:defRPr>
                <a:solidFill>
                  <a:schemeClr val="lt2"/>
                </a:solidFill>
              </a:defRPr>
            </a:lvl4pPr>
            <a:lvl5pPr rtl="0">
              <a:lnSpc>
                <a:spcPct val="115000"/>
              </a:lnSpc>
              <a:spcBef>
                <a:spcPts val="0"/>
              </a:spcBef>
              <a:spcAft>
                <a:spcPts val="1600"/>
              </a:spcAft>
              <a:buClr>
                <a:schemeClr val="lt2"/>
              </a:buClr>
              <a:defRPr>
                <a:solidFill>
                  <a:schemeClr val="lt2"/>
                </a:solidFill>
              </a:defRPr>
            </a:lvl5pPr>
            <a:lvl6pPr rtl="0">
              <a:lnSpc>
                <a:spcPct val="115000"/>
              </a:lnSpc>
              <a:spcBef>
                <a:spcPts val="0"/>
              </a:spcBef>
              <a:spcAft>
                <a:spcPts val="1600"/>
              </a:spcAft>
              <a:buClr>
                <a:schemeClr val="lt2"/>
              </a:buClr>
              <a:defRPr>
                <a:solidFill>
                  <a:schemeClr val="lt2"/>
                </a:solidFill>
              </a:defRPr>
            </a:lvl6pPr>
            <a:lvl7pPr rtl="0">
              <a:lnSpc>
                <a:spcPct val="115000"/>
              </a:lnSpc>
              <a:spcBef>
                <a:spcPts val="0"/>
              </a:spcBef>
              <a:spcAft>
                <a:spcPts val="1600"/>
              </a:spcAft>
              <a:buClr>
                <a:schemeClr val="lt2"/>
              </a:buClr>
              <a:defRPr>
                <a:solidFill>
                  <a:schemeClr val="lt2"/>
                </a:solidFill>
              </a:defRPr>
            </a:lvl7pPr>
            <a:lvl8pPr rtl="0">
              <a:lnSpc>
                <a:spcPct val="115000"/>
              </a:lnSpc>
              <a:spcBef>
                <a:spcPts val="0"/>
              </a:spcBef>
              <a:spcAft>
                <a:spcPts val="1600"/>
              </a:spcAft>
              <a:buClr>
                <a:schemeClr val="lt2"/>
              </a:buClr>
              <a:defRPr>
                <a:solidFill>
                  <a:schemeClr val="lt2"/>
                </a:solidFill>
              </a:defRPr>
            </a:lvl8pPr>
            <a:lvl9pPr rtl="0">
              <a:lnSpc>
                <a:spcPct val="115000"/>
              </a:lnSpc>
              <a:spcBef>
                <a:spcPts val="0"/>
              </a:spcBef>
              <a:spcAft>
                <a:spcPts val="1600"/>
              </a:spcAft>
              <a:buClr>
                <a:schemeClr val="lt2"/>
              </a:buClr>
              <a:defRPr>
                <a:solidFill>
                  <a:schemeClr val="lt2"/>
                </a:solidFill>
              </a:defRPr>
            </a:lvl9pPr>
          </a:lstStyle>
          <a:p/>
        </p:txBody>
      </p:sp>
      <p:sp>
        <p:nvSpPr>
          <p:cNvPr id="7" name="Shape 7"/>
          <p:cNvSpPr txBox="1"/>
          <p:nvPr>
            <p:ph idx="12" type="sldNum"/>
          </p:nvPr>
        </p:nvSpPr>
        <p:spPr>
          <a:xfrm>
            <a:off x="8472457" y="4663216"/>
            <a:ext cx="548699" cy="393600"/>
          </a:xfrm>
          <a:prstGeom prst="rect">
            <a:avLst/>
          </a:prstGeom>
          <a:noFill/>
          <a:ln>
            <a:noFill/>
          </a:ln>
        </p:spPr>
        <p:txBody>
          <a:bodyPr anchorCtr="0" anchor="ctr" bIns="91425" lIns="91425" rIns="91425" tIns="91425">
            <a:noAutofit/>
          </a:bodyPr>
          <a:lstStyle/>
          <a:p>
            <a:pPr lvl="0" rtl="0" algn="r">
              <a:spcBef>
                <a:spcPts val="0"/>
              </a:spcBef>
              <a:buNone/>
            </a:pPr>
            <a:fld id="{00000000-1234-1234-1234-123412341234}" type="slidenum">
              <a:rPr lang="en" sz="1000">
                <a:solidFill>
                  <a:schemeClr val="lt2"/>
                </a:solidFill>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hyperlink" Target="http://www.cise.ufl.edu/~nemo/anonymity/papers/diaz:pet2003.pdf" TargetMode="External"/><Relationship Id="rId4" Type="http://schemas.openxmlformats.org/officeDocument/2006/relationships/hyperlink" Target="http://www.cise.ufl.edu/~nemo/anonymity/papers/crowds:tissec.pdf" TargetMode="External"/><Relationship Id="rId5" Type="http://schemas.openxmlformats.org/officeDocument/2006/relationships/hyperlink" Target="http://www.cise.ufl.edu/~nemo/anonymity/papers/disad-free-routes.pdf"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00.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hyperlink" Target="#slide=id.geb8d30da3_0_1"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0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02.png"/><Relationship Id="rId4" Type="http://schemas.openxmlformats.org/officeDocument/2006/relationships/image" Target="../media/image03.png"/><Relationship Id="rId11" Type="http://schemas.openxmlformats.org/officeDocument/2006/relationships/hyperlink" Target="#slide=id.gebb0bbaba_0_8" TargetMode="External"/><Relationship Id="rId10" Type="http://schemas.openxmlformats.org/officeDocument/2006/relationships/hyperlink" Target="#slide=id.gebb0bbaba_0_8" TargetMode="External"/><Relationship Id="rId12" Type="http://schemas.openxmlformats.org/officeDocument/2006/relationships/hyperlink" Target="#slide=id.gebb0bbaba_0_8" TargetMode="External"/><Relationship Id="rId9" Type="http://schemas.openxmlformats.org/officeDocument/2006/relationships/hyperlink" Target="#slide=id.gebb0bbaba_0_8" TargetMode="External"/><Relationship Id="rId5" Type="http://schemas.openxmlformats.org/officeDocument/2006/relationships/image" Target="../media/image01.png"/><Relationship Id="rId6" Type="http://schemas.openxmlformats.org/officeDocument/2006/relationships/image" Target="../media/image04.png"/><Relationship Id="rId7" Type="http://schemas.openxmlformats.org/officeDocument/2006/relationships/hyperlink" Target="#slide=id.gebb0bbaba_0_8" TargetMode="External"/><Relationship Id="rId8" Type="http://schemas.openxmlformats.org/officeDocument/2006/relationships/hyperlink" Target="#slide=id.gebb0bbaba_0_8"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4" name="Shape 54"/>
        <p:cNvGrpSpPr/>
        <p:nvPr/>
      </p:nvGrpSpPr>
      <p:grpSpPr>
        <a:xfrm>
          <a:off x="0" y="0"/>
          <a:ext cx="0" cy="0"/>
          <a:chOff x="0" y="0"/>
          <a:chExt cx="0" cy="0"/>
        </a:xfrm>
      </p:grpSpPr>
      <p:sp>
        <p:nvSpPr>
          <p:cNvPr id="55" name="Shape 55"/>
          <p:cNvSpPr txBox="1"/>
          <p:nvPr>
            <p:ph type="ctrTitle"/>
          </p:nvPr>
        </p:nvSpPr>
        <p:spPr>
          <a:xfrm>
            <a:off x="450525" y="856175"/>
            <a:ext cx="7763099" cy="1665599"/>
          </a:xfrm>
          <a:prstGeom prst="rect">
            <a:avLst/>
          </a:prstGeom>
        </p:spPr>
        <p:txBody>
          <a:bodyPr anchorCtr="0" anchor="b" bIns="91425" lIns="91425" rIns="91425" tIns="91425">
            <a:noAutofit/>
          </a:bodyPr>
          <a:lstStyle/>
          <a:p>
            <a:pPr rtl="0">
              <a:spcBef>
                <a:spcPts val="0"/>
              </a:spcBef>
              <a:buNone/>
            </a:pPr>
            <a:r>
              <a:rPr lang="en" sz="4800"/>
              <a:t>How Many Messages are You Anonymous For:</a:t>
            </a:r>
          </a:p>
          <a:p>
            <a:pPr rtl="0">
              <a:spcBef>
                <a:spcPts val="0"/>
              </a:spcBef>
              <a:buNone/>
            </a:pPr>
            <a:r>
              <a:t/>
            </a:r>
            <a:endParaRPr sz="600"/>
          </a:p>
          <a:p>
            <a:pPr>
              <a:spcBef>
                <a:spcPts val="0"/>
              </a:spcBef>
              <a:buNone/>
            </a:pPr>
            <a:r>
              <a:rPr lang="en" sz="2400"/>
              <a:t>Analyzing intersection attacks on mix networks</a:t>
            </a:r>
          </a:p>
        </p:txBody>
      </p:sp>
      <p:sp>
        <p:nvSpPr>
          <p:cNvPr id="56" name="Shape 56"/>
          <p:cNvSpPr txBox="1"/>
          <p:nvPr>
            <p:ph idx="1" type="subTitle"/>
          </p:nvPr>
        </p:nvSpPr>
        <p:spPr>
          <a:xfrm>
            <a:off x="311700" y="3349150"/>
            <a:ext cx="8520599" cy="792600"/>
          </a:xfrm>
          <a:prstGeom prst="rect">
            <a:avLst/>
          </a:prstGeom>
        </p:spPr>
        <p:txBody>
          <a:bodyPr anchorCtr="0" anchor="t" bIns="91425" lIns="91425" rIns="91425" tIns="91425">
            <a:noAutofit/>
          </a:bodyPr>
          <a:lstStyle/>
          <a:p>
            <a:pPr>
              <a:spcBef>
                <a:spcPts val="0"/>
              </a:spcBef>
              <a:buNone/>
            </a:pPr>
            <a:r>
              <a:rPr lang="en"/>
              <a:t>Contributors: Connor McCoy</a:t>
            </a:r>
          </a:p>
        </p:txBody>
      </p:sp>
      <p:sp>
        <p:nvSpPr>
          <p:cNvPr id="57" name="Shape 57"/>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4" name="Shape 134"/>
        <p:cNvGrpSpPr/>
        <p:nvPr/>
      </p:nvGrpSpPr>
      <p:grpSpPr>
        <a:xfrm>
          <a:off x="0" y="0"/>
          <a:ext cx="0" cy="0"/>
          <a:chOff x="0" y="0"/>
          <a:chExt cx="0" cy="0"/>
        </a:xfrm>
      </p:grpSpPr>
      <p:sp>
        <p:nvSpPr>
          <p:cNvPr id="135" name="Shape 135"/>
          <p:cNvSpPr txBox="1"/>
          <p:nvPr>
            <p:ph type="title"/>
          </p:nvPr>
        </p:nvSpPr>
        <p:spPr>
          <a:xfrm>
            <a:off x="311700" y="317538"/>
            <a:ext cx="8520599" cy="408599"/>
          </a:xfrm>
          <a:prstGeom prst="rect">
            <a:avLst/>
          </a:prstGeom>
        </p:spPr>
        <p:txBody>
          <a:bodyPr anchorCtr="0" anchor="t" bIns="91425" lIns="91425" rIns="91425" tIns="91425">
            <a:noAutofit/>
          </a:bodyPr>
          <a:lstStyle/>
          <a:p>
            <a:pPr lvl="0" rtl="0">
              <a:spcBef>
                <a:spcPts val="0"/>
              </a:spcBef>
              <a:buNone/>
            </a:pPr>
            <a:r>
              <a:rPr lang="en"/>
              <a:t>Progress</a:t>
            </a:r>
          </a:p>
        </p:txBody>
      </p:sp>
      <p:sp>
        <p:nvSpPr>
          <p:cNvPr id="136" name="Shape 136"/>
          <p:cNvSpPr txBox="1"/>
          <p:nvPr>
            <p:ph idx="1" type="body"/>
          </p:nvPr>
        </p:nvSpPr>
        <p:spPr>
          <a:xfrm>
            <a:off x="0" y="1103700"/>
            <a:ext cx="9144000" cy="2437800"/>
          </a:xfrm>
          <a:prstGeom prst="rect">
            <a:avLst/>
          </a:prstGeom>
        </p:spPr>
        <p:txBody>
          <a:bodyPr anchorCtr="0" anchor="t" bIns="91425" lIns="91425" rIns="91425" tIns="91425">
            <a:noAutofit/>
          </a:bodyPr>
          <a:lstStyle/>
          <a:p>
            <a:pPr indent="-228600" lvl="0" marL="457200" rtl="0">
              <a:spcBef>
                <a:spcPts val="0"/>
              </a:spcBef>
              <a:buChar char="●"/>
            </a:pPr>
            <a:r>
              <a:rPr lang="en"/>
              <a:t>Traffic by other senders is unpredictable. Therefore, a guarantee is impossible without active measures (dummy messages).</a:t>
            </a:r>
          </a:p>
          <a:p>
            <a:pPr indent="-228600" lvl="0" marL="457200" rtl="0">
              <a:spcBef>
                <a:spcPts val="0"/>
              </a:spcBef>
              <a:buChar char="●"/>
            </a:pPr>
            <a:r>
              <a:rPr lang="en"/>
              <a:t>However, if average traffic is known w.r.t. targeted sender, approximations can be made.</a:t>
            </a:r>
          </a:p>
          <a:p>
            <a:pPr rtl="0">
              <a:spcBef>
                <a:spcPts val="0"/>
              </a:spcBef>
              <a:buNone/>
            </a:pPr>
            <a:r>
              <a:rPr lang="en"/>
              <a:t>Let Ps be the probability of sender s in St’s AS sending a message in the same round St sends one. Then, </a:t>
            </a:r>
          </a:p>
          <a:p>
            <a:pPr rtl="0">
              <a:spcBef>
                <a:spcPts val="0"/>
              </a:spcBef>
              <a:buNone/>
            </a:pPr>
            <a:r>
              <a:rPr lang="en"/>
              <a:t>Entropy = - Sum Ps log2(Ps) </a:t>
            </a:r>
          </a:p>
          <a:p>
            <a:pPr rtl="0">
              <a:spcBef>
                <a:spcPts val="0"/>
              </a:spcBef>
              <a:buNone/>
            </a:pPr>
            <a:r>
              <a:rPr lang="en"/>
              <a:t>2^Entropy = AS for next round.</a:t>
            </a:r>
          </a:p>
          <a:p>
            <a:pPr rtl="0">
              <a:spcBef>
                <a:spcPts val="0"/>
              </a:spcBef>
              <a:buNone/>
            </a:pPr>
            <a:r>
              <a:rPr lang="en"/>
              <a:t>AS for round R = 2^Entropy where Ps,r = Ps^r</a:t>
            </a:r>
          </a:p>
          <a:p>
            <a:pPr lvl="0" rtl="0">
              <a:spcBef>
                <a:spcPts val="0"/>
              </a:spcBef>
              <a:buNone/>
            </a:pPr>
            <a:r>
              <a:rPr lang="en"/>
              <a:t>  </a:t>
            </a:r>
          </a:p>
          <a:p>
            <a:pPr lvl="0" rtl="0">
              <a:spcBef>
                <a:spcPts val="0"/>
              </a:spcBef>
              <a:buNone/>
            </a:pPr>
            <a:r>
              <a:t/>
            </a:r>
            <a:endParaRPr/>
          </a:p>
        </p:txBody>
      </p:sp>
      <p:sp>
        <p:nvSpPr>
          <p:cNvPr id="137" name="Shape 137"/>
          <p:cNvSpPr txBox="1"/>
          <p:nvPr>
            <p:ph idx="2" type="title"/>
          </p:nvPr>
        </p:nvSpPr>
        <p:spPr>
          <a:xfrm>
            <a:off x="393750" y="182973"/>
            <a:ext cx="8583899" cy="518100"/>
          </a:xfrm>
          <a:prstGeom prst="rect">
            <a:avLst/>
          </a:prstGeom>
        </p:spPr>
        <p:txBody>
          <a:bodyPr anchorCtr="0" anchor="t" bIns="91425" lIns="91425" rIns="91425" tIns="91425">
            <a:noAutofit/>
          </a:bodyPr>
          <a:lstStyle/>
          <a:p>
            <a:pPr lvl="0" rtl="0">
              <a:spcBef>
                <a:spcPts val="0"/>
              </a:spcBef>
              <a:buNone/>
            </a:pPr>
            <a:r>
              <a:rPr lang="en"/>
              <a:t>Preliminary Results 1</a:t>
            </a:r>
          </a:p>
        </p:txBody>
      </p:sp>
      <p:sp>
        <p:nvSpPr>
          <p:cNvPr id="138" name="Shape 138"/>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2" name="Shape 142"/>
        <p:cNvGrpSpPr/>
        <p:nvPr/>
      </p:nvGrpSpPr>
      <p:grpSpPr>
        <a:xfrm>
          <a:off x="0" y="0"/>
          <a:ext cx="0" cy="0"/>
          <a:chOff x="0" y="0"/>
          <a:chExt cx="0" cy="0"/>
        </a:xfrm>
      </p:grpSpPr>
      <p:sp>
        <p:nvSpPr>
          <p:cNvPr id="143" name="Shape 143"/>
          <p:cNvSpPr txBox="1"/>
          <p:nvPr>
            <p:ph type="title"/>
          </p:nvPr>
        </p:nvSpPr>
        <p:spPr>
          <a:xfrm>
            <a:off x="311700" y="317538"/>
            <a:ext cx="8520599" cy="408599"/>
          </a:xfrm>
          <a:prstGeom prst="rect">
            <a:avLst/>
          </a:prstGeom>
        </p:spPr>
        <p:txBody>
          <a:bodyPr anchorCtr="0" anchor="t" bIns="91425" lIns="91425" rIns="91425" tIns="91425">
            <a:noAutofit/>
          </a:bodyPr>
          <a:lstStyle/>
          <a:p>
            <a:pPr lvl="0" rtl="0">
              <a:spcBef>
                <a:spcPts val="0"/>
              </a:spcBef>
              <a:buNone/>
            </a:pPr>
            <a:r>
              <a:rPr lang="en"/>
              <a:t>Progress</a:t>
            </a:r>
          </a:p>
        </p:txBody>
      </p:sp>
      <p:sp>
        <p:nvSpPr>
          <p:cNvPr id="144" name="Shape 144"/>
          <p:cNvSpPr txBox="1"/>
          <p:nvPr>
            <p:ph idx="1" type="body"/>
          </p:nvPr>
        </p:nvSpPr>
        <p:spPr>
          <a:xfrm>
            <a:off x="0" y="1103700"/>
            <a:ext cx="9144000" cy="2437800"/>
          </a:xfrm>
          <a:prstGeom prst="rect">
            <a:avLst/>
          </a:prstGeom>
        </p:spPr>
        <p:txBody>
          <a:bodyPr anchorCtr="0" anchor="t" bIns="91425" lIns="91425" rIns="91425" tIns="91425">
            <a:noAutofit/>
          </a:bodyPr>
          <a:lstStyle/>
          <a:p>
            <a:pPr rtl="0">
              <a:spcBef>
                <a:spcPts val="0"/>
              </a:spcBef>
              <a:buNone/>
            </a:pPr>
            <a:r>
              <a:rPr lang="en"/>
              <a:t>f = NumSafeMessages(|AS|min, AS, Ps) = ?</a:t>
            </a:r>
          </a:p>
          <a:p>
            <a:pPr rtl="0">
              <a:spcBef>
                <a:spcPts val="0"/>
              </a:spcBef>
              <a:buNone/>
            </a:pPr>
            <a:r>
              <a:rPr lang="en"/>
              <a:t>g = |AS|min(R) = 2^[- Sum (Psn^R) log2(Psn^R)]</a:t>
            </a:r>
          </a:p>
          <a:p>
            <a:pPr lvl="0" rtl="0">
              <a:spcBef>
                <a:spcPts val="0"/>
              </a:spcBef>
              <a:buNone/>
            </a:pPr>
            <a:r>
              <a:rPr lang="en"/>
              <a:t>f = g</a:t>
            </a:r>
            <a:r>
              <a:rPr baseline="30000" lang="en"/>
              <a:t>-1</a:t>
            </a:r>
            <a:r>
              <a:rPr lang="en"/>
              <a:t>, given EAS = AS</a:t>
            </a:r>
          </a:p>
          <a:p>
            <a:pPr lvl="0" rtl="0">
              <a:spcBef>
                <a:spcPts val="0"/>
              </a:spcBef>
              <a:buNone/>
            </a:pPr>
            <a:r>
              <a:t/>
            </a:r>
            <a:endParaRPr/>
          </a:p>
        </p:txBody>
      </p:sp>
      <p:sp>
        <p:nvSpPr>
          <p:cNvPr id="145" name="Shape 145"/>
          <p:cNvSpPr txBox="1"/>
          <p:nvPr>
            <p:ph idx="2" type="title"/>
          </p:nvPr>
        </p:nvSpPr>
        <p:spPr>
          <a:xfrm>
            <a:off x="393750" y="182973"/>
            <a:ext cx="8583899" cy="518100"/>
          </a:xfrm>
          <a:prstGeom prst="rect">
            <a:avLst/>
          </a:prstGeom>
        </p:spPr>
        <p:txBody>
          <a:bodyPr anchorCtr="0" anchor="t" bIns="91425" lIns="91425" rIns="91425" tIns="91425">
            <a:noAutofit/>
          </a:bodyPr>
          <a:lstStyle/>
          <a:p>
            <a:pPr lvl="0" rtl="0">
              <a:spcBef>
                <a:spcPts val="0"/>
              </a:spcBef>
              <a:buNone/>
            </a:pPr>
            <a:r>
              <a:rPr lang="en"/>
              <a:t>Preliminary Results 2</a:t>
            </a:r>
          </a:p>
        </p:txBody>
      </p:sp>
      <p:sp>
        <p:nvSpPr>
          <p:cNvPr id="146" name="Shape 146"/>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rtl="0">
              <a:spcBef>
                <a:spcPts val="0"/>
              </a:spcBef>
              <a:buNone/>
            </a:pPr>
            <a:fld id="{00000000-1234-1234-1234-123412341234}" type="slidenum">
              <a:rPr lang="en"/>
              <a:t>‹#›</a:t>
            </a:fld>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0" name="Shape 150"/>
        <p:cNvGrpSpPr/>
        <p:nvPr/>
      </p:nvGrpSpPr>
      <p:grpSpPr>
        <a:xfrm>
          <a:off x="0" y="0"/>
          <a:ext cx="0" cy="0"/>
          <a:chOff x="0" y="0"/>
          <a:chExt cx="0" cy="0"/>
        </a:xfrm>
      </p:grpSpPr>
      <p:sp>
        <p:nvSpPr>
          <p:cNvPr id="151" name="Shape 151"/>
          <p:cNvSpPr txBox="1"/>
          <p:nvPr>
            <p:ph type="title"/>
          </p:nvPr>
        </p:nvSpPr>
        <p:spPr>
          <a:xfrm>
            <a:off x="311700" y="317538"/>
            <a:ext cx="8520599" cy="408599"/>
          </a:xfrm>
          <a:prstGeom prst="rect">
            <a:avLst/>
          </a:prstGeom>
        </p:spPr>
        <p:txBody>
          <a:bodyPr anchorCtr="0" anchor="t" bIns="91425" lIns="91425" rIns="91425" tIns="91425">
            <a:noAutofit/>
          </a:bodyPr>
          <a:lstStyle/>
          <a:p>
            <a:pPr lvl="0" rtl="0">
              <a:spcBef>
                <a:spcPts val="0"/>
              </a:spcBef>
              <a:buNone/>
            </a:pPr>
            <a:r>
              <a:rPr lang="en"/>
              <a:t>Progress</a:t>
            </a:r>
          </a:p>
        </p:txBody>
      </p:sp>
      <p:sp>
        <p:nvSpPr>
          <p:cNvPr id="152" name="Shape 152"/>
          <p:cNvSpPr txBox="1"/>
          <p:nvPr>
            <p:ph idx="1" type="body"/>
          </p:nvPr>
        </p:nvSpPr>
        <p:spPr>
          <a:xfrm>
            <a:off x="0" y="1103700"/>
            <a:ext cx="9144000" cy="2437800"/>
          </a:xfrm>
          <a:prstGeom prst="rect">
            <a:avLst/>
          </a:prstGeom>
        </p:spPr>
        <p:txBody>
          <a:bodyPr anchorCtr="0" anchor="t" bIns="91425" lIns="91425" rIns="91425" tIns="91425">
            <a:noAutofit/>
          </a:bodyPr>
          <a:lstStyle/>
          <a:p>
            <a:pPr indent="-228600" lvl="0" marL="457200" rtl="0">
              <a:spcBef>
                <a:spcPts val="0"/>
              </a:spcBef>
              <a:buChar char="●"/>
            </a:pPr>
            <a:r>
              <a:rPr lang="en"/>
              <a:t>Knowing enough Ps’s and enough about network configuration (relation of number of messages to rounds, that every message goes through 1 mix) can provide a conservative estimate of AS for a message… but that’s not practical!</a:t>
            </a:r>
          </a:p>
          <a:p>
            <a:pPr indent="-228600" lvl="0" marL="457200" rtl="0">
              <a:spcBef>
                <a:spcPts val="0"/>
              </a:spcBef>
              <a:buChar char="●"/>
            </a:pPr>
            <a:r>
              <a:rPr lang="en"/>
              <a:t>The only party that really knows a sender’s AS on a mix network is a GPA…</a:t>
            </a:r>
          </a:p>
          <a:p>
            <a:pPr indent="-228600" lvl="0" marL="457200" rtl="0">
              <a:spcBef>
                <a:spcPts val="0"/>
              </a:spcBef>
              <a:buChar char="●"/>
            </a:pPr>
            <a:r>
              <a:rPr lang="en"/>
              <a:t>Closing Question:</a:t>
            </a:r>
          </a:p>
          <a:p>
            <a:pPr rtl="0">
              <a:spcBef>
                <a:spcPts val="0"/>
              </a:spcBef>
              <a:buNone/>
            </a:pPr>
            <a:r>
              <a:rPr lang="en"/>
              <a:t>Is it viable to implement a friendly, GPA such that it can warn users when their degree of anonymity becomes below their desired level?</a:t>
            </a:r>
          </a:p>
          <a:p>
            <a:pPr lvl="0" rtl="0">
              <a:spcBef>
                <a:spcPts val="0"/>
              </a:spcBef>
              <a:buNone/>
            </a:pPr>
            <a:r>
              <a:rPr lang="en"/>
              <a:t>Can the risk of this GPA providing a single point of failure be mitigated?</a:t>
            </a:r>
          </a:p>
          <a:p>
            <a:pPr lvl="0" rtl="0">
              <a:spcBef>
                <a:spcPts val="0"/>
              </a:spcBef>
              <a:buNone/>
            </a:pPr>
            <a:r>
              <a:t/>
            </a:r>
            <a:endParaRPr/>
          </a:p>
          <a:p>
            <a:pPr lvl="0" rtl="0">
              <a:spcBef>
                <a:spcPts val="0"/>
              </a:spcBef>
              <a:buNone/>
            </a:pPr>
            <a:r>
              <a:t/>
            </a:r>
            <a:endParaRPr/>
          </a:p>
        </p:txBody>
      </p:sp>
      <p:sp>
        <p:nvSpPr>
          <p:cNvPr id="153" name="Shape 153"/>
          <p:cNvSpPr txBox="1"/>
          <p:nvPr>
            <p:ph idx="2" type="title"/>
          </p:nvPr>
        </p:nvSpPr>
        <p:spPr>
          <a:xfrm>
            <a:off x="393750" y="182973"/>
            <a:ext cx="8583899" cy="518100"/>
          </a:xfrm>
          <a:prstGeom prst="rect">
            <a:avLst/>
          </a:prstGeom>
        </p:spPr>
        <p:txBody>
          <a:bodyPr anchorCtr="0" anchor="t" bIns="91425" lIns="91425" rIns="91425" tIns="91425">
            <a:noAutofit/>
          </a:bodyPr>
          <a:lstStyle/>
          <a:p>
            <a:pPr lvl="0" rtl="0">
              <a:spcBef>
                <a:spcPts val="0"/>
              </a:spcBef>
              <a:buNone/>
            </a:pPr>
            <a:r>
              <a:rPr lang="en"/>
              <a:t>Possible Ramifications</a:t>
            </a:r>
          </a:p>
        </p:txBody>
      </p:sp>
      <p:sp>
        <p:nvSpPr>
          <p:cNvPr id="154" name="Shape 154"/>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8" name="Shape 158"/>
        <p:cNvGrpSpPr/>
        <p:nvPr/>
      </p:nvGrpSpPr>
      <p:grpSpPr>
        <a:xfrm>
          <a:off x="0" y="0"/>
          <a:ext cx="0" cy="0"/>
          <a:chOff x="0" y="0"/>
          <a:chExt cx="0" cy="0"/>
        </a:xfrm>
      </p:grpSpPr>
      <p:sp>
        <p:nvSpPr>
          <p:cNvPr id="159" name="Shape 159"/>
          <p:cNvSpPr txBox="1"/>
          <p:nvPr>
            <p:ph type="title"/>
          </p:nvPr>
        </p:nvSpPr>
        <p:spPr>
          <a:xfrm>
            <a:off x="311700" y="317538"/>
            <a:ext cx="8520599" cy="408599"/>
          </a:xfrm>
          <a:prstGeom prst="rect">
            <a:avLst/>
          </a:prstGeom>
        </p:spPr>
        <p:txBody>
          <a:bodyPr anchorCtr="0" anchor="t" bIns="91425" lIns="91425" rIns="91425" tIns="91425">
            <a:noAutofit/>
          </a:bodyPr>
          <a:lstStyle/>
          <a:p>
            <a:pPr>
              <a:spcBef>
                <a:spcPts val="0"/>
              </a:spcBef>
              <a:buNone/>
            </a:pPr>
            <a:r>
              <a:rPr lang="en"/>
              <a:t>Resources and References</a:t>
            </a:r>
          </a:p>
        </p:txBody>
      </p:sp>
      <p:sp>
        <p:nvSpPr>
          <p:cNvPr id="160" name="Shape 160"/>
          <p:cNvSpPr txBox="1"/>
          <p:nvPr>
            <p:ph idx="1" type="body"/>
          </p:nvPr>
        </p:nvSpPr>
        <p:spPr>
          <a:xfrm>
            <a:off x="0" y="1103700"/>
            <a:ext cx="9144000" cy="2437800"/>
          </a:xfrm>
          <a:prstGeom prst="rect">
            <a:avLst/>
          </a:prstGeom>
        </p:spPr>
        <p:txBody>
          <a:bodyPr anchorCtr="0" anchor="t" bIns="91425" lIns="91425" rIns="91425" tIns="91425">
            <a:noAutofit/>
          </a:bodyPr>
          <a:lstStyle/>
          <a:p>
            <a:pPr lvl="0" rtl="0">
              <a:lnSpc>
                <a:spcPct val="150000"/>
              </a:lnSpc>
              <a:spcBef>
                <a:spcPts val="0"/>
              </a:spcBef>
              <a:spcAft>
                <a:spcPts val="800"/>
              </a:spcAft>
              <a:buNone/>
            </a:pPr>
            <a:r>
              <a:t/>
            </a:r>
            <a:endParaRPr sz="1000">
              <a:solidFill>
                <a:srgbClr val="333333"/>
              </a:solidFill>
              <a:highlight>
                <a:srgbClr val="FFFFFF"/>
              </a:highlight>
            </a:endParaRPr>
          </a:p>
          <a:p>
            <a:pPr indent="-304800" lvl="0" marL="457200" rtl="0">
              <a:lnSpc>
                <a:spcPct val="150000"/>
              </a:lnSpc>
              <a:spcBef>
                <a:spcPts val="0"/>
              </a:spcBef>
              <a:spcAft>
                <a:spcPts val="800"/>
              </a:spcAft>
              <a:buSzPct val="120000"/>
              <a:buAutoNum type="arabicPeriod"/>
            </a:pPr>
            <a:r>
              <a:rPr lang="en" sz="1000" u="sng">
                <a:solidFill>
                  <a:srgbClr val="1155CC"/>
                </a:solidFill>
                <a:hlinkClick r:id="rId3"/>
              </a:rPr>
              <a:t>Generalising Mixes </a:t>
            </a:r>
            <a:r>
              <a:rPr lang="en" sz="1000">
                <a:solidFill>
                  <a:srgbClr val="333333"/>
                </a:solidFill>
              </a:rPr>
              <a:t>by Diaz and Serjantov (Mix Types)</a:t>
            </a:r>
          </a:p>
          <a:p>
            <a:pPr indent="-304800" lvl="0" marL="457200" rtl="0">
              <a:lnSpc>
                <a:spcPct val="150000"/>
              </a:lnSpc>
              <a:spcBef>
                <a:spcPts val="0"/>
              </a:spcBef>
              <a:spcAft>
                <a:spcPts val="800"/>
              </a:spcAft>
              <a:buSzPct val="120000"/>
              <a:buAutoNum type="arabicPeriod"/>
            </a:pPr>
            <a:r>
              <a:rPr lang="en" sz="1000" u="sng">
                <a:solidFill>
                  <a:srgbClr val="1155CC"/>
                </a:solidFill>
                <a:hlinkClick r:id="rId4"/>
              </a:rPr>
              <a:t>Crowds: Anonymity for Web Transactions </a:t>
            </a:r>
            <a:r>
              <a:rPr lang="en" sz="1000">
                <a:solidFill>
                  <a:srgbClr val="333333"/>
                </a:solidFill>
              </a:rPr>
              <a:t>by Michael Reiter and Aviel Rubin. (Degree of Anonymity)</a:t>
            </a:r>
          </a:p>
          <a:p>
            <a:pPr indent="-304800" lvl="0" marL="457200">
              <a:lnSpc>
                <a:spcPct val="150000"/>
              </a:lnSpc>
              <a:spcBef>
                <a:spcPts val="0"/>
              </a:spcBef>
              <a:spcAft>
                <a:spcPts val="800"/>
              </a:spcAft>
              <a:buSzPct val="120000"/>
              <a:buAutoNum type="arabicPeriod"/>
            </a:pPr>
            <a:r>
              <a:rPr lang="en" sz="1000" u="sng">
                <a:solidFill>
                  <a:srgbClr val="1155CC"/>
                </a:solidFill>
                <a:hlinkClick r:id="rId5"/>
              </a:rPr>
              <a:t>The Disadvantages of Free MIX Routes and How to Overcome Them </a:t>
            </a:r>
            <a:r>
              <a:rPr lang="en" sz="1000">
                <a:solidFill>
                  <a:srgbClr val="333333"/>
                </a:solidFill>
              </a:rPr>
              <a:t>by Berthold, Pfitzmann, and Standtke (Mix Network)</a:t>
            </a:r>
          </a:p>
        </p:txBody>
      </p:sp>
      <p:sp>
        <p:nvSpPr>
          <p:cNvPr id="161" name="Shape 161"/>
          <p:cNvSpPr txBox="1"/>
          <p:nvPr>
            <p:ph idx="2" type="title"/>
          </p:nvPr>
        </p:nvSpPr>
        <p:spPr>
          <a:xfrm>
            <a:off x="393750" y="182973"/>
            <a:ext cx="8583899" cy="518100"/>
          </a:xfrm>
          <a:prstGeom prst="rect">
            <a:avLst/>
          </a:prstGeom>
        </p:spPr>
        <p:txBody>
          <a:bodyPr anchorCtr="0" anchor="t" bIns="91425" lIns="91425" rIns="91425" tIns="91425">
            <a:noAutofit/>
          </a:bodyPr>
          <a:lstStyle/>
          <a:p>
            <a:pPr lvl="0" rtl="0">
              <a:spcBef>
                <a:spcPts val="0"/>
              </a:spcBef>
              <a:buNone/>
            </a:pPr>
            <a:r>
              <a:rPr lang="en"/>
              <a:t>References</a:t>
            </a:r>
          </a:p>
        </p:txBody>
      </p:sp>
      <p:sp>
        <p:nvSpPr>
          <p:cNvPr id="162" name="Shape 162"/>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blipFill>
          <a:blip r:embed="rId3">
            <a:alphaModFix/>
          </a:blip>
          <a:stretch>
            <a:fillRect/>
          </a:stretch>
        </a:blipFill>
      </p:bgPr>
    </p:bg>
    <p:spTree>
      <p:nvGrpSpPr>
        <p:cNvPr id="166" name="Shape 166"/>
        <p:cNvGrpSpPr/>
        <p:nvPr/>
      </p:nvGrpSpPr>
      <p:grpSpPr>
        <a:xfrm>
          <a:off x="0" y="0"/>
          <a:ext cx="0" cy="0"/>
          <a:chOff x="0" y="0"/>
          <a:chExt cx="0" cy="0"/>
        </a:xfrm>
      </p:grpSpPr>
      <p:sp>
        <p:nvSpPr>
          <p:cNvPr id="167" name="Shape 167"/>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1" name="Shape 171"/>
        <p:cNvGrpSpPr/>
        <p:nvPr/>
      </p:nvGrpSpPr>
      <p:grpSpPr>
        <a:xfrm>
          <a:off x="0" y="0"/>
          <a:ext cx="0" cy="0"/>
          <a:chOff x="0" y="0"/>
          <a:chExt cx="0" cy="0"/>
        </a:xfrm>
      </p:grpSpPr>
      <p:sp>
        <p:nvSpPr>
          <p:cNvPr id="172" name="Shape 172"/>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
        <p:nvSpPr>
          <p:cNvPr id="173" name="Shape 173"/>
          <p:cNvSpPr txBox="1"/>
          <p:nvPr>
            <p:ph idx="1" type="body"/>
          </p:nvPr>
        </p:nvSpPr>
        <p:spPr>
          <a:xfrm>
            <a:off x="0" y="1103700"/>
            <a:ext cx="9144000" cy="2437800"/>
          </a:xfrm>
          <a:prstGeom prst="rect">
            <a:avLst/>
          </a:prstGeom>
        </p:spPr>
        <p:txBody>
          <a:bodyPr anchorCtr="0" anchor="t" bIns="91425" lIns="91425" rIns="91425" tIns="91425">
            <a:noAutofit/>
          </a:bodyPr>
          <a:lstStyle/>
          <a:p>
            <a:pPr rtl="0">
              <a:lnSpc>
                <a:spcPct val="100000"/>
              </a:lnSpc>
              <a:spcBef>
                <a:spcPts val="0"/>
              </a:spcBef>
              <a:spcAft>
                <a:spcPts val="0"/>
              </a:spcAft>
              <a:buNone/>
            </a:pPr>
            <a:r>
              <a:rPr lang="en" sz="1200"/>
              <a:t>4.1 Motivation</a:t>
            </a:r>
          </a:p>
          <a:p>
            <a:pPr rtl="0">
              <a:lnSpc>
                <a:spcPct val="100000"/>
              </a:lnSpc>
              <a:spcBef>
                <a:spcPts val="0"/>
              </a:spcBef>
              <a:spcAft>
                <a:spcPts val="0"/>
              </a:spcAft>
              <a:buNone/>
            </a:pPr>
            <a:r>
              <a:rPr lang="en" sz="1200"/>
              <a:t>There still exists a controversial discussion, which kind of a MIX configuration is the better one. The advocates of the MIX-network are always pointing out that there are the following advantages: Each user can decide on his own, which MIXes he wants to trust. Because an attacker has the best chance to observe a user, if he controls as many MIXes as possible (or even all MIXes), it seems that a MIX cascade is extremely unsuitable.</a:t>
            </a:r>
          </a:p>
          <a:p>
            <a:pPr rtl="0">
              <a:lnSpc>
                <a:spcPct val="100000"/>
              </a:lnSpc>
              <a:spcBef>
                <a:spcPts val="0"/>
              </a:spcBef>
              <a:spcAft>
                <a:spcPts val="0"/>
              </a:spcAft>
              <a:buNone/>
            </a:pPr>
            <a:r>
              <a:t/>
            </a:r>
            <a:endParaRPr sz="1200"/>
          </a:p>
          <a:p>
            <a:pPr rtl="0">
              <a:lnSpc>
                <a:spcPct val="100000"/>
              </a:lnSpc>
              <a:spcBef>
                <a:spcPts val="0"/>
              </a:spcBef>
              <a:spcAft>
                <a:spcPts val="0"/>
              </a:spcAft>
              <a:buNone/>
            </a:pPr>
            <a:r>
              <a:rPr lang="en" sz="1200"/>
              <a:t>1. In this case an attacker knows exactly which MIXes he has to control in order to observe a user successfully. But if the user can choose his own route, he can exclude MIXes, which seem untrustworthy to him and an attacker has to control much more MIXes in order to achieve the same probability to attack successfully. The </a:t>
            </a:r>
            <a:r>
              <a:rPr lang="en" sz="1200">
                <a:highlight>
                  <a:srgbClr val="274E13"/>
                </a:highlight>
              </a:rPr>
              <a:t>community of users could publish which MIXes are not trustworthy</a:t>
            </a:r>
            <a:r>
              <a:rPr lang="en" sz="1200"/>
              <a:t> and so would prevent attacks.</a:t>
            </a:r>
          </a:p>
          <a:p>
            <a:pPr rtl="0">
              <a:lnSpc>
                <a:spcPct val="100000"/>
              </a:lnSpc>
              <a:spcBef>
                <a:spcPts val="0"/>
              </a:spcBef>
              <a:spcAft>
                <a:spcPts val="0"/>
              </a:spcAft>
              <a:buNone/>
            </a:pPr>
            <a:r>
              <a:t/>
            </a:r>
            <a:endParaRPr sz="1200"/>
          </a:p>
          <a:p>
            <a:pPr rtl="0">
              <a:lnSpc>
                <a:spcPct val="100000"/>
              </a:lnSpc>
              <a:spcBef>
                <a:spcPts val="0"/>
              </a:spcBef>
              <a:spcAft>
                <a:spcPts val="0"/>
              </a:spcAft>
              <a:buNone/>
            </a:pPr>
            <a:r>
              <a:rPr lang="en" sz="1200"/>
              <a:t>2. Because a MIX network could theoretically grow up to an infinite number of MIXes, the </a:t>
            </a:r>
            <a:r>
              <a:rPr lang="en" sz="1200">
                <a:highlight>
                  <a:srgbClr val="274E13"/>
                </a:highlight>
              </a:rPr>
              <a:t>anonymity group could also raise to an infinite size</a:t>
            </a:r>
            <a:r>
              <a:rPr lang="en" sz="1200"/>
              <a:t>. Every user can choose an arbitrary route of MIXes and so an observer could not detect, messages of which users a MIX currently processes.</a:t>
            </a:r>
          </a:p>
          <a:p>
            <a:pPr rtl="0">
              <a:lnSpc>
                <a:spcPct val="100000"/>
              </a:lnSpc>
              <a:spcBef>
                <a:spcPts val="0"/>
              </a:spcBef>
              <a:spcAft>
                <a:spcPts val="0"/>
              </a:spcAft>
              <a:buNone/>
            </a:pPr>
            <a:r>
              <a:t/>
            </a:r>
            <a:endParaRPr sz="1200"/>
          </a:p>
          <a:p>
            <a:pPr rtl="0">
              <a:lnSpc>
                <a:spcPct val="100000"/>
              </a:lnSpc>
              <a:spcBef>
                <a:spcPts val="0"/>
              </a:spcBef>
              <a:spcAft>
                <a:spcPts val="0"/>
              </a:spcAft>
              <a:buNone/>
            </a:pPr>
            <a:r>
              <a:rPr lang="en" sz="1200"/>
              <a:t>3. There exists </a:t>
            </a:r>
            <a:r>
              <a:rPr lang="en" sz="1200">
                <a:highlight>
                  <a:srgbClr val="274E13"/>
                </a:highlight>
              </a:rPr>
              <a:t>no structure, so a MIX network is very flexible, scalable and extendable</a:t>
            </a:r>
            <a:r>
              <a:rPr lang="en" sz="1200"/>
              <a:t>. It could be realised as a fault-tolerant network. The only thing, that must be done, is to publish, when a MIX is inserted into or removed from the network. Such a system would be predestined for usage in the Internet.</a:t>
            </a:r>
          </a:p>
          <a:p>
            <a:pPr>
              <a:lnSpc>
                <a:spcPct val="100000"/>
              </a:lnSpc>
              <a:spcBef>
                <a:spcPts val="0"/>
              </a:spcBef>
              <a:spcAft>
                <a:spcPts val="0"/>
              </a:spcAft>
              <a:buNone/>
            </a:pPr>
            <a:r>
              <a:t/>
            </a:r>
            <a:endParaRPr sz="1000"/>
          </a:p>
        </p:txBody>
      </p:sp>
      <p:sp>
        <p:nvSpPr>
          <p:cNvPr id="174" name="Shape 174"/>
          <p:cNvSpPr txBox="1"/>
          <p:nvPr>
            <p:ph type="title"/>
          </p:nvPr>
        </p:nvSpPr>
        <p:spPr>
          <a:xfrm>
            <a:off x="393750" y="182973"/>
            <a:ext cx="8583899" cy="518100"/>
          </a:xfrm>
          <a:prstGeom prst="rect">
            <a:avLst/>
          </a:prstGeom>
        </p:spPr>
        <p:txBody>
          <a:bodyPr anchorCtr="0" anchor="t" bIns="91425" lIns="91425" rIns="91425" tIns="91425">
            <a:noAutofit/>
          </a:bodyPr>
          <a:lstStyle/>
          <a:p>
            <a:pPr>
              <a:spcBef>
                <a:spcPts val="0"/>
              </a:spcBef>
              <a:buNone/>
            </a:pPr>
            <a:r>
              <a:rPr lang="en"/>
              <a:t>Excerpt (Reference 3) </a:t>
            </a:r>
            <a:r>
              <a:rPr lang="en" u="sng">
                <a:solidFill>
                  <a:schemeClr val="hlink"/>
                </a:solidFill>
                <a:hlinkClick r:id="rId3"/>
              </a:rPr>
              <a:t>Back </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1" name="Shape 61"/>
        <p:cNvGrpSpPr/>
        <p:nvPr/>
      </p:nvGrpSpPr>
      <p:grpSpPr>
        <a:xfrm>
          <a:off x="0" y="0"/>
          <a:ext cx="0" cy="0"/>
          <a:chOff x="0" y="0"/>
          <a:chExt cx="0" cy="0"/>
        </a:xfrm>
      </p:grpSpPr>
      <p:sp>
        <p:nvSpPr>
          <p:cNvPr id="62" name="Shape 62"/>
          <p:cNvSpPr txBox="1"/>
          <p:nvPr>
            <p:ph type="title"/>
          </p:nvPr>
        </p:nvSpPr>
        <p:spPr>
          <a:xfrm>
            <a:off x="311700" y="317538"/>
            <a:ext cx="8520599" cy="408599"/>
          </a:xfrm>
          <a:prstGeom prst="rect">
            <a:avLst/>
          </a:prstGeom>
        </p:spPr>
        <p:txBody>
          <a:bodyPr anchorCtr="0" anchor="t" bIns="91425" lIns="91425" rIns="91425" tIns="91425">
            <a:noAutofit/>
          </a:bodyPr>
          <a:lstStyle/>
          <a:p>
            <a:pPr>
              <a:spcBef>
                <a:spcPts val="0"/>
              </a:spcBef>
              <a:buNone/>
            </a:pPr>
            <a:r>
              <a:rPr lang="en"/>
              <a:t>Problem</a:t>
            </a:r>
          </a:p>
        </p:txBody>
      </p:sp>
      <p:sp>
        <p:nvSpPr>
          <p:cNvPr id="63" name="Shape 63"/>
          <p:cNvSpPr txBox="1"/>
          <p:nvPr>
            <p:ph idx="2" type="title"/>
          </p:nvPr>
        </p:nvSpPr>
        <p:spPr>
          <a:xfrm>
            <a:off x="393750" y="182973"/>
            <a:ext cx="8583899" cy="518100"/>
          </a:xfrm>
          <a:prstGeom prst="rect">
            <a:avLst/>
          </a:prstGeom>
        </p:spPr>
        <p:txBody>
          <a:bodyPr anchorCtr="0" anchor="t" bIns="91425" lIns="91425" rIns="91425" tIns="91425">
            <a:noAutofit/>
          </a:bodyPr>
          <a:lstStyle/>
          <a:p>
            <a:pPr lvl="0" rtl="0">
              <a:spcBef>
                <a:spcPts val="0"/>
              </a:spcBef>
              <a:buNone/>
            </a:pPr>
            <a:r>
              <a:rPr lang="en"/>
              <a:t>Overview</a:t>
            </a:r>
          </a:p>
        </p:txBody>
      </p:sp>
      <p:sp>
        <p:nvSpPr>
          <p:cNvPr id="64" name="Shape 64"/>
          <p:cNvSpPr txBox="1"/>
          <p:nvPr>
            <p:ph idx="1" type="body"/>
          </p:nvPr>
        </p:nvSpPr>
        <p:spPr>
          <a:xfrm>
            <a:off x="0" y="1103700"/>
            <a:ext cx="3705300" cy="3544799"/>
          </a:xfrm>
          <a:prstGeom prst="rect">
            <a:avLst/>
          </a:prstGeom>
        </p:spPr>
        <p:txBody>
          <a:bodyPr anchorCtr="0" anchor="t" bIns="91425" lIns="91425" rIns="91425" tIns="91425">
            <a:noAutofit/>
          </a:bodyPr>
          <a:lstStyle/>
          <a:p>
            <a:pPr indent="-228600" lvl="0" marL="457200" marR="0" rtl="0" algn="l">
              <a:lnSpc>
                <a:spcPct val="150000"/>
              </a:lnSpc>
              <a:spcBef>
                <a:spcPts val="0"/>
              </a:spcBef>
              <a:spcAft>
                <a:spcPts val="800"/>
              </a:spcAft>
              <a:buAutoNum type="arabicPeriod"/>
            </a:pPr>
            <a:r>
              <a:rPr lang="en"/>
              <a:t>Problem</a:t>
            </a:r>
          </a:p>
          <a:p>
            <a:pPr indent="-228600" lvl="0" marL="457200" marR="0" rtl="0" algn="l">
              <a:lnSpc>
                <a:spcPct val="150000"/>
              </a:lnSpc>
              <a:spcBef>
                <a:spcPts val="0"/>
              </a:spcBef>
              <a:spcAft>
                <a:spcPts val="800"/>
              </a:spcAft>
              <a:buAutoNum type="arabicPeriod"/>
            </a:pPr>
            <a:r>
              <a:rPr lang="en"/>
              <a:t>Objectives</a:t>
            </a:r>
          </a:p>
          <a:p>
            <a:pPr indent="-228600" lvl="0" marL="457200" marR="0" rtl="0" algn="l">
              <a:lnSpc>
                <a:spcPct val="150000"/>
              </a:lnSpc>
              <a:spcBef>
                <a:spcPts val="0"/>
              </a:spcBef>
              <a:spcAft>
                <a:spcPts val="800"/>
              </a:spcAft>
              <a:buAutoNum type="arabicPeriod"/>
            </a:pPr>
            <a:r>
              <a:rPr lang="en"/>
              <a:t>Approach</a:t>
            </a:r>
          </a:p>
          <a:p>
            <a:pPr indent="-228600" lvl="0" marL="457200" marR="0" rtl="0" algn="l">
              <a:lnSpc>
                <a:spcPct val="150000"/>
              </a:lnSpc>
              <a:spcBef>
                <a:spcPts val="0"/>
              </a:spcBef>
              <a:spcAft>
                <a:spcPts val="800"/>
              </a:spcAft>
              <a:buAutoNum type="arabicPeriod"/>
            </a:pPr>
            <a:r>
              <a:rPr lang="en"/>
              <a:t>Metrics</a:t>
            </a:r>
          </a:p>
          <a:p>
            <a:pPr indent="-228600" lvl="0" marL="457200" marR="0" rtl="0" algn="l">
              <a:lnSpc>
                <a:spcPct val="150000"/>
              </a:lnSpc>
              <a:spcBef>
                <a:spcPts val="0"/>
              </a:spcBef>
              <a:spcAft>
                <a:spcPts val="800"/>
              </a:spcAft>
              <a:buAutoNum type="arabicPeriod"/>
            </a:pPr>
            <a:r>
              <a:rPr lang="en"/>
              <a:t>Demo</a:t>
            </a:r>
          </a:p>
          <a:p>
            <a:pPr indent="-228600" lvl="0" marL="457200" marR="0" rtl="0" algn="l">
              <a:lnSpc>
                <a:spcPct val="150000"/>
              </a:lnSpc>
              <a:spcBef>
                <a:spcPts val="0"/>
              </a:spcBef>
              <a:spcAft>
                <a:spcPts val="800"/>
              </a:spcAft>
              <a:buAutoNum type="arabicPeriod"/>
            </a:pPr>
            <a:r>
              <a:rPr lang="en"/>
              <a:t>Results</a:t>
            </a:r>
          </a:p>
          <a:p>
            <a:pPr indent="-228600" lvl="0" marL="457200" marR="0" rtl="0" algn="l">
              <a:lnSpc>
                <a:spcPct val="150000"/>
              </a:lnSpc>
              <a:spcBef>
                <a:spcPts val="0"/>
              </a:spcBef>
              <a:spcAft>
                <a:spcPts val="800"/>
              </a:spcAft>
              <a:buAutoNum type="arabicPeriod"/>
            </a:pPr>
            <a:r>
              <a:rPr lang="en"/>
              <a:t>Ramifications</a:t>
            </a:r>
          </a:p>
          <a:p>
            <a:pPr indent="-228600" lvl="0" marL="457200" marR="0" rtl="0" algn="l">
              <a:lnSpc>
                <a:spcPct val="150000"/>
              </a:lnSpc>
              <a:spcBef>
                <a:spcPts val="0"/>
              </a:spcBef>
              <a:spcAft>
                <a:spcPts val="800"/>
              </a:spcAft>
              <a:buAutoNum type="arabicPeriod"/>
            </a:pPr>
            <a:r>
              <a:rPr lang="en"/>
              <a:t>Sources</a:t>
            </a:r>
          </a:p>
          <a:p>
            <a:pPr indent="-228600" lvl="0" marL="457200" marR="0" rtl="0" algn="l">
              <a:lnSpc>
                <a:spcPct val="150000"/>
              </a:lnSpc>
              <a:spcBef>
                <a:spcPts val="0"/>
              </a:spcBef>
              <a:spcAft>
                <a:spcPts val="800"/>
              </a:spcAft>
              <a:buAutoNum type="arabicPeriod"/>
            </a:pPr>
            <a:r>
              <a:rPr lang="en"/>
              <a:t>Questions</a:t>
            </a:r>
          </a:p>
          <a:p>
            <a:pPr lvl="0" rtl="0">
              <a:spcBef>
                <a:spcPts val="0"/>
              </a:spcBef>
              <a:buNone/>
            </a:pPr>
            <a:r>
              <a:t/>
            </a:r>
            <a:endParaRPr/>
          </a:p>
          <a:p>
            <a:pPr lvl="0" rtl="0">
              <a:spcBef>
                <a:spcPts val="0"/>
              </a:spcBef>
              <a:buNone/>
            </a:pPr>
            <a:r>
              <a:t/>
            </a:r>
            <a:endParaRPr/>
          </a:p>
        </p:txBody>
      </p:sp>
      <p:pic>
        <p:nvPicPr>
          <p:cNvPr id="65" name="Shape 65"/>
          <p:cNvPicPr preferRelativeResize="0"/>
          <p:nvPr/>
        </p:nvPicPr>
        <p:blipFill>
          <a:blip r:embed="rId3">
            <a:alphaModFix/>
          </a:blip>
          <a:stretch>
            <a:fillRect/>
          </a:stretch>
        </p:blipFill>
        <p:spPr>
          <a:xfrm>
            <a:off x="3614050" y="1453400"/>
            <a:ext cx="4412224" cy="3165650"/>
          </a:xfrm>
          <a:prstGeom prst="rect">
            <a:avLst/>
          </a:prstGeom>
          <a:noFill/>
          <a:ln>
            <a:noFill/>
          </a:ln>
        </p:spPr>
      </p:pic>
      <p:sp>
        <p:nvSpPr>
          <p:cNvPr id="66" name="Shape 66"/>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0" name="Shape 70"/>
        <p:cNvGrpSpPr/>
        <p:nvPr/>
      </p:nvGrpSpPr>
      <p:grpSpPr>
        <a:xfrm>
          <a:off x="0" y="0"/>
          <a:ext cx="0" cy="0"/>
          <a:chOff x="0" y="0"/>
          <a:chExt cx="0" cy="0"/>
        </a:xfrm>
      </p:grpSpPr>
      <p:sp>
        <p:nvSpPr>
          <p:cNvPr id="71" name="Shape 71"/>
          <p:cNvSpPr txBox="1"/>
          <p:nvPr>
            <p:ph type="title"/>
          </p:nvPr>
        </p:nvSpPr>
        <p:spPr>
          <a:xfrm>
            <a:off x="311700" y="317538"/>
            <a:ext cx="8520599" cy="408599"/>
          </a:xfrm>
          <a:prstGeom prst="rect">
            <a:avLst/>
          </a:prstGeom>
        </p:spPr>
        <p:txBody>
          <a:bodyPr anchorCtr="0" anchor="t" bIns="91425" lIns="91425" rIns="91425" tIns="91425">
            <a:noAutofit/>
          </a:bodyPr>
          <a:lstStyle/>
          <a:p>
            <a:pPr lvl="0" rtl="0">
              <a:spcBef>
                <a:spcPts val="0"/>
              </a:spcBef>
              <a:buNone/>
            </a:pPr>
            <a:r>
              <a:rPr lang="en"/>
              <a:t>Problem</a:t>
            </a:r>
          </a:p>
        </p:txBody>
      </p:sp>
      <p:sp>
        <p:nvSpPr>
          <p:cNvPr id="72" name="Shape 72"/>
          <p:cNvSpPr txBox="1"/>
          <p:nvPr>
            <p:ph idx="1" type="body"/>
          </p:nvPr>
        </p:nvSpPr>
        <p:spPr>
          <a:xfrm>
            <a:off x="0" y="1763950"/>
            <a:ext cx="9144000" cy="2222400"/>
          </a:xfrm>
          <a:prstGeom prst="rect">
            <a:avLst/>
          </a:prstGeom>
        </p:spPr>
        <p:txBody>
          <a:bodyPr anchorCtr="0" anchor="t" bIns="91425" lIns="91425" rIns="91425" tIns="91425">
            <a:noAutofit/>
          </a:bodyPr>
          <a:lstStyle/>
          <a:p>
            <a:pPr lvl="0" rtl="0">
              <a:spcBef>
                <a:spcPts val="0"/>
              </a:spcBef>
              <a:buNone/>
            </a:pPr>
            <a:r>
              <a:rPr lang="en">
                <a:solidFill>
                  <a:srgbClr val="F3F3F3"/>
                </a:solidFill>
              </a:rPr>
              <a:t>But… mix networks inherently are vulnerable to intersection attacks.</a:t>
            </a:r>
          </a:p>
          <a:p>
            <a:pPr lvl="0" rtl="0">
              <a:spcBef>
                <a:spcPts val="0"/>
              </a:spcBef>
              <a:buNone/>
            </a:pPr>
            <a:r>
              <a:t/>
            </a:r>
            <a:endParaRPr>
              <a:solidFill>
                <a:srgbClr val="F3F3F3"/>
              </a:solidFill>
            </a:endParaRPr>
          </a:p>
          <a:p>
            <a:pPr lvl="0" rtl="0">
              <a:spcBef>
                <a:spcPts val="0"/>
              </a:spcBef>
              <a:buNone/>
            </a:pPr>
            <a:r>
              <a:t/>
            </a:r>
            <a:endParaRPr>
              <a:solidFill>
                <a:srgbClr val="F3F3F3"/>
              </a:solidFill>
            </a:endParaRPr>
          </a:p>
          <a:p>
            <a:pPr lvl="0" rtl="0">
              <a:spcBef>
                <a:spcPts val="0"/>
              </a:spcBef>
              <a:buNone/>
            </a:pPr>
            <a:r>
              <a:t/>
            </a:r>
            <a:endParaRPr>
              <a:solidFill>
                <a:srgbClr val="F3F3F3"/>
              </a:solidFill>
            </a:endParaRPr>
          </a:p>
          <a:p>
            <a:pPr lvl="0" rtl="0">
              <a:spcBef>
                <a:spcPts val="0"/>
              </a:spcBef>
              <a:buNone/>
            </a:pPr>
            <a:r>
              <a:t/>
            </a:r>
            <a:endParaRPr>
              <a:solidFill>
                <a:srgbClr val="F3F3F3"/>
              </a:solidFill>
            </a:endParaRPr>
          </a:p>
        </p:txBody>
      </p:sp>
      <p:sp>
        <p:nvSpPr>
          <p:cNvPr id="73" name="Shape 73"/>
          <p:cNvSpPr txBox="1"/>
          <p:nvPr>
            <p:ph idx="2" type="title"/>
          </p:nvPr>
        </p:nvSpPr>
        <p:spPr>
          <a:xfrm>
            <a:off x="393750" y="182973"/>
            <a:ext cx="8583899" cy="518100"/>
          </a:xfrm>
          <a:prstGeom prst="rect">
            <a:avLst/>
          </a:prstGeom>
        </p:spPr>
        <p:txBody>
          <a:bodyPr anchorCtr="0" anchor="t" bIns="91425" lIns="91425" rIns="91425" tIns="91425">
            <a:noAutofit/>
          </a:bodyPr>
          <a:lstStyle/>
          <a:p>
            <a:pPr lvl="0" rtl="0">
              <a:spcBef>
                <a:spcPts val="0"/>
              </a:spcBef>
              <a:buNone/>
            </a:pPr>
            <a:r>
              <a:rPr lang="en"/>
              <a:t>Problem 1</a:t>
            </a:r>
          </a:p>
        </p:txBody>
      </p:sp>
      <p:pic>
        <p:nvPicPr>
          <p:cNvPr id="74" name="Shape 74"/>
          <p:cNvPicPr preferRelativeResize="0"/>
          <p:nvPr/>
        </p:nvPicPr>
        <p:blipFill>
          <a:blip r:embed="rId3">
            <a:alphaModFix/>
          </a:blip>
          <a:stretch>
            <a:fillRect/>
          </a:stretch>
        </p:blipFill>
        <p:spPr>
          <a:xfrm>
            <a:off x="2704399" y="2509750"/>
            <a:ext cx="1784524" cy="1280349"/>
          </a:xfrm>
          <a:prstGeom prst="rect">
            <a:avLst/>
          </a:prstGeom>
          <a:noFill/>
          <a:ln>
            <a:noFill/>
          </a:ln>
        </p:spPr>
      </p:pic>
      <p:pic>
        <p:nvPicPr>
          <p:cNvPr id="75" name="Shape 75"/>
          <p:cNvPicPr preferRelativeResize="0"/>
          <p:nvPr/>
        </p:nvPicPr>
        <p:blipFill>
          <a:blip r:embed="rId4">
            <a:alphaModFix/>
          </a:blip>
          <a:stretch>
            <a:fillRect/>
          </a:stretch>
        </p:blipFill>
        <p:spPr>
          <a:xfrm>
            <a:off x="4670998" y="2509750"/>
            <a:ext cx="1822125" cy="1307350"/>
          </a:xfrm>
          <a:prstGeom prst="rect">
            <a:avLst/>
          </a:prstGeom>
          <a:noFill/>
          <a:ln>
            <a:noFill/>
          </a:ln>
        </p:spPr>
      </p:pic>
      <p:pic>
        <p:nvPicPr>
          <p:cNvPr id="76" name="Shape 76"/>
          <p:cNvPicPr preferRelativeResize="0"/>
          <p:nvPr/>
        </p:nvPicPr>
        <p:blipFill>
          <a:blip r:embed="rId5">
            <a:alphaModFix/>
          </a:blip>
          <a:stretch>
            <a:fillRect/>
          </a:stretch>
        </p:blipFill>
        <p:spPr>
          <a:xfrm>
            <a:off x="6675199" y="2509750"/>
            <a:ext cx="1822125" cy="1307343"/>
          </a:xfrm>
          <a:prstGeom prst="rect">
            <a:avLst/>
          </a:prstGeom>
          <a:noFill/>
          <a:ln>
            <a:noFill/>
          </a:ln>
        </p:spPr>
      </p:pic>
      <p:pic>
        <p:nvPicPr>
          <p:cNvPr id="77" name="Shape 77"/>
          <p:cNvPicPr preferRelativeResize="0"/>
          <p:nvPr/>
        </p:nvPicPr>
        <p:blipFill>
          <a:blip r:embed="rId6">
            <a:alphaModFix/>
          </a:blip>
          <a:stretch>
            <a:fillRect/>
          </a:stretch>
        </p:blipFill>
        <p:spPr>
          <a:xfrm>
            <a:off x="700199" y="2496250"/>
            <a:ext cx="1822125" cy="1307343"/>
          </a:xfrm>
          <a:prstGeom prst="rect">
            <a:avLst/>
          </a:prstGeom>
          <a:noFill/>
          <a:ln>
            <a:noFill/>
          </a:ln>
        </p:spPr>
      </p:pic>
      <p:sp>
        <p:nvSpPr>
          <p:cNvPr id="78" name="Shape 78"/>
          <p:cNvSpPr txBox="1"/>
          <p:nvPr/>
        </p:nvSpPr>
        <p:spPr>
          <a:xfrm>
            <a:off x="0" y="1300075"/>
            <a:ext cx="9144000" cy="408599"/>
          </a:xfrm>
          <a:prstGeom prst="rect">
            <a:avLst/>
          </a:prstGeom>
          <a:noFill/>
          <a:ln>
            <a:noFill/>
          </a:ln>
        </p:spPr>
        <p:txBody>
          <a:bodyPr anchorCtr="0" anchor="ctr" bIns="91425" lIns="91425" rIns="91425" tIns="91425">
            <a:noAutofit/>
          </a:bodyPr>
          <a:lstStyle/>
          <a:p>
            <a:pPr lvl="0" rtl="0">
              <a:lnSpc>
                <a:spcPct val="115000"/>
              </a:lnSpc>
              <a:spcBef>
                <a:spcPts val="0"/>
              </a:spcBef>
              <a:spcAft>
                <a:spcPts val="1600"/>
              </a:spcAft>
              <a:buNone/>
            </a:pPr>
            <a:r>
              <a:rPr lang="en" sz="1800">
                <a:solidFill>
                  <a:srgbClr val="F3F3F3"/>
                </a:solidFill>
              </a:rPr>
              <a:t>Because mix networks have no structure, they are </a:t>
            </a:r>
            <a:r>
              <a:rPr i="1" lang="en" sz="1800" u="sng">
                <a:solidFill>
                  <a:schemeClr val="hlink"/>
                </a:solidFill>
                <a:hlinkClick r:id="rId7"/>
              </a:rPr>
              <a:t>flexible</a:t>
            </a:r>
            <a:r>
              <a:rPr lang="en" sz="1800" u="sng">
                <a:solidFill>
                  <a:schemeClr val="hlink"/>
                </a:solidFill>
                <a:hlinkClick r:id="rId8"/>
              </a:rPr>
              <a:t>, </a:t>
            </a:r>
            <a:r>
              <a:rPr i="1" lang="en" sz="1800" u="sng">
                <a:solidFill>
                  <a:schemeClr val="hlink"/>
                </a:solidFill>
                <a:hlinkClick r:id="rId9"/>
              </a:rPr>
              <a:t>scalable</a:t>
            </a:r>
            <a:r>
              <a:rPr lang="en" sz="1800" u="sng">
                <a:solidFill>
                  <a:schemeClr val="hlink"/>
                </a:solidFill>
                <a:hlinkClick r:id="rId10"/>
              </a:rPr>
              <a:t>, and </a:t>
            </a:r>
            <a:r>
              <a:rPr i="1" lang="en" sz="1800" u="sng">
                <a:solidFill>
                  <a:schemeClr val="hlink"/>
                </a:solidFill>
                <a:hlinkClick r:id="rId11"/>
              </a:rPr>
              <a:t>extendable</a:t>
            </a:r>
            <a:r>
              <a:rPr lang="en" sz="1800" u="sng">
                <a:solidFill>
                  <a:schemeClr val="hlink"/>
                </a:solidFill>
                <a:hlinkClick r:id="rId12"/>
              </a:rPr>
              <a:t>.</a:t>
            </a:r>
          </a:p>
        </p:txBody>
      </p:sp>
      <p:sp>
        <p:nvSpPr>
          <p:cNvPr id="79" name="Shape 79"/>
          <p:cNvSpPr txBox="1"/>
          <p:nvPr/>
        </p:nvSpPr>
        <p:spPr>
          <a:xfrm>
            <a:off x="0" y="4075075"/>
            <a:ext cx="9144000" cy="690300"/>
          </a:xfrm>
          <a:prstGeom prst="rect">
            <a:avLst/>
          </a:prstGeom>
          <a:noFill/>
          <a:ln>
            <a:noFill/>
          </a:ln>
        </p:spPr>
        <p:txBody>
          <a:bodyPr anchorCtr="0" anchor="ctr" bIns="91425" lIns="91425" rIns="91425" tIns="91425">
            <a:noAutofit/>
          </a:bodyPr>
          <a:lstStyle/>
          <a:p>
            <a:pPr lvl="0" rtl="0">
              <a:lnSpc>
                <a:spcPct val="115000"/>
              </a:lnSpc>
              <a:spcBef>
                <a:spcPts val="0"/>
              </a:spcBef>
              <a:spcAft>
                <a:spcPts val="1600"/>
              </a:spcAft>
              <a:buNone/>
            </a:pPr>
            <a:r>
              <a:t/>
            </a:r>
            <a:endParaRPr/>
          </a:p>
        </p:txBody>
      </p:sp>
      <p:sp>
        <p:nvSpPr>
          <p:cNvPr id="80" name="Shape 80"/>
          <p:cNvSpPr txBox="1"/>
          <p:nvPr/>
        </p:nvSpPr>
        <p:spPr>
          <a:xfrm>
            <a:off x="7723850" y="2243925"/>
            <a:ext cx="1312500" cy="288300"/>
          </a:xfrm>
          <a:prstGeom prst="rect">
            <a:avLst/>
          </a:prstGeom>
          <a:noFill/>
          <a:ln>
            <a:noFill/>
          </a:ln>
        </p:spPr>
        <p:txBody>
          <a:bodyPr anchorCtr="0" anchor="ctr" bIns="91425" lIns="91425" rIns="91425" tIns="91425">
            <a:noAutofit/>
          </a:bodyPr>
          <a:lstStyle/>
          <a:p>
            <a:pPr lvl="0" rtl="0">
              <a:lnSpc>
                <a:spcPct val="150000"/>
              </a:lnSpc>
              <a:spcBef>
                <a:spcPts val="0"/>
              </a:spcBef>
              <a:spcAft>
                <a:spcPts val="800"/>
              </a:spcAft>
              <a:buNone/>
            </a:pPr>
            <a:r>
              <a:rPr lang="en" sz="600">
                <a:solidFill>
                  <a:srgbClr val="333333"/>
                </a:solidFill>
                <a:highlight>
                  <a:srgbClr val="FFFFFF"/>
                </a:highlight>
              </a:rPr>
              <a:t>*Illustrations from Lecture 5.</a:t>
            </a:r>
          </a:p>
        </p:txBody>
      </p:sp>
      <p:sp>
        <p:nvSpPr>
          <p:cNvPr id="81" name="Shape 81"/>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5" name="Shape 85"/>
        <p:cNvGrpSpPr/>
        <p:nvPr/>
      </p:nvGrpSpPr>
      <p:grpSpPr>
        <a:xfrm>
          <a:off x="0" y="0"/>
          <a:ext cx="0" cy="0"/>
          <a:chOff x="0" y="0"/>
          <a:chExt cx="0" cy="0"/>
        </a:xfrm>
      </p:grpSpPr>
      <p:sp>
        <p:nvSpPr>
          <p:cNvPr id="86" name="Shape 86"/>
          <p:cNvSpPr txBox="1"/>
          <p:nvPr>
            <p:ph type="title"/>
          </p:nvPr>
        </p:nvSpPr>
        <p:spPr>
          <a:xfrm>
            <a:off x="311700" y="317538"/>
            <a:ext cx="8520599" cy="408599"/>
          </a:xfrm>
          <a:prstGeom prst="rect">
            <a:avLst/>
          </a:prstGeom>
        </p:spPr>
        <p:txBody>
          <a:bodyPr anchorCtr="0" anchor="t" bIns="91425" lIns="91425" rIns="91425" tIns="91425">
            <a:noAutofit/>
          </a:bodyPr>
          <a:lstStyle/>
          <a:p>
            <a:pPr lvl="0" rtl="0">
              <a:spcBef>
                <a:spcPts val="0"/>
              </a:spcBef>
              <a:buNone/>
            </a:pPr>
            <a:r>
              <a:rPr lang="en"/>
              <a:t>Problem</a:t>
            </a:r>
          </a:p>
        </p:txBody>
      </p:sp>
      <p:sp>
        <p:nvSpPr>
          <p:cNvPr id="87" name="Shape 87"/>
          <p:cNvSpPr txBox="1"/>
          <p:nvPr>
            <p:ph idx="2" type="title"/>
          </p:nvPr>
        </p:nvSpPr>
        <p:spPr>
          <a:xfrm>
            <a:off x="393750" y="182973"/>
            <a:ext cx="8583899" cy="518100"/>
          </a:xfrm>
          <a:prstGeom prst="rect">
            <a:avLst/>
          </a:prstGeom>
        </p:spPr>
        <p:txBody>
          <a:bodyPr anchorCtr="0" anchor="t" bIns="91425" lIns="91425" rIns="91425" tIns="91425">
            <a:noAutofit/>
          </a:bodyPr>
          <a:lstStyle/>
          <a:p>
            <a:pPr lvl="0" rtl="0">
              <a:spcBef>
                <a:spcPts val="0"/>
              </a:spcBef>
              <a:buNone/>
            </a:pPr>
            <a:r>
              <a:rPr lang="en"/>
              <a:t>Problem 2</a:t>
            </a:r>
          </a:p>
        </p:txBody>
      </p:sp>
      <p:sp>
        <p:nvSpPr>
          <p:cNvPr id="88" name="Shape 88"/>
          <p:cNvSpPr txBox="1"/>
          <p:nvPr/>
        </p:nvSpPr>
        <p:spPr>
          <a:xfrm>
            <a:off x="0" y="1117000"/>
            <a:ext cx="9144000" cy="4026300"/>
          </a:xfrm>
          <a:prstGeom prst="rect">
            <a:avLst/>
          </a:prstGeom>
          <a:noFill/>
          <a:ln>
            <a:noFill/>
          </a:ln>
        </p:spPr>
        <p:txBody>
          <a:bodyPr anchorCtr="0" anchor="t" bIns="91425" lIns="91425" rIns="91425" tIns="91425">
            <a:noAutofit/>
          </a:bodyPr>
          <a:lstStyle/>
          <a:p>
            <a:pPr rtl="0">
              <a:lnSpc>
                <a:spcPct val="115000"/>
              </a:lnSpc>
              <a:spcBef>
                <a:spcPts val="0"/>
              </a:spcBef>
              <a:spcAft>
                <a:spcPts val="1600"/>
              </a:spcAft>
              <a:buNone/>
            </a:pPr>
            <a:r>
              <a:rPr lang="en" sz="1800" u="sng">
                <a:solidFill>
                  <a:srgbClr val="F3F3F3"/>
                </a:solidFill>
              </a:rPr>
              <a:t>Original Question:</a:t>
            </a:r>
          </a:p>
          <a:p>
            <a:pPr rtl="0">
              <a:lnSpc>
                <a:spcPct val="115000"/>
              </a:lnSpc>
              <a:spcBef>
                <a:spcPts val="0"/>
              </a:spcBef>
              <a:spcAft>
                <a:spcPts val="1600"/>
              </a:spcAft>
              <a:buNone/>
            </a:pPr>
            <a:r>
              <a:rPr lang="en" sz="1800">
                <a:solidFill>
                  <a:srgbClr val="F3F3F3"/>
                </a:solidFill>
              </a:rPr>
              <a:t>Given a limited number of messages N, can a number of mixes M be found to guarantee an Anonymity Set of a desired size?</a:t>
            </a:r>
          </a:p>
          <a:p>
            <a:pPr rtl="0">
              <a:lnSpc>
                <a:spcPct val="115000"/>
              </a:lnSpc>
              <a:spcBef>
                <a:spcPts val="0"/>
              </a:spcBef>
              <a:spcAft>
                <a:spcPts val="1600"/>
              </a:spcAft>
              <a:buNone/>
            </a:pPr>
            <a:r>
              <a:rPr lang="en" sz="1800" u="sng">
                <a:solidFill>
                  <a:srgbClr val="F3F3F3"/>
                </a:solidFill>
              </a:rPr>
              <a:t>Revised Question:</a:t>
            </a:r>
          </a:p>
          <a:p>
            <a:pPr rtl="0">
              <a:lnSpc>
                <a:spcPct val="115000"/>
              </a:lnSpc>
              <a:spcBef>
                <a:spcPts val="0"/>
              </a:spcBef>
              <a:spcAft>
                <a:spcPts val="1600"/>
              </a:spcAft>
              <a:buNone/>
            </a:pPr>
            <a:r>
              <a:rPr lang="en" sz="1800">
                <a:solidFill>
                  <a:srgbClr val="F3F3F3"/>
                </a:solidFill>
              </a:rPr>
              <a:t>Given as much input as possible, can an Anonymity Set of S size be guaranteed for N messages? </a:t>
            </a:r>
          </a:p>
          <a:p>
            <a:pPr rtl="0">
              <a:lnSpc>
                <a:spcPct val="115000"/>
              </a:lnSpc>
              <a:spcBef>
                <a:spcPts val="0"/>
              </a:spcBef>
              <a:spcAft>
                <a:spcPts val="1600"/>
              </a:spcAft>
              <a:buNone/>
            </a:pPr>
            <a:r>
              <a:rPr lang="en" sz="1800">
                <a:solidFill>
                  <a:srgbClr val="F3F3F3"/>
                </a:solidFill>
              </a:rPr>
              <a:t>**If it’s not possible, or viable, to gather sufficient input to make a guarantee, which parameters are troublesome? Does a reasonable solution exist?</a:t>
            </a:r>
          </a:p>
          <a:p>
            <a:pPr lvl="0" rtl="0">
              <a:lnSpc>
                <a:spcPct val="115000"/>
              </a:lnSpc>
              <a:spcBef>
                <a:spcPts val="0"/>
              </a:spcBef>
              <a:spcAft>
                <a:spcPts val="1600"/>
              </a:spcAft>
              <a:buNone/>
            </a:pPr>
            <a:r>
              <a:t/>
            </a:r>
            <a:endParaRPr sz="1800">
              <a:solidFill>
                <a:srgbClr val="F3F3F3"/>
              </a:solidFill>
            </a:endParaRPr>
          </a:p>
        </p:txBody>
      </p:sp>
      <p:sp>
        <p:nvSpPr>
          <p:cNvPr id="89" name="Shape 89"/>
          <p:cNvSpPr txBox="1"/>
          <p:nvPr/>
        </p:nvSpPr>
        <p:spPr>
          <a:xfrm>
            <a:off x="0" y="4075075"/>
            <a:ext cx="9144000" cy="690300"/>
          </a:xfrm>
          <a:prstGeom prst="rect">
            <a:avLst/>
          </a:prstGeom>
          <a:noFill/>
          <a:ln>
            <a:noFill/>
          </a:ln>
        </p:spPr>
        <p:txBody>
          <a:bodyPr anchorCtr="0" anchor="ctr" bIns="91425" lIns="91425" rIns="91425" tIns="91425">
            <a:noAutofit/>
          </a:bodyPr>
          <a:lstStyle/>
          <a:p>
            <a:pPr lvl="0" rtl="0">
              <a:lnSpc>
                <a:spcPct val="115000"/>
              </a:lnSpc>
              <a:spcBef>
                <a:spcPts val="0"/>
              </a:spcBef>
              <a:spcAft>
                <a:spcPts val="1600"/>
              </a:spcAft>
              <a:buNone/>
            </a:pPr>
            <a:r>
              <a:t/>
            </a:r>
            <a:endParaRPr/>
          </a:p>
        </p:txBody>
      </p:sp>
      <p:sp>
        <p:nvSpPr>
          <p:cNvPr id="90" name="Shape 90"/>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4" name="Shape 94"/>
        <p:cNvGrpSpPr/>
        <p:nvPr/>
      </p:nvGrpSpPr>
      <p:grpSpPr>
        <a:xfrm>
          <a:off x="0" y="0"/>
          <a:ext cx="0" cy="0"/>
          <a:chOff x="0" y="0"/>
          <a:chExt cx="0" cy="0"/>
        </a:xfrm>
      </p:grpSpPr>
      <p:sp>
        <p:nvSpPr>
          <p:cNvPr id="95" name="Shape 95"/>
          <p:cNvSpPr txBox="1"/>
          <p:nvPr>
            <p:ph type="title"/>
          </p:nvPr>
        </p:nvSpPr>
        <p:spPr>
          <a:xfrm>
            <a:off x="311700" y="317538"/>
            <a:ext cx="8520599" cy="408599"/>
          </a:xfrm>
          <a:prstGeom prst="rect">
            <a:avLst/>
          </a:prstGeom>
        </p:spPr>
        <p:txBody>
          <a:bodyPr anchorCtr="0" anchor="t" bIns="91425" lIns="91425" rIns="91425" tIns="91425">
            <a:noAutofit/>
          </a:bodyPr>
          <a:lstStyle/>
          <a:p>
            <a:pPr>
              <a:spcBef>
                <a:spcPts val="0"/>
              </a:spcBef>
              <a:buNone/>
            </a:pPr>
            <a:r>
              <a:rPr lang="en"/>
              <a:t>Project Focus</a:t>
            </a:r>
          </a:p>
        </p:txBody>
      </p:sp>
      <p:sp>
        <p:nvSpPr>
          <p:cNvPr id="96" name="Shape 96"/>
          <p:cNvSpPr txBox="1"/>
          <p:nvPr>
            <p:ph idx="1" type="body"/>
          </p:nvPr>
        </p:nvSpPr>
        <p:spPr>
          <a:xfrm>
            <a:off x="0" y="1103700"/>
            <a:ext cx="9144000" cy="2437800"/>
          </a:xfrm>
          <a:prstGeom prst="rect">
            <a:avLst/>
          </a:prstGeom>
        </p:spPr>
        <p:txBody>
          <a:bodyPr anchorCtr="0" anchor="t" bIns="91425" lIns="91425" rIns="91425" tIns="91425">
            <a:noAutofit/>
          </a:bodyPr>
          <a:lstStyle/>
          <a:p>
            <a:pPr indent="-228600" lvl="0" marL="457200" rtl="0">
              <a:spcBef>
                <a:spcPts val="0"/>
              </a:spcBef>
              <a:buAutoNum type="arabicPeriod"/>
            </a:pPr>
            <a:r>
              <a:rPr lang="en"/>
              <a:t>Explore the variables influencing a sender’s anonymity on a mix network.  </a:t>
            </a:r>
          </a:p>
          <a:p>
            <a:pPr lvl="0" rtl="0">
              <a:spcBef>
                <a:spcPts val="0"/>
              </a:spcBef>
              <a:buNone/>
            </a:pPr>
            <a:r>
              <a:t/>
            </a:r>
            <a:endParaRPr/>
          </a:p>
          <a:p>
            <a:pPr indent="-228600" lvl="0" marL="457200" rtl="0">
              <a:spcBef>
                <a:spcPts val="0"/>
              </a:spcBef>
              <a:buAutoNum type="arabicPeriod"/>
            </a:pPr>
            <a:r>
              <a:rPr lang="en"/>
              <a:t>Develop an algorithm 		NumSafeMessages(|AS|min, ...)</a:t>
            </a:r>
          </a:p>
          <a:p>
            <a:pPr lvl="0">
              <a:spcBef>
                <a:spcPts val="0"/>
              </a:spcBef>
              <a:buNone/>
            </a:pPr>
            <a:r>
              <a:t/>
            </a:r>
            <a:endParaRPr/>
          </a:p>
        </p:txBody>
      </p:sp>
      <p:sp>
        <p:nvSpPr>
          <p:cNvPr id="97" name="Shape 97"/>
          <p:cNvSpPr txBox="1"/>
          <p:nvPr>
            <p:ph idx="2" type="title"/>
          </p:nvPr>
        </p:nvSpPr>
        <p:spPr>
          <a:xfrm>
            <a:off x="393750" y="182973"/>
            <a:ext cx="8583899" cy="518100"/>
          </a:xfrm>
          <a:prstGeom prst="rect">
            <a:avLst/>
          </a:prstGeom>
        </p:spPr>
        <p:txBody>
          <a:bodyPr anchorCtr="0" anchor="t" bIns="91425" lIns="91425" rIns="91425" tIns="91425">
            <a:noAutofit/>
          </a:bodyPr>
          <a:lstStyle/>
          <a:p>
            <a:pPr lvl="0" rtl="0">
              <a:spcBef>
                <a:spcPts val="0"/>
              </a:spcBef>
              <a:buNone/>
            </a:pPr>
            <a:r>
              <a:rPr lang="en"/>
              <a:t>Objectives</a:t>
            </a:r>
          </a:p>
        </p:txBody>
      </p:sp>
      <p:sp>
        <p:nvSpPr>
          <p:cNvPr id="98" name="Shape 98"/>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2" name="Shape 102"/>
        <p:cNvGrpSpPr/>
        <p:nvPr/>
      </p:nvGrpSpPr>
      <p:grpSpPr>
        <a:xfrm>
          <a:off x="0" y="0"/>
          <a:ext cx="0" cy="0"/>
          <a:chOff x="0" y="0"/>
          <a:chExt cx="0" cy="0"/>
        </a:xfrm>
      </p:grpSpPr>
      <p:sp>
        <p:nvSpPr>
          <p:cNvPr id="103" name="Shape 103"/>
          <p:cNvSpPr txBox="1"/>
          <p:nvPr>
            <p:ph type="title"/>
          </p:nvPr>
        </p:nvSpPr>
        <p:spPr>
          <a:xfrm>
            <a:off x="311700" y="317538"/>
            <a:ext cx="8520599" cy="408599"/>
          </a:xfrm>
          <a:prstGeom prst="rect">
            <a:avLst/>
          </a:prstGeom>
        </p:spPr>
        <p:txBody>
          <a:bodyPr anchorCtr="0" anchor="t" bIns="91425" lIns="91425" rIns="91425" tIns="91425">
            <a:noAutofit/>
          </a:bodyPr>
          <a:lstStyle/>
          <a:p>
            <a:pPr>
              <a:spcBef>
                <a:spcPts val="0"/>
              </a:spcBef>
              <a:buNone/>
            </a:pPr>
            <a:r>
              <a:rPr lang="en"/>
              <a:t>Method of Approach</a:t>
            </a:r>
          </a:p>
        </p:txBody>
      </p:sp>
      <p:sp>
        <p:nvSpPr>
          <p:cNvPr id="104" name="Shape 104"/>
          <p:cNvSpPr txBox="1"/>
          <p:nvPr>
            <p:ph idx="1" type="body"/>
          </p:nvPr>
        </p:nvSpPr>
        <p:spPr>
          <a:xfrm>
            <a:off x="0" y="1103700"/>
            <a:ext cx="9144000" cy="2437800"/>
          </a:xfrm>
          <a:prstGeom prst="rect">
            <a:avLst/>
          </a:prstGeom>
        </p:spPr>
        <p:txBody>
          <a:bodyPr anchorCtr="0" anchor="t" bIns="91425" lIns="91425" rIns="91425" tIns="91425">
            <a:noAutofit/>
          </a:bodyPr>
          <a:lstStyle/>
          <a:p>
            <a:pPr rtl="0">
              <a:spcBef>
                <a:spcPts val="0"/>
              </a:spcBef>
              <a:buNone/>
            </a:pPr>
            <a:r>
              <a:rPr lang="en" sz="2400" u="sng"/>
              <a:t>Part 1:</a:t>
            </a:r>
          </a:p>
          <a:p>
            <a:pPr rtl="0">
              <a:spcBef>
                <a:spcPts val="0"/>
              </a:spcBef>
              <a:buNone/>
            </a:pPr>
            <a:r>
              <a:rPr lang="en"/>
              <a:t>Write a windows desktop application in C#/XAML to simulate intersection attacks on mix networks customized with the aforementioned input parameters. </a:t>
            </a:r>
          </a:p>
          <a:p>
            <a:pPr rtl="0">
              <a:spcBef>
                <a:spcPts val="0"/>
              </a:spcBef>
              <a:buNone/>
            </a:pPr>
            <a:r>
              <a:rPr lang="en"/>
              <a:t>* If possible, using a diagramming library, visually depict the simulation in progress.</a:t>
            </a:r>
          </a:p>
          <a:p>
            <a:pPr rtl="0">
              <a:spcBef>
                <a:spcPts val="0"/>
              </a:spcBef>
              <a:buNone/>
            </a:pPr>
            <a:r>
              <a:rPr lang="en" sz="2400" u="sng"/>
              <a:t>Part 2:</a:t>
            </a:r>
          </a:p>
          <a:p>
            <a:pPr lvl="0">
              <a:spcBef>
                <a:spcPts val="0"/>
              </a:spcBef>
              <a:buNone/>
            </a:pPr>
            <a:r>
              <a:rPr lang="en"/>
              <a:t>I’ll use the software developed in Part 1 to answer the question “How many messages are you anonymous for?”.</a:t>
            </a:r>
          </a:p>
        </p:txBody>
      </p:sp>
      <p:sp>
        <p:nvSpPr>
          <p:cNvPr id="105" name="Shape 105"/>
          <p:cNvSpPr txBox="1"/>
          <p:nvPr>
            <p:ph idx="2" type="title"/>
          </p:nvPr>
        </p:nvSpPr>
        <p:spPr>
          <a:xfrm>
            <a:off x="393750" y="182973"/>
            <a:ext cx="8583899" cy="518100"/>
          </a:xfrm>
          <a:prstGeom prst="rect">
            <a:avLst/>
          </a:prstGeom>
        </p:spPr>
        <p:txBody>
          <a:bodyPr anchorCtr="0" anchor="t" bIns="91425" lIns="91425" rIns="91425" tIns="91425">
            <a:noAutofit/>
          </a:bodyPr>
          <a:lstStyle/>
          <a:p>
            <a:pPr lvl="0" rtl="0">
              <a:spcBef>
                <a:spcPts val="0"/>
              </a:spcBef>
              <a:buNone/>
            </a:pPr>
            <a:r>
              <a:rPr lang="en"/>
              <a:t>Approach</a:t>
            </a:r>
          </a:p>
        </p:txBody>
      </p:sp>
      <p:sp>
        <p:nvSpPr>
          <p:cNvPr id="106" name="Shape 106"/>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0" name="Shape 110"/>
        <p:cNvGrpSpPr/>
        <p:nvPr/>
      </p:nvGrpSpPr>
      <p:grpSpPr>
        <a:xfrm>
          <a:off x="0" y="0"/>
          <a:ext cx="0" cy="0"/>
          <a:chOff x="0" y="0"/>
          <a:chExt cx="0" cy="0"/>
        </a:xfrm>
      </p:grpSpPr>
      <p:sp>
        <p:nvSpPr>
          <p:cNvPr id="111" name="Shape 111"/>
          <p:cNvSpPr txBox="1"/>
          <p:nvPr>
            <p:ph type="title"/>
          </p:nvPr>
        </p:nvSpPr>
        <p:spPr>
          <a:xfrm>
            <a:off x="311700" y="317538"/>
            <a:ext cx="8520599" cy="408599"/>
          </a:xfrm>
          <a:prstGeom prst="rect">
            <a:avLst/>
          </a:prstGeom>
        </p:spPr>
        <p:txBody>
          <a:bodyPr anchorCtr="0" anchor="t" bIns="91425" lIns="91425" rIns="91425" tIns="91425">
            <a:noAutofit/>
          </a:bodyPr>
          <a:lstStyle/>
          <a:p>
            <a:pPr lvl="0" rtl="0">
              <a:spcBef>
                <a:spcPts val="0"/>
              </a:spcBef>
              <a:buNone/>
            </a:pPr>
            <a:r>
              <a:rPr lang="en"/>
              <a:t>Method of Approach</a:t>
            </a:r>
          </a:p>
        </p:txBody>
      </p:sp>
      <p:sp>
        <p:nvSpPr>
          <p:cNvPr id="112" name="Shape 112"/>
          <p:cNvSpPr txBox="1"/>
          <p:nvPr>
            <p:ph idx="1" type="body"/>
          </p:nvPr>
        </p:nvSpPr>
        <p:spPr>
          <a:xfrm>
            <a:off x="0" y="1103700"/>
            <a:ext cx="9144000" cy="2437800"/>
          </a:xfrm>
          <a:prstGeom prst="rect">
            <a:avLst/>
          </a:prstGeom>
        </p:spPr>
        <p:txBody>
          <a:bodyPr anchorCtr="0" anchor="t" bIns="91425" lIns="91425" rIns="91425" tIns="91425">
            <a:noAutofit/>
          </a:bodyPr>
          <a:lstStyle/>
          <a:p>
            <a:pPr lvl="0" rtl="0">
              <a:spcBef>
                <a:spcPts val="0"/>
              </a:spcBef>
              <a:buNone/>
            </a:pPr>
            <a:r>
              <a:rPr lang="en" sz="2400" u="sng"/>
              <a:t>Part 1:</a:t>
            </a:r>
          </a:p>
          <a:p>
            <a:pPr indent="-228600" lvl="0" marL="457200" rtl="0">
              <a:lnSpc>
                <a:spcPct val="150000"/>
              </a:lnSpc>
              <a:spcBef>
                <a:spcPts val="0"/>
              </a:spcBef>
              <a:spcAft>
                <a:spcPts val="800"/>
              </a:spcAft>
            </a:pPr>
            <a:r>
              <a:rPr lang="en"/>
              <a:t>The software usefully simulates an intersection attack given input parameters. </a:t>
            </a:r>
          </a:p>
          <a:p>
            <a:pPr indent="-228600" lvl="0" marL="457200" rtl="0">
              <a:lnSpc>
                <a:spcPct val="150000"/>
              </a:lnSpc>
              <a:spcBef>
                <a:spcPts val="0"/>
              </a:spcBef>
              <a:spcAft>
                <a:spcPts val="800"/>
              </a:spcAft>
            </a:pPr>
            <a:r>
              <a:rPr lang="en"/>
              <a:t>The simulation returns a global passive attacker’s view of the sender’s anonymity set after each round. </a:t>
            </a:r>
          </a:p>
          <a:p>
            <a:pPr lvl="0" rtl="0">
              <a:spcBef>
                <a:spcPts val="0"/>
              </a:spcBef>
              <a:buNone/>
            </a:pPr>
            <a:r>
              <a:t/>
            </a:r>
            <a:endParaRPr/>
          </a:p>
          <a:p>
            <a:pPr lvl="0" rtl="0">
              <a:spcBef>
                <a:spcPts val="0"/>
              </a:spcBef>
              <a:buNone/>
            </a:pPr>
            <a:r>
              <a:t/>
            </a:r>
            <a:endParaRPr/>
          </a:p>
        </p:txBody>
      </p:sp>
      <p:sp>
        <p:nvSpPr>
          <p:cNvPr id="113" name="Shape 113"/>
          <p:cNvSpPr txBox="1"/>
          <p:nvPr>
            <p:ph idx="2" type="title"/>
          </p:nvPr>
        </p:nvSpPr>
        <p:spPr>
          <a:xfrm>
            <a:off x="393750" y="182973"/>
            <a:ext cx="8583899" cy="518100"/>
          </a:xfrm>
          <a:prstGeom prst="rect">
            <a:avLst/>
          </a:prstGeom>
        </p:spPr>
        <p:txBody>
          <a:bodyPr anchorCtr="0" anchor="t" bIns="91425" lIns="91425" rIns="91425" tIns="91425">
            <a:noAutofit/>
          </a:bodyPr>
          <a:lstStyle/>
          <a:p>
            <a:pPr lvl="0" rtl="0">
              <a:spcBef>
                <a:spcPts val="0"/>
              </a:spcBef>
              <a:buNone/>
            </a:pPr>
            <a:r>
              <a:rPr lang="en"/>
              <a:t>Metrics 1</a:t>
            </a:r>
          </a:p>
        </p:txBody>
      </p:sp>
      <p:sp>
        <p:nvSpPr>
          <p:cNvPr id="114" name="Shape 114"/>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8" name="Shape 118"/>
        <p:cNvGrpSpPr/>
        <p:nvPr/>
      </p:nvGrpSpPr>
      <p:grpSpPr>
        <a:xfrm>
          <a:off x="0" y="0"/>
          <a:ext cx="0" cy="0"/>
          <a:chOff x="0" y="0"/>
          <a:chExt cx="0" cy="0"/>
        </a:xfrm>
      </p:grpSpPr>
      <p:sp>
        <p:nvSpPr>
          <p:cNvPr id="119" name="Shape 119"/>
          <p:cNvSpPr txBox="1"/>
          <p:nvPr>
            <p:ph type="title"/>
          </p:nvPr>
        </p:nvSpPr>
        <p:spPr>
          <a:xfrm>
            <a:off x="311700" y="317538"/>
            <a:ext cx="8520599" cy="408599"/>
          </a:xfrm>
          <a:prstGeom prst="rect">
            <a:avLst/>
          </a:prstGeom>
        </p:spPr>
        <p:txBody>
          <a:bodyPr anchorCtr="0" anchor="t" bIns="91425" lIns="91425" rIns="91425" tIns="91425">
            <a:noAutofit/>
          </a:bodyPr>
          <a:lstStyle/>
          <a:p>
            <a:pPr lvl="0" rtl="0">
              <a:spcBef>
                <a:spcPts val="0"/>
              </a:spcBef>
              <a:buNone/>
            </a:pPr>
            <a:r>
              <a:rPr lang="en"/>
              <a:t>Method of Approach</a:t>
            </a:r>
          </a:p>
        </p:txBody>
      </p:sp>
      <p:sp>
        <p:nvSpPr>
          <p:cNvPr id="120" name="Shape 120"/>
          <p:cNvSpPr txBox="1"/>
          <p:nvPr>
            <p:ph idx="1" type="body"/>
          </p:nvPr>
        </p:nvSpPr>
        <p:spPr>
          <a:xfrm>
            <a:off x="0" y="1103700"/>
            <a:ext cx="9144000" cy="2437800"/>
          </a:xfrm>
          <a:prstGeom prst="rect">
            <a:avLst/>
          </a:prstGeom>
        </p:spPr>
        <p:txBody>
          <a:bodyPr anchorCtr="0" anchor="t" bIns="91425" lIns="91425" rIns="91425" tIns="91425">
            <a:noAutofit/>
          </a:bodyPr>
          <a:lstStyle/>
          <a:p>
            <a:pPr lvl="0" rtl="0">
              <a:spcBef>
                <a:spcPts val="0"/>
              </a:spcBef>
              <a:buNone/>
            </a:pPr>
            <a:r>
              <a:rPr lang="en" sz="2400" u="sng"/>
              <a:t>Part 2:</a:t>
            </a:r>
          </a:p>
          <a:p>
            <a:pPr indent="-228600" lvl="0" marL="457200" rtl="0">
              <a:spcBef>
                <a:spcPts val="0"/>
              </a:spcBef>
            </a:pPr>
            <a:r>
              <a:rPr lang="en"/>
              <a:t>Analysis aided by Part 1 results in a function which given the needed input parameters returns the number of messages for which a desired anonymity set size holds. </a:t>
            </a:r>
          </a:p>
        </p:txBody>
      </p:sp>
      <p:sp>
        <p:nvSpPr>
          <p:cNvPr id="121" name="Shape 121"/>
          <p:cNvSpPr txBox="1"/>
          <p:nvPr>
            <p:ph idx="2" type="title"/>
          </p:nvPr>
        </p:nvSpPr>
        <p:spPr>
          <a:xfrm>
            <a:off x="393750" y="182973"/>
            <a:ext cx="8583899" cy="518100"/>
          </a:xfrm>
          <a:prstGeom prst="rect">
            <a:avLst/>
          </a:prstGeom>
        </p:spPr>
        <p:txBody>
          <a:bodyPr anchorCtr="0" anchor="t" bIns="91425" lIns="91425" rIns="91425" tIns="91425">
            <a:noAutofit/>
          </a:bodyPr>
          <a:lstStyle/>
          <a:p>
            <a:pPr lvl="0" rtl="0">
              <a:spcBef>
                <a:spcPts val="0"/>
              </a:spcBef>
              <a:buNone/>
            </a:pPr>
            <a:r>
              <a:rPr lang="en"/>
              <a:t>Metrics 2</a:t>
            </a:r>
          </a:p>
        </p:txBody>
      </p:sp>
      <p:sp>
        <p:nvSpPr>
          <p:cNvPr id="122" name="Shape 122"/>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6" name="Shape 126"/>
        <p:cNvGrpSpPr/>
        <p:nvPr/>
      </p:nvGrpSpPr>
      <p:grpSpPr>
        <a:xfrm>
          <a:off x="0" y="0"/>
          <a:ext cx="0" cy="0"/>
          <a:chOff x="0" y="0"/>
          <a:chExt cx="0" cy="0"/>
        </a:xfrm>
      </p:grpSpPr>
      <p:sp>
        <p:nvSpPr>
          <p:cNvPr id="127" name="Shape 127"/>
          <p:cNvSpPr txBox="1"/>
          <p:nvPr>
            <p:ph type="title"/>
          </p:nvPr>
        </p:nvSpPr>
        <p:spPr>
          <a:xfrm>
            <a:off x="311700" y="317538"/>
            <a:ext cx="8520599" cy="408599"/>
          </a:xfrm>
          <a:prstGeom prst="rect">
            <a:avLst/>
          </a:prstGeom>
        </p:spPr>
        <p:txBody>
          <a:bodyPr anchorCtr="0" anchor="t" bIns="91425" lIns="91425" rIns="91425" tIns="91425">
            <a:noAutofit/>
          </a:bodyPr>
          <a:lstStyle/>
          <a:p>
            <a:pPr>
              <a:spcBef>
                <a:spcPts val="0"/>
              </a:spcBef>
              <a:buNone/>
            </a:pPr>
            <a:r>
              <a:rPr lang="en"/>
              <a:t>Progress</a:t>
            </a:r>
          </a:p>
        </p:txBody>
      </p:sp>
      <p:sp>
        <p:nvSpPr>
          <p:cNvPr id="128" name="Shape 128"/>
          <p:cNvSpPr txBox="1"/>
          <p:nvPr>
            <p:ph idx="1" type="body"/>
          </p:nvPr>
        </p:nvSpPr>
        <p:spPr>
          <a:xfrm>
            <a:off x="0" y="1103700"/>
            <a:ext cx="9144000" cy="2437800"/>
          </a:xfrm>
          <a:prstGeom prst="rect">
            <a:avLst/>
          </a:prstGeom>
        </p:spPr>
        <p:txBody>
          <a:bodyPr anchorCtr="0" anchor="t" bIns="91425" lIns="91425" rIns="91425" tIns="91425">
            <a:noAutofit/>
          </a:bodyPr>
          <a:lstStyle/>
          <a:p>
            <a:pPr indent="-228600" lvl="0" marL="457200" rtl="0">
              <a:spcBef>
                <a:spcPts val="0"/>
              </a:spcBef>
              <a:buChar char="●"/>
            </a:pPr>
            <a:r>
              <a:rPr lang="en"/>
              <a:t>Overview of UI</a:t>
            </a:r>
          </a:p>
          <a:p>
            <a:pPr indent="-228600" lvl="0" marL="457200" rtl="0">
              <a:spcBef>
                <a:spcPts val="0"/>
              </a:spcBef>
              <a:buChar char="●"/>
            </a:pPr>
            <a:r>
              <a:rPr lang="en"/>
              <a:t>Scenario 1: mix cascade</a:t>
            </a:r>
          </a:p>
          <a:p>
            <a:pPr indent="-228600" lvl="0" marL="457200" rtl="0">
              <a:spcBef>
                <a:spcPts val="0"/>
              </a:spcBef>
              <a:buChar char="●"/>
            </a:pPr>
            <a:r>
              <a:rPr lang="en"/>
              <a:t>Scenario 2: mix network</a:t>
            </a:r>
          </a:p>
          <a:p>
            <a:pPr indent="-228600" lvl="0" marL="457200" rtl="0">
              <a:spcBef>
                <a:spcPts val="0"/>
              </a:spcBef>
              <a:buChar char="●"/>
            </a:pPr>
            <a:r>
              <a:rPr lang="en"/>
              <a:t>-------------- redux</a:t>
            </a:r>
          </a:p>
          <a:p>
            <a:pPr>
              <a:spcBef>
                <a:spcPts val="0"/>
              </a:spcBef>
              <a:buNone/>
            </a:pPr>
            <a:r>
              <a:t/>
            </a:r>
            <a:endParaRPr/>
          </a:p>
        </p:txBody>
      </p:sp>
      <p:sp>
        <p:nvSpPr>
          <p:cNvPr id="129" name="Shape 129"/>
          <p:cNvSpPr txBox="1"/>
          <p:nvPr>
            <p:ph idx="2" type="title"/>
          </p:nvPr>
        </p:nvSpPr>
        <p:spPr>
          <a:xfrm>
            <a:off x="393750" y="182973"/>
            <a:ext cx="8583899" cy="518100"/>
          </a:xfrm>
          <a:prstGeom prst="rect">
            <a:avLst/>
          </a:prstGeom>
        </p:spPr>
        <p:txBody>
          <a:bodyPr anchorCtr="0" anchor="t" bIns="91425" lIns="91425" rIns="91425" tIns="91425">
            <a:noAutofit/>
          </a:bodyPr>
          <a:lstStyle/>
          <a:p>
            <a:pPr lvl="0" rtl="0">
              <a:spcBef>
                <a:spcPts val="0"/>
              </a:spcBef>
              <a:buNone/>
            </a:pPr>
            <a:r>
              <a:rPr lang="en"/>
              <a:t>Demo</a:t>
            </a:r>
          </a:p>
        </p:txBody>
      </p:sp>
      <p:sp>
        <p:nvSpPr>
          <p:cNvPr id="130" name="Shape 130"/>
          <p:cNvSpPr txBox="1"/>
          <p:nvPr>
            <p:ph idx="12" type="sldNum"/>
          </p:nvPr>
        </p:nvSpPr>
        <p:spPr>
          <a:xfrm>
            <a:off x="8472457" y="4663216"/>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en"/>
              <a:t>‹#›</a:t>
            </a:fld>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dark-2">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