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3" r:id="rId3"/>
    <p:sldId id="262" r:id="rId4"/>
    <p:sldId id="258" r:id="rId5"/>
    <p:sldId id="264" r:id="rId6"/>
    <p:sldId id="261" r:id="rId7"/>
    <p:sldId id="267" r:id="rId8"/>
    <p:sldId id="265" r:id="rId9"/>
    <p:sldId id="259" r:id="rId10"/>
    <p:sldId id="266" r:id="rId11"/>
    <p:sldId id="268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4" autoAdjust="0"/>
  </p:normalViewPr>
  <p:slideViewPr>
    <p:cSldViewPr showGuides="1">
      <p:cViewPr>
        <p:scale>
          <a:sx n="50" d="100"/>
          <a:sy n="50" d="100"/>
        </p:scale>
        <p:origin x="-168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DB14F-296C-434D-8D01-D7973FC49B11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517E-9DB8-4721-8CE6-7B1E1E3DD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9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B517E-9DB8-4721-8CE6-7B1E1E3DD4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2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5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8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2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4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4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0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5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3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4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5550-8348-45CF-8601-63D25A96326C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5C248-7B93-4577-9CFC-CB5D7F1F2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7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924800" cy="2155825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Making the</a:t>
            </a:r>
            <a:br>
              <a:rPr lang="en-US" sz="4800" b="1" dirty="0" smtClean="0"/>
            </a:br>
            <a:r>
              <a:rPr lang="en-US" sz="4800" b="1" dirty="0" smtClean="0"/>
              <a:t>Neutral Traffic Matrix</a:t>
            </a:r>
            <a:br>
              <a:rPr lang="en-US" sz="4800" b="1" dirty="0" smtClean="0"/>
            </a:br>
            <a:r>
              <a:rPr lang="en-US" sz="4800" b="1" dirty="0" smtClean="0"/>
              <a:t>More Meaningful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62600"/>
            <a:ext cx="6400800" cy="762000"/>
          </a:xfrm>
        </p:spPr>
        <p:txBody>
          <a:bodyPr anchor="b"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Joseph Choi</a:t>
            </a:r>
          </a:p>
        </p:txBody>
      </p:sp>
    </p:spTree>
    <p:extLst>
      <p:ext uri="{BB962C8B-B14F-4D97-AF65-F5344CB8AC3E}">
        <p14:creationId xmlns:p14="http://schemas.microsoft.com/office/powerpoint/2010/main" val="31335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Splitting Complications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371600"/>
            <a:ext cx="7848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Each part must ultimately be received by its destination</a:t>
            </a:r>
          </a:p>
          <a:p>
            <a:pPr lvl="1"/>
            <a:r>
              <a:rPr lang="en-US" sz="2000" dirty="0" smtClean="0"/>
              <a:t>Effectively adds another layer of rerouting</a:t>
            </a:r>
          </a:p>
          <a:p>
            <a:pPr lvl="1"/>
            <a:r>
              <a:rPr lang="en-US" sz="2000" dirty="0" smtClean="0"/>
              <a:t>Less flexibility than, say, sending dummy messages</a:t>
            </a:r>
          </a:p>
          <a:p>
            <a:pPr lvl="1"/>
            <a:r>
              <a:rPr lang="en-US" sz="2000" dirty="0" smtClean="0"/>
              <a:t>Solution: Michael Rabin’s IDA (Information Dispersal Algorithm)?</a:t>
            </a:r>
          </a:p>
          <a:p>
            <a:pPr lvl="2"/>
            <a:r>
              <a:rPr lang="en-US" sz="2000" dirty="0" smtClean="0"/>
              <a:t>If splitting into more than 2 pieces</a:t>
            </a:r>
            <a:endParaRPr lang="en-US" dirty="0" smtClean="0"/>
          </a:p>
          <a:p>
            <a:pPr lvl="1"/>
            <a:endParaRPr lang="en-US" sz="2000" dirty="0"/>
          </a:p>
          <a:p>
            <a:r>
              <a:rPr lang="en-US" sz="2400" dirty="0" smtClean="0"/>
              <a:t>In what order should messages be chosen for splitting?</a:t>
            </a:r>
          </a:p>
          <a:p>
            <a:endParaRPr lang="en-US" sz="2400" dirty="0"/>
          </a:p>
          <a:p>
            <a:r>
              <a:rPr lang="en-US" sz="2400" dirty="0" smtClean="0"/>
              <a:t>Specific to Scheme 1:</a:t>
            </a:r>
          </a:p>
          <a:p>
            <a:pPr lvl="1"/>
            <a:r>
              <a:rPr lang="en-US" sz="2000" dirty="0" smtClean="0"/>
              <a:t>Link cost is only ever increased</a:t>
            </a:r>
          </a:p>
          <a:p>
            <a:r>
              <a:rPr lang="en-US" sz="2400" dirty="0" smtClean="0"/>
              <a:t>Specific to Scheme 2:</a:t>
            </a:r>
          </a:p>
          <a:p>
            <a:pPr lvl="1"/>
            <a:r>
              <a:rPr lang="en-US" sz="2000" dirty="0" smtClean="0"/>
              <a:t>Recognize split messages at intermediate nodes</a:t>
            </a:r>
          </a:p>
          <a:p>
            <a:endParaRPr lang="en-US" sz="2400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5187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Every once in a while, nodes will negotiate the number of messages to be sent out in subsequent time windows</a:t>
            </a:r>
          </a:p>
          <a:p>
            <a:endParaRPr lang="en-US" sz="2400" dirty="0" smtClean="0"/>
          </a:p>
          <a:p>
            <a:r>
              <a:rPr lang="en-US" sz="2400" dirty="0" smtClean="0"/>
              <a:t>One message sent by each node to all other nodes</a:t>
            </a:r>
          </a:p>
          <a:p>
            <a:pPr lvl="1"/>
            <a:r>
              <a:rPr lang="en-US" sz="2400" dirty="0" smtClean="0"/>
              <a:t>Contains value: expected # of messages it intends to send</a:t>
            </a:r>
          </a:p>
          <a:p>
            <a:r>
              <a:rPr lang="en-US" sz="2400" dirty="0" smtClean="0"/>
              <a:t>nodes will send messages according to the minimum of these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Alternative: Control Messages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69732" y="4461975"/>
            <a:ext cx="86045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Pros:	If nodes regularly send many messages to every other node,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then one more will be tolerable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no need to send dummy messages</a:t>
            </a:r>
          </a:p>
          <a:p>
            <a:endParaRPr lang="en-US" sz="2400" dirty="0"/>
          </a:p>
          <a:p>
            <a:r>
              <a:rPr lang="en-US" sz="2400" dirty="0" smtClean="0"/>
              <a:t>Cons:	If node activity is usually low, this adds considerable cost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5706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6019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Resources:</a:t>
            </a:r>
          </a:p>
          <a:p>
            <a:endParaRPr lang="en-US" sz="1800" dirty="0" smtClean="0"/>
          </a:p>
          <a:p>
            <a:r>
              <a:rPr lang="en-US" sz="1800" dirty="0" smtClean="0"/>
              <a:t>Richard </a:t>
            </a:r>
            <a:r>
              <a:rPr lang="en-US" sz="1800" dirty="0"/>
              <a:t>E. Newman, Ira S. Moskowitz, Paul </a:t>
            </a:r>
            <a:r>
              <a:rPr lang="en-US" sz="1800" dirty="0" err="1"/>
              <a:t>Syverson</a:t>
            </a:r>
            <a:r>
              <a:rPr lang="en-US" sz="1800" dirty="0"/>
              <a:t> and </a:t>
            </a:r>
            <a:r>
              <a:rPr lang="en-US" sz="1800" dirty="0" smtClean="0"/>
              <a:t>Andrei </a:t>
            </a:r>
            <a:r>
              <a:rPr lang="en-US" sz="1800" dirty="0" err="1" smtClean="0"/>
              <a:t>Serjantov</a:t>
            </a:r>
            <a:r>
              <a:rPr lang="en-US" sz="1800" dirty="0"/>
              <a:t>. </a:t>
            </a:r>
            <a:r>
              <a:rPr lang="en-US" sz="1800" b="1" dirty="0"/>
              <a:t>“Metrics for Traffic Analysis Prevention,”</a:t>
            </a:r>
            <a:r>
              <a:rPr lang="en-US" sz="1800" dirty="0"/>
              <a:t> In PET 2003, Dresden, March 2003.</a:t>
            </a:r>
          </a:p>
          <a:p>
            <a:r>
              <a:rPr lang="en-US" sz="1800" dirty="0" smtClean="0"/>
              <a:t>R.E</a:t>
            </a:r>
            <a:r>
              <a:rPr lang="en-US" sz="1800" dirty="0"/>
              <a:t>. Newman-Wolfe and B.R. </a:t>
            </a:r>
            <a:r>
              <a:rPr lang="en-US" sz="1800" dirty="0" err="1" smtClean="0"/>
              <a:t>Venkatraman</a:t>
            </a:r>
            <a:r>
              <a:rPr lang="en-US" sz="1800" dirty="0"/>
              <a:t>. </a:t>
            </a:r>
            <a:r>
              <a:rPr lang="en-US" sz="1800" b="1" dirty="0"/>
              <a:t>“High Level Prevention of Traffic Analysis,”</a:t>
            </a:r>
            <a:r>
              <a:rPr lang="en-US" sz="1800" dirty="0"/>
              <a:t> </a:t>
            </a:r>
            <a:r>
              <a:rPr lang="en-US" sz="1800" i="1" dirty="0"/>
              <a:t>Seventh Annual Computer Security and Applications Conference</a:t>
            </a:r>
            <a:r>
              <a:rPr lang="en-US" sz="1800" dirty="0"/>
              <a:t>, San Antonio, Texas, December 2-6, 1991, pp. 102-109.</a:t>
            </a:r>
          </a:p>
          <a:p>
            <a:r>
              <a:rPr lang="en-US" sz="1800" dirty="0" smtClean="0"/>
              <a:t>B.R</a:t>
            </a:r>
            <a:r>
              <a:rPr lang="en-US" sz="1800" dirty="0"/>
              <a:t>. </a:t>
            </a:r>
            <a:r>
              <a:rPr lang="en-US" sz="1800" dirty="0" err="1"/>
              <a:t>Venkatraman</a:t>
            </a:r>
            <a:r>
              <a:rPr lang="en-US" sz="1800" dirty="0"/>
              <a:t> and R.E. Wolfe. </a:t>
            </a:r>
            <a:r>
              <a:rPr lang="en-US" sz="1800" b="1" dirty="0"/>
              <a:t>“Capacity Estimation and Auditability of Network Covert Channels,”</a:t>
            </a:r>
            <a:r>
              <a:rPr lang="en-US" sz="1800" dirty="0"/>
              <a:t> </a:t>
            </a:r>
            <a:r>
              <a:rPr lang="en-US" sz="1800" i="1" dirty="0"/>
              <a:t>1995 IEEE Computer Society </a:t>
            </a:r>
            <a:r>
              <a:rPr lang="en-US" sz="1800" i="1" dirty="0" err="1"/>
              <a:t>Symp</a:t>
            </a:r>
            <a:r>
              <a:rPr lang="en-US" sz="1800" i="1" dirty="0"/>
              <a:t>. Security and Privacy</a:t>
            </a:r>
            <a:r>
              <a:rPr lang="en-US" sz="1800" dirty="0"/>
              <a:t>, pp. 186-198.</a:t>
            </a:r>
          </a:p>
          <a:p>
            <a:r>
              <a:rPr lang="en-US" sz="1800" dirty="0" smtClean="0"/>
              <a:t>X</a:t>
            </a:r>
            <a:r>
              <a:rPr lang="en-US" sz="1800" dirty="0"/>
              <a:t>. Fu, B. Graham, Y. Guan, R. </a:t>
            </a:r>
            <a:r>
              <a:rPr lang="en-US" sz="1800" dirty="0" err="1"/>
              <a:t>Bettati</a:t>
            </a:r>
            <a:r>
              <a:rPr lang="en-US" sz="1800" dirty="0"/>
              <a:t> and W. Zhao. </a:t>
            </a:r>
            <a:r>
              <a:rPr lang="en-US" sz="1800" b="1" dirty="0"/>
              <a:t>“</a:t>
            </a:r>
            <a:r>
              <a:rPr lang="en-US" sz="1800" b="1" dirty="0" err="1"/>
              <a:t>NetCamo</a:t>
            </a:r>
            <a:r>
              <a:rPr lang="en-US" sz="1800" b="1" dirty="0"/>
              <a:t>: Camouflaging Network Traffic for Real-Time Applications,”</a:t>
            </a:r>
            <a:r>
              <a:rPr lang="en-US" sz="1800" dirty="0"/>
              <a:t> </a:t>
            </a:r>
            <a:r>
              <a:rPr lang="en-US" sz="1800" i="1" dirty="0"/>
              <a:t>Texas Workshop Security of Information Systems</a:t>
            </a:r>
            <a:r>
              <a:rPr lang="en-US" sz="1800" dirty="0"/>
              <a:t>, April 2003.</a:t>
            </a:r>
          </a:p>
          <a:p>
            <a:r>
              <a:rPr lang="en-US" sz="1800" dirty="0" smtClean="0"/>
              <a:t>Yin </a:t>
            </a:r>
            <a:r>
              <a:rPr lang="en-US" sz="1800" dirty="0"/>
              <a:t>Zhang, Matthew </a:t>
            </a:r>
            <a:r>
              <a:rPr lang="en-US" sz="1800" dirty="0" err="1"/>
              <a:t>Roughan</a:t>
            </a:r>
            <a:r>
              <a:rPr lang="en-US" sz="1800" dirty="0"/>
              <a:t>, Carsten Lund, and David </a:t>
            </a:r>
            <a:r>
              <a:rPr lang="en-US" sz="1800" dirty="0" err="1"/>
              <a:t>Donoho</a:t>
            </a:r>
            <a:r>
              <a:rPr lang="en-US" sz="1800" dirty="0"/>
              <a:t>. </a:t>
            </a:r>
            <a:r>
              <a:rPr lang="en-US" sz="1800" b="1" dirty="0"/>
              <a:t>“An information-theoretic approach to traffic matrix estimation,”</a:t>
            </a:r>
            <a:r>
              <a:rPr lang="en-US" sz="1800" dirty="0"/>
              <a:t> </a:t>
            </a:r>
            <a:r>
              <a:rPr lang="en-US" sz="1800" i="1" dirty="0"/>
              <a:t>2003 Conference on Applications, Technologies, Architectures, and Protocols for Computer Communications</a:t>
            </a:r>
            <a:r>
              <a:rPr lang="en-US" sz="1800" dirty="0"/>
              <a:t>, Karlsruhe, Germany, August 25-29, 2003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Michael Rabin. </a:t>
            </a:r>
            <a:r>
              <a:rPr lang="en-US" sz="1800" b="1" dirty="0" smtClean="0"/>
              <a:t>“Efficient Dispersal of Information for Security, Load Balancing, and Fault Tolerance,” </a:t>
            </a:r>
            <a:r>
              <a:rPr lang="en-US" sz="1800" dirty="0" smtClean="0"/>
              <a:t>In ACM April 1989, pp.335-348.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51783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ogram Files (x86)\Microsoft Office\MEDIA\CAGCAT10\j033511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95198" cy="895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228600"/>
            <a:ext cx="7012112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Goal: Hide Traffic Patterns from a </a:t>
            </a:r>
            <a:br>
              <a:rPr lang="en-US" sz="2800" dirty="0" smtClean="0"/>
            </a:br>
            <a:r>
              <a:rPr lang="en-US" sz="2800" b="1" u="sng" dirty="0" smtClean="0"/>
              <a:t>Global Passive Adversary</a:t>
            </a:r>
            <a:r>
              <a:rPr lang="en-US" sz="2800" dirty="0" smtClean="0"/>
              <a:t>, who knows: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Source and destination of all messages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Number of messages passing along each link</a:t>
            </a:r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82927" y="2514600"/>
            <a:ext cx="797814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Assumptions of the Neutral Traffic Matrix Approach: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Messages are indistinguishable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Same message length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The same message should not be resent</a:t>
            </a:r>
          </a:p>
          <a:p>
            <a:endParaRPr lang="en-US" sz="2800" dirty="0"/>
          </a:p>
          <a:p>
            <a:r>
              <a:rPr lang="en-US" sz="2800" dirty="0" smtClean="0"/>
              <a:t>Further assume: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No node compromise by an attacker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Fully connected graph </a:t>
            </a:r>
            <a:br>
              <a:rPr lang="en-US" sz="2800" dirty="0" smtClean="0"/>
            </a:br>
            <a:r>
              <a:rPr lang="en-US" sz="2800" dirty="0" smtClean="0"/>
              <a:t>(direct path between each pair of nodes)</a:t>
            </a:r>
          </a:p>
        </p:txBody>
      </p:sp>
    </p:spTree>
    <p:extLst>
      <p:ext uri="{BB962C8B-B14F-4D97-AF65-F5344CB8AC3E}">
        <p14:creationId xmlns:p14="http://schemas.microsoft.com/office/powerpoint/2010/main" val="284410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Neutral Traffic Matrix</a:t>
            </a:r>
            <a:endParaRPr lang="en-US" sz="40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724978"/>
              </p:ext>
            </p:extLst>
          </p:nvPr>
        </p:nvGraphicFramePr>
        <p:xfrm>
          <a:off x="1676400" y="1295400"/>
          <a:ext cx="67818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00"/>
                <a:gridCol w="1130300"/>
                <a:gridCol w="1130300"/>
                <a:gridCol w="1130300"/>
                <a:gridCol w="1130300"/>
                <a:gridCol w="1130300"/>
              </a:tblGrid>
              <a:tr h="901700"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k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TM(1,</a:t>
                      </a:r>
                      <a:r>
                        <a:rPr lang="en-US" sz="2000" b="1" baseline="0" dirty="0" smtClean="0"/>
                        <a:t> 1)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TM(1, 2)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TM(1,3)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TM(1, k)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TM(2,</a:t>
                      </a:r>
                      <a:r>
                        <a:rPr lang="en-US" sz="2000" b="1" baseline="0" dirty="0" smtClean="0"/>
                        <a:t> 1)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TM(2, 2)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TM(2,</a:t>
                      </a:r>
                      <a:r>
                        <a:rPr lang="en-US" sz="2000" b="1" baseline="0" dirty="0" smtClean="0"/>
                        <a:t> 3)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TM(2, k)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</a:t>
                      </a:r>
                    </a:p>
                    <a:p>
                      <a:pPr algn="ctr"/>
                      <a:r>
                        <a:rPr lang="en-US" sz="2000" b="1" dirty="0" smtClean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TM(3, 1)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TM(3,</a:t>
                      </a:r>
                      <a:r>
                        <a:rPr lang="en-US" sz="2000" b="1" baseline="0" dirty="0" smtClean="0"/>
                        <a:t> 2)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TM(3, 3)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TM(3, k)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Node </a:t>
                      </a:r>
                    </a:p>
                    <a:p>
                      <a:pPr algn="ctr"/>
                      <a:r>
                        <a:rPr lang="en-US" sz="2000" b="1" dirty="0" smtClean="0"/>
                        <a:t>k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TM(k, 1)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TM(k, 2)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TM(k, 3)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...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TM(k, k)</a:t>
                      </a:r>
                      <a:endParaRPr lang="en-US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5648" y="3318837"/>
            <a:ext cx="1080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Sender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86725" y="754743"/>
            <a:ext cx="1275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Receiver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19406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152221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u="sng" dirty="0" smtClean="0"/>
              <a:t>Two nodes</a:t>
            </a:r>
            <a:r>
              <a:rPr lang="en-US" sz="2300" dirty="0" smtClean="0"/>
              <a:t>:</a:t>
            </a:r>
          </a:p>
          <a:p>
            <a:r>
              <a:rPr lang="en-US" sz="2300" dirty="0" smtClean="0"/>
              <a:t>Padding = send 1 more message from 2 to 1</a:t>
            </a:r>
            <a:endParaRPr lang="en-US" sz="2300" dirty="0" smtClean="0"/>
          </a:p>
          <a:p>
            <a:r>
              <a:rPr lang="en-US" sz="2300" dirty="0" smtClean="0"/>
              <a:t>RR = through oneself is not done</a:t>
            </a:r>
          </a:p>
          <a:p>
            <a:endParaRPr lang="en-US" sz="24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2288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33600"/>
            <a:ext cx="2971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2400" y="4572000"/>
            <a:ext cx="88201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u="sng" dirty="0" smtClean="0"/>
              <a:t>Three nodes</a:t>
            </a:r>
            <a:r>
              <a:rPr lang="en-US" sz="2300" dirty="0" smtClean="0"/>
              <a:t>:</a:t>
            </a:r>
          </a:p>
          <a:p>
            <a:r>
              <a:rPr lang="en-US" sz="2300" dirty="0" smtClean="0"/>
              <a:t>Strictly padding = make each non-diagonal 3 (additional cost: 7)</a:t>
            </a:r>
          </a:p>
          <a:p>
            <a:r>
              <a:rPr lang="en-US" sz="2300" dirty="0" smtClean="0"/>
              <a:t>RR = 	Convert one of 2 </a:t>
            </a:r>
            <a:r>
              <a:rPr lang="en-US" sz="2300" dirty="0" smtClean="0">
                <a:sym typeface="Wingdings" panose="05000000000000000000" pitchFamily="2" charset="2"/>
              </a:rPr>
              <a:t> 1 into 2  3  1 [need +6 padding]</a:t>
            </a:r>
          </a:p>
          <a:p>
            <a:r>
              <a:rPr lang="en-US" sz="2300" dirty="0">
                <a:sym typeface="Wingdings" panose="05000000000000000000" pitchFamily="2" charset="2"/>
              </a:rPr>
              <a:t>	</a:t>
            </a:r>
            <a:r>
              <a:rPr lang="en-US" sz="2300" dirty="0" smtClean="0">
                <a:sym typeface="Wingdings" panose="05000000000000000000" pitchFamily="2" charset="2"/>
              </a:rPr>
              <a:t>	(additional cost: 1RR + 6PAD = 7)</a:t>
            </a:r>
          </a:p>
          <a:p>
            <a:r>
              <a:rPr lang="en-US" sz="2300" dirty="0">
                <a:sym typeface="Wingdings" panose="05000000000000000000" pitchFamily="2" charset="2"/>
              </a:rPr>
              <a:t>	</a:t>
            </a:r>
            <a:r>
              <a:rPr lang="en-US" sz="2300" dirty="0" smtClean="0">
                <a:sym typeface="Wingdings" panose="05000000000000000000" pitchFamily="2" charset="2"/>
              </a:rPr>
              <a:t>Convert one of 3  1 into 3  2  1 [need +5 padding]</a:t>
            </a:r>
          </a:p>
          <a:p>
            <a:r>
              <a:rPr lang="en-US" sz="2300" dirty="0">
                <a:sym typeface="Wingdings" panose="05000000000000000000" pitchFamily="2" charset="2"/>
              </a:rPr>
              <a:t>	</a:t>
            </a:r>
            <a:r>
              <a:rPr lang="en-US" sz="2300" dirty="0" smtClean="0">
                <a:sym typeface="Wingdings" panose="05000000000000000000" pitchFamily="2" charset="2"/>
              </a:rPr>
              <a:t>	(additional cost: 2RR + 5PAD = 7)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2133600"/>
            <a:ext cx="29527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133600"/>
            <a:ext cx="29527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152400" y="2057400"/>
            <a:ext cx="8820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3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Splitting Transform</a:t>
            </a:r>
            <a:br>
              <a:rPr lang="en-US" dirty="0" smtClean="0"/>
            </a:br>
            <a:r>
              <a:rPr lang="en-US" sz="3100" dirty="0" smtClean="0"/>
              <a:t>Scheme 1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3479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Consider two nodes: A and B</a:t>
            </a:r>
            <a:br>
              <a:rPr lang="en-US" sz="2800" dirty="0" smtClean="0"/>
            </a:br>
            <a:r>
              <a:rPr lang="en-US" sz="2800" dirty="0" smtClean="0"/>
              <a:t>A wishes to send one message, m, to B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A splits m into two parts: 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m</a:t>
            </a:r>
            <a:r>
              <a:rPr lang="en-US" sz="2800" baseline="-25000" dirty="0" smtClean="0"/>
              <a:t>2</a:t>
            </a:r>
            <a:br>
              <a:rPr lang="en-US" sz="2800" baseline="-25000" dirty="0" smtClean="0"/>
            </a:b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are padded to reach full message length</a:t>
            </a:r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Each part of the split message behaves like a full message.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00300" y="4662712"/>
            <a:ext cx="434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2324100" y="5631543"/>
            <a:ext cx="21717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PADDING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8200" y="5631543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52400" y="6172200"/>
            <a:ext cx="434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4648200" y="6172200"/>
            <a:ext cx="434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/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5631543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6819900" y="5631543"/>
            <a:ext cx="21717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PADDING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400300" y="5119912"/>
            <a:ext cx="1409700" cy="366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562600" y="5119912"/>
            <a:ext cx="1257300" cy="366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073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9550" y="152400"/>
            <a:ext cx="451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Splitting by Scheme 1</a:t>
            </a:r>
            <a:endParaRPr lang="en-US" sz="36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52729"/>
            <a:ext cx="2971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52800" y="1380627"/>
            <a:ext cx="5638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Node 2 is sending 3 messages to Node 1</a:t>
            </a:r>
          </a:p>
          <a:p>
            <a:endParaRPr lang="en-US" sz="2400" dirty="0"/>
          </a:p>
          <a:p>
            <a:r>
              <a:rPr lang="en-US" sz="2400" dirty="0" smtClean="0"/>
              <a:t>Take two messages, call them a &amp; b</a:t>
            </a:r>
          </a:p>
          <a:p>
            <a:r>
              <a:rPr lang="en-US" sz="2400" dirty="0" smtClean="0"/>
              <a:t>Split a in half </a:t>
            </a:r>
            <a:r>
              <a:rPr lang="en-US" sz="2400" dirty="0" smtClean="0">
                <a:sym typeface="Wingdings" panose="05000000000000000000" pitchFamily="2" charset="2"/>
              </a:rPr>
              <a:t> Message a.1 &amp; a.2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Split b in half  Message b.1 &amp; b.2</a:t>
            </a:r>
          </a:p>
          <a:p>
            <a:endParaRPr lang="en-US" sz="2400" dirty="0" smtClean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Reroute a.2 and b.2 through node 3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Send a.1 and a.2 to node 1 directly.</a:t>
            </a:r>
          </a:p>
          <a:p>
            <a:pPr algn="ctr"/>
            <a:endParaRPr lang="en-US" sz="4000" dirty="0" smtClean="0">
              <a:sym typeface="Wingdings" panose="05000000000000000000" pitchFamily="2" charset="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4143375"/>
            <a:ext cx="297180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>
            <a:stCxn id="5" idx="2"/>
            <a:endCxn id="3074" idx="0"/>
          </p:cNvCxnSpPr>
          <p:nvPr/>
        </p:nvCxnSpPr>
        <p:spPr>
          <a:xfrm>
            <a:off x="1695450" y="3829229"/>
            <a:ext cx="0" cy="314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63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9550" y="152400"/>
            <a:ext cx="466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Splitting by Scheme 1</a:t>
            </a:r>
            <a:endParaRPr lang="en-US" sz="36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52729"/>
            <a:ext cx="2971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28737" y="1407616"/>
            <a:ext cx="5638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Node 1 is sending 2 messages to Node 2</a:t>
            </a:r>
          </a:p>
          <a:p>
            <a:r>
              <a:rPr lang="en-US" sz="2400" dirty="0" smtClean="0"/>
              <a:t>Take a message, call  it a</a:t>
            </a:r>
          </a:p>
          <a:p>
            <a:r>
              <a:rPr lang="en-US" sz="2400" dirty="0" smtClean="0"/>
              <a:t>Split a in half </a:t>
            </a:r>
            <a:r>
              <a:rPr lang="en-US" sz="2400" dirty="0" smtClean="0">
                <a:sym typeface="Wingdings" panose="05000000000000000000" pitchFamily="2" charset="2"/>
              </a:rPr>
              <a:t> Message a.1 &amp; a.2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Send a.1 directly; Reroute a.2 thru node 3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Node 1 is sending 2 messages to Node 3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Take a message, call it b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Split b in half  Message b.1 &amp; b.2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Send b.1 directly; Reroute b.2 thru node 2</a:t>
            </a:r>
          </a:p>
          <a:p>
            <a:endParaRPr lang="en-US" sz="2400" dirty="0" smtClean="0">
              <a:sym typeface="Wingdings" panose="05000000000000000000" pitchFamily="2" charset="2"/>
            </a:endParaRPr>
          </a:p>
          <a:p>
            <a:endParaRPr lang="en-US" sz="2400" dirty="0" smtClean="0">
              <a:sym typeface="Wingdings" panose="05000000000000000000" pitchFamily="2" charset="2"/>
            </a:endParaRPr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>
            <a:off x="1695450" y="3829229"/>
            <a:ext cx="0" cy="314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4219575"/>
            <a:ext cx="30003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3617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4657725" y="6248400"/>
            <a:ext cx="4419600" cy="551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6200" y="6248400"/>
            <a:ext cx="4419600" cy="551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Splitting Transform</a:t>
            </a:r>
            <a:br>
              <a:rPr lang="en-US" dirty="0" smtClean="0"/>
            </a:br>
            <a:r>
              <a:rPr lang="en-US" sz="3100" dirty="0" smtClean="0"/>
              <a:t>Scheme 2</a:t>
            </a:r>
            <a:endParaRPr lang="en-US" sz="31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Consider two nodes: A and B</a:t>
            </a:r>
            <a:br>
              <a:rPr lang="en-US" sz="2800" dirty="0" smtClean="0"/>
            </a:br>
            <a:r>
              <a:rPr lang="en-US" sz="2800" dirty="0" smtClean="0"/>
              <a:t>A wishes to send one message, m, to B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A splits m into two parts: 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m</a:t>
            </a:r>
            <a:r>
              <a:rPr lang="en-US" sz="2800" baseline="-25000" dirty="0" smtClean="0"/>
              <a:t>2</a:t>
            </a:r>
            <a:br>
              <a:rPr lang="en-US" sz="2800" baseline="-25000" dirty="0" smtClean="0"/>
            </a:br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are not padded </a:t>
            </a:r>
            <a:r>
              <a:rPr lang="en-US" sz="2800" dirty="0" smtClean="0">
                <a:sym typeface="Wingdings" panose="05000000000000000000" pitchFamily="2" charset="2"/>
              </a:rPr>
              <a:t></a:t>
            </a:r>
            <a:r>
              <a:rPr lang="en-US" sz="2800" dirty="0" smtClean="0"/>
              <a:t> remain ½ full length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At least two messages must be split at once to get four halves, which are combined to form messages of the full length.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76200" y="4953000"/>
            <a:ext cx="434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324100" y="5696857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38100" y="5682343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428750" y="5410200"/>
            <a:ext cx="51435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781300" y="5410200"/>
            <a:ext cx="4953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686300" y="4953000"/>
            <a:ext cx="43434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34200" y="5689600"/>
            <a:ext cx="2171700" cy="457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47900" y="6324600"/>
            <a:ext cx="2171700" cy="457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baseline="-25000" dirty="0" smtClean="0">
                <a:solidFill>
                  <a:schemeClr val="tx1"/>
                </a:solidFill>
              </a:rPr>
              <a:t>1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6038850" y="5410200"/>
            <a:ext cx="51435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391400" y="5410200"/>
            <a:ext cx="4953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95250" y="6324600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25" name="Rectangle 24"/>
          <p:cNvSpPr/>
          <p:nvPr/>
        </p:nvSpPr>
        <p:spPr>
          <a:xfrm>
            <a:off x="4722586" y="6324600"/>
            <a:ext cx="21717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sp>
        <p:nvSpPr>
          <p:cNvPr id="26" name="Rectangle 25"/>
          <p:cNvSpPr/>
          <p:nvPr/>
        </p:nvSpPr>
        <p:spPr>
          <a:xfrm>
            <a:off x="4648200" y="5689600"/>
            <a:ext cx="2171700" cy="457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baseline="-25000" dirty="0" smtClean="0">
                <a:solidFill>
                  <a:schemeClr val="tx1"/>
                </a:solidFill>
              </a:rPr>
              <a:t>1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58000" y="6324600"/>
            <a:ext cx="2171700" cy="457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374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52729"/>
            <a:ext cx="2971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9550" y="152400"/>
            <a:ext cx="4667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Splitting by </a:t>
            </a:r>
          </a:p>
          <a:p>
            <a:r>
              <a:rPr lang="en-US" sz="3600" dirty="0" smtClean="0"/>
              <a:t>Scheme 2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426372" y="152400"/>
            <a:ext cx="53911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 panose="05000000000000000000" pitchFamily="2" charset="2"/>
              </a:rPr>
              <a:t>Node 2 wants to send 3 </a:t>
            </a:r>
            <a:r>
              <a:rPr lang="en-US" sz="2400" dirty="0" err="1" smtClean="0">
                <a:sym typeface="Wingdings" panose="05000000000000000000" pitchFamily="2" charset="2"/>
              </a:rPr>
              <a:t>msgs</a:t>
            </a:r>
            <a:r>
              <a:rPr lang="en-US" sz="2400" dirty="0" smtClean="0">
                <a:sym typeface="Wingdings" panose="05000000000000000000" pitchFamily="2" charset="2"/>
              </a:rPr>
              <a:t> to Node 1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Node 2 wants to send 1 </a:t>
            </a:r>
            <a:r>
              <a:rPr lang="en-US" sz="2400" dirty="0" err="1" smtClean="0">
                <a:sym typeface="Wingdings" panose="05000000000000000000" pitchFamily="2" charset="2"/>
              </a:rPr>
              <a:t>msg</a:t>
            </a:r>
            <a:r>
              <a:rPr lang="en-US" sz="2400" dirty="0" smtClean="0">
                <a:sym typeface="Wingdings" panose="05000000000000000000" pitchFamily="2" charset="2"/>
              </a:rPr>
              <a:t> to Node 3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Split </a:t>
            </a:r>
            <a:br>
              <a:rPr lang="en-US" sz="2400" dirty="0" smtClean="0">
                <a:sym typeface="Wingdings" panose="05000000000000000000" pitchFamily="2" charset="2"/>
              </a:rPr>
            </a:br>
            <a:r>
              <a:rPr lang="en-US" sz="2400" dirty="0" smtClean="0">
                <a:sym typeface="Wingdings" panose="05000000000000000000" pitchFamily="2" charset="2"/>
              </a:rPr>
              <a:t>one of the messages directed to Node 1 and another message directed to Node 3. 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Interchange parts and send to 3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Perhaps then split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A message from 3 to 1, and from 3 to 2.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Interchange the parts and send to 2.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smtClean="0">
                <a:sym typeface="Wingdings" panose="05000000000000000000" pitchFamily="2" charset="2"/>
              </a:rPr>
              <a:t>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4191000"/>
            <a:ext cx="30003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1695450" y="3829229"/>
            <a:ext cx="0" cy="314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219575"/>
            <a:ext cx="30003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3209925" y="5614898"/>
            <a:ext cx="8286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885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713</Words>
  <Application>Microsoft Office PowerPoint</Application>
  <PresentationFormat>On-screen Show (4:3)</PresentationFormat>
  <Paragraphs>157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Making the Neutral Traffic Matrix More Meaningful</vt:lpstr>
      <vt:lpstr>PowerPoint Presentation</vt:lpstr>
      <vt:lpstr>Neutral Traffic Matrix</vt:lpstr>
      <vt:lpstr>PowerPoint Presentation</vt:lpstr>
      <vt:lpstr>Splitting Transform Scheme 1</vt:lpstr>
      <vt:lpstr>PowerPoint Presentation</vt:lpstr>
      <vt:lpstr>PowerPoint Presentation</vt:lpstr>
      <vt:lpstr>Splitting Transform Scheme 2</vt:lpstr>
      <vt:lpstr>PowerPoint Presentation</vt:lpstr>
      <vt:lpstr>Splitting Complications</vt:lpstr>
      <vt:lpstr>Alternative: Control Messages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the Neutral Traffic Matrix More Meaningful</dc:title>
  <dc:creator>Joseph Choi</dc:creator>
  <cp:lastModifiedBy>Joseph Choi</cp:lastModifiedBy>
  <cp:revision>45</cp:revision>
  <dcterms:created xsi:type="dcterms:W3CDTF">2015-12-01T14:08:27Z</dcterms:created>
  <dcterms:modified xsi:type="dcterms:W3CDTF">2015-12-01T21:51:29Z</dcterms:modified>
</cp:coreProperties>
</file>