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8" r:id="rId3"/>
    <p:sldId id="260" r:id="rId4"/>
    <p:sldId id="259" r:id="rId5"/>
    <p:sldId id="261" r:id="rId6"/>
    <p:sldId id="262" r:id="rId7"/>
    <p:sldId id="26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4" d="100"/>
          <a:sy n="84" d="100"/>
        </p:scale>
        <p:origin x="629"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7177490-68B8-4B5C-BD52-0DA65606C928}" type="datetimeFigureOut">
              <a:rPr lang="en-US" smtClean="0"/>
              <a:t>10/23/2015</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6B300813-7A9A-48C6-8821-899F347FB1C0}" type="slidenum">
              <a:rPr lang="en-US" smtClean="0"/>
              <a:t>‹#›</a:t>
            </a:fld>
            <a:endParaRPr lang="en-US" dirty="0"/>
          </a:p>
        </p:txBody>
      </p:sp>
    </p:spTree>
    <p:extLst>
      <p:ext uri="{BB962C8B-B14F-4D97-AF65-F5344CB8AC3E}">
        <p14:creationId xmlns:p14="http://schemas.microsoft.com/office/powerpoint/2010/main" val="13745610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177490-68B8-4B5C-BD52-0DA65606C928}" type="datetimeFigureOut">
              <a:rPr lang="en-US" smtClean="0"/>
              <a:t>10/23/2015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B300813-7A9A-48C6-8821-899F347FB1C0}" type="slidenum">
              <a:rPr lang="en-US" smtClean="0"/>
              <a:t>‹#›</a:t>
            </a:fld>
            <a:endParaRPr lang="en-US" dirty="0"/>
          </a:p>
        </p:txBody>
      </p:sp>
    </p:spTree>
    <p:extLst>
      <p:ext uri="{BB962C8B-B14F-4D97-AF65-F5344CB8AC3E}">
        <p14:creationId xmlns:p14="http://schemas.microsoft.com/office/powerpoint/2010/main" val="42123264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7177490-68B8-4B5C-BD52-0DA65606C928}" type="datetimeFigureOut">
              <a:rPr lang="en-US" smtClean="0"/>
              <a:t>10/23/2015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B300813-7A9A-48C6-8821-899F347FB1C0}" type="slidenum">
              <a:rPr lang="en-US" smtClean="0"/>
              <a:t>‹#›</a:t>
            </a:fld>
            <a:endParaRPr lang="en-US" dirty="0"/>
          </a:p>
        </p:txBody>
      </p:sp>
    </p:spTree>
    <p:extLst>
      <p:ext uri="{BB962C8B-B14F-4D97-AF65-F5344CB8AC3E}">
        <p14:creationId xmlns:p14="http://schemas.microsoft.com/office/powerpoint/2010/main" val="20125686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7177490-68B8-4B5C-BD52-0DA65606C928}" type="datetimeFigureOut">
              <a:rPr lang="en-US" smtClean="0"/>
              <a:t>10/23/2015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B300813-7A9A-48C6-8821-899F347FB1C0}" type="slidenum">
              <a:rPr lang="en-US" smtClean="0"/>
              <a:t>‹#›</a:t>
            </a:fld>
            <a:endParaRPr lang="en-US" dirty="0"/>
          </a:p>
        </p:txBody>
      </p:sp>
    </p:spTree>
    <p:extLst>
      <p:ext uri="{BB962C8B-B14F-4D97-AF65-F5344CB8AC3E}">
        <p14:creationId xmlns:p14="http://schemas.microsoft.com/office/powerpoint/2010/main" val="24230323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7177490-68B8-4B5C-BD52-0DA65606C928}" type="datetimeFigureOut">
              <a:rPr lang="en-US" smtClean="0"/>
              <a:t>10/23/2015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B300813-7A9A-48C6-8821-899F347FB1C0}" type="slidenum">
              <a:rPr lang="en-US" smtClean="0"/>
              <a:t>‹#›</a:t>
            </a:fld>
            <a:endParaRPr lang="en-US" dirty="0"/>
          </a:p>
        </p:txBody>
      </p:sp>
    </p:spTree>
    <p:extLst>
      <p:ext uri="{BB962C8B-B14F-4D97-AF65-F5344CB8AC3E}">
        <p14:creationId xmlns:p14="http://schemas.microsoft.com/office/powerpoint/2010/main" val="34324387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7177490-68B8-4B5C-BD52-0DA65606C928}" type="datetimeFigureOut">
              <a:rPr lang="en-US" smtClean="0"/>
              <a:t>10/23/2015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B300813-7A9A-48C6-8821-899F347FB1C0}" type="slidenum">
              <a:rPr lang="en-US" smtClean="0"/>
              <a:t>‹#›</a:t>
            </a:fld>
            <a:endParaRPr lang="en-US" dirty="0"/>
          </a:p>
        </p:txBody>
      </p:sp>
    </p:spTree>
    <p:extLst>
      <p:ext uri="{BB962C8B-B14F-4D97-AF65-F5344CB8AC3E}">
        <p14:creationId xmlns:p14="http://schemas.microsoft.com/office/powerpoint/2010/main" val="34826139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7177490-68B8-4B5C-BD52-0DA65606C928}" type="datetimeFigureOut">
              <a:rPr lang="en-US" smtClean="0"/>
              <a:t>10/23/2015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B300813-7A9A-48C6-8821-899F347FB1C0}" type="slidenum">
              <a:rPr lang="en-US" smtClean="0"/>
              <a:t>‹#›</a:t>
            </a:fld>
            <a:endParaRPr lang="en-US" dirty="0"/>
          </a:p>
        </p:txBody>
      </p:sp>
    </p:spTree>
    <p:extLst>
      <p:ext uri="{BB962C8B-B14F-4D97-AF65-F5344CB8AC3E}">
        <p14:creationId xmlns:p14="http://schemas.microsoft.com/office/powerpoint/2010/main" val="4230482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7177490-68B8-4B5C-BD52-0DA65606C928}" type="datetimeFigureOut">
              <a:rPr lang="en-US" smtClean="0"/>
              <a:t>10/23/2015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B300813-7A9A-48C6-8821-899F347FB1C0}" type="slidenum">
              <a:rPr lang="en-US" smtClean="0"/>
              <a:t>‹#›</a:t>
            </a:fld>
            <a:endParaRPr lang="en-US" dirty="0"/>
          </a:p>
        </p:txBody>
      </p:sp>
    </p:spTree>
    <p:extLst>
      <p:ext uri="{BB962C8B-B14F-4D97-AF65-F5344CB8AC3E}">
        <p14:creationId xmlns:p14="http://schemas.microsoft.com/office/powerpoint/2010/main" val="25412720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7177490-68B8-4B5C-BD52-0DA65606C928}" type="datetimeFigureOut">
              <a:rPr lang="en-US" smtClean="0"/>
              <a:t>10/23/2015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B300813-7A9A-48C6-8821-899F347FB1C0}" type="slidenum">
              <a:rPr lang="en-US" smtClean="0"/>
              <a:t>‹#›</a:t>
            </a:fld>
            <a:endParaRPr lang="en-US" dirty="0"/>
          </a:p>
        </p:txBody>
      </p:sp>
    </p:spTree>
    <p:extLst>
      <p:ext uri="{BB962C8B-B14F-4D97-AF65-F5344CB8AC3E}">
        <p14:creationId xmlns:p14="http://schemas.microsoft.com/office/powerpoint/2010/main" val="18837771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7177490-68B8-4B5C-BD52-0DA65606C928}" type="datetimeFigureOut">
              <a:rPr lang="en-US" smtClean="0"/>
              <a:t>10/23/2015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6B300813-7A9A-48C6-8821-899F347FB1C0}" type="slidenum">
              <a:rPr lang="en-US" smtClean="0"/>
              <a:t>‹#›</a:t>
            </a:fld>
            <a:endParaRPr lang="en-US" dirty="0"/>
          </a:p>
        </p:txBody>
      </p:sp>
    </p:spTree>
    <p:extLst>
      <p:ext uri="{BB962C8B-B14F-4D97-AF65-F5344CB8AC3E}">
        <p14:creationId xmlns:p14="http://schemas.microsoft.com/office/powerpoint/2010/main" val="41010552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7177490-68B8-4B5C-BD52-0DA65606C928}" type="datetimeFigureOut">
              <a:rPr lang="en-US" smtClean="0"/>
              <a:t>10/23/2015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B300813-7A9A-48C6-8821-899F347FB1C0}" type="slidenum">
              <a:rPr lang="en-US" smtClean="0"/>
              <a:t>‹#›</a:t>
            </a:fld>
            <a:endParaRPr lang="en-US" dirty="0"/>
          </a:p>
        </p:txBody>
      </p:sp>
    </p:spTree>
    <p:extLst>
      <p:ext uri="{BB962C8B-B14F-4D97-AF65-F5344CB8AC3E}">
        <p14:creationId xmlns:p14="http://schemas.microsoft.com/office/powerpoint/2010/main" val="9162027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7177490-68B8-4B5C-BD52-0DA65606C928}" type="datetimeFigureOut">
              <a:rPr lang="en-US" smtClean="0"/>
              <a:t>10/23/2015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B300813-7A9A-48C6-8821-899F347FB1C0}" type="slidenum">
              <a:rPr lang="en-US" smtClean="0"/>
              <a:t>‹#›</a:t>
            </a:fld>
            <a:endParaRPr lang="en-US" dirty="0"/>
          </a:p>
        </p:txBody>
      </p:sp>
    </p:spTree>
    <p:extLst>
      <p:ext uri="{BB962C8B-B14F-4D97-AF65-F5344CB8AC3E}">
        <p14:creationId xmlns:p14="http://schemas.microsoft.com/office/powerpoint/2010/main" val="1690172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7177490-68B8-4B5C-BD52-0DA65606C928}" type="datetimeFigureOut">
              <a:rPr lang="en-US" smtClean="0"/>
              <a:t>10/23/2015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B300813-7A9A-48C6-8821-899F347FB1C0}" type="slidenum">
              <a:rPr lang="en-US" smtClean="0"/>
              <a:t>‹#›</a:t>
            </a:fld>
            <a:endParaRPr lang="en-US" dirty="0"/>
          </a:p>
        </p:txBody>
      </p:sp>
    </p:spTree>
    <p:extLst>
      <p:ext uri="{BB962C8B-B14F-4D97-AF65-F5344CB8AC3E}">
        <p14:creationId xmlns:p14="http://schemas.microsoft.com/office/powerpoint/2010/main" val="36597572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7177490-68B8-4B5C-BD52-0DA65606C928}" type="datetimeFigureOut">
              <a:rPr lang="en-US" smtClean="0"/>
              <a:t>10/23/2015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B300813-7A9A-48C6-8821-899F347FB1C0}" type="slidenum">
              <a:rPr lang="en-US" smtClean="0"/>
              <a:t>‹#›</a:t>
            </a:fld>
            <a:endParaRPr lang="en-US" dirty="0"/>
          </a:p>
        </p:txBody>
      </p:sp>
    </p:spTree>
    <p:extLst>
      <p:ext uri="{BB962C8B-B14F-4D97-AF65-F5344CB8AC3E}">
        <p14:creationId xmlns:p14="http://schemas.microsoft.com/office/powerpoint/2010/main" val="2754450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177490-68B8-4B5C-BD52-0DA65606C928}" type="datetimeFigureOut">
              <a:rPr lang="en-US" smtClean="0"/>
              <a:t>10/23/2015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B300813-7A9A-48C6-8821-899F347FB1C0}" type="slidenum">
              <a:rPr lang="en-US" smtClean="0"/>
              <a:t>‹#›</a:t>
            </a:fld>
            <a:endParaRPr lang="en-US" dirty="0"/>
          </a:p>
        </p:txBody>
      </p:sp>
    </p:spTree>
    <p:extLst>
      <p:ext uri="{BB962C8B-B14F-4D97-AF65-F5344CB8AC3E}">
        <p14:creationId xmlns:p14="http://schemas.microsoft.com/office/powerpoint/2010/main" val="1289264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177490-68B8-4B5C-BD52-0DA65606C928}" type="datetimeFigureOut">
              <a:rPr lang="en-US" smtClean="0"/>
              <a:t>10/23/2015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B300813-7A9A-48C6-8821-899F347FB1C0}" type="slidenum">
              <a:rPr lang="en-US" smtClean="0"/>
              <a:t>‹#›</a:t>
            </a:fld>
            <a:endParaRPr lang="en-US" dirty="0"/>
          </a:p>
        </p:txBody>
      </p:sp>
    </p:spTree>
    <p:extLst>
      <p:ext uri="{BB962C8B-B14F-4D97-AF65-F5344CB8AC3E}">
        <p14:creationId xmlns:p14="http://schemas.microsoft.com/office/powerpoint/2010/main" val="10127066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177490-68B8-4B5C-BD52-0DA65606C928}" type="datetimeFigureOut">
              <a:rPr lang="en-US" smtClean="0"/>
              <a:t>10/23/2015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B300813-7A9A-48C6-8821-899F347FB1C0}" type="slidenum">
              <a:rPr lang="en-US" smtClean="0"/>
              <a:t>‹#›</a:t>
            </a:fld>
            <a:endParaRPr lang="en-US" dirty="0"/>
          </a:p>
        </p:txBody>
      </p:sp>
    </p:spTree>
    <p:extLst>
      <p:ext uri="{BB962C8B-B14F-4D97-AF65-F5344CB8AC3E}">
        <p14:creationId xmlns:p14="http://schemas.microsoft.com/office/powerpoint/2010/main" val="26441356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7177490-68B8-4B5C-BD52-0DA65606C928}" type="datetimeFigureOut">
              <a:rPr lang="en-US" smtClean="0"/>
              <a:t>10/23/2015</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6B300813-7A9A-48C6-8821-899F347FB1C0}" type="slidenum">
              <a:rPr lang="en-US" smtClean="0"/>
              <a:t>‹#›</a:t>
            </a:fld>
            <a:endParaRPr lang="en-US" dirty="0"/>
          </a:p>
        </p:txBody>
      </p:sp>
    </p:spTree>
    <p:extLst>
      <p:ext uri="{BB962C8B-B14F-4D97-AF65-F5344CB8AC3E}">
        <p14:creationId xmlns:p14="http://schemas.microsoft.com/office/powerpoint/2010/main" val="299480804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cise.ufl.edu/~nemo/.../lect04aCrowds.ppt" TargetMode="External"/><Relationship Id="rId2" Type="http://schemas.openxmlformats.org/officeDocument/2006/relationships/hyperlink" Target="http://www.cise.ufl.edu/~nemo/anonymity/papers/crowds:tissec.pdf" TargetMode="External"/><Relationship Id="rId1" Type="http://schemas.openxmlformats.org/officeDocument/2006/relationships/slideLayout" Target="../slideLayouts/slideLayout2.xml"/><Relationship Id="rId4" Type="http://schemas.openxmlformats.org/officeDocument/2006/relationships/hyperlink" Target="http://freehaven.net/anonbib/cache/taxonomy-dummy.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Increasing Anonymity via Dummy </a:t>
            </a:r>
            <a:r>
              <a:rPr lang="en-US" dirty="0" smtClean="0"/>
              <a:t>Jondos </a:t>
            </a:r>
            <a:r>
              <a:rPr lang="en-US" dirty="0" smtClean="0"/>
              <a:t>in </a:t>
            </a:r>
            <a:r>
              <a:rPr lang="en-US" dirty="0"/>
              <a:t>a</a:t>
            </a:r>
            <a:r>
              <a:rPr lang="en-US" dirty="0" smtClean="0"/>
              <a:t> Crowd</a:t>
            </a:r>
            <a:endParaRPr lang="en-US" dirty="0"/>
          </a:p>
        </p:txBody>
      </p:sp>
      <p:sp>
        <p:nvSpPr>
          <p:cNvPr id="3" name="Subtitle 2"/>
          <p:cNvSpPr>
            <a:spLocks noGrp="1"/>
          </p:cNvSpPr>
          <p:nvPr>
            <p:ph type="subTitle" idx="1"/>
          </p:nvPr>
        </p:nvSpPr>
        <p:spPr/>
        <p:txBody>
          <a:bodyPr/>
          <a:lstStyle/>
          <a:p>
            <a:r>
              <a:rPr lang="en-US" dirty="0" smtClean="0"/>
              <a:t>Author: Benjamin Winninger</a:t>
            </a:r>
            <a:endParaRPr lang="en-US" dirty="0"/>
          </a:p>
        </p:txBody>
      </p:sp>
    </p:spTree>
    <p:extLst>
      <p:ext uri="{BB962C8B-B14F-4D97-AF65-F5344CB8AC3E}">
        <p14:creationId xmlns:p14="http://schemas.microsoft.com/office/powerpoint/2010/main" val="41456385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Eavesdropping Attacks </a:t>
            </a:r>
            <a:endParaRPr lang="en-US" dirty="0"/>
          </a:p>
        </p:txBody>
      </p:sp>
      <p:sp>
        <p:nvSpPr>
          <p:cNvPr id="3" name="Content Placeholder 2"/>
          <p:cNvSpPr>
            <a:spLocks noGrp="1"/>
          </p:cNvSpPr>
          <p:nvPr>
            <p:ph idx="1"/>
          </p:nvPr>
        </p:nvSpPr>
        <p:spPr/>
        <p:txBody>
          <a:bodyPr>
            <a:normAutofit/>
          </a:bodyPr>
          <a:lstStyle/>
          <a:p>
            <a:r>
              <a:rPr lang="en-US" dirty="0" smtClean="0"/>
              <a:t>Local Eavesdropper: An attacker who can view all communication to and from a user.</a:t>
            </a:r>
          </a:p>
          <a:p>
            <a:r>
              <a:rPr lang="en-US" dirty="0" smtClean="0"/>
              <a:t>If the eavesdropper gets lucky and is listening to the sender, then the sender is exposed! Otherwise, the receiver is beyond suspicion.</a:t>
            </a:r>
          </a:p>
          <a:p>
            <a:r>
              <a:rPr lang="en-US" dirty="0" smtClean="0"/>
              <a:t>As the size of the crowd increases, the probability of a local eavesdropper getting lucky decreases.</a:t>
            </a:r>
          </a:p>
        </p:txBody>
      </p:sp>
    </p:spTree>
    <p:extLst>
      <p:ext uri="{BB962C8B-B14F-4D97-AF65-F5344CB8AC3E}">
        <p14:creationId xmlns:p14="http://schemas.microsoft.com/office/powerpoint/2010/main" val="7084178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End Server Attacks</a:t>
            </a:r>
            <a:endParaRPr lang="en-US" dirty="0"/>
          </a:p>
        </p:txBody>
      </p:sp>
      <p:sp>
        <p:nvSpPr>
          <p:cNvPr id="3" name="Content Placeholder 2"/>
          <p:cNvSpPr>
            <a:spLocks noGrp="1"/>
          </p:cNvSpPr>
          <p:nvPr>
            <p:ph idx="1"/>
          </p:nvPr>
        </p:nvSpPr>
        <p:spPr/>
        <p:txBody>
          <a:bodyPr>
            <a:normAutofit/>
          </a:bodyPr>
          <a:lstStyle/>
          <a:p>
            <a:r>
              <a:rPr lang="en-US" dirty="0" smtClean="0"/>
              <a:t>End Server: The web server to which the jondo’s request is sent.</a:t>
            </a:r>
          </a:p>
          <a:p>
            <a:r>
              <a:rPr lang="en-US" dirty="0" smtClean="0"/>
              <a:t>Since the server can see traffic to and from itself, receiver anonymity isn’t possible! Also, since any jondo could have forwarded the request, it is equally likely that any jondo did forward the request.</a:t>
            </a:r>
          </a:p>
          <a:p>
            <a:r>
              <a:rPr lang="en-US" dirty="0" smtClean="0"/>
              <a:t>As the size of the crowd increases, the probability of determining which jondo forwarded the request decreases.</a:t>
            </a:r>
          </a:p>
        </p:txBody>
      </p:sp>
    </p:spTree>
    <p:extLst>
      <p:ext uri="{BB962C8B-B14F-4D97-AF65-F5344CB8AC3E}">
        <p14:creationId xmlns:p14="http://schemas.microsoft.com/office/powerpoint/2010/main" val="26335570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Collaborating Jondo Attacks</a:t>
            </a:r>
            <a:endParaRPr lang="en-US" dirty="0"/>
          </a:p>
        </p:txBody>
      </p:sp>
      <p:sp>
        <p:nvSpPr>
          <p:cNvPr id="3" name="Content Placeholder 2"/>
          <p:cNvSpPr>
            <a:spLocks noGrp="1"/>
          </p:cNvSpPr>
          <p:nvPr>
            <p:ph idx="1"/>
          </p:nvPr>
        </p:nvSpPr>
        <p:spPr/>
        <p:txBody>
          <a:bodyPr>
            <a:normAutofit lnSpcReduction="10000"/>
          </a:bodyPr>
          <a:lstStyle/>
          <a:p>
            <a:r>
              <a:rPr lang="en-US" dirty="0" smtClean="0"/>
              <a:t>Collaborating Jondos: A group of crowd members that can view all communication to and from “collaborating” users and pool this information together to find the sender of a request.</a:t>
            </a:r>
          </a:p>
          <a:p>
            <a:r>
              <a:rPr lang="en-US" dirty="0" smtClean="0"/>
              <a:t>If the number of crowd members n &gt;= p</a:t>
            </a:r>
            <a:r>
              <a:rPr lang="en-US" baseline="-25000" dirty="0" smtClean="0"/>
              <a:t>f</a:t>
            </a:r>
            <a:r>
              <a:rPr lang="en-US" dirty="0" smtClean="0"/>
              <a:t>*(c+1)/(p</a:t>
            </a:r>
            <a:r>
              <a:rPr lang="en-US" baseline="-25000" dirty="0" smtClean="0"/>
              <a:t>f</a:t>
            </a:r>
            <a:r>
              <a:rPr lang="en-US" dirty="0" smtClean="0"/>
              <a:t>-(1/2))  (note: c = number of collaborators, p</a:t>
            </a:r>
            <a:r>
              <a:rPr lang="en-US" baseline="-25000" dirty="0" smtClean="0"/>
              <a:t>f</a:t>
            </a:r>
            <a:r>
              <a:rPr lang="en-US" dirty="0" smtClean="0"/>
              <a:t> = probability of forwarding, assumed &gt; (1/2)), then the sender has probable innocence!</a:t>
            </a:r>
          </a:p>
          <a:p>
            <a:r>
              <a:rPr lang="en-US" dirty="0" smtClean="0"/>
              <a:t>As the size of the crowd increases, the number of collaborating jondos that it can resist also increases! </a:t>
            </a:r>
          </a:p>
        </p:txBody>
      </p:sp>
    </p:spTree>
    <p:extLst>
      <p:ext uri="{BB962C8B-B14F-4D97-AF65-F5344CB8AC3E}">
        <p14:creationId xmlns:p14="http://schemas.microsoft.com/office/powerpoint/2010/main" val="19203631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Takeaways</a:t>
            </a:r>
            <a:endParaRPr lang="en-US" dirty="0"/>
          </a:p>
        </p:txBody>
      </p:sp>
      <p:sp>
        <p:nvSpPr>
          <p:cNvPr id="3" name="Content Placeholder 2"/>
          <p:cNvSpPr>
            <a:spLocks noGrp="1"/>
          </p:cNvSpPr>
          <p:nvPr>
            <p:ph idx="1"/>
          </p:nvPr>
        </p:nvSpPr>
        <p:spPr/>
        <p:txBody>
          <a:bodyPr>
            <a:normAutofit lnSpcReduction="10000"/>
          </a:bodyPr>
          <a:lstStyle/>
          <a:p>
            <a:r>
              <a:rPr lang="en-US" dirty="0" smtClean="0"/>
              <a:t>In order for a crowd to provide maximum anonymity, the crowd must have a large number of “users”.</a:t>
            </a:r>
          </a:p>
          <a:p>
            <a:r>
              <a:rPr lang="en-US" dirty="0" smtClean="0"/>
              <a:t>In an event where there are few (non-collaborating) users, dummy jondos can help a crowd resist all three attacks discussed.</a:t>
            </a:r>
          </a:p>
          <a:p>
            <a:r>
              <a:rPr lang="en-US" dirty="0" smtClean="0"/>
              <a:t>The case of the collaborating jondos is particularly interesting since it poses the greatest (consistent) threat to crowd anonymity, so dummy jondos could prove to be extremely useful in this scenario (i.e. by keeping n above the specified value in the previous slide)</a:t>
            </a:r>
            <a:endParaRPr lang="en-US" dirty="0"/>
          </a:p>
        </p:txBody>
      </p:sp>
    </p:spTree>
    <p:extLst>
      <p:ext uri="{BB962C8B-B14F-4D97-AF65-F5344CB8AC3E}">
        <p14:creationId xmlns:p14="http://schemas.microsoft.com/office/powerpoint/2010/main" val="28356332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Analysis To Be Completed</a:t>
            </a:r>
            <a:endParaRPr lang="en-US" dirty="0"/>
          </a:p>
        </p:txBody>
      </p:sp>
      <p:sp>
        <p:nvSpPr>
          <p:cNvPr id="3" name="Content Placeholder 2"/>
          <p:cNvSpPr>
            <a:spLocks noGrp="1"/>
          </p:cNvSpPr>
          <p:nvPr>
            <p:ph idx="1"/>
          </p:nvPr>
        </p:nvSpPr>
        <p:spPr/>
        <p:txBody>
          <a:bodyPr/>
          <a:lstStyle/>
          <a:p>
            <a:r>
              <a:rPr lang="en-US" dirty="0" smtClean="0"/>
              <a:t>What is the tradeoff of latency for anonymity?</a:t>
            </a:r>
          </a:p>
          <a:p>
            <a:r>
              <a:rPr lang="en-US" dirty="0" smtClean="0"/>
              <a:t>How can dummy jondos be set up and registered properly?</a:t>
            </a:r>
          </a:p>
          <a:p>
            <a:r>
              <a:rPr lang="en-US" dirty="0" smtClean="0"/>
              <a:t>Is there a new forwarding algorithm that will help work with dummy jondos?</a:t>
            </a:r>
          </a:p>
          <a:p>
            <a:r>
              <a:rPr lang="en-US" dirty="0" smtClean="0"/>
              <a:t>How often should dummy jondos be added/dropped out of the crowd?</a:t>
            </a:r>
          </a:p>
          <a:p>
            <a:r>
              <a:rPr lang="en-US" dirty="0" smtClean="0"/>
              <a:t>Etc.</a:t>
            </a:r>
            <a:endParaRPr lang="en-US" dirty="0"/>
          </a:p>
        </p:txBody>
      </p:sp>
    </p:spTree>
    <p:extLst>
      <p:ext uri="{BB962C8B-B14F-4D97-AF65-F5344CB8AC3E}">
        <p14:creationId xmlns:p14="http://schemas.microsoft.com/office/powerpoint/2010/main" val="23151006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3" name="Content Placeholder 2"/>
          <p:cNvSpPr>
            <a:spLocks noGrp="1"/>
          </p:cNvSpPr>
          <p:nvPr>
            <p:ph idx="1"/>
          </p:nvPr>
        </p:nvSpPr>
        <p:spPr/>
        <p:txBody>
          <a:bodyPr/>
          <a:lstStyle/>
          <a:p>
            <a:r>
              <a:rPr lang="en-US" dirty="0">
                <a:hlinkClick r:id="rId2"/>
              </a:rPr>
              <a:t>http://www.cise.ufl.edu/~</a:t>
            </a:r>
            <a:r>
              <a:rPr lang="en-US" dirty="0" smtClean="0">
                <a:hlinkClick r:id="rId2"/>
              </a:rPr>
              <a:t>nemo/anonymity/papers/crowds:tissec.pdf</a:t>
            </a:r>
            <a:endParaRPr lang="en-US" dirty="0" smtClean="0"/>
          </a:p>
          <a:p>
            <a:r>
              <a:rPr lang="en-US" u="sng" dirty="0">
                <a:hlinkClick r:id="rId3"/>
              </a:rPr>
              <a:t>www.cise.ufl.edu/~nemo/.../lect04a</a:t>
            </a:r>
            <a:r>
              <a:rPr lang="en-US" b="1" u="sng" dirty="0">
                <a:hlinkClick r:id="rId3"/>
              </a:rPr>
              <a:t>Crowds</a:t>
            </a:r>
            <a:r>
              <a:rPr lang="en-US" u="sng" dirty="0">
                <a:hlinkClick r:id="rId3"/>
              </a:rPr>
              <a:t>.ppt</a:t>
            </a:r>
            <a:endParaRPr lang="en-US" dirty="0"/>
          </a:p>
          <a:p>
            <a:r>
              <a:rPr lang="en-US" u="sng" dirty="0">
                <a:hlinkClick r:id="rId4"/>
              </a:rPr>
              <a:t>http://scholarworks.umass.edu/cgi/viewcontent.cgi?article=1167&amp;context=cs_faculty_pubs</a:t>
            </a:r>
          </a:p>
          <a:p>
            <a:r>
              <a:rPr lang="en-US" u="sng" dirty="0" smtClean="0">
                <a:hlinkClick r:id="rId4"/>
              </a:rPr>
              <a:t>http</a:t>
            </a:r>
            <a:r>
              <a:rPr lang="en-US" u="sng" dirty="0">
                <a:hlinkClick r:id="rId4"/>
              </a:rPr>
              <a:t>://</a:t>
            </a:r>
            <a:r>
              <a:rPr lang="en-US" u="sng" dirty="0" smtClean="0">
                <a:hlinkClick r:id="rId4"/>
              </a:rPr>
              <a:t>freehaven.net/anonbib/cache/taxonomy-dummy.pdf</a:t>
            </a:r>
            <a:endParaRPr lang="en-US" dirty="0"/>
          </a:p>
        </p:txBody>
      </p:sp>
    </p:spTree>
    <p:extLst>
      <p:ext uri="{BB962C8B-B14F-4D97-AF65-F5344CB8AC3E}">
        <p14:creationId xmlns:p14="http://schemas.microsoft.com/office/powerpoint/2010/main" val="161870007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TM03457496[[fn=Parallax]]</Template>
  <TotalTime>68</TotalTime>
  <Words>412</Words>
  <Application>Microsoft Office PowerPoint</Application>
  <PresentationFormat>Widescreen</PresentationFormat>
  <Paragraphs>29</Paragraphs>
  <Slides>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Corbel</vt:lpstr>
      <vt:lpstr>Parallax</vt:lpstr>
      <vt:lpstr>Increasing Anonymity via Dummy Jondos in a Crowd</vt:lpstr>
      <vt:lpstr>Eavesdropping Attacks </vt:lpstr>
      <vt:lpstr>End Server Attacks</vt:lpstr>
      <vt:lpstr>Collaborating Jondo Attacks</vt:lpstr>
      <vt:lpstr>Takeaways</vt:lpstr>
      <vt:lpstr>Analysis To Be Completed</vt:lpstr>
      <vt:lpstr>Resources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Analyzing the effects of dummy nodes on a crowd</dc:title>
  <dc:creator>Wiggers</dc:creator>
  <cp:lastModifiedBy>Wiggers</cp:lastModifiedBy>
  <cp:revision>11</cp:revision>
  <dcterms:created xsi:type="dcterms:W3CDTF">2015-10-23T20:37:38Z</dcterms:created>
  <dcterms:modified xsi:type="dcterms:W3CDTF">2015-10-23T21:48:59Z</dcterms:modified>
</cp:coreProperties>
</file>