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3" name="Shape 5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2" name="Shape 8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8" name="Shape 8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4" name="Shape 9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/>
          <p:nvPr>
            <p:ph type="ctrTitle"/>
          </p:nvPr>
        </p:nvSpPr>
        <p:spPr>
          <a:xfrm>
            <a:off x="311708" y="744575"/>
            <a:ext cx="8520599" cy="20525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algn="ctr">
              <a:spcBef>
                <a:spcPts val="0"/>
              </a:spcBef>
              <a:buSzPct val="100000"/>
              <a:defRPr sz="5200"/>
            </a:lvl1pPr>
            <a:lvl2pPr algn="ctr">
              <a:spcBef>
                <a:spcPts val="0"/>
              </a:spcBef>
              <a:buSzPct val="100000"/>
              <a:defRPr sz="5200"/>
            </a:lvl2pPr>
            <a:lvl3pPr algn="ctr">
              <a:spcBef>
                <a:spcPts val="0"/>
              </a:spcBef>
              <a:buSzPct val="100000"/>
              <a:defRPr sz="5200"/>
            </a:lvl3pPr>
            <a:lvl4pPr algn="ctr">
              <a:spcBef>
                <a:spcPts val="0"/>
              </a:spcBef>
              <a:buSzPct val="100000"/>
              <a:defRPr sz="5200"/>
            </a:lvl4pPr>
            <a:lvl5pPr algn="ctr">
              <a:spcBef>
                <a:spcPts val="0"/>
              </a:spcBef>
              <a:buSzPct val="100000"/>
              <a:defRPr sz="5200"/>
            </a:lvl5pPr>
            <a:lvl6pPr algn="ctr">
              <a:spcBef>
                <a:spcPts val="0"/>
              </a:spcBef>
              <a:buSzPct val="100000"/>
              <a:defRPr sz="5200"/>
            </a:lvl6pPr>
            <a:lvl7pPr algn="ctr">
              <a:spcBef>
                <a:spcPts val="0"/>
              </a:spcBef>
              <a:buSzPct val="100000"/>
              <a:defRPr sz="5200"/>
            </a:lvl7pPr>
            <a:lvl8pPr algn="ctr">
              <a:spcBef>
                <a:spcPts val="0"/>
              </a:spcBef>
              <a:buSzPct val="100000"/>
              <a:defRPr sz="5200"/>
            </a:lvl8pPr>
            <a:lvl9pPr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10" name="Shape 10"/>
          <p:cNvSpPr txBox="1"/>
          <p:nvPr>
            <p:ph idx="1" type="subTitle"/>
          </p:nvPr>
        </p:nvSpPr>
        <p:spPr>
          <a:xfrm>
            <a:off x="311700" y="2834125"/>
            <a:ext cx="8520599" cy="792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11" name="Shape 11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/>
          <p:nvPr>
            <p:ph type="title"/>
          </p:nvPr>
        </p:nvSpPr>
        <p:spPr>
          <a:xfrm>
            <a:off x="311700" y="1106125"/>
            <a:ext cx="8520599" cy="19635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algn="ctr">
              <a:spcBef>
                <a:spcPts val="0"/>
              </a:spcBef>
              <a:buSzPct val="100000"/>
              <a:defRPr sz="12000"/>
            </a:lvl1pPr>
            <a:lvl2pPr algn="ctr">
              <a:spcBef>
                <a:spcPts val="0"/>
              </a:spcBef>
              <a:buSzPct val="100000"/>
              <a:defRPr sz="12000"/>
            </a:lvl2pPr>
            <a:lvl3pPr algn="ctr">
              <a:spcBef>
                <a:spcPts val="0"/>
              </a:spcBef>
              <a:buSzPct val="100000"/>
              <a:defRPr sz="12000"/>
            </a:lvl3pPr>
            <a:lvl4pPr algn="ctr">
              <a:spcBef>
                <a:spcPts val="0"/>
              </a:spcBef>
              <a:buSzPct val="100000"/>
              <a:defRPr sz="12000"/>
            </a:lvl4pPr>
            <a:lvl5pPr algn="ctr">
              <a:spcBef>
                <a:spcPts val="0"/>
              </a:spcBef>
              <a:buSzPct val="100000"/>
              <a:defRPr sz="12000"/>
            </a:lvl5pPr>
            <a:lvl6pPr algn="ctr">
              <a:spcBef>
                <a:spcPts val="0"/>
              </a:spcBef>
              <a:buSzPct val="100000"/>
              <a:defRPr sz="12000"/>
            </a:lvl6pPr>
            <a:lvl7pPr algn="ctr">
              <a:spcBef>
                <a:spcPts val="0"/>
              </a:spcBef>
              <a:buSzPct val="100000"/>
              <a:defRPr sz="12000"/>
            </a:lvl7pPr>
            <a:lvl8pPr algn="ctr">
              <a:spcBef>
                <a:spcPts val="0"/>
              </a:spcBef>
              <a:buSzPct val="100000"/>
              <a:defRPr sz="12000"/>
            </a:lvl8pPr>
            <a:lvl9pPr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45" name="Shape 45"/>
          <p:cNvSpPr txBox="1"/>
          <p:nvPr>
            <p:ph idx="1" type="body"/>
          </p:nvPr>
        </p:nvSpPr>
        <p:spPr>
          <a:xfrm>
            <a:off x="311700" y="3152225"/>
            <a:ext cx="8520599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algn="ctr">
              <a:spcBef>
                <a:spcPts val="0"/>
              </a:spcBef>
              <a:defRPr/>
            </a:lvl1pPr>
            <a:lvl2pPr algn="ctr">
              <a:spcBef>
                <a:spcPts val="0"/>
              </a:spcBef>
              <a:defRPr/>
            </a:lvl2pPr>
            <a:lvl3pPr algn="ctr">
              <a:spcBef>
                <a:spcPts val="0"/>
              </a:spcBef>
              <a:defRPr/>
            </a:lvl3pPr>
            <a:lvl4pPr algn="ctr">
              <a:spcBef>
                <a:spcPts val="0"/>
              </a:spcBef>
              <a:defRPr/>
            </a:lvl4pPr>
            <a:lvl5pPr algn="ctr">
              <a:spcBef>
                <a:spcPts val="0"/>
              </a:spcBef>
              <a:defRPr/>
            </a:lvl5pPr>
            <a:lvl6pPr algn="ctr">
              <a:spcBef>
                <a:spcPts val="0"/>
              </a:spcBef>
              <a:defRPr/>
            </a:lvl6pPr>
            <a:lvl7pPr algn="ctr">
              <a:spcBef>
                <a:spcPts val="0"/>
              </a:spcBef>
              <a:defRPr/>
            </a:lvl7pPr>
            <a:lvl8pPr algn="ctr">
              <a:spcBef>
                <a:spcPts val="0"/>
              </a:spcBef>
              <a:defRPr/>
            </a:lvl8pPr>
            <a:lvl9pPr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46" name="Shape 46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title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/>
          <p:nvPr>
            <p:ph type="title"/>
          </p:nvPr>
        </p:nvSpPr>
        <p:spPr>
          <a:xfrm>
            <a:off x="311700" y="2150850"/>
            <a:ext cx="8520599" cy="841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algn="ctr">
              <a:spcBef>
                <a:spcPts val="0"/>
              </a:spcBef>
              <a:buSzPct val="100000"/>
              <a:defRPr sz="3600"/>
            </a:lvl1pPr>
            <a:lvl2pPr algn="ctr">
              <a:spcBef>
                <a:spcPts val="0"/>
              </a:spcBef>
              <a:buSzPct val="100000"/>
              <a:defRPr sz="3600"/>
            </a:lvl2pPr>
            <a:lvl3pPr algn="ctr">
              <a:spcBef>
                <a:spcPts val="0"/>
              </a:spcBef>
              <a:buSzPct val="100000"/>
              <a:defRPr sz="3600"/>
            </a:lvl3pPr>
            <a:lvl4pPr algn="ctr">
              <a:spcBef>
                <a:spcPts val="0"/>
              </a:spcBef>
              <a:buSzPct val="100000"/>
              <a:defRPr sz="3600"/>
            </a:lvl4pPr>
            <a:lvl5pPr algn="ctr">
              <a:spcBef>
                <a:spcPts val="0"/>
              </a:spcBef>
              <a:buSzPct val="100000"/>
              <a:defRPr sz="3600"/>
            </a:lvl5pPr>
            <a:lvl6pPr algn="ctr">
              <a:spcBef>
                <a:spcPts val="0"/>
              </a:spcBef>
              <a:buSzPct val="100000"/>
              <a:defRPr sz="3600"/>
            </a:lvl6pPr>
            <a:lvl7pPr algn="ctr">
              <a:spcBef>
                <a:spcPts val="0"/>
              </a:spcBef>
              <a:buSzPct val="100000"/>
              <a:defRPr sz="3600"/>
            </a:lvl7pPr>
            <a:lvl8pPr algn="ctr">
              <a:spcBef>
                <a:spcPts val="0"/>
              </a:spcBef>
              <a:buSzPct val="100000"/>
              <a:defRPr sz="3600"/>
            </a:lvl8pPr>
            <a:lvl9pPr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7" name="Shape 17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1" name="Shape 21"/>
          <p:cNvSpPr txBox="1"/>
          <p:nvPr>
            <p:ph idx="1" type="body"/>
          </p:nvPr>
        </p:nvSpPr>
        <p:spPr>
          <a:xfrm>
            <a:off x="311700" y="1152475"/>
            <a:ext cx="3999899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buSzPct val="100000"/>
              <a:defRPr sz="1400"/>
            </a:lvl1pPr>
            <a:lvl2pPr>
              <a:spcBef>
                <a:spcPts val="0"/>
              </a:spcBef>
              <a:buSzPct val="100000"/>
              <a:defRPr sz="1200"/>
            </a:lvl2pPr>
            <a:lvl3pPr>
              <a:spcBef>
                <a:spcPts val="0"/>
              </a:spcBef>
              <a:buSzPct val="100000"/>
              <a:defRPr sz="1200"/>
            </a:lvl3pPr>
            <a:lvl4pPr>
              <a:spcBef>
                <a:spcPts val="0"/>
              </a:spcBef>
              <a:buSzPct val="100000"/>
              <a:defRPr sz="1200"/>
            </a:lvl4pPr>
            <a:lvl5pPr>
              <a:spcBef>
                <a:spcPts val="0"/>
              </a:spcBef>
              <a:buSzPct val="100000"/>
              <a:defRPr sz="1200"/>
            </a:lvl5pPr>
            <a:lvl6pPr>
              <a:spcBef>
                <a:spcPts val="0"/>
              </a:spcBef>
              <a:buSzPct val="100000"/>
              <a:defRPr sz="1200"/>
            </a:lvl6pPr>
            <a:lvl7pPr>
              <a:spcBef>
                <a:spcPts val="0"/>
              </a:spcBef>
              <a:buSzPct val="100000"/>
              <a:defRPr sz="1200"/>
            </a:lvl7pPr>
            <a:lvl8pPr>
              <a:spcBef>
                <a:spcPts val="0"/>
              </a:spcBef>
              <a:buSzPct val="100000"/>
              <a:defRPr sz="1200"/>
            </a:lvl8pPr>
            <a:lvl9pPr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2" name="Shape 22"/>
          <p:cNvSpPr txBox="1"/>
          <p:nvPr>
            <p:ph idx="2" type="body"/>
          </p:nvPr>
        </p:nvSpPr>
        <p:spPr>
          <a:xfrm>
            <a:off x="4832400" y="1152475"/>
            <a:ext cx="3999899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buSzPct val="100000"/>
              <a:defRPr sz="1400"/>
            </a:lvl1pPr>
            <a:lvl2pPr>
              <a:spcBef>
                <a:spcPts val="0"/>
              </a:spcBef>
              <a:buSzPct val="100000"/>
              <a:defRPr sz="1200"/>
            </a:lvl2pPr>
            <a:lvl3pPr>
              <a:spcBef>
                <a:spcPts val="0"/>
              </a:spcBef>
              <a:buSzPct val="100000"/>
              <a:defRPr sz="1200"/>
            </a:lvl3pPr>
            <a:lvl4pPr>
              <a:spcBef>
                <a:spcPts val="0"/>
              </a:spcBef>
              <a:buSzPct val="100000"/>
              <a:defRPr sz="1200"/>
            </a:lvl4pPr>
            <a:lvl5pPr>
              <a:spcBef>
                <a:spcPts val="0"/>
              </a:spcBef>
              <a:buSzPct val="100000"/>
              <a:defRPr sz="1200"/>
            </a:lvl5pPr>
            <a:lvl6pPr>
              <a:spcBef>
                <a:spcPts val="0"/>
              </a:spcBef>
              <a:buSzPct val="100000"/>
              <a:defRPr sz="1200"/>
            </a:lvl6pPr>
            <a:lvl7pPr>
              <a:spcBef>
                <a:spcPts val="0"/>
              </a:spcBef>
              <a:buSzPct val="100000"/>
              <a:defRPr sz="1200"/>
            </a:lvl7pPr>
            <a:lvl8pPr>
              <a:spcBef>
                <a:spcPts val="0"/>
              </a:spcBef>
              <a:buSzPct val="100000"/>
              <a:defRPr sz="1200"/>
            </a:lvl8pPr>
            <a:lvl9pPr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6" name="Shape 26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/>
          <p:nvPr>
            <p:ph type="title"/>
          </p:nvPr>
        </p:nvSpPr>
        <p:spPr>
          <a:xfrm>
            <a:off x="311700" y="555600"/>
            <a:ext cx="2807999" cy="7556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buSzPct val="100000"/>
              <a:defRPr sz="2400"/>
            </a:lvl1pPr>
            <a:lvl2pPr>
              <a:spcBef>
                <a:spcPts val="0"/>
              </a:spcBef>
              <a:buSzPct val="100000"/>
              <a:defRPr sz="2400"/>
            </a:lvl2pPr>
            <a:lvl3pPr>
              <a:spcBef>
                <a:spcPts val="0"/>
              </a:spcBef>
              <a:buSzPct val="100000"/>
              <a:defRPr sz="2400"/>
            </a:lvl3pPr>
            <a:lvl4pPr>
              <a:spcBef>
                <a:spcPts val="0"/>
              </a:spcBef>
              <a:buSzPct val="100000"/>
              <a:defRPr sz="2400"/>
            </a:lvl4pPr>
            <a:lvl5pPr>
              <a:spcBef>
                <a:spcPts val="0"/>
              </a:spcBef>
              <a:buSzPct val="100000"/>
              <a:defRPr sz="2400"/>
            </a:lvl5pPr>
            <a:lvl6pPr>
              <a:spcBef>
                <a:spcPts val="0"/>
              </a:spcBef>
              <a:buSzPct val="100000"/>
              <a:defRPr sz="2400"/>
            </a:lvl6pPr>
            <a:lvl7pPr>
              <a:spcBef>
                <a:spcPts val="0"/>
              </a:spcBef>
              <a:buSzPct val="100000"/>
              <a:defRPr sz="2400"/>
            </a:lvl7pPr>
            <a:lvl8pPr>
              <a:spcBef>
                <a:spcPts val="0"/>
              </a:spcBef>
              <a:buSzPct val="100000"/>
              <a:defRPr sz="2400"/>
            </a:lvl8pPr>
            <a:lvl9pPr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29" name="Shape 29"/>
          <p:cNvSpPr txBox="1"/>
          <p:nvPr>
            <p:ph idx="1" type="body"/>
          </p:nvPr>
        </p:nvSpPr>
        <p:spPr>
          <a:xfrm>
            <a:off x="311700" y="1389600"/>
            <a:ext cx="2807999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buSzPct val="100000"/>
              <a:defRPr sz="1200"/>
            </a:lvl1pPr>
            <a:lvl2pPr>
              <a:spcBef>
                <a:spcPts val="0"/>
              </a:spcBef>
              <a:buSzPct val="100000"/>
              <a:defRPr sz="1200"/>
            </a:lvl2pPr>
            <a:lvl3pPr>
              <a:spcBef>
                <a:spcPts val="0"/>
              </a:spcBef>
              <a:buSzPct val="100000"/>
              <a:defRPr sz="1200"/>
            </a:lvl3pPr>
            <a:lvl4pPr>
              <a:spcBef>
                <a:spcPts val="0"/>
              </a:spcBef>
              <a:buSzPct val="100000"/>
              <a:defRPr sz="1200"/>
            </a:lvl4pPr>
            <a:lvl5pPr>
              <a:spcBef>
                <a:spcPts val="0"/>
              </a:spcBef>
              <a:buSzPct val="100000"/>
              <a:defRPr sz="1200"/>
            </a:lvl5pPr>
            <a:lvl6pPr>
              <a:spcBef>
                <a:spcPts val="0"/>
              </a:spcBef>
              <a:buSzPct val="100000"/>
              <a:defRPr sz="1200"/>
            </a:lvl6pPr>
            <a:lvl7pPr>
              <a:spcBef>
                <a:spcPts val="0"/>
              </a:spcBef>
              <a:buSzPct val="100000"/>
              <a:defRPr sz="1200"/>
            </a:lvl7pPr>
            <a:lvl8pPr>
              <a:spcBef>
                <a:spcPts val="0"/>
              </a:spcBef>
              <a:buSzPct val="100000"/>
              <a:defRPr sz="1200"/>
            </a:lvl8pPr>
            <a:lvl9pPr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0" name="Shape 30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>
              <a:spcBef>
                <a:spcPts val="0"/>
              </a:spcBef>
              <a:buSzPct val="100000"/>
              <a:defRPr sz="4800"/>
            </a:lvl1pPr>
            <a:lvl2pPr>
              <a:spcBef>
                <a:spcPts val="0"/>
              </a:spcBef>
              <a:buSzPct val="100000"/>
              <a:defRPr sz="4800"/>
            </a:lvl2pPr>
            <a:lvl3pPr>
              <a:spcBef>
                <a:spcPts val="0"/>
              </a:spcBef>
              <a:buSzPct val="100000"/>
              <a:defRPr sz="4800"/>
            </a:lvl3pPr>
            <a:lvl4pPr>
              <a:spcBef>
                <a:spcPts val="0"/>
              </a:spcBef>
              <a:buSzPct val="100000"/>
              <a:defRPr sz="4800"/>
            </a:lvl4pPr>
            <a:lvl5pPr>
              <a:spcBef>
                <a:spcPts val="0"/>
              </a:spcBef>
              <a:buSzPct val="100000"/>
              <a:defRPr sz="4800"/>
            </a:lvl5pPr>
            <a:lvl6pPr>
              <a:spcBef>
                <a:spcPts val="0"/>
              </a:spcBef>
              <a:buSzPct val="100000"/>
              <a:defRPr sz="4800"/>
            </a:lvl6pPr>
            <a:lvl7pPr>
              <a:spcBef>
                <a:spcPts val="0"/>
              </a:spcBef>
              <a:buSzPct val="100000"/>
              <a:defRPr sz="4800"/>
            </a:lvl7pPr>
            <a:lvl8pPr>
              <a:spcBef>
                <a:spcPts val="0"/>
              </a:spcBef>
              <a:buSzPct val="100000"/>
              <a:defRPr sz="4800"/>
            </a:lvl8pPr>
            <a:lvl9pPr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3" name="Shape 33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/>
          <p:nvPr/>
        </p:nvSpPr>
        <p:spPr>
          <a:xfrm>
            <a:off x="4572000" y="-125"/>
            <a:ext cx="4572000" cy="514349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6" name="Shape 36"/>
          <p:cNvSpPr txBox="1"/>
          <p:nvPr>
            <p:ph type="title"/>
          </p:nvPr>
        </p:nvSpPr>
        <p:spPr>
          <a:xfrm>
            <a:off x="265500" y="1233175"/>
            <a:ext cx="4045199" cy="1482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algn="ctr">
              <a:spcBef>
                <a:spcPts val="0"/>
              </a:spcBef>
              <a:buSzPct val="100000"/>
              <a:defRPr sz="4200"/>
            </a:lvl1pPr>
            <a:lvl2pPr algn="ctr">
              <a:spcBef>
                <a:spcPts val="0"/>
              </a:spcBef>
              <a:buSzPct val="100000"/>
              <a:defRPr sz="4200"/>
            </a:lvl2pPr>
            <a:lvl3pPr algn="ctr">
              <a:spcBef>
                <a:spcPts val="0"/>
              </a:spcBef>
              <a:buSzPct val="100000"/>
              <a:defRPr sz="4200"/>
            </a:lvl3pPr>
            <a:lvl4pPr algn="ctr">
              <a:spcBef>
                <a:spcPts val="0"/>
              </a:spcBef>
              <a:buSzPct val="100000"/>
              <a:defRPr sz="4200"/>
            </a:lvl4pPr>
            <a:lvl5pPr algn="ctr">
              <a:spcBef>
                <a:spcPts val="0"/>
              </a:spcBef>
              <a:buSzPct val="100000"/>
              <a:defRPr sz="4200"/>
            </a:lvl5pPr>
            <a:lvl6pPr algn="ctr">
              <a:spcBef>
                <a:spcPts val="0"/>
              </a:spcBef>
              <a:buSzPct val="100000"/>
              <a:defRPr sz="4200"/>
            </a:lvl6pPr>
            <a:lvl7pPr algn="ctr">
              <a:spcBef>
                <a:spcPts val="0"/>
              </a:spcBef>
              <a:buSzPct val="100000"/>
              <a:defRPr sz="4200"/>
            </a:lvl7pPr>
            <a:lvl8pPr algn="ctr">
              <a:spcBef>
                <a:spcPts val="0"/>
              </a:spcBef>
              <a:buSzPct val="100000"/>
              <a:defRPr sz="4200"/>
            </a:lvl8pPr>
            <a:lvl9pPr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37" name="Shape 37"/>
          <p:cNvSpPr txBox="1"/>
          <p:nvPr>
            <p:ph idx="1" type="subTitle"/>
          </p:nvPr>
        </p:nvSpPr>
        <p:spPr>
          <a:xfrm>
            <a:off x="265500" y="2803075"/>
            <a:ext cx="4045199" cy="12351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38" name="Shape 38"/>
          <p:cNvSpPr txBox="1"/>
          <p:nvPr>
            <p:ph idx="2" type="body"/>
          </p:nvPr>
        </p:nvSpPr>
        <p:spPr>
          <a:xfrm>
            <a:off x="4939500" y="724075"/>
            <a:ext cx="3837000" cy="3695099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39" name="Shape 39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2" name="Shape 42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/>
          <p:nvPr>
            <p:ph type="ctrTitle"/>
          </p:nvPr>
        </p:nvSpPr>
        <p:spPr>
          <a:xfrm>
            <a:off x="311708" y="744575"/>
            <a:ext cx="8520599" cy="20525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Proof of work to mitigate flooding attack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Flooding attacks	</a:t>
            </a:r>
          </a:p>
        </p:txBody>
      </p:sp>
      <p:sp>
        <p:nvSpPr>
          <p:cNvPr id="56" name="Shape 56"/>
          <p:cNvSpPr txBox="1"/>
          <p:nvPr>
            <p:ph idx="1" type="body"/>
          </p:nvPr>
        </p:nvSpPr>
        <p:spPr>
          <a:xfrm>
            <a:off x="311700" y="1152475"/>
            <a:ext cx="8520599" cy="20804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It reduces the anonymity set size of the target message. </a:t>
            </a:r>
          </a:p>
          <a:p>
            <a:pPr rtl="0">
              <a:spcBef>
                <a:spcPts val="0"/>
              </a:spcBef>
              <a:buNone/>
            </a:pPr>
            <a:r>
              <a:rPr lang="en"/>
              <a:t>Given a pool with a pool size large enough we will make it prohibitively expensive to flood the mix with messages.</a:t>
            </a:r>
          </a:p>
          <a:p>
            <a:pPr>
              <a:spcBef>
                <a:spcPts val="0"/>
              </a:spcBef>
              <a:buNone/>
            </a:pPr>
            <a:r>
              <a:rPr lang="en"/>
              <a:t>The pool advertises challenge messages in the network. The challenge messages are used by a user trying to send a message to the mix to compute a response. </a:t>
            </a:r>
          </a:p>
        </p:txBody>
      </p:sp>
      <p:grpSp>
        <p:nvGrpSpPr>
          <p:cNvPr id="57" name="Shape 57"/>
          <p:cNvGrpSpPr/>
          <p:nvPr/>
        </p:nvGrpSpPr>
        <p:grpSpPr>
          <a:xfrm>
            <a:off x="589879" y="3443750"/>
            <a:ext cx="3150191" cy="1082499"/>
            <a:chOff x="589879" y="3367550"/>
            <a:chExt cx="3150191" cy="1082499"/>
          </a:xfrm>
        </p:grpSpPr>
        <p:grpSp>
          <p:nvGrpSpPr>
            <p:cNvPr id="58" name="Shape 58"/>
            <p:cNvGrpSpPr/>
            <p:nvPr/>
          </p:nvGrpSpPr>
          <p:grpSpPr>
            <a:xfrm>
              <a:off x="589879" y="3367550"/>
              <a:ext cx="3150191" cy="460200"/>
              <a:chOff x="589879" y="3367550"/>
              <a:chExt cx="3150191" cy="460200"/>
            </a:xfrm>
          </p:grpSpPr>
          <p:sp>
            <p:nvSpPr>
              <p:cNvPr id="59" name="Shape 59"/>
              <p:cNvSpPr/>
              <p:nvPr/>
            </p:nvSpPr>
            <p:spPr>
              <a:xfrm>
                <a:off x="589879" y="3367550"/>
                <a:ext cx="3150191" cy="460200"/>
              </a:xfrm>
              <a:prstGeom prst="rect">
                <a:avLst/>
              </a:prstGeom>
              <a:solidFill>
                <a:schemeClr val="lt2"/>
              </a:solidFill>
              <a:ln cap="flat" cmpd="sng" w="9525">
                <a:solidFill>
                  <a:schemeClr val="dk2"/>
                </a:solidFill>
                <a:prstDash val="solid"/>
                <a:round/>
                <a:headEnd len="med" w="med" type="none"/>
                <a:tailEnd len="med" w="med" type="none"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>
                  <a:spcBef>
                    <a:spcPts val="0"/>
                  </a:spcBef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60" name="Shape 60"/>
              <p:cNvCxnSpPr/>
              <p:nvPr/>
            </p:nvCxnSpPr>
            <p:spPr>
              <a:xfrm>
                <a:off x="1801684" y="3367550"/>
                <a:ext cx="0" cy="448199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lg" w="lg" type="none"/>
                <a:tailEnd len="lg" w="lg" type="none"/>
              </a:ln>
            </p:spPr>
          </p:cxnSp>
          <p:sp>
            <p:nvSpPr>
              <p:cNvPr id="61" name="Shape 61"/>
              <p:cNvSpPr txBox="1"/>
              <p:nvPr/>
            </p:nvSpPr>
            <p:spPr>
              <a:xfrm>
                <a:off x="626798" y="3367550"/>
                <a:ext cx="1195356" cy="4481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rIns="91425" tIns="91425">
                <a:noAutofit/>
              </a:bodyPr>
              <a:lstStyle/>
              <a:p>
                <a:pPr>
                  <a:spcBef>
                    <a:spcPts val="0"/>
                  </a:spcBef>
                  <a:buNone/>
                </a:pPr>
                <a:r>
                  <a:rPr lang="en"/>
                  <a:t>Challenge </a:t>
                </a:r>
              </a:p>
            </p:txBody>
          </p:sp>
        </p:grpSp>
        <p:sp>
          <p:nvSpPr>
            <p:cNvPr id="62" name="Shape 62"/>
            <p:cNvSpPr txBox="1"/>
            <p:nvPr/>
          </p:nvSpPr>
          <p:spPr>
            <a:xfrm>
              <a:off x="672525" y="3877350"/>
              <a:ext cx="3037500" cy="5726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rPr lang="en"/>
                <a:t>Signed with private key of the mix</a:t>
              </a:r>
            </a:p>
          </p:txBody>
        </p:sp>
      </p:grpSp>
      <p:grpSp>
        <p:nvGrpSpPr>
          <p:cNvPr id="63" name="Shape 63"/>
          <p:cNvGrpSpPr/>
          <p:nvPr/>
        </p:nvGrpSpPr>
        <p:grpSpPr>
          <a:xfrm>
            <a:off x="4674679" y="3443750"/>
            <a:ext cx="3305770" cy="1335699"/>
            <a:chOff x="4446079" y="3443750"/>
            <a:chExt cx="3305770" cy="1335699"/>
          </a:xfrm>
        </p:grpSpPr>
        <p:grpSp>
          <p:nvGrpSpPr>
            <p:cNvPr id="64" name="Shape 64"/>
            <p:cNvGrpSpPr/>
            <p:nvPr/>
          </p:nvGrpSpPr>
          <p:grpSpPr>
            <a:xfrm>
              <a:off x="4446079" y="3443750"/>
              <a:ext cx="3203745" cy="460375"/>
              <a:chOff x="4446079" y="3367550"/>
              <a:chExt cx="3203745" cy="460375"/>
            </a:xfrm>
          </p:grpSpPr>
          <p:grpSp>
            <p:nvGrpSpPr>
              <p:cNvPr id="65" name="Shape 65"/>
              <p:cNvGrpSpPr/>
              <p:nvPr/>
            </p:nvGrpSpPr>
            <p:grpSpPr>
              <a:xfrm>
                <a:off x="4446079" y="3367725"/>
                <a:ext cx="3150191" cy="460200"/>
                <a:chOff x="1498425" y="4105950"/>
                <a:chExt cx="2642999" cy="460200"/>
              </a:xfrm>
            </p:grpSpPr>
            <p:grpSp>
              <p:nvGrpSpPr>
                <p:cNvPr id="66" name="Shape 66"/>
                <p:cNvGrpSpPr/>
                <p:nvPr/>
              </p:nvGrpSpPr>
              <p:grpSpPr>
                <a:xfrm>
                  <a:off x="1498425" y="4105950"/>
                  <a:ext cx="2642999" cy="460200"/>
                  <a:chOff x="1498425" y="4105950"/>
                  <a:chExt cx="2642999" cy="460200"/>
                </a:xfrm>
              </p:grpSpPr>
              <p:sp>
                <p:nvSpPr>
                  <p:cNvPr id="67" name="Shape 67"/>
                  <p:cNvSpPr/>
                  <p:nvPr/>
                </p:nvSpPr>
                <p:spPr>
                  <a:xfrm>
                    <a:off x="1498425" y="4105950"/>
                    <a:ext cx="2642999" cy="460200"/>
                  </a:xfrm>
                  <a:prstGeom prst="rect">
                    <a:avLst/>
                  </a:prstGeom>
                  <a:solidFill>
                    <a:schemeClr val="lt2"/>
                  </a:solidFill>
                  <a:ln cap="flat" cmpd="sng" w="9525">
                    <a:solidFill>
                      <a:schemeClr val="dk2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  <p:txBody>
                  <a:bodyPr anchorCtr="0" anchor="ctr" bIns="91425" lIns="91425" rIns="91425" tIns="91425">
                    <a:noAutofit/>
                  </a:bodyPr>
                  <a:lstStyle/>
                  <a:p>
                    <a:pPr>
                      <a:spcBef>
                        <a:spcPts val="0"/>
                      </a:spcBef>
                      <a:buNone/>
                    </a:pPr>
                    <a:r>
                      <a:t/>
                    </a:r>
                    <a:endParaRPr/>
                  </a:p>
                </p:txBody>
              </p:sp>
              <p:cxnSp>
                <p:nvCxnSpPr>
                  <p:cNvPr id="68" name="Shape 68"/>
                  <p:cNvCxnSpPr/>
                  <p:nvPr/>
                </p:nvCxnSpPr>
                <p:spPr>
                  <a:xfrm>
                    <a:off x="2515125" y="4105950"/>
                    <a:ext cx="0" cy="448199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dk2"/>
                    </a:solidFill>
                    <a:prstDash val="solid"/>
                    <a:round/>
                    <a:headEnd len="lg" w="lg" type="none"/>
                    <a:tailEnd len="lg" w="lg" type="none"/>
                  </a:ln>
                </p:spPr>
              </p:cxnSp>
            </p:grpSp>
            <p:sp>
              <p:nvSpPr>
                <p:cNvPr id="69" name="Shape 69"/>
                <p:cNvSpPr txBox="1"/>
                <p:nvPr/>
              </p:nvSpPr>
              <p:spPr>
                <a:xfrm>
                  <a:off x="1529400" y="4105950"/>
                  <a:ext cx="1002900" cy="44819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rIns="91425" tIns="91425">
                  <a:noAutofit/>
                </a:bodyPr>
                <a:lstStyle/>
                <a:p>
                  <a:pPr lvl="0" rtl="0">
                    <a:spcBef>
                      <a:spcPts val="0"/>
                    </a:spcBef>
                    <a:buNone/>
                  </a:pPr>
                  <a:r>
                    <a:rPr lang="en"/>
                    <a:t>Challenge </a:t>
                  </a:r>
                </a:p>
              </p:txBody>
            </p:sp>
          </p:grpSp>
          <p:sp>
            <p:nvSpPr>
              <p:cNvPr id="70" name="Shape 70"/>
              <p:cNvSpPr txBox="1"/>
              <p:nvPr/>
            </p:nvSpPr>
            <p:spPr>
              <a:xfrm>
                <a:off x="6695525" y="3367725"/>
                <a:ext cx="954300" cy="460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rIns="91425" tIns="91425">
                <a:noAutofit/>
              </a:bodyPr>
              <a:lstStyle/>
              <a:p>
                <a:pPr>
                  <a:spcBef>
                    <a:spcPts val="0"/>
                  </a:spcBef>
                  <a:buNone/>
                </a:pPr>
                <a:r>
                  <a:rPr lang="en"/>
                  <a:t>Message</a:t>
                </a:r>
              </a:p>
            </p:txBody>
          </p:sp>
          <p:cxnSp>
            <p:nvCxnSpPr>
              <p:cNvPr id="71" name="Shape 71"/>
              <p:cNvCxnSpPr/>
              <p:nvPr/>
            </p:nvCxnSpPr>
            <p:spPr>
              <a:xfrm>
                <a:off x="6678484" y="3367550"/>
                <a:ext cx="0" cy="448199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2"/>
                </a:solidFill>
                <a:prstDash val="solid"/>
                <a:round/>
                <a:headEnd len="lg" w="lg" type="none"/>
                <a:tailEnd len="lg" w="lg" type="none"/>
              </a:ln>
            </p:spPr>
          </p:cxnSp>
        </p:grpSp>
        <p:sp>
          <p:nvSpPr>
            <p:cNvPr id="72" name="Shape 72"/>
            <p:cNvSpPr txBox="1"/>
            <p:nvPr/>
          </p:nvSpPr>
          <p:spPr>
            <a:xfrm>
              <a:off x="5663400" y="3443925"/>
              <a:ext cx="1026600" cy="46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rIns="91425" tIns="91425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rPr lang="en"/>
                <a:t>Response</a:t>
              </a:r>
            </a:p>
          </p:txBody>
        </p:sp>
        <p:sp>
          <p:nvSpPr>
            <p:cNvPr id="73" name="Shape 73"/>
            <p:cNvSpPr txBox="1"/>
            <p:nvPr/>
          </p:nvSpPr>
          <p:spPr>
            <a:xfrm>
              <a:off x="4601550" y="3953550"/>
              <a:ext cx="3150299" cy="8258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rIns="91425" tIns="91425">
              <a:noAutofit/>
            </a:bodyPr>
            <a:lstStyle/>
            <a:p>
              <a:pPr rtl="0">
                <a:spcBef>
                  <a:spcPts val="0"/>
                </a:spcBef>
                <a:buNone/>
              </a:pPr>
              <a:r>
                <a:rPr lang="en"/>
                <a:t>Encrypted with public key of the mix.</a:t>
              </a:r>
            </a:p>
            <a:p>
              <a:pPr lvl="0" rt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Proof of work mixes</a:t>
            </a:r>
          </a:p>
        </p:txBody>
      </p:sp>
      <p:sp>
        <p:nvSpPr>
          <p:cNvPr id="79" name="Shape 79"/>
          <p:cNvSpPr txBox="1"/>
          <p:nvPr>
            <p:ph idx="1" type="body"/>
          </p:nvPr>
        </p:nvSpPr>
        <p:spPr>
          <a:xfrm>
            <a:off x="311700" y="1152475"/>
            <a:ext cx="8520599" cy="38057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hash(challenge_token || response) = challenge_hash. We know that -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It is trivial for a mix to verify the proof of work but prohibitively expensive for a sender to attempt to send multiple messages to attempt a flooding attack on an honest mix.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/>
              <a:t>Because the mix is creating a hash challenge it is relatively very easy for the mix to create valid dummy messages.</a:t>
            </a:r>
          </a:p>
          <a:p>
            <a:pPr>
              <a:spcBef>
                <a:spcPts val="0"/>
              </a:spcBef>
              <a:buNone/>
            </a:pPr>
            <a:r>
              <a:rPr lang="en"/>
              <a:t>We can reduce the need for dummy messages with the exception of heartbeat messages that will ensure that the delays are not caused by an attacker delaying messages.  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Resilience to attack</a:t>
            </a:r>
          </a:p>
        </p:txBody>
      </p:sp>
      <p:sp>
        <p:nvSpPr>
          <p:cNvPr id="85" name="Shape 85"/>
          <p:cNvSpPr txBox="1"/>
          <p:nvPr>
            <p:ph idx="1" type="body"/>
          </p:nvPr>
        </p:nvSpPr>
        <p:spPr>
          <a:xfrm>
            <a:off x="311700" y="1152475"/>
            <a:ext cx="8520599" cy="36969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Cryptographic hashing is a computationally heavy task which requires computational power. </a:t>
            </a:r>
          </a:p>
          <a:p>
            <a:pPr rtl="0">
              <a:spcBef>
                <a:spcPts val="0"/>
              </a:spcBef>
              <a:buNone/>
            </a:pPr>
            <a:r>
              <a:rPr lang="en"/>
              <a:t>The implicit assumption is that the number of messages that a normal user wishes to send is far lesser than the pool size which means that it is a slight penalty for a honest user but larger overhead for an attacker.</a:t>
            </a:r>
          </a:p>
          <a:p>
            <a:pPr rtl="0">
              <a:spcBef>
                <a:spcPts val="0"/>
              </a:spcBef>
              <a:buNone/>
            </a:pPr>
            <a:r>
              <a:rPr lang="en"/>
              <a:t>It is possible to detect an attacker blocking the messages to the mix because of the very large timeout. Mix can mark packets to be dropped at the next hop.</a:t>
            </a:r>
          </a:p>
          <a:p>
            <a:pPr rtl="0">
              <a:spcBef>
                <a:spcPts val="0"/>
              </a:spcBef>
              <a:buNone/>
            </a:pPr>
            <a:r>
              <a:rPr lang="en"/>
              <a:t>The mix can throttle any potential attack by adjusting the computationally complexity of the challenge. 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References</a:t>
            </a:r>
          </a:p>
        </p:txBody>
      </p:sp>
      <p:sp>
        <p:nvSpPr>
          <p:cNvPr id="91" name="Shape 91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sz="1200"/>
              <a:t>[1] From a Trickle to a Flood: Active Attacks on Several Mix Types - Andrei Serjantov and Roger Dingledine and Paul Syverson</a:t>
            </a:r>
          </a:p>
          <a:p>
            <a:pPr rtl="0">
              <a:spcBef>
                <a:spcPts val="0"/>
              </a:spcBef>
              <a:buNone/>
            </a:pPr>
            <a:r>
              <a:rPr lang="en" sz="1200"/>
              <a:t>[2] Proofs of Work and Bread pudding protocol - Markus Jakobsson</a:t>
            </a:r>
          </a:p>
          <a:p>
            <a:pPr rtl="0">
              <a:spcBef>
                <a:spcPts val="0"/>
              </a:spcBef>
              <a:buNone/>
            </a:pPr>
            <a:r>
              <a:rPr lang="en" sz="1200"/>
              <a:t>[3] Untraceable Electronic Mail, Return Addresses, and Digital Pseudonyms - David Chaum</a:t>
            </a:r>
          </a:p>
          <a:p>
            <a:pPr>
              <a:spcBef>
                <a:spcPts val="0"/>
              </a:spcBef>
              <a:buNone/>
            </a:pPr>
            <a:r>
              <a:rPr lang="en" sz="1200"/>
              <a:t>[4] A Reputation System to Increase MIX-net Reliability - Roger Dingledine , Michael J. Freedman , David Hopwood , David Molnar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