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3"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ani,Karan H" initials="MH"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81" d="100"/>
          <a:sy n="81" d="100"/>
        </p:scale>
        <p:origin x="-90" y="-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10/22/2015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10/22/2015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10/22/2015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10/22/2015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10/22/2015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10/22/2015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10/22/2015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Modified Onion Routing	</a:t>
            </a:r>
            <a:endParaRPr lang="en-US" dirty="0"/>
          </a:p>
        </p:txBody>
      </p:sp>
      <p:sp>
        <p:nvSpPr>
          <p:cNvPr id="3" name="Subtitle 2"/>
          <p:cNvSpPr>
            <a:spLocks noGrp="1"/>
          </p:cNvSpPr>
          <p:nvPr>
            <p:ph type="subTitle" idx="1"/>
          </p:nvPr>
        </p:nvSpPr>
        <p:spPr/>
        <p:txBody>
          <a:bodyPr/>
          <a:lstStyle/>
          <a:p>
            <a:r>
              <a:rPr lang="en-US" dirty="0" smtClean="0">
                <a:solidFill>
                  <a:schemeClr val="accent4">
                    <a:lumMod val="40000"/>
                    <a:lumOff val="60000"/>
                  </a:schemeClr>
                </a:solidFill>
              </a:rPr>
              <a:t>GyanRANJAN </a:t>
            </a:r>
            <a:r>
              <a:rPr lang="en-US" dirty="0" smtClean="0">
                <a:solidFill>
                  <a:schemeClr val="accent4">
                    <a:lumMod val="40000"/>
                    <a:lumOff val="60000"/>
                  </a:schemeClr>
                </a:solidFill>
              </a:rPr>
              <a:t>Hazarika And Karan mirani</a:t>
            </a:r>
            <a:endParaRPr lang="en-US" dirty="0">
              <a:solidFill>
                <a:schemeClr val="accent4">
                  <a:lumMod val="40000"/>
                  <a:lumOff val="60000"/>
                </a:schemeClr>
              </a:solidFill>
            </a:endParaRPr>
          </a:p>
        </p:txBody>
      </p:sp>
    </p:spTree>
    <p:extLst>
      <p:ext uri="{BB962C8B-B14F-4D97-AF65-F5344CB8AC3E}">
        <p14:creationId xmlns:p14="http://schemas.microsoft.com/office/powerpoint/2010/main" val="1720980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Onion Routing</a:t>
            </a:r>
            <a:endParaRPr lang="en-US" dirty="0"/>
          </a:p>
        </p:txBody>
      </p:sp>
      <p:sp>
        <p:nvSpPr>
          <p:cNvPr id="3" name="Content Placeholder 2"/>
          <p:cNvSpPr>
            <a:spLocks noGrp="1"/>
          </p:cNvSpPr>
          <p:nvPr>
            <p:ph idx="1"/>
          </p:nvPr>
        </p:nvSpPr>
        <p:spPr/>
        <p:txBody>
          <a:bodyPr>
            <a:normAutofit/>
          </a:bodyPr>
          <a:lstStyle/>
          <a:p>
            <a:r>
              <a:rPr lang="en-US" dirty="0" smtClean="0"/>
              <a:t>Provides measures against traffic </a:t>
            </a:r>
            <a:r>
              <a:rPr lang="en-US" dirty="0" smtClean="0"/>
              <a:t>analysis.</a:t>
            </a:r>
            <a:endParaRPr lang="en-US" dirty="0" smtClean="0"/>
          </a:p>
          <a:p>
            <a:endParaRPr lang="en-US" dirty="0" smtClean="0"/>
          </a:p>
          <a:p>
            <a:r>
              <a:rPr lang="en-US" dirty="0"/>
              <a:t>Provides protection against eavesdropping</a:t>
            </a:r>
            <a:r>
              <a:rPr lang="en-US" dirty="0" smtClean="0"/>
              <a:t>.</a:t>
            </a:r>
            <a:endParaRPr lang="en-US" dirty="0" smtClean="0"/>
          </a:p>
          <a:p>
            <a:endParaRPr lang="en-US" dirty="0" smtClean="0"/>
          </a:p>
          <a:p>
            <a:r>
              <a:rPr lang="en-US" dirty="0" smtClean="0"/>
              <a:t>Provides bi-directional </a:t>
            </a:r>
            <a:r>
              <a:rPr lang="en-US" dirty="0" smtClean="0"/>
              <a:t>anonymous communication.</a:t>
            </a:r>
            <a:endParaRPr lang="en-US" dirty="0" smtClean="0"/>
          </a:p>
          <a:p>
            <a:pPr marL="0" indent="0">
              <a:buNone/>
            </a:pPr>
            <a:endParaRPr lang="en-US" dirty="0" smtClean="0"/>
          </a:p>
          <a:p>
            <a:r>
              <a:rPr lang="en-US" dirty="0" smtClean="0"/>
              <a:t>Provides anonymous socket connection through a proxy server </a:t>
            </a:r>
            <a:r>
              <a:rPr lang="en-US" dirty="0" smtClean="0"/>
              <a:t>for easy deployment</a:t>
            </a:r>
            <a:r>
              <a:rPr lang="en-US" dirty="0" smtClean="0"/>
              <a:t>.</a:t>
            </a:r>
            <a:endParaRPr lang="en-US" dirty="0" smtClean="0"/>
          </a:p>
          <a:p>
            <a:endParaRPr lang="en-US" dirty="0"/>
          </a:p>
        </p:txBody>
      </p:sp>
    </p:spTree>
    <p:extLst>
      <p:ext uri="{BB962C8B-B14F-4D97-AF65-F5344CB8AC3E}">
        <p14:creationId xmlns:p14="http://schemas.microsoft.com/office/powerpoint/2010/main" val="3612678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6938" y="1268086"/>
            <a:ext cx="6535062" cy="4677428"/>
          </a:xfrm>
          <a:prstGeom prst="rect">
            <a:avLst/>
          </a:prstGeom>
        </p:spPr>
      </p:pic>
      <p:sp>
        <p:nvSpPr>
          <p:cNvPr id="6" name="TextBox 5"/>
          <p:cNvSpPr txBox="1"/>
          <p:nvPr/>
        </p:nvSpPr>
        <p:spPr>
          <a:xfrm>
            <a:off x="3568700" y="292100"/>
            <a:ext cx="3142338" cy="830997"/>
          </a:xfrm>
          <a:prstGeom prst="rect">
            <a:avLst/>
          </a:prstGeom>
          <a:noFill/>
        </p:spPr>
        <p:txBody>
          <a:bodyPr wrap="square" rtlCol="0">
            <a:spAutoFit/>
          </a:bodyPr>
          <a:lstStyle/>
          <a:p>
            <a:pPr algn="ctr"/>
            <a:r>
              <a:rPr lang="en-US" sz="2400" dirty="0" smtClean="0"/>
              <a:t>Implementation Overview</a:t>
            </a:r>
            <a:endParaRPr lang="en-US" sz="2400" dirty="0"/>
          </a:p>
        </p:txBody>
      </p:sp>
      <p:sp>
        <p:nvSpPr>
          <p:cNvPr id="8" name="TextBox 7"/>
          <p:cNvSpPr txBox="1"/>
          <p:nvPr/>
        </p:nvSpPr>
        <p:spPr>
          <a:xfrm>
            <a:off x="711200" y="1129628"/>
            <a:ext cx="2286000" cy="646331"/>
          </a:xfrm>
          <a:prstGeom prst="rect">
            <a:avLst/>
          </a:prstGeom>
          <a:noFill/>
        </p:spPr>
        <p:txBody>
          <a:bodyPr wrap="square" rtlCol="0">
            <a:spAutoFit/>
          </a:bodyPr>
          <a:lstStyle/>
          <a:p>
            <a:r>
              <a:rPr lang="en-US" b="1" dirty="0" smtClean="0">
                <a:solidFill>
                  <a:schemeClr val="accent6">
                    <a:lumMod val="50000"/>
                  </a:schemeClr>
                </a:solidFill>
              </a:rPr>
              <a:t>Routing Topology</a:t>
            </a:r>
          </a:p>
          <a:p>
            <a:endParaRPr lang="en-US" dirty="0">
              <a:solidFill>
                <a:schemeClr val="accent6">
                  <a:lumMod val="50000"/>
                </a:schemeClr>
              </a:solidFill>
            </a:endParaRPr>
          </a:p>
        </p:txBody>
      </p:sp>
      <p:sp>
        <p:nvSpPr>
          <p:cNvPr id="9" name="TextBox 8"/>
          <p:cNvSpPr txBox="1"/>
          <p:nvPr/>
        </p:nvSpPr>
        <p:spPr>
          <a:xfrm>
            <a:off x="711200" y="2940631"/>
            <a:ext cx="4663819" cy="1200329"/>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Creates an anonymous, </a:t>
            </a:r>
            <a:r>
              <a:rPr lang="en-US" dirty="0" smtClean="0"/>
              <a:t>bi-directional</a:t>
            </a:r>
            <a:r>
              <a:rPr lang="en-US" dirty="0" smtClean="0"/>
              <a:t>,        real-time VC between initiator and responder.</a:t>
            </a:r>
          </a:p>
          <a:p>
            <a:endParaRPr lang="en-US" dirty="0" smtClean="0"/>
          </a:p>
        </p:txBody>
      </p:sp>
      <p:sp>
        <p:nvSpPr>
          <p:cNvPr id="10" name="TextBox 9"/>
          <p:cNvSpPr txBox="1"/>
          <p:nvPr/>
        </p:nvSpPr>
        <p:spPr>
          <a:xfrm>
            <a:off x="711199" y="5022184"/>
            <a:ext cx="5347939" cy="923330"/>
          </a:xfrm>
          <a:prstGeom prst="rect">
            <a:avLst/>
          </a:prstGeom>
          <a:noFill/>
        </p:spPr>
        <p:txBody>
          <a:bodyPr wrap="none" rtlCol="0">
            <a:spAutoFit/>
          </a:bodyPr>
          <a:lstStyle/>
          <a:p>
            <a:pPr marL="285750" indent="-285750">
              <a:buFont typeface="Wingdings" panose="05000000000000000000" pitchFamily="2" charset="2"/>
              <a:buChar char="Ø"/>
            </a:pPr>
            <a:r>
              <a:rPr lang="en-US" dirty="0" smtClean="0"/>
              <a:t>Information </a:t>
            </a:r>
            <a:r>
              <a:rPr lang="en-US" dirty="0"/>
              <a:t>is hidden by </a:t>
            </a:r>
            <a:r>
              <a:rPr lang="en-US" dirty="0" smtClean="0"/>
              <a:t>making</a:t>
            </a:r>
          </a:p>
          <a:p>
            <a:r>
              <a:rPr lang="en-US" dirty="0" smtClean="0"/>
              <a:t>    a </a:t>
            </a:r>
            <a:r>
              <a:rPr lang="en-US" dirty="0"/>
              <a:t>data stream </a:t>
            </a:r>
            <a:r>
              <a:rPr lang="en-US" dirty="0" smtClean="0"/>
              <a:t>pass through the anonymous</a:t>
            </a:r>
          </a:p>
          <a:p>
            <a:r>
              <a:rPr lang="en-US" dirty="0"/>
              <a:t> </a:t>
            </a:r>
            <a:r>
              <a:rPr lang="en-US" dirty="0" smtClean="0"/>
              <a:t>  </a:t>
            </a:r>
            <a:r>
              <a:rPr lang="en-US" dirty="0" smtClean="0"/>
              <a:t> circuit </a:t>
            </a:r>
            <a:r>
              <a:rPr lang="en-US" dirty="0" err="1" smtClean="0"/>
              <a:t>en</a:t>
            </a:r>
            <a:r>
              <a:rPr lang="en-US" dirty="0" smtClean="0"/>
              <a:t> </a:t>
            </a:r>
            <a:r>
              <a:rPr lang="en-US" dirty="0"/>
              <a:t>route to its </a:t>
            </a:r>
            <a:r>
              <a:rPr lang="en-US" dirty="0" smtClean="0"/>
              <a:t>destination </a:t>
            </a:r>
            <a:endParaRPr lang="en-US" dirty="0"/>
          </a:p>
        </p:txBody>
      </p:sp>
      <p:sp>
        <p:nvSpPr>
          <p:cNvPr id="13" name="TextBox 12"/>
          <p:cNvSpPr txBox="1"/>
          <p:nvPr/>
        </p:nvSpPr>
        <p:spPr>
          <a:xfrm>
            <a:off x="711200" y="4018394"/>
            <a:ext cx="5425046" cy="923330"/>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Each </a:t>
            </a:r>
            <a:r>
              <a:rPr lang="en-US" dirty="0" smtClean="0"/>
              <a:t>node (except initiator’s proxy server)</a:t>
            </a:r>
          </a:p>
          <a:p>
            <a:r>
              <a:rPr lang="en-US" dirty="0" smtClean="0"/>
              <a:t>    knows nothing but the previous and the next </a:t>
            </a:r>
          </a:p>
          <a:p>
            <a:r>
              <a:rPr lang="en-US" dirty="0" smtClean="0"/>
              <a:t>    hops in the communication chain</a:t>
            </a:r>
            <a:endParaRPr lang="en-US" dirty="0"/>
          </a:p>
        </p:txBody>
      </p:sp>
      <p:sp>
        <p:nvSpPr>
          <p:cNvPr id="14" name="TextBox 13"/>
          <p:cNvSpPr txBox="1"/>
          <p:nvPr/>
        </p:nvSpPr>
        <p:spPr>
          <a:xfrm>
            <a:off x="711199" y="1695116"/>
            <a:ext cx="5677877" cy="1200329"/>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Consists of the </a:t>
            </a:r>
            <a:r>
              <a:rPr lang="en-US" dirty="0" smtClean="0"/>
              <a:t>initiator, it’s </a:t>
            </a:r>
            <a:r>
              <a:rPr lang="en-US" dirty="0" smtClean="0"/>
              <a:t>proxy server,</a:t>
            </a:r>
            <a:endParaRPr lang="en-US" dirty="0"/>
          </a:p>
          <a:p>
            <a:r>
              <a:rPr lang="en-US" dirty="0" smtClean="0"/>
              <a:t>    the </a:t>
            </a:r>
            <a:r>
              <a:rPr lang="en-US" dirty="0" smtClean="0"/>
              <a:t>responder’s proxy server, the responder </a:t>
            </a:r>
          </a:p>
          <a:p>
            <a:r>
              <a:rPr lang="en-US" dirty="0" smtClean="0"/>
              <a:t>    and </a:t>
            </a:r>
            <a:r>
              <a:rPr lang="en-US" dirty="0" smtClean="0"/>
              <a:t>the nodes on the route between </a:t>
            </a:r>
          </a:p>
          <a:p>
            <a:r>
              <a:rPr lang="en-US" dirty="0" smtClean="0"/>
              <a:t>    the </a:t>
            </a:r>
            <a:r>
              <a:rPr lang="en-US" dirty="0" smtClean="0"/>
              <a:t>initiator and responder</a:t>
            </a:r>
          </a:p>
        </p:txBody>
      </p:sp>
    </p:spTree>
    <p:extLst>
      <p:ext uri="{BB962C8B-B14F-4D97-AF65-F5344CB8AC3E}">
        <p14:creationId xmlns:p14="http://schemas.microsoft.com/office/powerpoint/2010/main" val="1412189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154954" y="469900"/>
            <a:ext cx="2793158" cy="1384300"/>
          </a:xfrm>
        </p:spPr>
        <p:txBody>
          <a:bodyPr/>
          <a:lstStyle/>
          <a:p>
            <a:r>
              <a:rPr lang="en-US" dirty="0" smtClean="0"/>
              <a:t>Onion Structure</a:t>
            </a:r>
            <a:br>
              <a:rPr lang="en-US" dirty="0" smtClean="0"/>
            </a:br>
            <a:r>
              <a:rPr lang="en-US" dirty="0" smtClean="0"/>
              <a:t/>
            </a:r>
            <a:br>
              <a:rPr lang="en-US" dirty="0" smtClean="0"/>
            </a:br>
            <a:r>
              <a:rPr lang="en-US" dirty="0" smtClean="0"/>
              <a:t>	</a:t>
            </a:r>
            <a:endParaRPr lang="en-US" dirty="0"/>
          </a:p>
        </p:txBody>
      </p:sp>
      <p:pic>
        <p:nvPicPr>
          <p:cNvPr id="11" name="Content Placeholder 1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70264" y="863600"/>
            <a:ext cx="7207436" cy="4660900"/>
          </a:xfrm>
        </p:spPr>
      </p:pic>
      <p:sp>
        <p:nvSpPr>
          <p:cNvPr id="10" name="Text Placeholder 9"/>
          <p:cNvSpPr>
            <a:spLocks noGrp="1"/>
          </p:cNvSpPr>
          <p:nvPr>
            <p:ph type="body" sz="half" idx="2"/>
          </p:nvPr>
        </p:nvSpPr>
        <p:spPr>
          <a:xfrm>
            <a:off x="1154954" y="1308100"/>
            <a:ext cx="2793158" cy="4716779"/>
          </a:xfrm>
        </p:spPr>
        <p:txBody>
          <a:bodyPr/>
          <a:lstStyle/>
          <a:p>
            <a:r>
              <a:rPr lang="en-US" dirty="0" smtClean="0"/>
              <a:t>Initiator’s proxy identifies a series of routing nodes forming a route through the network.</a:t>
            </a:r>
          </a:p>
          <a:p>
            <a:r>
              <a:rPr lang="en-US" dirty="0" smtClean="0"/>
              <a:t>It then creates an onion which encapsulates the route.</a:t>
            </a:r>
          </a:p>
          <a:p>
            <a:r>
              <a:rPr lang="en-US" dirty="0" smtClean="0"/>
              <a:t>The basic onion structure depends on the route to the responder chosen by the initiators proxy.</a:t>
            </a:r>
          </a:p>
          <a:p>
            <a:r>
              <a:rPr lang="en-US" dirty="0" smtClean="0"/>
              <a:t>Based on this route the initiator’s proxy encrypts first for the responder’s proxy, then for the preceding node on the route and so on back to the first routing node to whom the onion will be sent</a:t>
            </a:r>
          </a:p>
          <a:p>
            <a:endParaRPr lang="en-US" dirty="0"/>
          </a:p>
        </p:txBody>
      </p:sp>
    </p:spTree>
    <p:extLst>
      <p:ext uri="{BB962C8B-B14F-4D97-AF65-F5344CB8AC3E}">
        <p14:creationId xmlns:p14="http://schemas.microsoft.com/office/powerpoint/2010/main" val="4150133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Formation &amp; Delivery of Onion</a:t>
            </a:r>
            <a:endParaRPr lang="en-US" dirty="0"/>
          </a:p>
        </p:txBody>
      </p:sp>
      <p:sp>
        <p:nvSpPr>
          <p:cNvPr id="6" name="Oval 5"/>
          <p:cNvSpPr/>
          <p:nvPr/>
        </p:nvSpPr>
        <p:spPr>
          <a:xfrm>
            <a:off x="3066626" y="2944080"/>
            <a:ext cx="609600" cy="609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Oval 6"/>
          <p:cNvSpPr/>
          <p:nvPr/>
        </p:nvSpPr>
        <p:spPr>
          <a:xfrm>
            <a:off x="3219026" y="3096480"/>
            <a:ext cx="304800" cy="304800"/>
          </a:xfrm>
          <a:prstGeom prst="ellipse">
            <a:avLst/>
          </a:prstGeom>
          <a:solidFill>
            <a:schemeClr val="accent1">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Oval 7"/>
          <p:cNvSpPr/>
          <p:nvPr/>
        </p:nvSpPr>
        <p:spPr>
          <a:xfrm>
            <a:off x="5047826" y="2791680"/>
            <a:ext cx="91440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Oval 8"/>
          <p:cNvSpPr/>
          <p:nvPr/>
        </p:nvSpPr>
        <p:spPr>
          <a:xfrm>
            <a:off x="5200226" y="2944080"/>
            <a:ext cx="609600" cy="609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Oval 9"/>
          <p:cNvSpPr/>
          <p:nvPr/>
        </p:nvSpPr>
        <p:spPr>
          <a:xfrm>
            <a:off x="5352626" y="3096480"/>
            <a:ext cx="304800" cy="304800"/>
          </a:xfrm>
          <a:prstGeom prst="ellipse">
            <a:avLst/>
          </a:prstGeom>
          <a:solidFill>
            <a:schemeClr val="accent1">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Oval 10"/>
          <p:cNvSpPr/>
          <p:nvPr/>
        </p:nvSpPr>
        <p:spPr>
          <a:xfrm>
            <a:off x="6952826" y="2944080"/>
            <a:ext cx="609600" cy="609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Oval 11"/>
          <p:cNvSpPr/>
          <p:nvPr/>
        </p:nvSpPr>
        <p:spPr>
          <a:xfrm>
            <a:off x="7105226" y="3096480"/>
            <a:ext cx="304800" cy="304800"/>
          </a:xfrm>
          <a:prstGeom prst="ellipse">
            <a:avLst/>
          </a:prstGeom>
          <a:solidFill>
            <a:schemeClr val="accent1">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Oval 12"/>
          <p:cNvSpPr/>
          <p:nvPr/>
        </p:nvSpPr>
        <p:spPr>
          <a:xfrm>
            <a:off x="8476826" y="3096480"/>
            <a:ext cx="304800" cy="304800"/>
          </a:xfrm>
          <a:prstGeom prst="ellipse">
            <a:avLst/>
          </a:prstGeom>
          <a:solidFill>
            <a:schemeClr val="accent1">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Oval 13"/>
          <p:cNvSpPr/>
          <p:nvPr/>
        </p:nvSpPr>
        <p:spPr>
          <a:xfrm>
            <a:off x="9619826" y="3096480"/>
            <a:ext cx="304800" cy="304800"/>
          </a:xfrm>
          <a:prstGeom prst="ellipse">
            <a:avLst/>
          </a:prstGeom>
          <a:solidFill>
            <a:schemeClr val="accent1">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Oval 14"/>
          <p:cNvSpPr/>
          <p:nvPr/>
        </p:nvSpPr>
        <p:spPr>
          <a:xfrm>
            <a:off x="1466426" y="3096480"/>
            <a:ext cx="304800" cy="304800"/>
          </a:xfrm>
          <a:prstGeom prst="ellipse">
            <a:avLst/>
          </a:prstGeom>
          <a:solidFill>
            <a:schemeClr val="accent1">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16" name="Straight Arrow Connector 15"/>
          <p:cNvCxnSpPr/>
          <p:nvPr/>
        </p:nvCxnSpPr>
        <p:spPr>
          <a:xfrm>
            <a:off x="2076026" y="3248880"/>
            <a:ext cx="3810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7" name="Straight Arrow Connector 16"/>
          <p:cNvCxnSpPr/>
          <p:nvPr/>
        </p:nvCxnSpPr>
        <p:spPr>
          <a:xfrm>
            <a:off x="4285826" y="324888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8" name="Straight Arrow Connector 17"/>
          <p:cNvCxnSpPr/>
          <p:nvPr/>
        </p:nvCxnSpPr>
        <p:spPr>
          <a:xfrm>
            <a:off x="6267026" y="324888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9" name="Straight Arrow Connector 18"/>
          <p:cNvCxnSpPr/>
          <p:nvPr/>
        </p:nvCxnSpPr>
        <p:spPr>
          <a:xfrm>
            <a:off x="7865166" y="3241430"/>
            <a:ext cx="306860" cy="452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0" name="Straight Arrow Connector 19"/>
          <p:cNvCxnSpPr/>
          <p:nvPr/>
        </p:nvCxnSpPr>
        <p:spPr>
          <a:xfrm>
            <a:off x="9010226" y="324888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21" name="TextBox 20"/>
          <p:cNvSpPr txBox="1"/>
          <p:nvPr/>
        </p:nvSpPr>
        <p:spPr>
          <a:xfrm>
            <a:off x="1307123" y="4174948"/>
            <a:ext cx="1255472" cy="369332"/>
          </a:xfrm>
          <a:prstGeom prst="rect">
            <a:avLst/>
          </a:prstGeom>
          <a:noFill/>
        </p:spPr>
        <p:txBody>
          <a:bodyPr wrap="none" rtlCol="0">
            <a:spAutoFit/>
          </a:bodyPr>
          <a:lstStyle/>
          <a:p>
            <a:r>
              <a:rPr lang="en-US" dirty="0" err="1" smtClean="0"/>
              <a:t>Sende</a:t>
            </a:r>
            <a:r>
              <a:rPr lang="en-US" dirty="0" smtClean="0"/>
              <a:t>(S)r</a:t>
            </a:r>
            <a:endParaRPr lang="en-US" dirty="0"/>
          </a:p>
        </p:txBody>
      </p:sp>
      <p:sp>
        <p:nvSpPr>
          <p:cNvPr id="22" name="TextBox 21"/>
          <p:cNvSpPr txBox="1"/>
          <p:nvPr/>
        </p:nvSpPr>
        <p:spPr>
          <a:xfrm>
            <a:off x="2892882" y="4174948"/>
            <a:ext cx="1125629" cy="369332"/>
          </a:xfrm>
          <a:prstGeom prst="rect">
            <a:avLst/>
          </a:prstGeom>
          <a:noFill/>
        </p:spPr>
        <p:txBody>
          <a:bodyPr wrap="none" rtlCol="0">
            <a:spAutoFit/>
          </a:bodyPr>
          <a:lstStyle/>
          <a:p>
            <a:r>
              <a:rPr lang="en-US" dirty="0"/>
              <a:t>S</a:t>
            </a:r>
            <a:r>
              <a:rPr lang="en-US" dirty="0" smtClean="0"/>
              <a:t>’s </a:t>
            </a:r>
            <a:r>
              <a:rPr lang="en-US" dirty="0" smtClean="0"/>
              <a:t>Proxy</a:t>
            </a:r>
            <a:endParaRPr lang="en-US" dirty="0"/>
          </a:p>
        </p:txBody>
      </p:sp>
      <p:sp>
        <p:nvSpPr>
          <p:cNvPr id="23" name="TextBox 22"/>
          <p:cNvSpPr txBox="1"/>
          <p:nvPr/>
        </p:nvSpPr>
        <p:spPr>
          <a:xfrm>
            <a:off x="5047826" y="4174948"/>
            <a:ext cx="988540" cy="369332"/>
          </a:xfrm>
          <a:prstGeom prst="rect">
            <a:avLst/>
          </a:prstGeom>
          <a:noFill/>
        </p:spPr>
        <p:txBody>
          <a:bodyPr wrap="none" rtlCol="0">
            <a:spAutoFit/>
          </a:bodyPr>
          <a:lstStyle/>
          <a:p>
            <a:r>
              <a:rPr lang="en-US" dirty="0" smtClean="0"/>
              <a:t>Router 1</a:t>
            </a:r>
            <a:endParaRPr lang="en-US" dirty="0"/>
          </a:p>
        </p:txBody>
      </p:sp>
      <p:sp>
        <p:nvSpPr>
          <p:cNvPr id="24" name="TextBox 23"/>
          <p:cNvSpPr txBox="1"/>
          <p:nvPr/>
        </p:nvSpPr>
        <p:spPr>
          <a:xfrm>
            <a:off x="6876626" y="4174948"/>
            <a:ext cx="988540" cy="369332"/>
          </a:xfrm>
          <a:prstGeom prst="rect">
            <a:avLst/>
          </a:prstGeom>
          <a:noFill/>
        </p:spPr>
        <p:txBody>
          <a:bodyPr wrap="none" rtlCol="0">
            <a:spAutoFit/>
          </a:bodyPr>
          <a:lstStyle/>
          <a:p>
            <a:r>
              <a:rPr lang="en-US" dirty="0" smtClean="0"/>
              <a:t>Router 2</a:t>
            </a:r>
            <a:endParaRPr lang="en-US" dirty="0"/>
          </a:p>
        </p:txBody>
      </p:sp>
      <p:sp>
        <p:nvSpPr>
          <p:cNvPr id="25" name="TextBox 24"/>
          <p:cNvSpPr txBox="1"/>
          <p:nvPr/>
        </p:nvSpPr>
        <p:spPr>
          <a:xfrm>
            <a:off x="8172026" y="4174948"/>
            <a:ext cx="1011944" cy="369332"/>
          </a:xfrm>
          <a:prstGeom prst="rect">
            <a:avLst/>
          </a:prstGeom>
          <a:noFill/>
        </p:spPr>
        <p:txBody>
          <a:bodyPr wrap="none" rtlCol="0">
            <a:spAutoFit/>
          </a:bodyPr>
          <a:lstStyle/>
          <a:p>
            <a:r>
              <a:rPr lang="en-US" dirty="0" smtClean="0"/>
              <a:t>R’s Proxy</a:t>
            </a:r>
            <a:endParaRPr lang="en-US" dirty="0"/>
          </a:p>
        </p:txBody>
      </p:sp>
      <p:sp>
        <p:nvSpPr>
          <p:cNvPr id="29" name="Oval 28"/>
          <p:cNvSpPr/>
          <p:nvPr/>
        </p:nvSpPr>
        <p:spPr>
          <a:xfrm>
            <a:off x="2914226" y="2791680"/>
            <a:ext cx="914400" cy="91440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1" name="Oval 30"/>
          <p:cNvSpPr/>
          <p:nvPr/>
        </p:nvSpPr>
        <p:spPr>
          <a:xfrm>
            <a:off x="4888523" y="2602523"/>
            <a:ext cx="1254369" cy="1277815"/>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2" name="Oval 31"/>
          <p:cNvSpPr/>
          <p:nvPr/>
        </p:nvSpPr>
        <p:spPr>
          <a:xfrm>
            <a:off x="2752420" y="2611561"/>
            <a:ext cx="1266091" cy="1268777"/>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3" name="Oval 32"/>
          <p:cNvSpPr/>
          <p:nvPr/>
        </p:nvSpPr>
        <p:spPr>
          <a:xfrm>
            <a:off x="6800426" y="2784230"/>
            <a:ext cx="914400" cy="91440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4" name="Oval 33"/>
          <p:cNvSpPr/>
          <p:nvPr/>
        </p:nvSpPr>
        <p:spPr>
          <a:xfrm>
            <a:off x="8324426" y="2936630"/>
            <a:ext cx="609600" cy="60960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9" name="TextBox 38"/>
          <p:cNvSpPr txBox="1"/>
          <p:nvPr/>
        </p:nvSpPr>
        <p:spPr>
          <a:xfrm>
            <a:off x="9467426" y="4188204"/>
            <a:ext cx="1478290" cy="369332"/>
          </a:xfrm>
          <a:prstGeom prst="rect">
            <a:avLst/>
          </a:prstGeom>
          <a:noFill/>
        </p:spPr>
        <p:txBody>
          <a:bodyPr wrap="none" rtlCol="0">
            <a:spAutoFit/>
          </a:bodyPr>
          <a:lstStyle/>
          <a:p>
            <a:r>
              <a:rPr lang="en-US" dirty="0" smtClean="0"/>
              <a:t>Receiver(R)</a:t>
            </a:r>
            <a:endParaRPr lang="en-US" dirty="0"/>
          </a:p>
        </p:txBody>
      </p:sp>
    </p:spTree>
    <p:extLst>
      <p:ext uri="{BB962C8B-B14F-4D97-AF65-F5344CB8AC3E}">
        <p14:creationId xmlns:p14="http://schemas.microsoft.com/office/powerpoint/2010/main" val="2906224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anim calcmode="lin" valueType="num">
                                      <p:cBhvr>
                                        <p:cTn id="24" dur="1000" fill="hold"/>
                                        <p:tgtEl>
                                          <p:spTgt spid="8"/>
                                        </p:tgtEl>
                                        <p:attrNameLst>
                                          <p:attrName>ppt_x</p:attrName>
                                        </p:attrNameLst>
                                      </p:cBhvr>
                                      <p:tavLst>
                                        <p:tav tm="0">
                                          <p:val>
                                            <p:strVal val="#ppt_x"/>
                                          </p:val>
                                        </p:tav>
                                        <p:tav tm="100000">
                                          <p:val>
                                            <p:strVal val="#ppt_x"/>
                                          </p:val>
                                        </p:tav>
                                      </p:tavLst>
                                    </p:anim>
                                    <p:anim calcmode="lin" valueType="num">
                                      <p:cBhvr>
                                        <p:cTn id="25" dur="1000" fill="hold"/>
                                        <p:tgtEl>
                                          <p:spTgt spid="8"/>
                                        </p:tgtEl>
                                        <p:attrNameLst>
                                          <p:attrName>ppt_y</p:attrName>
                                        </p:attrNameLst>
                                      </p:cBhvr>
                                      <p:tavLst>
                                        <p:tav tm="0">
                                          <p:val>
                                            <p:strVal val="#ppt_y-.1"/>
                                          </p:val>
                                        </p:tav>
                                        <p:tav tm="100000">
                                          <p:val>
                                            <p:strVal val="#ppt_y"/>
                                          </p:val>
                                        </p:tav>
                                      </p:tavLst>
                                    </p:anim>
                                  </p:childTnLst>
                                </p:cTn>
                              </p:par>
                              <p:par>
                                <p:cTn id="26" presetID="47"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par>
                                <p:cTn id="31" presetID="47"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1000"/>
                                        <p:tgtEl>
                                          <p:spTgt spid="10"/>
                                        </p:tgtEl>
                                      </p:cBhvr>
                                    </p:animEffect>
                                    <p:anim calcmode="lin" valueType="num">
                                      <p:cBhvr>
                                        <p:cTn id="34" dur="1000" fill="hold"/>
                                        <p:tgtEl>
                                          <p:spTgt spid="10"/>
                                        </p:tgtEl>
                                        <p:attrNameLst>
                                          <p:attrName>ppt_x</p:attrName>
                                        </p:attrNameLst>
                                      </p:cBhvr>
                                      <p:tavLst>
                                        <p:tav tm="0">
                                          <p:val>
                                            <p:strVal val="#ppt_x"/>
                                          </p:val>
                                        </p:tav>
                                        <p:tav tm="100000">
                                          <p:val>
                                            <p:strVal val="#ppt_x"/>
                                          </p:val>
                                        </p:tav>
                                      </p:tavLst>
                                    </p:anim>
                                    <p:anim calcmode="lin" valueType="num">
                                      <p:cBhvr>
                                        <p:cTn id="35" dur="1000" fill="hold"/>
                                        <p:tgtEl>
                                          <p:spTgt spid="10"/>
                                        </p:tgtEl>
                                        <p:attrNameLst>
                                          <p:attrName>ppt_y</p:attrName>
                                        </p:attrNameLst>
                                      </p:cBhvr>
                                      <p:tavLst>
                                        <p:tav tm="0">
                                          <p:val>
                                            <p:strVal val="#ppt_y-.1"/>
                                          </p:val>
                                        </p:tav>
                                        <p:tav tm="100000">
                                          <p:val>
                                            <p:strVal val="#ppt_y"/>
                                          </p:val>
                                        </p:tav>
                                      </p:tavLst>
                                    </p:anim>
                                  </p:childTnLst>
                                </p:cTn>
                              </p:par>
                              <p:par>
                                <p:cTn id="36" presetID="47" presetClass="entr" presetSubtype="0" fill="hold" grpId="0" nodeType="with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fade">
                                      <p:cBhvr>
                                        <p:cTn id="38" dur="1000"/>
                                        <p:tgtEl>
                                          <p:spTgt spid="31"/>
                                        </p:tgtEl>
                                      </p:cBhvr>
                                    </p:animEffect>
                                    <p:anim calcmode="lin" valueType="num">
                                      <p:cBhvr>
                                        <p:cTn id="39" dur="1000" fill="hold"/>
                                        <p:tgtEl>
                                          <p:spTgt spid="31"/>
                                        </p:tgtEl>
                                        <p:attrNameLst>
                                          <p:attrName>ppt_x</p:attrName>
                                        </p:attrNameLst>
                                      </p:cBhvr>
                                      <p:tavLst>
                                        <p:tav tm="0">
                                          <p:val>
                                            <p:strVal val="#ppt_x"/>
                                          </p:val>
                                        </p:tav>
                                        <p:tav tm="100000">
                                          <p:val>
                                            <p:strVal val="#ppt_x"/>
                                          </p:val>
                                        </p:tav>
                                      </p:tavLst>
                                    </p:anim>
                                    <p:anim calcmode="lin" valueType="num">
                                      <p:cBhvr>
                                        <p:cTn id="4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31"/>
                                        </p:tgtEl>
                                      </p:cBhvr>
                                    </p:animEffect>
                                    <p:set>
                                      <p:cBhvr>
                                        <p:cTn id="45" dur="1" fill="hold">
                                          <p:stCondLst>
                                            <p:cond delay="499"/>
                                          </p:stCondLst>
                                        </p:cTn>
                                        <p:tgtEl>
                                          <p:spTgt spid="31"/>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1000"/>
                                        <p:tgtEl>
                                          <p:spTgt spid="11"/>
                                        </p:tgtEl>
                                      </p:cBhvr>
                                    </p:animEffect>
                                    <p:anim calcmode="lin" valueType="num">
                                      <p:cBhvr>
                                        <p:cTn id="51" dur="1000" fill="hold"/>
                                        <p:tgtEl>
                                          <p:spTgt spid="11"/>
                                        </p:tgtEl>
                                        <p:attrNameLst>
                                          <p:attrName>ppt_x</p:attrName>
                                        </p:attrNameLst>
                                      </p:cBhvr>
                                      <p:tavLst>
                                        <p:tav tm="0">
                                          <p:val>
                                            <p:strVal val="#ppt_x"/>
                                          </p:val>
                                        </p:tav>
                                        <p:tav tm="100000">
                                          <p:val>
                                            <p:strVal val="#ppt_x"/>
                                          </p:val>
                                        </p:tav>
                                      </p:tavLst>
                                    </p:anim>
                                    <p:anim calcmode="lin" valueType="num">
                                      <p:cBhvr>
                                        <p:cTn id="52" dur="1000" fill="hold"/>
                                        <p:tgtEl>
                                          <p:spTgt spid="11"/>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1000"/>
                                        <p:tgtEl>
                                          <p:spTgt spid="12"/>
                                        </p:tgtEl>
                                      </p:cBhvr>
                                    </p:animEffect>
                                    <p:anim calcmode="lin" valueType="num">
                                      <p:cBhvr>
                                        <p:cTn id="56" dur="1000" fill="hold"/>
                                        <p:tgtEl>
                                          <p:spTgt spid="12"/>
                                        </p:tgtEl>
                                        <p:attrNameLst>
                                          <p:attrName>ppt_x</p:attrName>
                                        </p:attrNameLst>
                                      </p:cBhvr>
                                      <p:tavLst>
                                        <p:tav tm="0">
                                          <p:val>
                                            <p:strVal val="#ppt_x"/>
                                          </p:val>
                                        </p:tav>
                                        <p:tav tm="100000">
                                          <p:val>
                                            <p:strVal val="#ppt_x"/>
                                          </p:val>
                                        </p:tav>
                                      </p:tavLst>
                                    </p:anim>
                                    <p:anim calcmode="lin" valueType="num">
                                      <p:cBhvr>
                                        <p:cTn id="57" dur="1000" fill="hold"/>
                                        <p:tgtEl>
                                          <p:spTgt spid="12"/>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fade">
                                      <p:cBhvr>
                                        <p:cTn id="60" dur="1000"/>
                                        <p:tgtEl>
                                          <p:spTgt spid="33"/>
                                        </p:tgtEl>
                                      </p:cBhvr>
                                    </p:animEffect>
                                    <p:anim calcmode="lin" valueType="num">
                                      <p:cBhvr>
                                        <p:cTn id="61" dur="1000" fill="hold"/>
                                        <p:tgtEl>
                                          <p:spTgt spid="33"/>
                                        </p:tgtEl>
                                        <p:attrNameLst>
                                          <p:attrName>ppt_x</p:attrName>
                                        </p:attrNameLst>
                                      </p:cBhvr>
                                      <p:tavLst>
                                        <p:tav tm="0">
                                          <p:val>
                                            <p:strVal val="#ppt_x"/>
                                          </p:val>
                                        </p:tav>
                                        <p:tav tm="100000">
                                          <p:val>
                                            <p:strVal val="#ppt_x"/>
                                          </p:val>
                                        </p:tav>
                                      </p:tavLst>
                                    </p:anim>
                                    <p:anim calcmode="lin" valueType="num">
                                      <p:cBhvr>
                                        <p:cTn id="62"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33"/>
                                        </p:tgtEl>
                                      </p:cBhvr>
                                    </p:animEffect>
                                    <p:set>
                                      <p:cBhvr>
                                        <p:cTn id="67" dur="1" fill="hold">
                                          <p:stCondLst>
                                            <p:cond delay="499"/>
                                          </p:stCondLst>
                                        </p:cTn>
                                        <p:tgtEl>
                                          <p:spTgt spid="33"/>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fade">
                                      <p:cBhvr>
                                        <p:cTn id="72" dur="1000"/>
                                        <p:tgtEl>
                                          <p:spTgt spid="13"/>
                                        </p:tgtEl>
                                      </p:cBhvr>
                                    </p:animEffect>
                                    <p:anim calcmode="lin" valueType="num">
                                      <p:cBhvr>
                                        <p:cTn id="73" dur="1000" fill="hold"/>
                                        <p:tgtEl>
                                          <p:spTgt spid="13"/>
                                        </p:tgtEl>
                                        <p:attrNameLst>
                                          <p:attrName>ppt_x</p:attrName>
                                        </p:attrNameLst>
                                      </p:cBhvr>
                                      <p:tavLst>
                                        <p:tav tm="0">
                                          <p:val>
                                            <p:strVal val="#ppt_x"/>
                                          </p:val>
                                        </p:tav>
                                        <p:tav tm="100000">
                                          <p:val>
                                            <p:strVal val="#ppt_x"/>
                                          </p:val>
                                        </p:tav>
                                      </p:tavLst>
                                    </p:anim>
                                    <p:anim calcmode="lin" valueType="num">
                                      <p:cBhvr>
                                        <p:cTn id="74" dur="1000" fill="hold"/>
                                        <p:tgtEl>
                                          <p:spTgt spid="13"/>
                                        </p:tgtEl>
                                        <p:attrNameLst>
                                          <p:attrName>ppt_y</p:attrName>
                                        </p:attrNameLst>
                                      </p:cBhvr>
                                      <p:tavLst>
                                        <p:tav tm="0">
                                          <p:val>
                                            <p:strVal val="#ppt_y-.1"/>
                                          </p:val>
                                        </p:tav>
                                        <p:tav tm="100000">
                                          <p:val>
                                            <p:strVal val="#ppt_y"/>
                                          </p:val>
                                        </p:tav>
                                      </p:tavLst>
                                    </p:anim>
                                  </p:childTnLst>
                                </p:cTn>
                              </p:par>
                              <p:par>
                                <p:cTn id="75" presetID="47" presetClass="entr" presetSubtype="0" fill="hold" grpId="0" nodeType="with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fade">
                                      <p:cBhvr>
                                        <p:cTn id="77" dur="1000"/>
                                        <p:tgtEl>
                                          <p:spTgt spid="34"/>
                                        </p:tgtEl>
                                      </p:cBhvr>
                                    </p:animEffect>
                                    <p:anim calcmode="lin" valueType="num">
                                      <p:cBhvr>
                                        <p:cTn id="78" dur="1000" fill="hold"/>
                                        <p:tgtEl>
                                          <p:spTgt spid="34"/>
                                        </p:tgtEl>
                                        <p:attrNameLst>
                                          <p:attrName>ppt_x</p:attrName>
                                        </p:attrNameLst>
                                      </p:cBhvr>
                                      <p:tavLst>
                                        <p:tav tm="0">
                                          <p:val>
                                            <p:strVal val="#ppt_x"/>
                                          </p:val>
                                        </p:tav>
                                        <p:tav tm="100000">
                                          <p:val>
                                            <p:strVal val="#ppt_x"/>
                                          </p:val>
                                        </p:tav>
                                      </p:tavLst>
                                    </p:anim>
                                    <p:anim calcmode="lin" valueType="num">
                                      <p:cBhvr>
                                        <p:cTn id="7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grpId="1" nodeType="clickEffect">
                                  <p:stCondLst>
                                    <p:cond delay="0"/>
                                  </p:stCondLst>
                                  <p:childTnLst>
                                    <p:animEffect transition="out" filter="fade">
                                      <p:cBhvr>
                                        <p:cTn id="83" dur="500"/>
                                        <p:tgtEl>
                                          <p:spTgt spid="34"/>
                                        </p:tgtEl>
                                      </p:cBhvr>
                                    </p:animEffect>
                                    <p:set>
                                      <p:cBhvr>
                                        <p:cTn id="84" dur="1" fill="hold">
                                          <p:stCondLst>
                                            <p:cond delay="499"/>
                                          </p:stCondLst>
                                        </p:cTn>
                                        <p:tgtEl>
                                          <p:spTgt spid="34"/>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14"/>
                                        </p:tgtEl>
                                        <p:attrNameLst>
                                          <p:attrName>style.visibility</p:attrName>
                                        </p:attrNameLst>
                                      </p:cBhvr>
                                      <p:to>
                                        <p:strVal val="visible"/>
                                      </p:to>
                                    </p:set>
                                    <p:animEffect transition="in" filter="fade">
                                      <p:cBhvr>
                                        <p:cTn id="89" dur="1000"/>
                                        <p:tgtEl>
                                          <p:spTgt spid="14"/>
                                        </p:tgtEl>
                                      </p:cBhvr>
                                    </p:animEffect>
                                    <p:anim calcmode="lin" valueType="num">
                                      <p:cBhvr>
                                        <p:cTn id="90" dur="1000" fill="hold"/>
                                        <p:tgtEl>
                                          <p:spTgt spid="14"/>
                                        </p:tgtEl>
                                        <p:attrNameLst>
                                          <p:attrName>ppt_x</p:attrName>
                                        </p:attrNameLst>
                                      </p:cBhvr>
                                      <p:tavLst>
                                        <p:tav tm="0">
                                          <p:val>
                                            <p:strVal val="#ppt_x"/>
                                          </p:val>
                                        </p:tav>
                                        <p:tav tm="100000">
                                          <p:val>
                                            <p:strVal val="#ppt_x"/>
                                          </p:val>
                                        </p:tav>
                                      </p:tavLst>
                                    </p:anim>
                                    <p:anim calcmode="lin" valueType="num">
                                      <p:cBhvr>
                                        <p:cTn id="9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29" grpId="0" animBg="1"/>
      <p:bldP spid="31" grpId="0" animBg="1"/>
      <p:bldP spid="31" grpId="1" animBg="1"/>
      <p:bldP spid="32" grpId="0" animBg="1"/>
      <p:bldP spid="33" grpId="0" animBg="1"/>
      <p:bldP spid="33" grpId="1" animBg="1"/>
      <p:bldP spid="34" grpId="0" animBg="1"/>
      <p:bldP spid="34"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Limitations</a:t>
            </a:r>
            <a:br>
              <a:rPr lang="en-US" dirty="0" smtClean="0"/>
            </a:br>
            <a:endParaRPr lang="en-US" dirty="0"/>
          </a:p>
        </p:txBody>
      </p:sp>
      <p:sp>
        <p:nvSpPr>
          <p:cNvPr id="6" name="Content Placeholder 5"/>
          <p:cNvSpPr>
            <a:spLocks noGrp="1"/>
          </p:cNvSpPr>
          <p:nvPr>
            <p:ph idx="1"/>
          </p:nvPr>
        </p:nvSpPr>
        <p:spPr/>
        <p:txBody>
          <a:bodyPr/>
          <a:lstStyle/>
          <a:p>
            <a:r>
              <a:rPr lang="en-US" dirty="0" smtClean="0"/>
              <a:t>It is assumed that the public key certificates for each node have been distributed to all others prior to operations.</a:t>
            </a:r>
          </a:p>
          <a:p>
            <a:r>
              <a:rPr lang="en-US" dirty="0" smtClean="0"/>
              <a:t>No mechanism of checking message authenticity.</a:t>
            </a:r>
          </a:p>
          <a:p>
            <a:r>
              <a:rPr lang="en-US" dirty="0" smtClean="0"/>
              <a:t>Single point of failure: If proxy server is compromised, then the entire system fails.</a:t>
            </a:r>
          </a:p>
          <a:p>
            <a:r>
              <a:rPr lang="en-US" dirty="0" smtClean="0"/>
              <a:t>Two level encryptions for the header and each layer of onion.</a:t>
            </a:r>
          </a:p>
          <a:p>
            <a:r>
              <a:rPr lang="en-US" dirty="0" smtClean="0"/>
              <a:t>No way to authenticate a returning participant in the network.</a:t>
            </a:r>
          </a:p>
          <a:p>
            <a:r>
              <a:rPr lang="en-US" dirty="0" smtClean="0"/>
              <a:t>It is assumed that the proxy/routing nodes and the intermediate routing nodes know about each other in advance.</a:t>
            </a:r>
            <a:endParaRPr lang="en-US" dirty="0"/>
          </a:p>
        </p:txBody>
      </p:sp>
    </p:spTree>
    <p:extLst>
      <p:ext uri="{BB962C8B-B14F-4D97-AF65-F5344CB8AC3E}">
        <p14:creationId xmlns:p14="http://schemas.microsoft.com/office/powerpoint/2010/main" val="3797813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Modifications</a:t>
            </a:r>
            <a:endParaRPr lang="en-US" dirty="0"/>
          </a:p>
        </p:txBody>
      </p:sp>
      <p:sp>
        <p:nvSpPr>
          <p:cNvPr id="4" name="Content Placeholder 3"/>
          <p:cNvSpPr>
            <a:spLocks noGrp="1"/>
          </p:cNvSpPr>
          <p:nvPr>
            <p:ph sz="half" idx="1"/>
          </p:nvPr>
        </p:nvSpPr>
        <p:spPr>
          <a:xfrm>
            <a:off x="418354" y="2565400"/>
            <a:ext cx="4825158" cy="3416301"/>
          </a:xfrm>
        </p:spPr>
        <p:txBody>
          <a:bodyPr>
            <a:normAutofit fontScale="92500" lnSpcReduction="20000"/>
          </a:bodyPr>
          <a:lstStyle/>
          <a:p>
            <a:r>
              <a:rPr lang="en-US" dirty="0" smtClean="0"/>
              <a:t>Remove proxy servers</a:t>
            </a:r>
          </a:p>
          <a:p>
            <a:r>
              <a:rPr lang="en-US" dirty="0" smtClean="0"/>
              <a:t>Use authentication code with message to protect against message corruption by an attacker</a:t>
            </a:r>
          </a:p>
          <a:p>
            <a:r>
              <a:rPr lang="en-US" dirty="0" smtClean="0"/>
              <a:t>Use ‘Type’ field </a:t>
            </a:r>
            <a:r>
              <a:rPr lang="en-US" dirty="0" err="1" smtClean="0"/>
              <a:t>indicationg</a:t>
            </a:r>
            <a:r>
              <a:rPr lang="en-US" dirty="0" smtClean="0"/>
              <a:t> whether message can tolerate delay or not. If it can, then each routing node assumes the functionality of BINOMIAL MIX !!</a:t>
            </a:r>
          </a:p>
          <a:p>
            <a:r>
              <a:rPr lang="en-US" dirty="0" smtClean="0"/>
              <a:t>Encrypt message with </a:t>
            </a:r>
            <a:r>
              <a:rPr lang="en-US" dirty="0" err="1" smtClean="0"/>
              <a:t>sec_keyxy</a:t>
            </a:r>
            <a:r>
              <a:rPr lang="en-US" dirty="0" smtClean="0"/>
              <a:t> rather than encrypting header and payload separately</a:t>
            </a:r>
          </a:p>
          <a:p>
            <a:r>
              <a:rPr lang="en-US" dirty="0" smtClean="0"/>
              <a:t>Eliminate need of random bits in message by use of </a:t>
            </a:r>
            <a:r>
              <a:rPr lang="en-US" dirty="0" err="1" smtClean="0"/>
              <a:t>sex_keyxy</a:t>
            </a:r>
            <a:endParaRPr lang="en-US" dirty="0" smtClean="0"/>
          </a:p>
          <a:p>
            <a:pPr marL="0" indent="0">
              <a:buNone/>
            </a:pPr>
            <a:endParaRPr lang="en-US"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65700" y="2286000"/>
            <a:ext cx="7086600" cy="3695701"/>
          </a:xfrm>
        </p:spPr>
      </p:pic>
    </p:spTree>
    <p:extLst>
      <p:ext uri="{BB962C8B-B14F-4D97-AF65-F5344CB8AC3E}">
        <p14:creationId xmlns:p14="http://schemas.microsoft.com/office/powerpoint/2010/main" val="599337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pPr algn="ctr"/>
            <a:r>
              <a:rPr lang="en-US" dirty="0" smtClean="0"/>
              <a:t>Thank </a:t>
            </a:r>
            <a:r>
              <a:rPr lang="en-US" dirty="0" smtClean="0"/>
              <a:t>Y</a:t>
            </a:r>
            <a:r>
              <a:rPr lang="en-US" dirty="0" smtClean="0"/>
              <a:t>o</a:t>
            </a:r>
            <a:r>
              <a:rPr lang="en-US" dirty="0"/>
              <a:t>u</a:t>
            </a:r>
            <a:endParaRPr lang="en-US" dirty="0"/>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928512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206</TotalTime>
  <Words>385</Words>
  <Application>Microsoft Office PowerPoint</Application>
  <PresentationFormat>Custom</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Ion Boardroom</vt:lpstr>
      <vt:lpstr>Modified Onion Routing </vt:lpstr>
      <vt:lpstr>Onion Routing</vt:lpstr>
      <vt:lpstr>PowerPoint Presentation</vt:lpstr>
      <vt:lpstr>Onion Structure   </vt:lpstr>
      <vt:lpstr>Formation &amp; Delivery of Onion</vt:lpstr>
      <vt:lpstr>Limitations </vt:lpstr>
      <vt:lpstr>Proposed Modifications</vt:lpstr>
      <vt:lpstr>Thank You</vt:lpstr>
    </vt:vector>
  </TitlesOfParts>
  <Company>University of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Modified Onion Routing</dc:title>
  <dc:creator>Mirani,Karan H</dc:creator>
  <cp:lastModifiedBy>gh0</cp:lastModifiedBy>
  <cp:revision>29</cp:revision>
  <dcterms:created xsi:type="dcterms:W3CDTF">2015-10-22T15:40:41Z</dcterms:created>
  <dcterms:modified xsi:type="dcterms:W3CDTF">2015-10-22T23:39:00Z</dcterms:modified>
</cp:coreProperties>
</file>