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58" r:id="rId5"/>
    <p:sldId id="263" r:id="rId6"/>
    <p:sldId id="260" r:id="rId7"/>
    <p:sldId id="261"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rani,Karan H" initials="MH"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p:scale>
          <a:sx n="81" d="100"/>
          <a:sy n="81" d="100"/>
        </p:scale>
        <p:origin x="-90" y="-2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10/22/2015</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10/22/2015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10/22/2015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10/22/2015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10/22/2015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10/22/2015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10/22/2015</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10/22/2015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10/22/2015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10/22/2015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10/22/2015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10/22/2015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10/22/2015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10/22/2015</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10/22/2015</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10/22/2015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10/22/2015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10/22/2015</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hyperlink" Target="https://en.wikipedia.org/wiki/Elliptic_curve_Diffie-Hellman"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Modified Onion Routing	</a:t>
            </a:r>
            <a:endParaRPr lang="en-US" dirty="0"/>
          </a:p>
        </p:txBody>
      </p:sp>
      <p:sp>
        <p:nvSpPr>
          <p:cNvPr id="3" name="Subtitle 2"/>
          <p:cNvSpPr>
            <a:spLocks noGrp="1"/>
          </p:cNvSpPr>
          <p:nvPr>
            <p:ph type="subTitle" idx="1"/>
          </p:nvPr>
        </p:nvSpPr>
        <p:spPr/>
        <p:txBody>
          <a:bodyPr/>
          <a:lstStyle/>
          <a:p>
            <a:r>
              <a:rPr lang="en-US" dirty="0" smtClean="0">
                <a:solidFill>
                  <a:schemeClr val="accent4">
                    <a:lumMod val="40000"/>
                    <a:lumOff val="60000"/>
                  </a:schemeClr>
                </a:solidFill>
              </a:rPr>
              <a:t>GyanRANJAN Hazarika And Karan mirani</a:t>
            </a:r>
            <a:endParaRPr lang="en-US" dirty="0">
              <a:solidFill>
                <a:schemeClr val="accent4">
                  <a:lumMod val="40000"/>
                  <a:lumOff val="60000"/>
                </a:schemeClr>
              </a:solidFill>
            </a:endParaRPr>
          </a:p>
        </p:txBody>
      </p:sp>
    </p:spTree>
    <p:extLst>
      <p:ext uri="{BB962C8B-B14F-4D97-AF65-F5344CB8AC3E}">
        <p14:creationId xmlns:p14="http://schemas.microsoft.com/office/powerpoint/2010/main" val="17209800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Onion Routing</a:t>
            </a:r>
            <a:endParaRPr lang="en-US" dirty="0"/>
          </a:p>
        </p:txBody>
      </p:sp>
      <p:sp>
        <p:nvSpPr>
          <p:cNvPr id="3" name="Content Placeholder 2"/>
          <p:cNvSpPr>
            <a:spLocks noGrp="1"/>
          </p:cNvSpPr>
          <p:nvPr>
            <p:ph idx="1"/>
          </p:nvPr>
        </p:nvSpPr>
        <p:spPr/>
        <p:txBody>
          <a:bodyPr>
            <a:normAutofit/>
          </a:bodyPr>
          <a:lstStyle/>
          <a:p>
            <a:r>
              <a:rPr lang="en-US" dirty="0" smtClean="0"/>
              <a:t>Provides measures against traffic analysis.</a:t>
            </a:r>
          </a:p>
          <a:p>
            <a:endParaRPr lang="en-US" dirty="0" smtClean="0"/>
          </a:p>
          <a:p>
            <a:r>
              <a:rPr lang="en-US" dirty="0"/>
              <a:t>Provides protection against eavesdropping</a:t>
            </a:r>
            <a:r>
              <a:rPr lang="en-US" dirty="0" smtClean="0"/>
              <a:t>.</a:t>
            </a:r>
          </a:p>
          <a:p>
            <a:endParaRPr lang="en-US" dirty="0" smtClean="0"/>
          </a:p>
          <a:p>
            <a:r>
              <a:rPr lang="en-US" dirty="0" smtClean="0"/>
              <a:t>Provides bi-directional anonymous communication.</a:t>
            </a:r>
          </a:p>
          <a:p>
            <a:pPr marL="0" indent="0">
              <a:buNone/>
            </a:pPr>
            <a:endParaRPr lang="en-US" dirty="0" smtClean="0"/>
          </a:p>
          <a:p>
            <a:r>
              <a:rPr lang="en-US" dirty="0" smtClean="0"/>
              <a:t>Provides anonymous socket connection through a proxy server for easy deployment.</a:t>
            </a:r>
          </a:p>
          <a:p>
            <a:endParaRPr lang="en-US" dirty="0"/>
          </a:p>
        </p:txBody>
      </p:sp>
    </p:spTree>
    <p:extLst>
      <p:ext uri="{BB962C8B-B14F-4D97-AF65-F5344CB8AC3E}">
        <p14:creationId xmlns:p14="http://schemas.microsoft.com/office/powerpoint/2010/main" val="36126781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56938" y="1268086"/>
            <a:ext cx="6535062" cy="4677428"/>
          </a:xfrm>
          <a:prstGeom prst="rect">
            <a:avLst/>
          </a:prstGeom>
        </p:spPr>
      </p:pic>
      <p:sp>
        <p:nvSpPr>
          <p:cNvPr id="8" name="TextBox 7"/>
          <p:cNvSpPr txBox="1"/>
          <p:nvPr/>
        </p:nvSpPr>
        <p:spPr>
          <a:xfrm>
            <a:off x="711200" y="1129628"/>
            <a:ext cx="2286000" cy="646331"/>
          </a:xfrm>
          <a:prstGeom prst="rect">
            <a:avLst/>
          </a:prstGeom>
          <a:noFill/>
        </p:spPr>
        <p:txBody>
          <a:bodyPr wrap="square" rtlCol="0">
            <a:spAutoFit/>
          </a:bodyPr>
          <a:lstStyle/>
          <a:p>
            <a:r>
              <a:rPr lang="en-US" b="1" dirty="0" smtClean="0">
                <a:solidFill>
                  <a:schemeClr val="accent6">
                    <a:lumMod val="50000"/>
                  </a:schemeClr>
                </a:solidFill>
              </a:rPr>
              <a:t>Routing Topology</a:t>
            </a:r>
          </a:p>
          <a:p>
            <a:endParaRPr lang="en-US" dirty="0">
              <a:solidFill>
                <a:schemeClr val="accent6">
                  <a:lumMod val="50000"/>
                </a:schemeClr>
              </a:solidFill>
            </a:endParaRPr>
          </a:p>
        </p:txBody>
      </p:sp>
      <p:sp>
        <p:nvSpPr>
          <p:cNvPr id="9" name="TextBox 8"/>
          <p:cNvSpPr txBox="1"/>
          <p:nvPr/>
        </p:nvSpPr>
        <p:spPr>
          <a:xfrm>
            <a:off x="711200" y="2940631"/>
            <a:ext cx="4663819" cy="1200329"/>
          </a:xfrm>
          <a:prstGeom prst="rect">
            <a:avLst/>
          </a:prstGeom>
          <a:noFill/>
        </p:spPr>
        <p:txBody>
          <a:bodyPr wrap="square" rtlCol="0">
            <a:spAutoFit/>
          </a:bodyPr>
          <a:lstStyle/>
          <a:p>
            <a:pPr marL="285750" indent="-285750">
              <a:buFont typeface="Wingdings" panose="05000000000000000000" pitchFamily="2" charset="2"/>
              <a:buChar char="Ø"/>
            </a:pPr>
            <a:r>
              <a:rPr lang="en-US" dirty="0" smtClean="0"/>
              <a:t>Creates an anonymous, bi-directional,        real-time VC between initiator and responder.</a:t>
            </a:r>
          </a:p>
          <a:p>
            <a:endParaRPr lang="en-US" dirty="0" smtClean="0"/>
          </a:p>
        </p:txBody>
      </p:sp>
      <p:sp>
        <p:nvSpPr>
          <p:cNvPr id="10" name="TextBox 9"/>
          <p:cNvSpPr txBox="1"/>
          <p:nvPr/>
        </p:nvSpPr>
        <p:spPr>
          <a:xfrm>
            <a:off x="711199" y="5022184"/>
            <a:ext cx="5347939" cy="923330"/>
          </a:xfrm>
          <a:prstGeom prst="rect">
            <a:avLst/>
          </a:prstGeom>
          <a:noFill/>
        </p:spPr>
        <p:txBody>
          <a:bodyPr wrap="none" rtlCol="0">
            <a:spAutoFit/>
          </a:bodyPr>
          <a:lstStyle/>
          <a:p>
            <a:pPr marL="285750" indent="-285750">
              <a:buFont typeface="Wingdings" panose="05000000000000000000" pitchFamily="2" charset="2"/>
              <a:buChar char="Ø"/>
            </a:pPr>
            <a:r>
              <a:rPr lang="en-US" dirty="0" smtClean="0"/>
              <a:t>Information </a:t>
            </a:r>
            <a:r>
              <a:rPr lang="en-US" dirty="0"/>
              <a:t>is hidden by </a:t>
            </a:r>
            <a:r>
              <a:rPr lang="en-US" dirty="0" smtClean="0"/>
              <a:t>making</a:t>
            </a:r>
          </a:p>
          <a:p>
            <a:r>
              <a:rPr lang="en-US" dirty="0" smtClean="0"/>
              <a:t>    a </a:t>
            </a:r>
            <a:r>
              <a:rPr lang="en-US" dirty="0"/>
              <a:t>data stream </a:t>
            </a:r>
            <a:r>
              <a:rPr lang="en-US" dirty="0" smtClean="0"/>
              <a:t>pass through the anonymous</a:t>
            </a:r>
          </a:p>
          <a:p>
            <a:r>
              <a:rPr lang="en-US" dirty="0"/>
              <a:t> </a:t>
            </a:r>
            <a:r>
              <a:rPr lang="en-US" dirty="0" smtClean="0"/>
              <a:t>   circuit </a:t>
            </a:r>
            <a:r>
              <a:rPr lang="en-US" dirty="0" err="1" smtClean="0"/>
              <a:t>en</a:t>
            </a:r>
            <a:r>
              <a:rPr lang="en-US" dirty="0" smtClean="0"/>
              <a:t> </a:t>
            </a:r>
            <a:r>
              <a:rPr lang="en-US" dirty="0"/>
              <a:t>route to its </a:t>
            </a:r>
            <a:r>
              <a:rPr lang="en-US" dirty="0" smtClean="0"/>
              <a:t>destination </a:t>
            </a:r>
            <a:endParaRPr lang="en-US" dirty="0"/>
          </a:p>
        </p:txBody>
      </p:sp>
      <p:sp>
        <p:nvSpPr>
          <p:cNvPr id="13" name="TextBox 12"/>
          <p:cNvSpPr txBox="1"/>
          <p:nvPr/>
        </p:nvSpPr>
        <p:spPr>
          <a:xfrm>
            <a:off x="711200" y="4018394"/>
            <a:ext cx="5425046" cy="923330"/>
          </a:xfrm>
          <a:prstGeom prst="rect">
            <a:avLst/>
          </a:prstGeom>
          <a:noFill/>
        </p:spPr>
        <p:txBody>
          <a:bodyPr wrap="square" rtlCol="0">
            <a:spAutoFit/>
          </a:bodyPr>
          <a:lstStyle/>
          <a:p>
            <a:pPr marL="285750" indent="-285750">
              <a:buFont typeface="Wingdings" panose="05000000000000000000" pitchFamily="2" charset="2"/>
              <a:buChar char="Ø"/>
            </a:pPr>
            <a:r>
              <a:rPr lang="en-US" dirty="0" smtClean="0"/>
              <a:t>Each node (except initiator’s proxy server)</a:t>
            </a:r>
          </a:p>
          <a:p>
            <a:r>
              <a:rPr lang="en-US" dirty="0" smtClean="0"/>
              <a:t>    knows nothing but the previous and the next </a:t>
            </a:r>
          </a:p>
          <a:p>
            <a:r>
              <a:rPr lang="en-US" dirty="0" smtClean="0"/>
              <a:t>    hops in the communication chain</a:t>
            </a:r>
            <a:endParaRPr lang="en-US" dirty="0"/>
          </a:p>
        </p:txBody>
      </p:sp>
      <p:sp>
        <p:nvSpPr>
          <p:cNvPr id="14" name="TextBox 13"/>
          <p:cNvSpPr txBox="1"/>
          <p:nvPr/>
        </p:nvSpPr>
        <p:spPr>
          <a:xfrm>
            <a:off x="711199" y="1695116"/>
            <a:ext cx="5677877" cy="1200329"/>
          </a:xfrm>
          <a:prstGeom prst="rect">
            <a:avLst/>
          </a:prstGeom>
          <a:noFill/>
        </p:spPr>
        <p:txBody>
          <a:bodyPr wrap="square" rtlCol="0">
            <a:spAutoFit/>
          </a:bodyPr>
          <a:lstStyle/>
          <a:p>
            <a:pPr marL="285750" indent="-285750">
              <a:buFont typeface="Wingdings" panose="05000000000000000000" pitchFamily="2" charset="2"/>
              <a:buChar char="Ø"/>
            </a:pPr>
            <a:r>
              <a:rPr lang="en-US" dirty="0" smtClean="0"/>
              <a:t>Consists of the initiator, it’s proxy server,</a:t>
            </a:r>
            <a:endParaRPr lang="en-US" dirty="0"/>
          </a:p>
          <a:p>
            <a:r>
              <a:rPr lang="en-US" dirty="0" smtClean="0"/>
              <a:t>    the responder’s proxy server, the responder </a:t>
            </a:r>
          </a:p>
          <a:p>
            <a:r>
              <a:rPr lang="en-US" dirty="0" smtClean="0"/>
              <a:t>    and the nodes on the route between </a:t>
            </a:r>
          </a:p>
          <a:p>
            <a:r>
              <a:rPr lang="en-US" dirty="0" smtClean="0"/>
              <a:t>    the initiator and responder</a:t>
            </a:r>
          </a:p>
        </p:txBody>
      </p:sp>
    </p:spTree>
    <p:extLst>
      <p:ext uri="{BB962C8B-B14F-4D97-AF65-F5344CB8AC3E}">
        <p14:creationId xmlns:p14="http://schemas.microsoft.com/office/powerpoint/2010/main" val="14121897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1154954" y="469900"/>
            <a:ext cx="2793158" cy="1384300"/>
          </a:xfrm>
        </p:spPr>
        <p:txBody>
          <a:bodyPr/>
          <a:lstStyle/>
          <a:p>
            <a:r>
              <a:rPr lang="en-US" dirty="0" smtClean="0"/>
              <a:t>Onion Structure</a:t>
            </a:r>
            <a:br>
              <a:rPr lang="en-US" dirty="0" smtClean="0"/>
            </a:br>
            <a:r>
              <a:rPr lang="en-US" dirty="0" smtClean="0"/>
              <a:t/>
            </a:r>
            <a:br>
              <a:rPr lang="en-US" dirty="0" smtClean="0"/>
            </a:br>
            <a:r>
              <a:rPr lang="en-US" dirty="0" smtClean="0"/>
              <a:t>	</a:t>
            </a:r>
            <a:endParaRPr lang="en-US" dirty="0"/>
          </a:p>
        </p:txBody>
      </p:sp>
      <p:pic>
        <p:nvPicPr>
          <p:cNvPr id="11" name="Content Placeholder 10"/>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870264" y="863600"/>
            <a:ext cx="7207436" cy="4660900"/>
          </a:xfrm>
        </p:spPr>
      </p:pic>
      <p:sp>
        <p:nvSpPr>
          <p:cNvPr id="10" name="Text Placeholder 9"/>
          <p:cNvSpPr>
            <a:spLocks noGrp="1"/>
          </p:cNvSpPr>
          <p:nvPr>
            <p:ph type="body" sz="half" idx="2"/>
          </p:nvPr>
        </p:nvSpPr>
        <p:spPr>
          <a:xfrm>
            <a:off x="1154954" y="1308100"/>
            <a:ext cx="2793158" cy="4716779"/>
          </a:xfrm>
        </p:spPr>
        <p:txBody>
          <a:bodyPr/>
          <a:lstStyle/>
          <a:p>
            <a:r>
              <a:rPr lang="en-US" dirty="0" smtClean="0"/>
              <a:t>Initiator’s proxy identifies a series of routing nodes forming a route through the network.</a:t>
            </a:r>
          </a:p>
          <a:p>
            <a:r>
              <a:rPr lang="en-US" dirty="0" smtClean="0"/>
              <a:t>It then creates an onion which encapsulates the route.</a:t>
            </a:r>
          </a:p>
          <a:p>
            <a:r>
              <a:rPr lang="en-US" dirty="0" smtClean="0"/>
              <a:t>The basic onion structure depends on the route to the responder chosen by the initiators proxy.</a:t>
            </a:r>
          </a:p>
          <a:p>
            <a:r>
              <a:rPr lang="en-US" dirty="0" smtClean="0"/>
              <a:t>Based on this route the initiator’s proxy encrypts first for the responder’s proxy, then for the preceding node on the route and so on back to the first routing node to whom the onion will be sent</a:t>
            </a:r>
          </a:p>
          <a:p>
            <a:endParaRPr lang="en-US" dirty="0"/>
          </a:p>
        </p:txBody>
      </p:sp>
    </p:spTree>
    <p:extLst>
      <p:ext uri="{BB962C8B-B14F-4D97-AF65-F5344CB8AC3E}">
        <p14:creationId xmlns:p14="http://schemas.microsoft.com/office/powerpoint/2010/main" val="41501337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Formation &amp; Delivery of Onion</a:t>
            </a:r>
            <a:endParaRPr lang="en-US" dirty="0"/>
          </a:p>
        </p:txBody>
      </p:sp>
      <p:sp>
        <p:nvSpPr>
          <p:cNvPr id="6" name="Oval 5"/>
          <p:cNvSpPr/>
          <p:nvPr/>
        </p:nvSpPr>
        <p:spPr>
          <a:xfrm>
            <a:off x="3066626" y="2944080"/>
            <a:ext cx="609600" cy="6096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7" name="Oval 6"/>
          <p:cNvSpPr/>
          <p:nvPr/>
        </p:nvSpPr>
        <p:spPr>
          <a:xfrm>
            <a:off x="3219026" y="3096480"/>
            <a:ext cx="304800" cy="304800"/>
          </a:xfrm>
          <a:prstGeom prst="ellipse">
            <a:avLst/>
          </a:prstGeom>
          <a:solidFill>
            <a:schemeClr val="tx2">
              <a:lumMod val="60000"/>
              <a:lumOff val="4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solidFill>
                <a:schemeClr val="accent1">
                  <a:lumMod val="75000"/>
                </a:schemeClr>
              </a:solidFill>
            </a:endParaRPr>
          </a:p>
        </p:txBody>
      </p:sp>
      <p:sp>
        <p:nvSpPr>
          <p:cNvPr id="8" name="Oval 7"/>
          <p:cNvSpPr/>
          <p:nvPr/>
        </p:nvSpPr>
        <p:spPr>
          <a:xfrm>
            <a:off x="5047826" y="2791680"/>
            <a:ext cx="914400" cy="9144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9" name="Oval 8"/>
          <p:cNvSpPr/>
          <p:nvPr/>
        </p:nvSpPr>
        <p:spPr>
          <a:xfrm>
            <a:off x="5200226" y="2944080"/>
            <a:ext cx="609600" cy="6096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0" name="Oval 9"/>
          <p:cNvSpPr/>
          <p:nvPr/>
        </p:nvSpPr>
        <p:spPr>
          <a:xfrm>
            <a:off x="5352626" y="3096480"/>
            <a:ext cx="304800" cy="304800"/>
          </a:xfrm>
          <a:prstGeom prst="ellipse">
            <a:avLst/>
          </a:prstGeom>
          <a:solidFill>
            <a:schemeClr val="tx2">
              <a:lumMod val="60000"/>
              <a:lumOff val="4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1" name="Oval 10"/>
          <p:cNvSpPr/>
          <p:nvPr/>
        </p:nvSpPr>
        <p:spPr>
          <a:xfrm>
            <a:off x="6952826" y="2944080"/>
            <a:ext cx="609600" cy="6096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2" name="Oval 11"/>
          <p:cNvSpPr/>
          <p:nvPr/>
        </p:nvSpPr>
        <p:spPr>
          <a:xfrm>
            <a:off x="7105226" y="3096480"/>
            <a:ext cx="304800" cy="304800"/>
          </a:xfrm>
          <a:prstGeom prst="ellipse">
            <a:avLst/>
          </a:prstGeom>
          <a:solidFill>
            <a:schemeClr val="tx2">
              <a:lumMod val="60000"/>
              <a:lumOff val="4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3" name="Oval 12"/>
          <p:cNvSpPr/>
          <p:nvPr/>
        </p:nvSpPr>
        <p:spPr>
          <a:xfrm>
            <a:off x="8476826" y="3096480"/>
            <a:ext cx="304800" cy="304800"/>
          </a:xfrm>
          <a:prstGeom prst="ellipse">
            <a:avLst/>
          </a:prstGeom>
          <a:solidFill>
            <a:schemeClr val="tx2">
              <a:lumMod val="60000"/>
              <a:lumOff val="4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4" name="Oval 13"/>
          <p:cNvSpPr/>
          <p:nvPr/>
        </p:nvSpPr>
        <p:spPr>
          <a:xfrm>
            <a:off x="9619826" y="3096480"/>
            <a:ext cx="304800" cy="304800"/>
          </a:xfrm>
          <a:prstGeom prst="ellipse">
            <a:avLst/>
          </a:prstGeom>
          <a:solidFill>
            <a:schemeClr val="tx2">
              <a:lumMod val="60000"/>
              <a:lumOff val="4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5" name="Oval 14"/>
          <p:cNvSpPr/>
          <p:nvPr/>
        </p:nvSpPr>
        <p:spPr>
          <a:xfrm>
            <a:off x="1466426" y="3096480"/>
            <a:ext cx="304800" cy="304800"/>
          </a:xfrm>
          <a:prstGeom prst="ellipse">
            <a:avLst/>
          </a:prstGeom>
          <a:solidFill>
            <a:schemeClr val="accent1">
              <a:lumMod val="75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cxnSp>
        <p:nvCxnSpPr>
          <p:cNvPr id="16" name="Straight Arrow Connector 15"/>
          <p:cNvCxnSpPr/>
          <p:nvPr/>
        </p:nvCxnSpPr>
        <p:spPr>
          <a:xfrm>
            <a:off x="2076026" y="3248880"/>
            <a:ext cx="3810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17" name="Straight Arrow Connector 16"/>
          <p:cNvCxnSpPr/>
          <p:nvPr/>
        </p:nvCxnSpPr>
        <p:spPr>
          <a:xfrm>
            <a:off x="4285826" y="3248880"/>
            <a:ext cx="4572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18" name="Straight Arrow Connector 17"/>
          <p:cNvCxnSpPr/>
          <p:nvPr/>
        </p:nvCxnSpPr>
        <p:spPr>
          <a:xfrm>
            <a:off x="6267026" y="3248880"/>
            <a:ext cx="4572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19" name="Straight Arrow Connector 18"/>
          <p:cNvCxnSpPr/>
          <p:nvPr/>
        </p:nvCxnSpPr>
        <p:spPr>
          <a:xfrm>
            <a:off x="7865166" y="3241430"/>
            <a:ext cx="306860" cy="452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20" name="Straight Arrow Connector 19"/>
          <p:cNvCxnSpPr/>
          <p:nvPr/>
        </p:nvCxnSpPr>
        <p:spPr>
          <a:xfrm>
            <a:off x="9010226" y="3248880"/>
            <a:ext cx="4572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
        <p:nvSpPr>
          <p:cNvPr id="21" name="TextBox 20"/>
          <p:cNvSpPr txBox="1"/>
          <p:nvPr/>
        </p:nvSpPr>
        <p:spPr>
          <a:xfrm>
            <a:off x="1307123" y="4174948"/>
            <a:ext cx="1255472" cy="369332"/>
          </a:xfrm>
          <a:prstGeom prst="rect">
            <a:avLst/>
          </a:prstGeom>
          <a:noFill/>
        </p:spPr>
        <p:txBody>
          <a:bodyPr wrap="none" rtlCol="0">
            <a:spAutoFit/>
          </a:bodyPr>
          <a:lstStyle/>
          <a:p>
            <a:r>
              <a:rPr lang="en-US" dirty="0" smtClean="0"/>
              <a:t>Sender(S)</a:t>
            </a:r>
            <a:endParaRPr lang="en-US" dirty="0"/>
          </a:p>
        </p:txBody>
      </p:sp>
      <p:sp>
        <p:nvSpPr>
          <p:cNvPr id="22" name="TextBox 21"/>
          <p:cNvSpPr txBox="1"/>
          <p:nvPr/>
        </p:nvSpPr>
        <p:spPr>
          <a:xfrm>
            <a:off x="2892882" y="4174948"/>
            <a:ext cx="1125629" cy="369332"/>
          </a:xfrm>
          <a:prstGeom prst="rect">
            <a:avLst/>
          </a:prstGeom>
          <a:noFill/>
        </p:spPr>
        <p:txBody>
          <a:bodyPr wrap="none" rtlCol="0">
            <a:spAutoFit/>
          </a:bodyPr>
          <a:lstStyle/>
          <a:p>
            <a:r>
              <a:rPr lang="en-US" dirty="0"/>
              <a:t>S</a:t>
            </a:r>
            <a:r>
              <a:rPr lang="en-US" dirty="0" smtClean="0"/>
              <a:t>’s Proxy</a:t>
            </a:r>
            <a:endParaRPr lang="en-US" dirty="0"/>
          </a:p>
        </p:txBody>
      </p:sp>
      <p:sp>
        <p:nvSpPr>
          <p:cNvPr id="23" name="TextBox 22"/>
          <p:cNvSpPr txBox="1"/>
          <p:nvPr/>
        </p:nvSpPr>
        <p:spPr>
          <a:xfrm>
            <a:off x="5047826" y="4174948"/>
            <a:ext cx="988540" cy="369332"/>
          </a:xfrm>
          <a:prstGeom prst="rect">
            <a:avLst/>
          </a:prstGeom>
          <a:noFill/>
        </p:spPr>
        <p:txBody>
          <a:bodyPr wrap="none" rtlCol="0">
            <a:spAutoFit/>
          </a:bodyPr>
          <a:lstStyle/>
          <a:p>
            <a:r>
              <a:rPr lang="en-US" dirty="0" smtClean="0"/>
              <a:t>Router 1</a:t>
            </a:r>
            <a:endParaRPr lang="en-US" dirty="0"/>
          </a:p>
        </p:txBody>
      </p:sp>
      <p:sp>
        <p:nvSpPr>
          <p:cNvPr id="24" name="TextBox 23"/>
          <p:cNvSpPr txBox="1"/>
          <p:nvPr/>
        </p:nvSpPr>
        <p:spPr>
          <a:xfrm>
            <a:off x="6876626" y="4174948"/>
            <a:ext cx="988540" cy="369332"/>
          </a:xfrm>
          <a:prstGeom prst="rect">
            <a:avLst/>
          </a:prstGeom>
          <a:noFill/>
        </p:spPr>
        <p:txBody>
          <a:bodyPr wrap="none" rtlCol="0">
            <a:spAutoFit/>
          </a:bodyPr>
          <a:lstStyle/>
          <a:p>
            <a:r>
              <a:rPr lang="en-US" dirty="0" smtClean="0"/>
              <a:t>Router 2</a:t>
            </a:r>
            <a:endParaRPr lang="en-US" dirty="0"/>
          </a:p>
        </p:txBody>
      </p:sp>
      <p:sp>
        <p:nvSpPr>
          <p:cNvPr id="25" name="TextBox 24"/>
          <p:cNvSpPr txBox="1"/>
          <p:nvPr/>
        </p:nvSpPr>
        <p:spPr>
          <a:xfrm>
            <a:off x="8172026" y="4174948"/>
            <a:ext cx="1011944" cy="369332"/>
          </a:xfrm>
          <a:prstGeom prst="rect">
            <a:avLst/>
          </a:prstGeom>
          <a:noFill/>
        </p:spPr>
        <p:txBody>
          <a:bodyPr wrap="none" rtlCol="0">
            <a:spAutoFit/>
          </a:bodyPr>
          <a:lstStyle/>
          <a:p>
            <a:r>
              <a:rPr lang="en-US" dirty="0" smtClean="0"/>
              <a:t>R’s Proxy</a:t>
            </a:r>
            <a:endParaRPr lang="en-US" dirty="0"/>
          </a:p>
        </p:txBody>
      </p:sp>
      <p:sp>
        <p:nvSpPr>
          <p:cNvPr id="29" name="Oval 28"/>
          <p:cNvSpPr/>
          <p:nvPr/>
        </p:nvSpPr>
        <p:spPr>
          <a:xfrm>
            <a:off x="2914226" y="2791680"/>
            <a:ext cx="914400" cy="914400"/>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endParaRPr lang="en-US"/>
          </a:p>
        </p:txBody>
      </p:sp>
      <p:sp>
        <p:nvSpPr>
          <p:cNvPr id="31" name="Oval 30"/>
          <p:cNvSpPr/>
          <p:nvPr/>
        </p:nvSpPr>
        <p:spPr>
          <a:xfrm>
            <a:off x="4888523" y="2602523"/>
            <a:ext cx="1254369" cy="1277815"/>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endParaRPr lang="en-US"/>
          </a:p>
        </p:txBody>
      </p:sp>
      <p:sp>
        <p:nvSpPr>
          <p:cNvPr id="32" name="Oval 31"/>
          <p:cNvSpPr/>
          <p:nvPr/>
        </p:nvSpPr>
        <p:spPr>
          <a:xfrm>
            <a:off x="2752420" y="2611561"/>
            <a:ext cx="1266091" cy="1268777"/>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endParaRPr lang="en-US"/>
          </a:p>
        </p:txBody>
      </p:sp>
      <p:sp>
        <p:nvSpPr>
          <p:cNvPr id="33" name="Oval 32"/>
          <p:cNvSpPr/>
          <p:nvPr/>
        </p:nvSpPr>
        <p:spPr>
          <a:xfrm>
            <a:off x="6800426" y="2784230"/>
            <a:ext cx="914400" cy="914400"/>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endParaRPr lang="en-US"/>
          </a:p>
        </p:txBody>
      </p:sp>
      <p:sp>
        <p:nvSpPr>
          <p:cNvPr id="34" name="Oval 33"/>
          <p:cNvSpPr/>
          <p:nvPr/>
        </p:nvSpPr>
        <p:spPr>
          <a:xfrm>
            <a:off x="8324426" y="2936630"/>
            <a:ext cx="609600" cy="609600"/>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9" name="TextBox 38"/>
          <p:cNvSpPr txBox="1"/>
          <p:nvPr/>
        </p:nvSpPr>
        <p:spPr>
          <a:xfrm>
            <a:off x="9467426" y="4188204"/>
            <a:ext cx="1478290" cy="369332"/>
          </a:xfrm>
          <a:prstGeom prst="rect">
            <a:avLst/>
          </a:prstGeom>
          <a:noFill/>
        </p:spPr>
        <p:txBody>
          <a:bodyPr wrap="none" rtlCol="0">
            <a:spAutoFit/>
          </a:bodyPr>
          <a:lstStyle/>
          <a:p>
            <a:r>
              <a:rPr lang="en-US" dirty="0" smtClean="0"/>
              <a:t>Receiver(R)</a:t>
            </a:r>
            <a:endParaRPr lang="en-US" dirty="0"/>
          </a:p>
        </p:txBody>
      </p:sp>
    </p:spTree>
    <p:extLst>
      <p:ext uri="{BB962C8B-B14F-4D97-AF65-F5344CB8AC3E}">
        <p14:creationId xmlns:p14="http://schemas.microsoft.com/office/powerpoint/2010/main" val="2906224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47"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1000"/>
                                        <p:tgtEl>
                                          <p:spTgt spid="8"/>
                                        </p:tgtEl>
                                      </p:cBhvr>
                                    </p:animEffect>
                                    <p:anim calcmode="lin" valueType="num">
                                      <p:cBhvr>
                                        <p:cTn id="24" dur="1000" fill="hold"/>
                                        <p:tgtEl>
                                          <p:spTgt spid="8"/>
                                        </p:tgtEl>
                                        <p:attrNameLst>
                                          <p:attrName>ppt_x</p:attrName>
                                        </p:attrNameLst>
                                      </p:cBhvr>
                                      <p:tavLst>
                                        <p:tav tm="0">
                                          <p:val>
                                            <p:strVal val="#ppt_x"/>
                                          </p:val>
                                        </p:tav>
                                        <p:tav tm="100000">
                                          <p:val>
                                            <p:strVal val="#ppt_x"/>
                                          </p:val>
                                        </p:tav>
                                      </p:tavLst>
                                    </p:anim>
                                    <p:anim calcmode="lin" valueType="num">
                                      <p:cBhvr>
                                        <p:cTn id="25" dur="1000" fill="hold"/>
                                        <p:tgtEl>
                                          <p:spTgt spid="8"/>
                                        </p:tgtEl>
                                        <p:attrNameLst>
                                          <p:attrName>ppt_y</p:attrName>
                                        </p:attrNameLst>
                                      </p:cBhvr>
                                      <p:tavLst>
                                        <p:tav tm="0">
                                          <p:val>
                                            <p:strVal val="#ppt_y-.1"/>
                                          </p:val>
                                        </p:tav>
                                        <p:tav tm="100000">
                                          <p:val>
                                            <p:strVal val="#ppt_y"/>
                                          </p:val>
                                        </p:tav>
                                      </p:tavLst>
                                    </p:anim>
                                  </p:childTnLst>
                                </p:cTn>
                              </p:par>
                              <p:par>
                                <p:cTn id="26" presetID="47" presetClass="entr" presetSubtype="0" fill="hold" grpId="0" nodeType="with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1000"/>
                                        <p:tgtEl>
                                          <p:spTgt spid="9"/>
                                        </p:tgtEl>
                                      </p:cBhvr>
                                    </p:animEffect>
                                    <p:anim calcmode="lin" valueType="num">
                                      <p:cBhvr>
                                        <p:cTn id="29" dur="1000" fill="hold"/>
                                        <p:tgtEl>
                                          <p:spTgt spid="9"/>
                                        </p:tgtEl>
                                        <p:attrNameLst>
                                          <p:attrName>ppt_x</p:attrName>
                                        </p:attrNameLst>
                                      </p:cBhvr>
                                      <p:tavLst>
                                        <p:tav tm="0">
                                          <p:val>
                                            <p:strVal val="#ppt_x"/>
                                          </p:val>
                                        </p:tav>
                                        <p:tav tm="100000">
                                          <p:val>
                                            <p:strVal val="#ppt_x"/>
                                          </p:val>
                                        </p:tav>
                                      </p:tavLst>
                                    </p:anim>
                                    <p:anim calcmode="lin" valueType="num">
                                      <p:cBhvr>
                                        <p:cTn id="30" dur="1000" fill="hold"/>
                                        <p:tgtEl>
                                          <p:spTgt spid="9"/>
                                        </p:tgtEl>
                                        <p:attrNameLst>
                                          <p:attrName>ppt_y</p:attrName>
                                        </p:attrNameLst>
                                      </p:cBhvr>
                                      <p:tavLst>
                                        <p:tav tm="0">
                                          <p:val>
                                            <p:strVal val="#ppt_y-.1"/>
                                          </p:val>
                                        </p:tav>
                                        <p:tav tm="100000">
                                          <p:val>
                                            <p:strVal val="#ppt_y"/>
                                          </p:val>
                                        </p:tav>
                                      </p:tavLst>
                                    </p:anim>
                                  </p:childTnLst>
                                </p:cTn>
                              </p:par>
                              <p:par>
                                <p:cTn id="31" presetID="47" presetClass="entr" presetSubtype="0"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fade">
                                      <p:cBhvr>
                                        <p:cTn id="33" dur="1000"/>
                                        <p:tgtEl>
                                          <p:spTgt spid="10"/>
                                        </p:tgtEl>
                                      </p:cBhvr>
                                    </p:animEffect>
                                    <p:anim calcmode="lin" valueType="num">
                                      <p:cBhvr>
                                        <p:cTn id="34" dur="1000" fill="hold"/>
                                        <p:tgtEl>
                                          <p:spTgt spid="10"/>
                                        </p:tgtEl>
                                        <p:attrNameLst>
                                          <p:attrName>ppt_x</p:attrName>
                                        </p:attrNameLst>
                                      </p:cBhvr>
                                      <p:tavLst>
                                        <p:tav tm="0">
                                          <p:val>
                                            <p:strVal val="#ppt_x"/>
                                          </p:val>
                                        </p:tav>
                                        <p:tav tm="100000">
                                          <p:val>
                                            <p:strVal val="#ppt_x"/>
                                          </p:val>
                                        </p:tav>
                                      </p:tavLst>
                                    </p:anim>
                                    <p:anim calcmode="lin" valueType="num">
                                      <p:cBhvr>
                                        <p:cTn id="35" dur="1000" fill="hold"/>
                                        <p:tgtEl>
                                          <p:spTgt spid="10"/>
                                        </p:tgtEl>
                                        <p:attrNameLst>
                                          <p:attrName>ppt_y</p:attrName>
                                        </p:attrNameLst>
                                      </p:cBhvr>
                                      <p:tavLst>
                                        <p:tav tm="0">
                                          <p:val>
                                            <p:strVal val="#ppt_y-.1"/>
                                          </p:val>
                                        </p:tav>
                                        <p:tav tm="100000">
                                          <p:val>
                                            <p:strVal val="#ppt_y"/>
                                          </p:val>
                                        </p:tav>
                                      </p:tavLst>
                                    </p:anim>
                                  </p:childTnLst>
                                </p:cTn>
                              </p:par>
                              <p:par>
                                <p:cTn id="36" presetID="47" presetClass="entr" presetSubtype="0" fill="hold" grpId="0" nodeType="withEffect">
                                  <p:stCondLst>
                                    <p:cond delay="0"/>
                                  </p:stCondLst>
                                  <p:childTnLst>
                                    <p:set>
                                      <p:cBhvr>
                                        <p:cTn id="37" dur="1" fill="hold">
                                          <p:stCondLst>
                                            <p:cond delay="0"/>
                                          </p:stCondLst>
                                        </p:cTn>
                                        <p:tgtEl>
                                          <p:spTgt spid="31"/>
                                        </p:tgtEl>
                                        <p:attrNameLst>
                                          <p:attrName>style.visibility</p:attrName>
                                        </p:attrNameLst>
                                      </p:cBhvr>
                                      <p:to>
                                        <p:strVal val="visible"/>
                                      </p:to>
                                    </p:set>
                                    <p:animEffect transition="in" filter="fade">
                                      <p:cBhvr>
                                        <p:cTn id="38" dur="1000"/>
                                        <p:tgtEl>
                                          <p:spTgt spid="31"/>
                                        </p:tgtEl>
                                      </p:cBhvr>
                                    </p:animEffect>
                                    <p:anim calcmode="lin" valueType="num">
                                      <p:cBhvr>
                                        <p:cTn id="39" dur="1000" fill="hold"/>
                                        <p:tgtEl>
                                          <p:spTgt spid="31"/>
                                        </p:tgtEl>
                                        <p:attrNameLst>
                                          <p:attrName>ppt_x</p:attrName>
                                        </p:attrNameLst>
                                      </p:cBhvr>
                                      <p:tavLst>
                                        <p:tav tm="0">
                                          <p:val>
                                            <p:strVal val="#ppt_x"/>
                                          </p:val>
                                        </p:tav>
                                        <p:tav tm="100000">
                                          <p:val>
                                            <p:strVal val="#ppt_x"/>
                                          </p:val>
                                        </p:tav>
                                      </p:tavLst>
                                    </p:anim>
                                    <p:anim calcmode="lin" valueType="num">
                                      <p:cBhvr>
                                        <p:cTn id="40"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10" presetClass="exit" presetSubtype="0" fill="hold" grpId="1" nodeType="clickEffect">
                                  <p:stCondLst>
                                    <p:cond delay="0"/>
                                  </p:stCondLst>
                                  <p:childTnLst>
                                    <p:animEffect transition="out" filter="fade">
                                      <p:cBhvr>
                                        <p:cTn id="44" dur="500"/>
                                        <p:tgtEl>
                                          <p:spTgt spid="31"/>
                                        </p:tgtEl>
                                      </p:cBhvr>
                                    </p:animEffect>
                                    <p:set>
                                      <p:cBhvr>
                                        <p:cTn id="45" dur="1" fill="hold">
                                          <p:stCondLst>
                                            <p:cond delay="499"/>
                                          </p:stCondLst>
                                        </p:cTn>
                                        <p:tgtEl>
                                          <p:spTgt spid="31"/>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11"/>
                                        </p:tgtEl>
                                        <p:attrNameLst>
                                          <p:attrName>style.visibility</p:attrName>
                                        </p:attrNameLst>
                                      </p:cBhvr>
                                      <p:to>
                                        <p:strVal val="visible"/>
                                      </p:to>
                                    </p:set>
                                    <p:animEffect transition="in" filter="fade">
                                      <p:cBhvr>
                                        <p:cTn id="50" dur="1000"/>
                                        <p:tgtEl>
                                          <p:spTgt spid="11"/>
                                        </p:tgtEl>
                                      </p:cBhvr>
                                    </p:animEffect>
                                    <p:anim calcmode="lin" valueType="num">
                                      <p:cBhvr>
                                        <p:cTn id="51" dur="1000" fill="hold"/>
                                        <p:tgtEl>
                                          <p:spTgt spid="11"/>
                                        </p:tgtEl>
                                        <p:attrNameLst>
                                          <p:attrName>ppt_x</p:attrName>
                                        </p:attrNameLst>
                                      </p:cBhvr>
                                      <p:tavLst>
                                        <p:tav tm="0">
                                          <p:val>
                                            <p:strVal val="#ppt_x"/>
                                          </p:val>
                                        </p:tav>
                                        <p:tav tm="100000">
                                          <p:val>
                                            <p:strVal val="#ppt_x"/>
                                          </p:val>
                                        </p:tav>
                                      </p:tavLst>
                                    </p:anim>
                                    <p:anim calcmode="lin" valueType="num">
                                      <p:cBhvr>
                                        <p:cTn id="52" dur="1000" fill="hold"/>
                                        <p:tgtEl>
                                          <p:spTgt spid="11"/>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12"/>
                                        </p:tgtEl>
                                        <p:attrNameLst>
                                          <p:attrName>style.visibility</p:attrName>
                                        </p:attrNameLst>
                                      </p:cBhvr>
                                      <p:to>
                                        <p:strVal val="visible"/>
                                      </p:to>
                                    </p:set>
                                    <p:animEffect transition="in" filter="fade">
                                      <p:cBhvr>
                                        <p:cTn id="55" dur="1000"/>
                                        <p:tgtEl>
                                          <p:spTgt spid="12"/>
                                        </p:tgtEl>
                                      </p:cBhvr>
                                    </p:animEffect>
                                    <p:anim calcmode="lin" valueType="num">
                                      <p:cBhvr>
                                        <p:cTn id="56" dur="1000" fill="hold"/>
                                        <p:tgtEl>
                                          <p:spTgt spid="12"/>
                                        </p:tgtEl>
                                        <p:attrNameLst>
                                          <p:attrName>ppt_x</p:attrName>
                                        </p:attrNameLst>
                                      </p:cBhvr>
                                      <p:tavLst>
                                        <p:tav tm="0">
                                          <p:val>
                                            <p:strVal val="#ppt_x"/>
                                          </p:val>
                                        </p:tav>
                                        <p:tav tm="100000">
                                          <p:val>
                                            <p:strVal val="#ppt_x"/>
                                          </p:val>
                                        </p:tav>
                                      </p:tavLst>
                                    </p:anim>
                                    <p:anim calcmode="lin" valueType="num">
                                      <p:cBhvr>
                                        <p:cTn id="57" dur="1000" fill="hold"/>
                                        <p:tgtEl>
                                          <p:spTgt spid="12"/>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33"/>
                                        </p:tgtEl>
                                        <p:attrNameLst>
                                          <p:attrName>style.visibility</p:attrName>
                                        </p:attrNameLst>
                                      </p:cBhvr>
                                      <p:to>
                                        <p:strVal val="visible"/>
                                      </p:to>
                                    </p:set>
                                    <p:animEffect transition="in" filter="fade">
                                      <p:cBhvr>
                                        <p:cTn id="60" dur="1000"/>
                                        <p:tgtEl>
                                          <p:spTgt spid="33"/>
                                        </p:tgtEl>
                                      </p:cBhvr>
                                    </p:animEffect>
                                    <p:anim calcmode="lin" valueType="num">
                                      <p:cBhvr>
                                        <p:cTn id="61" dur="1000" fill="hold"/>
                                        <p:tgtEl>
                                          <p:spTgt spid="33"/>
                                        </p:tgtEl>
                                        <p:attrNameLst>
                                          <p:attrName>ppt_x</p:attrName>
                                        </p:attrNameLst>
                                      </p:cBhvr>
                                      <p:tavLst>
                                        <p:tav tm="0">
                                          <p:val>
                                            <p:strVal val="#ppt_x"/>
                                          </p:val>
                                        </p:tav>
                                        <p:tav tm="100000">
                                          <p:val>
                                            <p:strVal val="#ppt_x"/>
                                          </p:val>
                                        </p:tav>
                                      </p:tavLst>
                                    </p:anim>
                                    <p:anim calcmode="lin" valueType="num">
                                      <p:cBhvr>
                                        <p:cTn id="62"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10" presetClass="exit" presetSubtype="0" fill="hold" grpId="1" nodeType="clickEffect">
                                  <p:stCondLst>
                                    <p:cond delay="0"/>
                                  </p:stCondLst>
                                  <p:childTnLst>
                                    <p:animEffect transition="out" filter="fade">
                                      <p:cBhvr>
                                        <p:cTn id="66" dur="500"/>
                                        <p:tgtEl>
                                          <p:spTgt spid="33"/>
                                        </p:tgtEl>
                                      </p:cBhvr>
                                    </p:animEffect>
                                    <p:set>
                                      <p:cBhvr>
                                        <p:cTn id="67" dur="1" fill="hold">
                                          <p:stCondLst>
                                            <p:cond delay="499"/>
                                          </p:stCondLst>
                                        </p:cTn>
                                        <p:tgtEl>
                                          <p:spTgt spid="33"/>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47" presetClass="entr" presetSubtype="0" fill="hold" grpId="0" nodeType="clickEffect">
                                  <p:stCondLst>
                                    <p:cond delay="0"/>
                                  </p:stCondLst>
                                  <p:childTnLst>
                                    <p:set>
                                      <p:cBhvr>
                                        <p:cTn id="71" dur="1" fill="hold">
                                          <p:stCondLst>
                                            <p:cond delay="0"/>
                                          </p:stCondLst>
                                        </p:cTn>
                                        <p:tgtEl>
                                          <p:spTgt spid="13"/>
                                        </p:tgtEl>
                                        <p:attrNameLst>
                                          <p:attrName>style.visibility</p:attrName>
                                        </p:attrNameLst>
                                      </p:cBhvr>
                                      <p:to>
                                        <p:strVal val="visible"/>
                                      </p:to>
                                    </p:set>
                                    <p:animEffect transition="in" filter="fade">
                                      <p:cBhvr>
                                        <p:cTn id="72" dur="1000"/>
                                        <p:tgtEl>
                                          <p:spTgt spid="13"/>
                                        </p:tgtEl>
                                      </p:cBhvr>
                                    </p:animEffect>
                                    <p:anim calcmode="lin" valueType="num">
                                      <p:cBhvr>
                                        <p:cTn id="73" dur="1000" fill="hold"/>
                                        <p:tgtEl>
                                          <p:spTgt spid="13"/>
                                        </p:tgtEl>
                                        <p:attrNameLst>
                                          <p:attrName>ppt_x</p:attrName>
                                        </p:attrNameLst>
                                      </p:cBhvr>
                                      <p:tavLst>
                                        <p:tav tm="0">
                                          <p:val>
                                            <p:strVal val="#ppt_x"/>
                                          </p:val>
                                        </p:tav>
                                        <p:tav tm="100000">
                                          <p:val>
                                            <p:strVal val="#ppt_x"/>
                                          </p:val>
                                        </p:tav>
                                      </p:tavLst>
                                    </p:anim>
                                    <p:anim calcmode="lin" valueType="num">
                                      <p:cBhvr>
                                        <p:cTn id="74" dur="1000" fill="hold"/>
                                        <p:tgtEl>
                                          <p:spTgt spid="13"/>
                                        </p:tgtEl>
                                        <p:attrNameLst>
                                          <p:attrName>ppt_y</p:attrName>
                                        </p:attrNameLst>
                                      </p:cBhvr>
                                      <p:tavLst>
                                        <p:tav tm="0">
                                          <p:val>
                                            <p:strVal val="#ppt_y-.1"/>
                                          </p:val>
                                        </p:tav>
                                        <p:tav tm="100000">
                                          <p:val>
                                            <p:strVal val="#ppt_y"/>
                                          </p:val>
                                        </p:tav>
                                      </p:tavLst>
                                    </p:anim>
                                  </p:childTnLst>
                                </p:cTn>
                              </p:par>
                              <p:par>
                                <p:cTn id="75" presetID="47" presetClass="entr" presetSubtype="0" fill="hold" grpId="0" nodeType="withEffect">
                                  <p:stCondLst>
                                    <p:cond delay="0"/>
                                  </p:stCondLst>
                                  <p:childTnLst>
                                    <p:set>
                                      <p:cBhvr>
                                        <p:cTn id="76" dur="1" fill="hold">
                                          <p:stCondLst>
                                            <p:cond delay="0"/>
                                          </p:stCondLst>
                                        </p:cTn>
                                        <p:tgtEl>
                                          <p:spTgt spid="34"/>
                                        </p:tgtEl>
                                        <p:attrNameLst>
                                          <p:attrName>style.visibility</p:attrName>
                                        </p:attrNameLst>
                                      </p:cBhvr>
                                      <p:to>
                                        <p:strVal val="visible"/>
                                      </p:to>
                                    </p:set>
                                    <p:animEffect transition="in" filter="fade">
                                      <p:cBhvr>
                                        <p:cTn id="77" dur="1000"/>
                                        <p:tgtEl>
                                          <p:spTgt spid="34"/>
                                        </p:tgtEl>
                                      </p:cBhvr>
                                    </p:animEffect>
                                    <p:anim calcmode="lin" valueType="num">
                                      <p:cBhvr>
                                        <p:cTn id="78" dur="1000" fill="hold"/>
                                        <p:tgtEl>
                                          <p:spTgt spid="34"/>
                                        </p:tgtEl>
                                        <p:attrNameLst>
                                          <p:attrName>ppt_x</p:attrName>
                                        </p:attrNameLst>
                                      </p:cBhvr>
                                      <p:tavLst>
                                        <p:tav tm="0">
                                          <p:val>
                                            <p:strVal val="#ppt_x"/>
                                          </p:val>
                                        </p:tav>
                                        <p:tav tm="100000">
                                          <p:val>
                                            <p:strVal val="#ppt_x"/>
                                          </p:val>
                                        </p:tav>
                                      </p:tavLst>
                                    </p:anim>
                                    <p:anim calcmode="lin" valueType="num">
                                      <p:cBhvr>
                                        <p:cTn id="79"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10" presetClass="exit" presetSubtype="0" fill="hold" grpId="1" nodeType="clickEffect">
                                  <p:stCondLst>
                                    <p:cond delay="0"/>
                                  </p:stCondLst>
                                  <p:childTnLst>
                                    <p:animEffect transition="out" filter="fade">
                                      <p:cBhvr>
                                        <p:cTn id="83" dur="500"/>
                                        <p:tgtEl>
                                          <p:spTgt spid="34"/>
                                        </p:tgtEl>
                                      </p:cBhvr>
                                    </p:animEffect>
                                    <p:set>
                                      <p:cBhvr>
                                        <p:cTn id="84" dur="1" fill="hold">
                                          <p:stCondLst>
                                            <p:cond delay="499"/>
                                          </p:stCondLst>
                                        </p:cTn>
                                        <p:tgtEl>
                                          <p:spTgt spid="34"/>
                                        </p:tgtEl>
                                        <p:attrNameLst>
                                          <p:attrName>style.visibility</p:attrName>
                                        </p:attrNameLst>
                                      </p:cBhvr>
                                      <p:to>
                                        <p:strVal val="hidden"/>
                                      </p:to>
                                    </p:set>
                                  </p:childTnLst>
                                </p:cTn>
                              </p:par>
                            </p:childTnLst>
                          </p:cTn>
                        </p:par>
                      </p:childTnLst>
                    </p:cTn>
                  </p:par>
                  <p:par>
                    <p:cTn id="85" fill="hold">
                      <p:stCondLst>
                        <p:cond delay="indefinite"/>
                      </p:stCondLst>
                      <p:childTnLst>
                        <p:par>
                          <p:cTn id="86" fill="hold">
                            <p:stCondLst>
                              <p:cond delay="0"/>
                            </p:stCondLst>
                            <p:childTnLst>
                              <p:par>
                                <p:cTn id="87" presetID="42" presetClass="entr" presetSubtype="0" fill="hold" grpId="0" nodeType="clickEffect">
                                  <p:stCondLst>
                                    <p:cond delay="0"/>
                                  </p:stCondLst>
                                  <p:childTnLst>
                                    <p:set>
                                      <p:cBhvr>
                                        <p:cTn id="88" dur="1" fill="hold">
                                          <p:stCondLst>
                                            <p:cond delay="0"/>
                                          </p:stCondLst>
                                        </p:cTn>
                                        <p:tgtEl>
                                          <p:spTgt spid="14"/>
                                        </p:tgtEl>
                                        <p:attrNameLst>
                                          <p:attrName>style.visibility</p:attrName>
                                        </p:attrNameLst>
                                      </p:cBhvr>
                                      <p:to>
                                        <p:strVal val="visible"/>
                                      </p:to>
                                    </p:set>
                                    <p:animEffect transition="in" filter="fade">
                                      <p:cBhvr>
                                        <p:cTn id="89" dur="1000"/>
                                        <p:tgtEl>
                                          <p:spTgt spid="14"/>
                                        </p:tgtEl>
                                      </p:cBhvr>
                                    </p:animEffect>
                                    <p:anim calcmode="lin" valueType="num">
                                      <p:cBhvr>
                                        <p:cTn id="90" dur="1000" fill="hold"/>
                                        <p:tgtEl>
                                          <p:spTgt spid="14"/>
                                        </p:tgtEl>
                                        <p:attrNameLst>
                                          <p:attrName>ppt_x</p:attrName>
                                        </p:attrNameLst>
                                      </p:cBhvr>
                                      <p:tavLst>
                                        <p:tav tm="0">
                                          <p:val>
                                            <p:strVal val="#ppt_x"/>
                                          </p:val>
                                        </p:tav>
                                        <p:tav tm="100000">
                                          <p:val>
                                            <p:strVal val="#ppt_x"/>
                                          </p:val>
                                        </p:tav>
                                      </p:tavLst>
                                    </p:anim>
                                    <p:anim calcmode="lin" valueType="num">
                                      <p:cBhvr>
                                        <p:cTn id="91"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P spid="14" grpId="0" animBg="1"/>
      <p:bldP spid="29" grpId="0" animBg="1"/>
      <p:bldP spid="31" grpId="0" animBg="1"/>
      <p:bldP spid="31" grpId="1" animBg="1"/>
      <p:bldP spid="32" grpId="0" animBg="1"/>
      <p:bldP spid="33" grpId="0" animBg="1"/>
      <p:bldP spid="33" grpId="1" animBg="1"/>
      <p:bldP spid="34" grpId="0" animBg="1"/>
      <p:bldP spid="34"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Limitations</a:t>
            </a:r>
            <a:br>
              <a:rPr lang="en-US" dirty="0" smtClean="0"/>
            </a:br>
            <a:endParaRPr lang="en-US" dirty="0"/>
          </a:p>
        </p:txBody>
      </p:sp>
      <p:sp>
        <p:nvSpPr>
          <p:cNvPr id="6" name="Content Placeholder 5"/>
          <p:cNvSpPr>
            <a:spLocks noGrp="1"/>
          </p:cNvSpPr>
          <p:nvPr>
            <p:ph idx="1"/>
          </p:nvPr>
        </p:nvSpPr>
        <p:spPr/>
        <p:txBody>
          <a:bodyPr>
            <a:normAutofit/>
          </a:bodyPr>
          <a:lstStyle/>
          <a:p>
            <a:r>
              <a:rPr lang="en-US" sz="1600" dirty="0" smtClean="0"/>
              <a:t>It is assumed that the public key certificates for each node have been distributed to all others prior to operations.</a:t>
            </a:r>
          </a:p>
          <a:p>
            <a:r>
              <a:rPr lang="en-US" sz="1600" dirty="0" smtClean="0"/>
              <a:t>No mechanism of checking message authenticity.</a:t>
            </a:r>
          </a:p>
          <a:p>
            <a:r>
              <a:rPr lang="en-US" sz="1600" dirty="0" smtClean="0"/>
              <a:t>Single point of failure: If proxy server is compromised, then the entire system fails.</a:t>
            </a:r>
          </a:p>
          <a:p>
            <a:r>
              <a:rPr lang="en-US" sz="1600" dirty="0" smtClean="0"/>
              <a:t>Two level encryptions for the header and payload.</a:t>
            </a:r>
          </a:p>
          <a:p>
            <a:r>
              <a:rPr lang="en-US" sz="1600" dirty="0" smtClean="0"/>
              <a:t>No way to authenticate a returning participant in the network.</a:t>
            </a:r>
          </a:p>
          <a:p>
            <a:r>
              <a:rPr lang="en-US" sz="1600" dirty="0" smtClean="0"/>
              <a:t>It is assumed that the proxy/routing nodes and the intermediate routing nodes know about each other in advance.</a:t>
            </a:r>
          </a:p>
          <a:p>
            <a:r>
              <a:rPr lang="en-US" sz="1600" dirty="0" smtClean="0"/>
              <a:t>No sender receiver </a:t>
            </a:r>
            <a:r>
              <a:rPr lang="en-US" sz="1600" dirty="0" err="1" smtClean="0"/>
              <a:t>unlinkability</a:t>
            </a:r>
            <a:r>
              <a:rPr lang="en-US" sz="1600" smtClean="0"/>
              <a:t>.</a:t>
            </a:r>
            <a:endParaRPr lang="en-US" sz="1600" dirty="0"/>
          </a:p>
        </p:txBody>
      </p:sp>
    </p:spTree>
    <p:extLst>
      <p:ext uri="{BB962C8B-B14F-4D97-AF65-F5344CB8AC3E}">
        <p14:creationId xmlns:p14="http://schemas.microsoft.com/office/powerpoint/2010/main" val="37978133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Modifications</a:t>
            </a:r>
            <a:endParaRPr lang="en-US" dirty="0"/>
          </a:p>
        </p:txBody>
      </p:sp>
      <p:sp>
        <p:nvSpPr>
          <p:cNvPr id="4" name="Content Placeholder 3"/>
          <p:cNvSpPr>
            <a:spLocks noGrp="1"/>
          </p:cNvSpPr>
          <p:nvPr>
            <p:ph sz="half" idx="1"/>
          </p:nvPr>
        </p:nvSpPr>
        <p:spPr>
          <a:xfrm>
            <a:off x="418354" y="2565400"/>
            <a:ext cx="4825158" cy="3416301"/>
          </a:xfrm>
        </p:spPr>
        <p:txBody>
          <a:bodyPr>
            <a:normAutofit fontScale="92500" lnSpcReduction="20000"/>
          </a:bodyPr>
          <a:lstStyle/>
          <a:p>
            <a:r>
              <a:rPr lang="en-US" dirty="0" smtClean="0"/>
              <a:t>Remove proxy servers</a:t>
            </a:r>
          </a:p>
          <a:p>
            <a:r>
              <a:rPr lang="en-US" dirty="0" smtClean="0"/>
              <a:t>Use authentication code with message to protect against message corruption by an attacker</a:t>
            </a:r>
          </a:p>
          <a:p>
            <a:r>
              <a:rPr lang="en-US" dirty="0" smtClean="0"/>
              <a:t>Use ‘Type’ field </a:t>
            </a:r>
            <a:r>
              <a:rPr lang="en-US" dirty="0" err="1" smtClean="0"/>
              <a:t>indicationg</a:t>
            </a:r>
            <a:r>
              <a:rPr lang="en-US" dirty="0" smtClean="0"/>
              <a:t> whether message can tolerate delay or not. If it can, then each routing node assumes the functionality of BINOMIAL MIX !!</a:t>
            </a:r>
          </a:p>
          <a:p>
            <a:r>
              <a:rPr lang="en-US" dirty="0" smtClean="0"/>
              <a:t>Encrypt message with </a:t>
            </a:r>
            <a:r>
              <a:rPr lang="en-US" dirty="0" err="1" smtClean="0"/>
              <a:t>sec_keyxy</a:t>
            </a:r>
            <a:r>
              <a:rPr lang="en-US" dirty="0" smtClean="0"/>
              <a:t> rather than encrypting header and payload separately</a:t>
            </a:r>
          </a:p>
          <a:p>
            <a:r>
              <a:rPr lang="en-US" dirty="0" smtClean="0"/>
              <a:t>Eliminate need of random bits in message by use of </a:t>
            </a:r>
            <a:r>
              <a:rPr lang="en-US" dirty="0" err="1" smtClean="0"/>
              <a:t>sex_keyxy</a:t>
            </a:r>
            <a:endParaRPr lang="en-US" dirty="0" smtClean="0"/>
          </a:p>
          <a:p>
            <a:pPr marL="0" indent="0">
              <a:buNone/>
            </a:pPr>
            <a:endParaRPr lang="en-US" dirty="0"/>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965700" y="2286000"/>
            <a:ext cx="7086600" cy="3695701"/>
          </a:xfrm>
        </p:spPr>
      </p:pic>
    </p:spTree>
    <p:extLst>
      <p:ext uri="{BB962C8B-B14F-4D97-AF65-F5344CB8AC3E}">
        <p14:creationId xmlns:p14="http://schemas.microsoft.com/office/powerpoint/2010/main" val="5993378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 </a:t>
            </a:r>
            <a:r>
              <a:rPr lang="en-US" dirty="0" smtClean="0"/>
              <a:t>Status </a:t>
            </a:r>
            <a:r>
              <a:rPr lang="en-US" smtClean="0"/>
              <a:t>&amp; References</a:t>
            </a:r>
            <a:endParaRPr lang="en-US" dirty="0"/>
          </a:p>
        </p:txBody>
      </p:sp>
      <p:sp>
        <p:nvSpPr>
          <p:cNvPr id="3" name="Content Placeholder 2"/>
          <p:cNvSpPr>
            <a:spLocks noGrp="1"/>
          </p:cNvSpPr>
          <p:nvPr>
            <p:ph sz="half" idx="1"/>
          </p:nvPr>
        </p:nvSpPr>
        <p:spPr>
          <a:xfrm>
            <a:off x="1154953" y="2603500"/>
            <a:ext cx="9524769" cy="3416301"/>
          </a:xfrm>
        </p:spPr>
        <p:txBody>
          <a:bodyPr>
            <a:normAutofit/>
          </a:bodyPr>
          <a:lstStyle/>
          <a:p>
            <a:r>
              <a:rPr lang="en-US" dirty="0" smtClean="0"/>
              <a:t>ORCS (Onion Routing Central Server) Implementation in Java is in-progress.</a:t>
            </a:r>
          </a:p>
          <a:p>
            <a:r>
              <a:rPr lang="en-US" dirty="0" smtClean="0"/>
              <a:t>Sender, Router &amp; Client implementation in C is in-progress.</a:t>
            </a:r>
          </a:p>
          <a:p>
            <a:pPr marL="0" indent="0">
              <a:buNone/>
            </a:pPr>
            <a:r>
              <a:rPr lang="en-US" dirty="0" smtClean="0"/>
              <a:t>References:</a:t>
            </a:r>
            <a:endParaRPr lang="en-US" dirty="0"/>
          </a:p>
          <a:p>
            <a:pPr lvl="0">
              <a:buFont typeface="Wingdings" panose="05000000000000000000" pitchFamily="2" charset="2"/>
              <a:buChar char="v"/>
            </a:pPr>
            <a:r>
              <a:rPr lang="en-US" sz="1200" dirty="0"/>
              <a:t>D. </a:t>
            </a:r>
            <a:r>
              <a:rPr lang="en-US" sz="1200" dirty="0" err="1"/>
              <a:t>Goldschlag</a:t>
            </a:r>
            <a:r>
              <a:rPr lang="en-US" sz="1200" dirty="0"/>
              <a:t>, M. Reed, and P. </a:t>
            </a:r>
            <a:r>
              <a:rPr lang="en-US" sz="1200" dirty="0" err="1"/>
              <a:t>Syverson</a:t>
            </a:r>
            <a:r>
              <a:rPr lang="en-US" sz="1200" dirty="0"/>
              <a:t>. Hiding routing information. In Ross Anderson, editor, Information Hiding, First International Workshop, pages 137-150. Springer-</a:t>
            </a:r>
            <a:r>
              <a:rPr lang="en-US" sz="1200" dirty="0" err="1"/>
              <a:t>Verlag</a:t>
            </a:r>
            <a:r>
              <a:rPr lang="en-US" sz="1200" dirty="0"/>
              <a:t>, LNCS 1174, May 1996.</a:t>
            </a:r>
          </a:p>
          <a:p>
            <a:pPr lvl="0">
              <a:buFont typeface="Wingdings" panose="05000000000000000000" pitchFamily="2" charset="2"/>
              <a:buChar char="v"/>
            </a:pPr>
            <a:r>
              <a:rPr lang="en-US" sz="1200" dirty="0"/>
              <a:t>Michael K. Reiter and </a:t>
            </a:r>
            <a:r>
              <a:rPr lang="en-US" sz="1200" dirty="0" err="1"/>
              <a:t>Aviel</a:t>
            </a:r>
            <a:r>
              <a:rPr lang="en-US" sz="1200" dirty="0"/>
              <a:t> D. Rubin. Crowds: anonymity for web transactions. ACM Transactions on Information and System Security, 1(1):66-92, 1998.</a:t>
            </a:r>
          </a:p>
          <a:p>
            <a:pPr lvl="0">
              <a:buFont typeface="Wingdings" panose="05000000000000000000" pitchFamily="2" charset="2"/>
              <a:buChar char="v"/>
            </a:pPr>
            <a:r>
              <a:rPr lang="en-US" sz="1200" dirty="0"/>
              <a:t>B. </a:t>
            </a:r>
            <a:r>
              <a:rPr lang="en-US" sz="1200" dirty="0" err="1"/>
              <a:t>Schneier</a:t>
            </a:r>
            <a:r>
              <a:rPr lang="en-US" sz="1200" dirty="0"/>
              <a:t>. Applied Cryptography: Protocols, Algorithms and Source Code in C, John Wiley and Sons, 1994.</a:t>
            </a:r>
          </a:p>
          <a:p>
            <a:pPr>
              <a:buFont typeface="Wingdings" panose="05000000000000000000" pitchFamily="2" charset="2"/>
              <a:buChar char="v"/>
            </a:pPr>
            <a:r>
              <a:rPr lang="en-US" sz="1200" u="sng" dirty="0">
                <a:hlinkClick r:id="rId2"/>
              </a:rPr>
              <a:t>https://en.wikipedia.org/wiki/Elliptic_curve_Diffie-Hellman</a:t>
            </a:r>
            <a:endParaRPr lang="en-US" sz="1200" dirty="0" smtClean="0"/>
          </a:p>
          <a:p>
            <a:pPr marL="0" indent="0" algn="ctr">
              <a:buNone/>
            </a:pPr>
            <a:r>
              <a:rPr lang="en-US" sz="2800" dirty="0" smtClean="0">
                <a:solidFill>
                  <a:schemeClr val="accent1">
                    <a:lumMod val="75000"/>
                  </a:schemeClr>
                </a:solidFill>
              </a:rPr>
              <a:t>THANK YOU</a:t>
            </a:r>
            <a:endParaRPr lang="en-US" sz="2800" dirty="0">
              <a:solidFill>
                <a:schemeClr val="accent1">
                  <a:lumMod val="75000"/>
                </a:schemeClr>
              </a:solidFill>
            </a:endParaRPr>
          </a:p>
        </p:txBody>
      </p:sp>
    </p:spTree>
    <p:extLst>
      <p:ext uri="{BB962C8B-B14F-4D97-AF65-F5344CB8AC3E}">
        <p14:creationId xmlns:p14="http://schemas.microsoft.com/office/powerpoint/2010/main" val="157691678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xmlns=""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230</TotalTime>
  <Words>514</Words>
  <Application>Microsoft Office PowerPoint</Application>
  <PresentationFormat>Custom</PresentationFormat>
  <Paragraphs>57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Ion Boardroom</vt:lpstr>
      <vt:lpstr>Modified Onion Routing </vt:lpstr>
      <vt:lpstr>Onion Routing</vt:lpstr>
      <vt:lpstr>PowerPoint Presentation</vt:lpstr>
      <vt:lpstr>Onion Structure   </vt:lpstr>
      <vt:lpstr>Formation &amp; Delivery of Onion</vt:lpstr>
      <vt:lpstr>Limitations </vt:lpstr>
      <vt:lpstr>Proposed Modifications</vt:lpstr>
      <vt:lpstr>Progress Status &amp; References</vt:lpstr>
    </vt:vector>
  </TitlesOfParts>
  <Company>University of Florida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Modified Onion Routing</dc:title>
  <dc:creator>Mirani,Karan H</dc:creator>
  <cp:lastModifiedBy>gh0</cp:lastModifiedBy>
  <cp:revision>39</cp:revision>
  <dcterms:created xsi:type="dcterms:W3CDTF">2015-10-22T15:40:41Z</dcterms:created>
  <dcterms:modified xsi:type="dcterms:W3CDTF">2015-10-23T00:17:37Z</dcterms:modified>
</cp:coreProperties>
</file>