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37" autoAdjust="0"/>
  </p:normalViewPr>
  <p:slideViewPr>
    <p:cSldViewPr showGuides="1">
      <p:cViewPr varScale="1">
        <p:scale>
          <a:sx n="50" d="100"/>
          <a:sy n="50" d="100"/>
        </p:scale>
        <p:origin x="-102" y="-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65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3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8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3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800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25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10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9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3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24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72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C296-F278-499F-8730-4F8A6A5FE17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A2073-93AD-4973-8281-5134D1A0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9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924800" cy="2155825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Making the</a:t>
            </a:r>
            <a:br>
              <a:rPr lang="en-US" sz="4800" b="1" dirty="0" smtClean="0"/>
            </a:br>
            <a:r>
              <a:rPr lang="en-US" sz="4800" b="1" dirty="0" smtClean="0"/>
              <a:t>Neutral Traffic Matrix</a:t>
            </a:r>
            <a:br>
              <a:rPr lang="en-US" sz="4800" b="1" dirty="0" smtClean="0"/>
            </a:br>
            <a:r>
              <a:rPr lang="en-US" sz="4800" b="1" dirty="0" smtClean="0"/>
              <a:t>More Meaningful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62600"/>
            <a:ext cx="6400800" cy="762000"/>
          </a:xfrm>
        </p:spPr>
        <p:txBody>
          <a:bodyPr anchor="b"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Joseph Choi</a:t>
            </a:r>
          </a:p>
        </p:txBody>
      </p:sp>
    </p:spTree>
    <p:extLst>
      <p:ext uri="{BB962C8B-B14F-4D97-AF65-F5344CB8AC3E}">
        <p14:creationId xmlns:p14="http://schemas.microsoft.com/office/powerpoint/2010/main" val="386883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267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 smtClean="0"/>
              <a:t>Given a global passive adversary, want to prevent the adversary from deriving information</a:t>
            </a:r>
            <a:r>
              <a:rPr lang="en-US" sz="2600" dirty="0"/>
              <a:t> </a:t>
            </a:r>
            <a:r>
              <a:rPr lang="en-US" sz="2600" dirty="0" smtClean="0"/>
              <a:t>from observed traffic patterns.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Currently, produce a Neutral TM by:</a:t>
            </a:r>
          </a:p>
          <a:p>
            <a:pPr marL="0" indent="0">
              <a:buNone/>
            </a:pPr>
            <a:r>
              <a:rPr lang="en-US" sz="2800" dirty="0" smtClean="0"/>
              <a:t>(1) Rerouting, (2) Padding, and (3) Delaying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Padding acts as a placeholder.</a:t>
            </a:r>
          </a:p>
          <a:p>
            <a:pPr lvl="1"/>
            <a:r>
              <a:rPr lang="en-US" dirty="0" smtClean="0"/>
              <a:t>Holds no meaning</a:t>
            </a:r>
          </a:p>
          <a:p>
            <a:pPr lvl="1"/>
            <a:r>
              <a:rPr lang="en-US" dirty="0" smtClean="0"/>
              <a:t>Increases traffic load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380389" y="5181600"/>
            <a:ext cx="63832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Is there something better?</a:t>
            </a:r>
          </a:p>
        </p:txBody>
      </p:sp>
    </p:spTree>
    <p:extLst>
      <p:ext uri="{BB962C8B-B14F-4D97-AF65-F5344CB8AC3E}">
        <p14:creationId xmlns:p14="http://schemas.microsoft.com/office/powerpoint/2010/main" val="381331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/>
          <a:lstStyle/>
          <a:p>
            <a:r>
              <a:rPr lang="en-US" dirty="0" smtClean="0"/>
              <a:t>Segmenting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300" dirty="0" smtClean="0"/>
              <a:t>Instead of rerouting entire messages, </a:t>
            </a:r>
          </a:p>
          <a:p>
            <a:pPr marL="0" indent="0">
              <a:buNone/>
            </a:pPr>
            <a:r>
              <a:rPr lang="en-US" sz="3300" dirty="0" smtClean="0"/>
              <a:t>is it reasonable to split them up?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3300" dirty="0" smtClean="0"/>
              <a:t>Every exchange within the network will serve a purpose in sender-to-receiver delivery</a:t>
            </a:r>
          </a:p>
          <a:p>
            <a:pPr lvl="1"/>
            <a:r>
              <a:rPr lang="en-US" sz="3300" dirty="0" smtClean="0"/>
              <a:t>Non-active nodes aren’t pressured to create artificial traffic and can focus on rerouting</a:t>
            </a:r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 smtClean="0"/>
              <a:t>Considerations:</a:t>
            </a:r>
          </a:p>
          <a:p>
            <a:pPr marL="914400" lvl="1" indent="-457200"/>
            <a:r>
              <a:rPr lang="en-US" sz="3000" dirty="0" smtClean="0"/>
              <a:t>Additional processing cost</a:t>
            </a:r>
          </a:p>
          <a:p>
            <a:pPr marL="1314450" lvl="2" indent="-457200"/>
            <a:r>
              <a:rPr lang="en-US" sz="2600" dirty="0" smtClean="0"/>
              <a:t>mainly incurred to sender and receiver</a:t>
            </a:r>
          </a:p>
          <a:p>
            <a:pPr marL="914400" lvl="1" indent="-457200"/>
            <a:r>
              <a:rPr lang="en-US" sz="3000" dirty="0" smtClean="0"/>
              <a:t>Coordinating rerouting of both entire messages and segmented messages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01596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en-US" sz="4000" dirty="0" smtClean="0"/>
              <a:t>Action Plan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3600" dirty="0" smtClean="0"/>
              <a:t>Discovery</a:t>
            </a:r>
          </a:p>
          <a:p>
            <a:pPr marL="1257300" lvl="1" indent="-857250">
              <a:buFont typeface="+mj-lt"/>
              <a:buAutoNum type="arabicParenR"/>
            </a:pPr>
            <a:r>
              <a:rPr lang="en-US" dirty="0" smtClean="0"/>
              <a:t>Neutral TM creation/agreement among parties</a:t>
            </a:r>
          </a:p>
          <a:p>
            <a:pPr marL="1257300" lvl="1" indent="-857250">
              <a:buFont typeface="+mj-lt"/>
              <a:buAutoNum type="arabicParenR"/>
            </a:pPr>
            <a:r>
              <a:rPr lang="en-US" dirty="0" smtClean="0"/>
              <a:t>3 traditional means</a:t>
            </a:r>
          </a:p>
          <a:p>
            <a:pPr marL="1257300" lvl="1" indent="-857250">
              <a:buFont typeface="+mj-lt"/>
              <a:buAutoNum type="arabicParenR"/>
            </a:pPr>
            <a:r>
              <a:rPr lang="en-US" dirty="0" smtClean="0"/>
              <a:t>Existing alternate methods</a:t>
            </a:r>
          </a:p>
          <a:p>
            <a:pPr marL="1257300" lvl="1" indent="-857250">
              <a:buFont typeface="+mj-lt"/>
              <a:buAutoNum type="arabicParenR"/>
            </a:pPr>
            <a:endParaRPr lang="en-US" dirty="0" smtClean="0"/>
          </a:p>
          <a:p>
            <a:pPr marL="857250" indent="-857250">
              <a:buFont typeface="+mj-lt"/>
              <a:buAutoNum type="romanUcPeriod"/>
            </a:pPr>
            <a:r>
              <a:rPr lang="en-US" sz="3600" dirty="0" smtClean="0"/>
              <a:t>Build a new set of tools</a:t>
            </a:r>
          </a:p>
          <a:p>
            <a:pPr marL="1257300" lvl="1" indent="-857250">
              <a:buFont typeface="+mj-lt"/>
              <a:buAutoNum type="arabicParenR"/>
            </a:pPr>
            <a:r>
              <a:rPr lang="en-US" dirty="0" smtClean="0"/>
              <a:t>Come up with new ideas</a:t>
            </a:r>
          </a:p>
          <a:p>
            <a:pPr marL="1257300" lvl="1" indent="-857250">
              <a:buFont typeface="+mj-lt"/>
              <a:buAutoNum type="arabicParenR"/>
            </a:pPr>
            <a:r>
              <a:rPr lang="en-US" dirty="0" smtClean="0"/>
              <a:t>Implementation of new ideas</a:t>
            </a:r>
          </a:p>
          <a:p>
            <a:pPr marL="1257300" lvl="1" indent="-857250">
              <a:buFont typeface="+mj-lt"/>
              <a:buAutoNum type="arabicParenR"/>
            </a:pPr>
            <a:endParaRPr lang="en-US" dirty="0" smtClean="0"/>
          </a:p>
          <a:p>
            <a:pPr marL="857250" indent="-857250">
              <a:buFont typeface="+mj-lt"/>
              <a:buAutoNum type="romanUcPeriod"/>
            </a:pPr>
            <a:r>
              <a:rPr lang="en-US" sz="3600" dirty="0" smtClean="0"/>
              <a:t>Experimentation &amp; Measurement</a:t>
            </a:r>
          </a:p>
          <a:p>
            <a:pPr marL="1257300" lvl="1" indent="-857250">
              <a:buFont typeface="+mj-lt"/>
              <a:buAutoNum type="arabicParenR"/>
            </a:pPr>
            <a:r>
              <a:rPr lang="en-US" dirty="0" smtClean="0"/>
              <a:t>Build neutral, observed TM from actual TM</a:t>
            </a:r>
          </a:p>
          <a:p>
            <a:pPr marL="1257300" lvl="1" indent="-857250">
              <a:buFont typeface="+mj-lt"/>
              <a:buAutoNum type="arabicParenR"/>
            </a:pPr>
            <a:r>
              <a:rPr lang="en-US" dirty="0" smtClean="0"/>
              <a:t>Build set of compatible TMs to observed 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38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76200"/>
            <a:ext cx="6019800" cy="662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Resources:</a:t>
            </a:r>
          </a:p>
          <a:p>
            <a:r>
              <a:rPr lang="en-US" sz="1800" dirty="0" smtClean="0"/>
              <a:t>Richard </a:t>
            </a:r>
            <a:r>
              <a:rPr lang="en-US" sz="1800" dirty="0"/>
              <a:t>E. Newman, Ira S. Moskowitz, Paul </a:t>
            </a:r>
            <a:r>
              <a:rPr lang="en-US" sz="1800" dirty="0" err="1"/>
              <a:t>Syverson</a:t>
            </a:r>
            <a:r>
              <a:rPr lang="en-US" sz="1800" dirty="0"/>
              <a:t> and </a:t>
            </a:r>
            <a:r>
              <a:rPr lang="en-US" sz="1800" dirty="0" smtClean="0"/>
              <a:t>Andrei </a:t>
            </a:r>
            <a:r>
              <a:rPr lang="en-US" sz="1800" dirty="0" err="1" smtClean="0"/>
              <a:t>Serjantov</a:t>
            </a:r>
            <a:r>
              <a:rPr lang="en-US" sz="1800" dirty="0"/>
              <a:t>. </a:t>
            </a:r>
            <a:r>
              <a:rPr lang="en-US" sz="1800" b="1" dirty="0"/>
              <a:t>“Metrics for Traffic Analysis Prevention,”</a:t>
            </a:r>
            <a:r>
              <a:rPr lang="en-US" sz="1800" dirty="0"/>
              <a:t> In PET 2003, Dresden, March 2003.</a:t>
            </a:r>
          </a:p>
          <a:p>
            <a:r>
              <a:rPr lang="en-US" sz="1800" dirty="0" smtClean="0"/>
              <a:t>R.E</a:t>
            </a:r>
            <a:r>
              <a:rPr lang="en-US" sz="1800" dirty="0"/>
              <a:t>. Newman-Wolfe and B.R. </a:t>
            </a:r>
            <a:r>
              <a:rPr lang="en-US" sz="1800" dirty="0" err="1" smtClean="0"/>
              <a:t>Venkatraman</a:t>
            </a:r>
            <a:r>
              <a:rPr lang="en-US" sz="1800" dirty="0"/>
              <a:t>. </a:t>
            </a:r>
            <a:r>
              <a:rPr lang="en-US" sz="1800" b="1" dirty="0"/>
              <a:t>“High Level Prevention of Traffic Analysis,”</a:t>
            </a:r>
            <a:r>
              <a:rPr lang="en-US" sz="1800" dirty="0"/>
              <a:t> </a:t>
            </a:r>
            <a:r>
              <a:rPr lang="en-US" sz="1800" i="1" dirty="0"/>
              <a:t>Seventh Annual Computer Security and Applications Conference</a:t>
            </a:r>
            <a:r>
              <a:rPr lang="en-US" sz="1800" dirty="0"/>
              <a:t>, San Antonio, Texas, December 2-6, 1991, pp. 102-109.</a:t>
            </a:r>
          </a:p>
          <a:p>
            <a:r>
              <a:rPr lang="en-US" sz="1800" dirty="0" smtClean="0"/>
              <a:t>B.R</a:t>
            </a:r>
            <a:r>
              <a:rPr lang="en-US" sz="1800" dirty="0"/>
              <a:t>. </a:t>
            </a:r>
            <a:r>
              <a:rPr lang="en-US" sz="1800" dirty="0" err="1"/>
              <a:t>Venkatraman</a:t>
            </a:r>
            <a:r>
              <a:rPr lang="en-US" sz="1800" dirty="0"/>
              <a:t> and R.E. Wolfe. </a:t>
            </a:r>
            <a:r>
              <a:rPr lang="en-US" sz="1800" b="1" dirty="0"/>
              <a:t>“Capacity Estimation and Auditability of Network Covert Channels,”</a:t>
            </a:r>
            <a:r>
              <a:rPr lang="en-US" sz="1800" dirty="0"/>
              <a:t> </a:t>
            </a:r>
            <a:r>
              <a:rPr lang="en-US" sz="1800" i="1" dirty="0"/>
              <a:t>1995 IEEE Computer Society </a:t>
            </a:r>
            <a:r>
              <a:rPr lang="en-US" sz="1800" i="1" dirty="0" err="1"/>
              <a:t>Symp</a:t>
            </a:r>
            <a:r>
              <a:rPr lang="en-US" sz="1800" i="1" dirty="0"/>
              <a:t>. Security and Privacy</a:t>
            </a:r>
            <a:r>
              <a:rPr lang="en-US" sz="1800" dirty="0"/>
              <a:t>, pp. 186-198.</a:t>
            </a:r>
          </a:p>
          <a:p>
            <a:r>
              <a:rPr lang="en-US" sz="1800" dirty="0" smtClean="0"/>
              <a:t>X</a:t>
            </a:r>
            <a:r>
              <a:rPr lang="en-US" sz="1800" dirty="0"/>
              <a:t>. Fu, B. Graham, Y. Guan, R. </a:t>
            </a:r>
            <a:r>
              <a:rPr lang="en-US" sz="1800" dirty="0" err="1"/>
              <a:t>Bettati</a:t>
            </a:r>
            <a:r>
              <a:rPr lang="en-US" sz="1800" dirty="0"/>
              <a:t> and W. Zhao. </a:t>
            </a:r>
            <a:r>
              <a:rPr lang="en-US" sz="1800" b="1" dirty="0"/>
              <a:t>“</a:t>
            </a:r>
            <a:r>
              <a:rPr lang="en-US" sz="1800" b="1" dirty="0" err="1"/>
              <a:t>NetCamo</a:t>
            </a:r>
            <a:r>
              <a:rPr lang="en-US" sz="1800" b="1" dirty="0"/>
              <a:t>: Camouflaging Network Traffic for Real-Time Applications,”</a:t>
            </a:r>
            <a:r>
              <a:rPr lang="en-US" sz="1800" dirty="0"/>
              <a:t> </a:t>
            </a:r>
            <a:r>
              <a:rPr lang="en-US" sz="1800" i="1" dirty="0"/>
              <a:t>Texas Workshop Security of Information Systems</a:t>
            </a:r>
            <a:r>
              <a:rPr lang="en-US" sz="1800" dirty="0"/>
              <a:t>, April 2003.</a:t>
            </a:r>
          </a:p>
          <a:p>
            <a:r>
              <a:rPr lang="en-US" sz="1800" dirty="0" smtClean="0"/>
              <a:t>Yin </a:t>
            </a:r>
            <a:r>
              <a:rPr lang="en-US" sz="1800" dirty="0"/>
              <a:t>Zhang, Matthew </a:t>
            </a:r>
            <a:r>
              <a:rPr lang="en-US" sz="1800" dirty="0" err="1"/>
              <a:t>Roughan</a:t>
            </a:r>
            <a:r>
              <a:rPr lang="en-US" sz="1800" dirty="0"/>
              <a:t>, Carsten Lund, and David </a:t>
            </a:r>
            <a:r>
              <a:rPr lang="en-US" sz="1800" dirty="0" err="1"/>
              <a:t>Donoho</a:t>
            </a:r>
            <a:r>
              <a:rPr lang="en-US" sz="1800" dirty="0"/>
              <a:t>. </a:t>
            </a:r>
            <a:r>
              <a:rPr lang="en-US" sz="1800" b="1" dirty="0"/>
              <a:t>“An information-theoretic approach to traffic matrix estimation,”</a:t>
            </a:r>
            <a:r>
              <a:rPr lang="en-US" sz="1800" dirty="0"/>
              <a:t> </a:t>
            </a:r>
            <a:r>
              <a:rPr lang="en-US" sz="1800" i="1" dirty="0"/>
              <a:t>2003 Conference on Applications, Technologies, Architectures, and Protocols for Computer Communications</a:t>
            </a:r>
            <a:r>
              <a:rPr lang="en-US" sz="1800" dirty="0"/>
              <a:t>, Karlsruhe, Germany, August 25-29, 2003</a:t>
            </a:r>
            <a:r>
              <a:rPr lang="en-US" sz="1800" dirty="0" smtClean="0"/>
              <a:t>.</a:t>
            </a:r>
          </a:p>
        </p:txBody>
      </p:sp>
      <p:pic>
        <p:nvPicPr>
          <p:cNvPr id="1026" name="Picture 2" descr="C:\Users\Joseph Choi\AppData\Local\Microsoft\Windows\Temporary Internet Files\Content.IE5\RBSJJBPX\1425663956-outline[1]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18" t="2899" r="21618" b="5797"/>
          <a:stretch/>
        </p:blipFill>
        <p:spPr bwMode="auto">
          <a:xfrm>
            <a:off x="69800" y="301197"/>
            <a:ext cx="29846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9800" y="5101797"/>
            <a:ext cx="29846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Questions?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3165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364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Making the Neutral Traffic Matrix More Meaningful</vt:lpstr>
      <vt:lpstr>PowerPoint Presentation</vt:lpstr>
      <vt:lpstr>Segmenting Messages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Choi</dc:creator>
  <cp:lastModifiedBy>Joseph Choi</cp:lastModifiedBy>
  <cp:revision>20</cp:revision>
  <dcterms:created xsi:type="dcterms:W3CDTF">2015-10-22T15:59:00Z</dcterms:created>
  <dcterms:modified xsi:type="dcterms:W3CDTF">2015-10-22T20:38:56Z</dcterms:modified>
</cp:coreProperties>
</file>