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0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4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9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9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5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7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4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5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69C37-12A9-494D-B6D8-2C1456223ABD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8A6C5-A6DA-44E6-8D22-9ABD12766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8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379" y="25019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Effects of Adding Arbitrary Physical Nodes(APNs) to a Mobile Ad-Hoc Network (MANET)Utilizing a Anonymous Routing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4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anonymity systems tend to sacrifice at least on of the following, low latency, high bandwidth, or resistance to traffic analysis</a:t>
            </a:r>
          </a:p>
          <a:p>
            <a:r>
              <a:rPr lang="en-US" dirty="0" smtClean="0"/>
              <a:t>MANETs particularly weak to TA</a:t>
            </a:r>
          </a:p>
          <a:p>
            <a:pPr lvl="1"/>
            <a:r>
              <a:rPr lang="en-US" dirty="0" smtClean="0"/>
              <a:t>Depending on the network TA can be particularly damaging as well</a:t>
            </a:r>
          </a:p>
          <a:p>
            <a:r>
              <a:rPr lang="en-US" dirty="0" smtClean="0"/>
              <a:t>APNs can lend strength to where an anonymity system is weak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72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General Effect for All MANETs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Cost of Traffic Analysis</a:t>
            </a:r>
          </a:p>
          <a:p>
            <a:pPr lvl="1"/>
            <a:r>
              <a:rPr lang="en-US" dirty="0" smtClean="0"/>
              <a:t>Make Network Topology Closer to Overlay</a:t>
            </a:r>
          </a:p>
          <a:p>
            <a:pPr lvl="1"/>
            <a:r>
              <a:rPr lang="en-US" dirty="0" err="1" smtClean="0"/>
              <a:t>ObfuscateTraffic</a:t>
            </a:r>
            <a:endParaRPr lang="en-US" dirty="0" smtClean="0"/>
          </a:p>
          <a:p>
            <a:pPr lvl="2"/>
            <a:r>
              <a:rPr lang="en-US" dirty="0" smtClean="0"/>
              <a:t>Fairly general will give more details soon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98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Topology and Traffic Analysis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654967"/>
              </p:ext>
            </p:extLst>
          </p:nvPr>
        </p:nvGraphicFramePr>
        <p:xfrm>
          <a:off x="838200" y="1925054"/>
          <a:ext cx="10515600" cy="4475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47574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Theoretical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Topology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Actual Topology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1026695" y="279132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01510" y="280770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26695" y="4387514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01510" y="438751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9" idx="5"/>
            <a:endCxn id="12" idx="1"/>
          </p:cNvCxnSpPr>
          <p:nvPr/>
        </p:nvCxnSpPr>
        <p:spPr>
          <a:xfrm>
            <a:off x="1355322" y="3147339"/>
            <a:ext cx="1802571" cy="1301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3"/>
            <a:endCxn id="11" idx="7"/>
          </p:cNvCxnSpPr>
          <p:nvPr/>
        </p:nvCxnSpPr>
        <p:spPr>
          <a:xfrm flipH="1">
            <a:off x="1355322" y="3163716"/>
            <a:ext cx="1802571" cy="1284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1" idx="0"/>
          </p:cNvCxnSpPr>
          <p:nvPr/>
        </p:nvCxnSpPr>
        <p:spPr>
          <a:xfrm>
            <a:off x="1219200" y="3218637"/>
            <a:ext cx="0" cy="1168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94015" y="3221717"/>
            <a:ext cx="0" cy="1168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6"/>
            <a:endCxn id="10" idx="2"/>
          </p:cNvCxnSpPr>
          <p:nvPr/>
        </p:nvCxnSpPr>
        <p:spPr>
          <a:xfrm>
            <a:off x="1411705" y="2999874"/>
            <a:ext cx="1689805" cy="16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424423" y="4579683"/>
            <a:ext cx="1689805" cy="16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392779" y="2398630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987023" y="2938791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12037" y="380957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04485" y="335588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endCxn id="26" idx="0"/>
          </p:cNvCxnSpPr>
          <p:nvPr/>
        </p:nvCxnSpPr>
        <p:spPr>
          <a:xfrm>
            <a:off x="7179528" y="3355886"/>
            <a:ext cx="125014" cy="45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5" idx="6"/>
            <a:endCxn id="27" idx="1"/>
          </p:cNvCxnSpPr>
          <p:nvPr/>
        </p:nvCxnSpPr>
        <p:spPr>
          <a:xfrm>
            <a:off x="7372033" y="3147339"/>
            <a:ext cx="488835" cy="269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6" idx="7"/>
            <a:endCxn id="27" idx="3"/>
          </p:cNvCxnSpPr>
          <p:nvPr/>
        </p:nvCxnSpPr>
        <p:spPr>
          <a:xfrm flipV="1">
            <a:off x="7440664" y="3711899"/>
            <a:ext cx="420204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4" idx="5"/>
          </p:cNvCxnSpPr>
          <p:nvPr/>
        </p:nvCxnSpPr>
        <p:spPr>
          <a:xfrm flipH="1" flipV="1">
            <a:off x="6721406" y="2754643"/>
            <a:ext cx="265617" cy="209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50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Topologies with Addition of APN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2361485"/>
              </p:ext>
            </p:extLst>
          </p:nvPr>
        </p:nvGraphicFramePr>
        <p:xfrm>
          <a:off x="838200" y="1925054"/>
          <a:ext cx="10515600" cy="4475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47574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Theoretical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Topology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Actual Topology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026695" y="279132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1510" y="280770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26695" y="4387514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01510" y="438751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5"/>
            <a:endCxn id="8" idx="1"/>
          </p:cNvCxnSpPr>
          <p:nvPr/>
        </p:nvCxnSpPr>
        <p:spPr>
          <a:xfrm>
            <a:off x="1355322" y="3147339"/>
            <a:ext cx="1802571" cy="1301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7" idx="7"/>
          </p:cNvCxnSpPr>
          <p:nvPr/>
        </p:nvCxnSpPr>
        <p:spPr>
          <a:xfrm flipH="1">
            <a:off x="1355322" y="3163716"/>
            <a:ext cx="1802571" cy="1284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0"/>
          </p:cNvCxnSpPr>
          <p:nvPr/>
        </p:nvCxnSpPr>
        <p:spPr>
          <a:xfrm>
            <a:off x="1219200" y="3218637"/>
            <a:ext cx="0" cy="1168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94015" y="3221717"/>
            <a:ext cx="0" cy="1168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6"/>
            <a:endCxn id="6" idx="2"/>
          </p:cNvCxnSpPr>
          <p:nvPr/>
        </p:nvCxnSpPr>
        <p:spPr>
          <a:xfrm>
            <a:off x="1411705" y="2999874"/>
            <a:ext cx="1689805" cy="16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24423" y="4579683"/>
            <a:ext cx="1689805" cy="16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392779" y="2398630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987023" y="2938791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112037" y="380957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804485" y="335588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7" idx="0"/>
          </p:cNvCxnSpPr>
          <p:nvPr/>
        </p:nvCxnSpPr>
        <p:spPr>
          <a:xfrm>
            <a:off x="7179528" y="3355886"/>
            <a:ext cx="125014" cy="45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6" idx="6"/>
            <a:endCxn id="18" idx="1"/>
          </p:cNvCxnSpPr>
          <p:nvPr/>
        </p:nvCxnSpPr>
        <p:spPr>
          <a:xfrm>
            <a:off x="7372033" y="3147339"/>
            <a:ext cx="488835" cy="269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7"/>
            <a:endCxn id="18" idx="3"/>
          </p:cNvCxnSpPr>
          <p:nvPr/>
        </p:nvCxnSpPr>
        <p:spPr>
          <a:xfrm flipV="1">
            <a:off x="7440664" y="3711899"/>
            <a:ext cx="420204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5" idx="5"/>
          </p:cNvCxnSpPr>
          <p:nvPr/>
        </p:nvCxnSpPr>
        <p:spPr>
          <a:xfrm flipH="1" flipV="1">
            <a:off x="6721406" y="2754643"/>
            <a:ext cx="265617" cy="209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420103" y="3277554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15" idx="4"/>
          </p:cNvCxnSpPr>
          <p:nvPr/>
        </p:nvCxnSpPr>
        <p:spPr>
          <a:xfrm>
            <a:off x="6585284" y="2815725"/>
            <a:ext cx="27324" cy="461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7" idx="1"/>
          </p:cNvCxnSpPr>
          <p:nvPr/>
        </p:nvCxnSpPr>
        <p:spPr>
          <a:xfrm>
            <a:off x="6612607" y="3711899"/>
            <a:ext cx="555813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3" idx="6"/>
            <a:endCxn id="16" idx="3"/>
          </p:cNvCxnSpPr>
          <p:nvPr/>
        </p:nvCxnSpPr>
        <p:spPr>
          <a:xfrm flipV="1">
            <a:off x="6805113" y="3294804"/>
            <a:ext cx="238293" cy="191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076820" y="5008631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8" idx="3"/>
            <a:endCxn id="31" idx="7"/>
          </p:cNvCxnSpPr>
          <p:nvPr/>
        </p:nvCxnSpPr>
        <p:spPr>
          <a:xfrm flipH="1">
            <a:off x="2405447" y="4743526"/>
            <a:ext cx="752446" cy="326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7" idx="5"/>
            <a:endCxn id="31" idx="2"/>
          </p:cNvCxnSpPr>
          <p:nvPr/>
        </p:nvCxnSpPr>
        <p:spPr>
          <a:xfrm>
            <a:off x="1355322" y="4743527"/>
            <a:ext cx="721498" cy="473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5"/>
            <a:endCxn id="31" idx="1"/>
          </p:cNvCxnSpPr>
          <p:nvPr/>
        </p:nvCxnSpPr>
        <p:spPr>
          <a:xfrm>
            <a:off x="1355322" y="3147339"/>
            <a:ext cx="777881" cy="1922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" idx="3"/>
            <a:endCxn id="31" idx="7"/>
          </p:cNvCxnSpPr>
          <p:nvPr/>
        </p:nvCxnSpPr>
        <p:spPr>
          <a:xfrm flipH="1">
            <a:off x="2405447" y="3163716"/>
            <a:ext cx="752446" cy="19059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57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Obfuscate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mean several </a:t>
            </a:r>
            <a:r>
              <a:rPr lang="en-US" dirty="0" smtClean="0"/>
              <a:t>things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635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Obfuscate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915"/>
            <a:ext cx="10515600" cy="552308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Because the APN doesn’t need to send real data there are a few options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These vary heavily based on routing protocol used</a:t>
            </a:r>
          </a:p>
          <a:p>
            <a:pPr lvl="1"/>
            <a:r>
              <a:rPr lang="en-US" dirty="0" smtClean="0"/>
              <a:t>Can send fake response back to nodes whose message is routed through it</a:t>
            </a:r>
          </a:p>
          <a:p>
            <a:pPr lvl="1"/>
            <a:r>
              <a:rPr lang="en-US" dirty="0" smtClean="0"/>
              <a:t>Can send a second fake packet routed differently than original to obfuscate destination</a:t>
            </a:r>
          </a:p>
          <a:p>
            <a:r>
              <a:rPr lang="en-US" dirty="0" smtClean="0"/>
              <a:t>Reasons for using the dummy node for these are its local resources can be dedicated to generation of dummy messages</a:t>
            </a:r>
          </a:p>
          <a:p>
            <a:r>
              <a:rPr lang="en-US" dirty="0" smtClean="0"/>
              <a:t>Also depending on the routing protocol used a dummy node can thwart certain local attackers</a:t>
            </a:r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568111" y="1775282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62355" y="231544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367108" y="3109478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79817" y="2732538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354860" y="2732538"/>
            <a:ext cx="125014" cy="45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6"/>
            <a:endCxn id="8" idx="1"/>
          </p:cNvCxnSpPr>
          <p:nvPr/>
        </p:nvCxnSpPr>
        <p:spPr>
          <a:xfrm>
            <a:off x="3547365" y="2523991"/>
            <a:ext cx="488835" cy="269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8" idx="3"/>
          </p:cNvCxnSpPr>
          <p:nvPr/>
        </p:nvCxnSpPr>
        <p:spPr>
          <a:xfrm flipV="1">
            <a:off x="3615996" y="3088551"/>
            <a:ext cx="420204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5" idx="5"/>
          </p:cNvCxnSpPr>
          <p:nvPr/>
        </p:nvCxnSpPr>
        <p:spPr>
          <a:xfrm flipH="1" flipV="1">
            <a:off x="2896738" y="2131295"/>
            <a:ext cx="265617" cy="209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8678920" y="1792532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273164" y="2332693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9398178" y="3203478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090626" y="2749788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endCxn id="22" idx="0"/>
          </p:cNvCxnSpPr>
          <p:nvPr/>
        </p:nvCxnSpPr>
        <p:spPr>
          <a:xfrm>
            <a:off x="9465669" y="2749788"/>
            <a:ext cx="125014" cy="45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6"/>
            <a:endCxn id="23" idx="1"/>
          </p:cNvCxnSpPr>
          <p:nvPr/>
        </p:nvCxnSpPr>
        <p:spPr>
          <a:xfrm>
            <a:off x="9658174" y="2541241"/>
            <a:ext cx="488835" cy="269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7"/>
            <a:endCxn id="23" idx="3"/>
          </p:cNvCxnSpPr>
          <p:nvPr/>
        </p:nvCxnSpPr>
        <p:spPr>
          <a:xfrm flipV="1">
            <a:off x="9726805" y="3105801"/>
            <a:ext cx="420204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0" idx="5"/>
          </p:cNvCxnSpPr>
          <p:nvPr/>
        </p:nvCxnSpPr>
        <p:spPr>
          <a:xfrm flipH="1" flipV="1">
            <a:off x="9007547" y="2148545"/>
            <a:ext cx="265617" cy="209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8706244" y="2671456"/>
            <a:ext cx="385010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>
            <a:stCxn id="20" idx="4"/>
          </p:cNvCxnSpPr>
          <p:nvPr/>
        </p:nvCxnSpPr>
        <p:spPr>
          <a:xfrm>
            <a:off x="8871425" y="2209627"/>
            <a:ext cx="27324" cy="461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2" idx="1"/>
          </p:cNvCxnSpPr>
          <p:nvPr/>
        </p:nvCxnSpPr>
        <p:spPr>
          <a:xfrm>
            <a:off x="8898748" y="3105801"/>
            <a:ext cx="555813" cy="158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8" idx="6"/>
            <a:endCxn id="21" idx="3"/>
          </p:cNvCxnSpPr>
          <p:nvPr/>
        </p:nvCxnSpPr>
        <p:spPr>
          <a:xfrm flipV="1">
            <a:off x="9091254" y="2688706"/>
            <a:ext cx="238293" cy="191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465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Survey on Anonymous Routing Protocols in </a:t>
            </a:r>
            <a:r>
              <a:rPr lang="en-US" dirty="0" smtClean="0"/>
              <a:t>MANET</a:t>
            </a:r>
          </a:p>
          <a:p>
            <a:pPr lvl="1"/>
            <a:r>
              <a:rPr lang="en-US" dirty="0" smtClean="0"/>
              <a:t>Shino et al</a:t>
            </a:r>
          </a:p>
          <a:p>
            <a:r>
              <a:rPr lang="en-US" dirty="0"/>
              <a:t>Towards Efficient Traffic-analysis </a:t>
            </a:r>
            <a:r>
              <a:rPr lang="en-US" dirty="0" smtClean="0"/>
              <a:t>Resistant Anonymity Networks</a:t>
            </a:r>
          </a:p>
          <a:p>
            <a:pPr lvl="1"/>
            <a:r>
              <a:rPr lang="en-US" dirty="0" smtClean="0"/>
              <a:t>Le Blond et 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094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226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Effects of Adding Arbitrary Physical Nodes(APNs) to a Mobile Ad-Hoc Network (MANET)Utilizing a Anonymous Routing Protocol</vt:lpstr>
      <vt:lpstr>Purpose</vt:lpstr>
      <vt:lpstr>Two General Effect for All MANETs</vt:lpstr>
      <vt:lpstr>Network Topology and Traffic Analysis</vt:lpstr>
      <vt:lpstr>Topologies with Addition of APN</vt:lpstr>
      <vt:lpstr>Obfuscate Traffic</vt:lpstr>
      <vt:lpstr>Obfuscate Traffic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Effects of Adding Arbitrary Physical Nodes to a Mobile Ad-Hoc Network Utilizing a Anonymous Routing Protocol</dc:title>
  <dc:creator>Ian Cavitt</dc:creator>
  <cp:lastModifiedBy>Ian Cavitt</cp:lastModifiedBy>
  <cp:revision>13</cp:revision>
  <dcterms:created xsi:type="dcterms:W3CDTF">2015-10-21T03:08:37Z</dcterms:created>
  <dcterms:modified xsi:type="dcterms:W3CDTF">2015-10-22T23:59:56Z</dcterms:modified>
</cp:coreProperties>
</file>