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9" r:id="rId4"/>
    <p:sldId id="258" r:id="rId5"/>
    <p:sldId id="264" r:id="rId6"/>
    <p:sldId id="261" r:id="rId7"/>
    <p:sldId id="262" r:id="rId8"/>
    <p:sldId id="265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31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2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2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5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4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0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3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9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0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08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9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ECE4D-D1ED-42D1-A8E4-36075A967979}" type="datetimeFigureOut">
              <a:rPr lang="en-US" smtClean="0"/>
              <a:t>12/3/2015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6705F-6488-4646-90B7-98AF8E573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6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asybmp.sourceforge.net/" TargetMode="External"/><Relationship Id="rId2" Type="http://schemas.openxmlformats.org/officeDocument/2006/relationships/hyperlink" Target="http://arxiv.org/pdf/1410.6656v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Image Steganography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18738"/>
            <a:ext cx="9144000" cy="1655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Cryptographic Anonymity Project</a:t>
            </a:r>
          </a:p>
          <a:p>
            <a:r>
              <a:rPr lang="en-US" sz="3600" dirty="0" smtClean="0"/>
              <a:t>Alan 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6416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Steganography originates from historical times. (invisible ink as an example)</a:t>
            </a:r>
          </a:p>
          <a:p>
            <a:r>
              <a:rPr lang="en-US" sz="3200" dirty="0" smtClean="0"/>
              <a:t>Steganography is the practice of concealing secret data in non-secret data. The “carrier” should look unsuspicious. </a:t>
            </a:r>
            <a:endParaRPr lang="en-US" sz="3200" dirty="0" smtClean="0"/>
          </a:p>
          <a:p>
            <a:r>
              <a:rPr lang="en-US" sz="3200" dirty="0" smtClean="0"/>
              <a:t>Data like audio, text, or video, can be hidden in most file formats if the carrier size is </a:t>
            </a:r>
            <a:r>
              <a:rPr lang="en-US" sz="3200" smtClean="0"/>
              <a:t>large enough.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8885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more about Steganography in general</a:t>
            </a:r>
          </a:p>
          <a:p>
            <a:r>
              <a:rPr lang="en-US" dirty="0" smtClean="0"/>
              <a:t>Implement some sort of Image Steganography program (LSB method)</a:t>
            </a:r>
          </a:p>
          <a:p>
            <a:r>
              <a:rPr lang="en-US" dirty="0" smtClean="0"/>
              <a:t>Learn about how it applies to anonymity and how effective it is</a:t>
            </a:r>
          </a:p>
          <a:p>
            <a:r>
              <a:rPr lang="en-US" dirty="0" smtClean="0"/>
              <a:t>Find out what </a:t>
            </a:r>
            <a:r>
              <a:rPr lang="en-US" dirty="0" err="1" smtClean="0"/>
              <a:t>steganalysis</a:t>
            </a:r>
            <a:r>
              <a:rPr lang="en-US" dirty="0" smtClean="0"/>
              <a:t> is about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480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LSB Steganography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My program can encode a text message in a BMP file and decode it later to retrieve the text.</a:t>
            </a:r>
          </a:p>
          <a:p>
            <a:r>
              <a:rPr lang="en-US" dirty="0" smtClean="0"/>
              <a:t>I used a C++ library called </a:t>
            </a:r>
            <a:r>
              <a:rPr lang="en-US" dirty="0" err="1" smtClean="0"/>
              <a:t>EasyBMP</a:t>
            </a:r>
            <a:r>
              <a:rPr lang="en-US" dirty="0" smtClean="0"/>
              <a:t> to process BMP files</a:t>
            </a:r>
          </a:p>
          <a:p>
            <a:r>
              <a:rPr lang="en-US" dirty="0" smtClean="0"/>
              <a:t>My algorithm stores one byte in the least significant bits of two pixels (one bit for each RGBA component). Places each byte sequentially from the first pixel (top left corner).</a:t>
            </a:r>
          </a:p>
          <a:p>
            <a:r>
              <a:rPr lang="en-US" dirty="0" smtClean="0"/>
              <a:t>Currently only works with BMP. BMP files were easier to transform than other image formats, like JPEG.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412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Demo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25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Steganalysis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Detecting hidden messages is easiest when you have the original image for comparison.</a:t>
            </a:r>
          </a:p>
          <a:p>
            <a:r>
              <a:rPr lang="en-US" dirty="0" smtClean="0"/>
              <a:t>For other cases, various kinds of statistical analysis can be used to detect steganography, such as RS analysis, Sample Pairs analysis, Chi Square analysis.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42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Steganography in Anonymity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Hiding messages in carrier files doesn’t necessarily give anonymity. An attacker can still see that files are being sent between users</a:t>
            </a:r>
          </a:p>
          <a:p>
            <a:r>
              <a:rPr lang="en-US" dirty="0" smtClean="0"/>
              <a:t>Combining Steganography with encryption and other anonymity protocols we’ve discussed in class can be great for privacy</a:t>
            </a:r>
          </a:p>
          <a:p>
            <a:r>
              <a:rPr lang="en-US" dirty="0" smtClean="0"/>
              <a:t>LSB Steganography is pretty easy to detect nowadays. (it was more useful in the past). More complex Stenographic methods can be useful to avoid detection.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234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learned a lot about Steganography in my research.</a:t>
            </a:r>
          </a:p>
          <a:p>
            <a:r>
              <a:rPr lang="en-US" dirty="0" smtClean="0"/>
              <a:t>For future work, I would add more features to my implementation, namely </a:t>
            </a:r>
            <a:r>
              <a:rPr lang="en-US" dirty="0" err="1" smtClean="0"/>
              <a:t>steganalysis</a:t>
            </a:r>
            <a:r>
              <a:rPr lang="en-US" dirty="0" smtClean="0"/>
              <a:t> for other kinds of secret messages, more format support (PNG, JPEG, MP3), different embedding techniques, obfuscation/encryption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68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800" dirty="0" err="1"/>
              <a:t>Fridrich</a:t>
            </a:r>
            <a:r>
              <a:rPr lang="en-US" sz="1800" dirty="0"/>
              <a:t>, J., </a:t>
            </a:r>
            <a:r>
              <a:rPr lang="en-US" sz="1800" dirty="0" err="1"/>
              <a:t>Goljan</a:t>
            </a:r>
            <a:r>
              <a:rPr lang="en-US" sz="1800" dirty="0"/>
              <a:t>, M., &amp; Du, R. (</a:t>
            </a:r>
            <a:r>
              <a:rPr lang="en-US" sz="1800" dirty="0" err="1"/>
              <a:t>n.d.</a:t>
            </a:r>
            <a:r>
              <a:rPr lang="en-US" sz="1800" dirty="0"/>
              <a:t>). </a:t>
            </a:r>
            <a:r>
              <a:rPr lang="en-US" sz="1800" b="1" dirty="0"/>
              <a:t>Detecting LSB steganography in color, and gray-scale images.</a:t>
            </a:r>
            <a:r>
              <a:rPr lang="en-US" sz="1800" dirty="0"/>
              <a:t> </a:t>
            </a:r>
            <a:r>
              <a:rPr lang="en-US" sz="1800" i="1" dirty="0"/>
              <a:t>IEEE Multimedia,</a:t>
            </a:r>
            <a:r>
              <a:rPr lang="en-US" sz="1800" dirty="0"/>
              <a:t> 22-28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Ker, A. (2004). </a:t>
            </a:r>
            <a:r>
              <a:rPr lang="en-US" sz="1800" b="1" dirty="0"/>
              <a:t>Quantitative evaluation of pairs and RS </a:t>
            </a:r>
            <a:r>
              <a:rPr lang="en-US" sz="1800" b="1" dirty="0" err="1"/>
              <a:t>steganalysis</a:t>
            </a:r>
            <a:r>
              <a:rPr lang="en-US" sz="1800" b="1" dirty="0"/>
              <a:t>.</a:t>
            </a:r>
            <a:r>
              <a:rPr lang="en-US" sz="1800" dirty="0"/>
              <a:t> </a:t>
            </a:r>
            <a:r>
              <a:rPr lang="en-US" sz="1800" i="1" dirty="0"/>
              <a:t>Security, Steganography, and Watermarking of Multimedia Contents VI</a:t>
            </a:r>
            <a:r>
              <a:rPr lang="en-US" sz="1800" dirty="0"/>
              <a:t>.</a:t>
            </a:r>
            <a:endParaRPr lang="en-US" sz="1800" dirty="0" smtClean="0"/>
          </a:p>
          <a:p>
            <a:r>
              <a:rPr lang="en-US" sz="1800" dirty="0"/>
              <a:t>Rodriguez, B., Peterson, G., &amp; Bauer, K. (</a:t>
            </a:r>
            <a:r>
              <a:rPr lang="en-US" sz="1800" dirty="0" err="1"/>
              <a:t>n.d.</a:t>
            </a:r>
            <a:r>
              <a:rPr lang="en-US" sz="1800" dirty="0"/>
              <a:t>). </a:t>
            </a:r>
            <a:r>
              <a:rPr lang="en-US" sz="1800" b="1" dirty="0"/>
              <a:t>Fusion of </a:t>
            </a:r>
            <a:r>
              <a:rPr lang="en-US" sz="1800" b="1" dirty="0" err="1"/>
              <a:t>Steganalysis</a:t>
            </a:r>
            <a:r>
              <a:rPr lang="en-US" sz="1800" b="1" dirty="0"/>
              <a:t> Systems Using Bayesian Model Averaging</a:t>
            </a:r>
            <a:r>
              <a:rPr lang="en-US" sz="1800" dirty="0"/>
              <a:t>. </a:t>
            </a:r>
            <a:r>
              <a:rPr lang="en-US" sz="1800" i="1" dirty="0"/>
              <a:t>IFIP — The International Federation for Information Processing Advances in Digital Forensics IV,</a:t>
            </a:r>
            <a:r>
              <a:rPr lang="en-US" sz="1800" dirty="0"/>
              <a:t> 345-355</a:t>
            </a:r>
            <a:r>
              <a:rPr lang="en-US" sz="1800" dirty="0" smtClean="0"/>
              <a:t>.</a:t>
            </a:r>
          </a:p>
          <a:p>
            <a:r>
              <a:rPr lang="en-US" sz="1800" dirty="0" err="1"/>
              <a:t>El_Rahman</a:t>
            </a:r>
            <a:r>
              <a:rPr lang="en-US" sz="1800" dirty="0"/>
              <a:t>, S. (2015). </a:t>
            </a:r>
            <a:r>
              <a:rPr lang="en-US" sz="1800" b="1" dirty="0"/>
              <a:t>A Comprehensive Image Steganography Tool using LSB Scheme</a:t>
            </a:r>
            <a:r>
              <a:rPr lang="en-US" sz="1800" dirty="0" smtClean="0"/>
              <a:t>. </a:t>
            </a:r>
            <a:r>
              <a:rPr lang="en-US" sz="1800" i="1" dirty="0" smtClean="0"/>
              <a:t>International </a:t>
            </a:r>
            <a:r>
              <a:rPr lang="en-US" sz="1800" i="1" dirty="0"/>
              <a:t>Journal of Image, Graphics and Signal Processing IJIGSP,</a:t>
            </a:r>
            <a:r>
              <a:rPr lang="en-US" sz="1800" dirty="0"/>
              <a:t> 10-18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Newman, R., Moskowitz, I., Chang, L., &amp; </a:t>
            </a:r>
            <a:r>
              <a:rPr lang="en-US" sz="1800" dirty="0" err="1"/>
              <a:t>Brahmadesam</a:t>
            </a:r>
            <a:r>
              <a:rPr lang="en-US" sz="1800" dirty="0"/>
              <a:t>, M. (2002). </a:t>
            </a:r>
            <a:r>
              <a:rPr lang="en-US" sz="1800" b="1" dirty="0"/>
              <a:t>A </a:t>
            </a:r>
            <a:r>
              <a:rPr lang="en-US" sz="1800" b="1" dirty="0" err="1"/>
              <a:t>Steganographic</a:t>
            </a:r>
            <a:r>
              <a:rPr lang="en-US" sz="1800" b="1" dirty="0"/>
              <a:t> Embedding Undetectable by JPEG Compatibility </a:t>
            </a:r>
            <a:r>
              <a:rPr lang="en-US" sz="1800" b="1" dirty="0" err="1"/>
              <a:t>Steganalysis</a:t>
            </a:r>
            <a:r>
              <a:rPr lang="en-US" sz="1800" dirty="0"/>
              <a:t>. </a:t>
            </a:r>
            <a:r>
              <a:rPr lang="en-US" sz="1800" i="1" dirty="0"/>
              <a:t>Information Hiding Lecture Notes in Computer Science,</a:t>
            </a:r>
            <a:r>
              <a:rPr lang="en-US" sz="1800" dirty="0"/>
              <a:t> 258-277</a:t>
            </a:r>
            <a:r>
              <a:rPr lang="en-US" sz="1800" dirty="0" smtClean="0"/>
              <a:t>.</a:t>
            </a:r>
            <a:endParaRPr lang="en-US" sz="1800" dirty="0"/>
          </a:p>
          <a:p>
            <a:r>
              <a:rPr lang="en-US" sz="1800" dirty="0" smtClean="0"/>
              <a:t>Boehm, B. (2014). </a:t>
            </a:r>
            <a:r>
              <a:rPr lang="en-US" sz="1800" b="1" dirty="0" err="1" smtClean="0"/>
              <a:t>StegExpose</a:t>
            </a:r>
            <a:r>
              <a:rPr lang="en-US" sz="1800" b="1" dirty="0" smtClean="0"/>
              <a:t> - A Tool for Detecting LSB Steganography. </a:t>
            </a:r>
            <a:r>
              <a:rPr lang="en-US" sz="1800" dirty="0" smtClean="0">
                <a:hlinkClick r:id="rId2"/>
              </a:rPr>
              <a:t>http://arxiv.org/pdf/1410.6656v1.pdf</a:t>
            </a:r>
            <a:endParaRPr lang="en-US" sz="1800" dirty="0" smtClean="0"/>
          </a:p>
          <a:p>
            <a:r>
              <a:rPr lang="en-US" sz="1800" dirty="0" err="1"/>
              <a:t>Westfeld</a:t>
            </a:r>
            <a:r>
              <a:rPr lang="en-US" sz="1800" dirty="0"/>
              <a:t>, A., &amp; </a:t>
            </a:r>
            <a:r>
              <a:rPr lang="en-US" sz="1800" dirty="0" err="1"/>
              <a:t>Pfitzmann</a:t>
            </a:r>
            <a:r>
              <a:rPr lang="en-US" sz="1800" dirty="0"/>
              <a:t>, A. (</a:t>
            </a:r>
            <a:r>
              <a:rPr lang="en-US" sz="1800" dirty="0" err="1"/>
              <a:t>n.d.</a:t>
            </a:r>
            <a:r>
              <a:rPr lang="en-US" sz="1800" dirty="0"/>
              <a:t>). </a:t>
            </a:r>
            <a:r>
              <a:rPr lang="en-US" sz="1800" b="1" dirty="0"/>
              <a:t>Attacks on </a:t>
            </a:r>
            <a:r>
              <a:rPr lang="en-US" sz="1800" b="1" dirty="0" err="1"/>
              <a:t>Steganographic</a:t>
            </a:r>
            <a:r>
              <a:rPr lang="en-US" sz="1800" b="1" dirty="0"/>
              <a:t> Systems</a:t>
            </a:r>
            <a:r>
              <a:rPr lang="en-US" sz="1800" dirty="0"/>
              <a:t>. </a:t>
            </a:r>
            <a:r>
              <a:rPr lang="en-US" sz="1800" i="1" dirty="0"/>
              <a:t>Information Hiding Lecture Notes in Computer Science,</a:t>
            </a:r>
            <a:r>
              <a:rPr lang="en-US" sz="1800" dirty="0"/>
              <a:t> 61-76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Macklin, P. </a:t>
            </a:r>
            <a:r>
              <a:rPr lang="en-US" sz="1800" b="1" dirty="0" err="1" smtClean="0"/>
              <a:t>EasyBMP</a:t>
            </a:r>
            <a:r>
              <a:rPr lang="en-US" sz="1800" b="1" dirty="0" smtClean="0"/>
              <a:t>. </a:t>
            </a:r>
            <a:r>
              <a:rPr lang="en-US" sz="1800" dirty="0" smtClean="0">
                <a:hlinkClick r:id="rId3"/>
              </a:rPr>
              <a:t>http://easybmp.sourceforge.net/</a:t>
            </a:r>
            <a:endParaRPr lang="en-US" sz="1800" dirty="0" smtClean="0"/>
          </a:p>
          <a:p>
            <a:r>
              <a:rPr lang="en-US" sz="1800" dirty="0" err="1"/>
              <a:t>Fridrich</a:t>
            </a:r>
            <a:r>
              <a:rPr lang="en-US" sz="1800" dirty="0"/>
              <a:t>, J., </a:t>
            </a:r>
            <a:r>
              <a:rPr lang="en-US" sz="1800" dirty="0" err="1"/>
              <a:t>Goljan</a:t>
            </a:r>
            <a:r>
              <a:rPr lang="en-US" sz="1800" dirty="0"/>
              <a:t>, M., &amp; Du, R. (</a:t>
            </a:r>
            <a:r>
              <a:rPr lang="en-US" sz="1800" dirty="0" err="1"/>
              <a:t>n.d.</a:t>
            </a:r>
            <a:r>
              <a:rPr lang="en-US" sz="1800" dirty="0"/>
              <a:t>). </a:t>
            </a:r>
            <a:r>
              <a:rPr lang="en-US" sz="1800" b="1" dirty="0"/>
              <a:t>Reliable detection of LSB steganography in color and grayscale images</a:t>
            </a:r>
            <a:r>
              <a:rPr lang="en-US" sz="1800" dirty="0"/>
              <a:t>. </a:t>
            </a:r>
            <a:r>
              <a:rPr lang="en-US" sz="1800" i="1" dirty="0"/>
              <a:t>Proceedings of the 2001 Workshop on Multimedia and Security New Challenges - </a:t>
            </a:r>
            <a:r>
              <a:rPr lang="en-US" sz="1800" i="1" dirty="0" err="1"/>
              <a:t>MM&amp;Sec</a:t>
            </a:r>
            <a:r>
              <a:rPr lang="en-US" sz="1800" i="1" dirty="0"/>
              <a:t> '01</a:t>
            </a:r>
            <a:r>
              <a:rPr lang="en-US" sz="1800" dirty="0"/>
              <a:t>.</a:t>
            </a:r>
            <a:endParaRPr lang="en-US" sz="18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9281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387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Image Steganography</vt:lpstr>
      <vt:lpstr>A little background</vt:lpstr>
      <vt:lpstr>Project Goals</vt:lpstr>
      <vt:lpstr>Basic LSB Steganography Implementation</vt:lpstr>
      <vt:lpstr>Demo</vt:lpstr>
      <vt:lpstr>Steganalysis</vt:lpstr>
      <vt:lpstr>Steganography in Anonymity context</vt:lpstr>
      <vt:lpstr>Conclusion</vt:lpstr>
      <vt:lpstr>Literature 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Steganography</dc:title>
  <dc:creator>Alan Le</dc:creator>
  <cp:lastModifiedBy>Alan Le</cp:lastModifiedBy>
  <cp:revision>26</cp:revision>
  <dcterms:created xsi:type="dcterms:W3CDTF">2015-12-01T21:30:06Z</dcterms:created>
  <dcterms:modified xsi:type="dcterms:W3CDTF">2015-12-04T04:31:52Z</dcterms:modified>
</cp:coreProperties>
</file>