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8" r:id="rId5"/>
    <p:sldId id="267" r:id="rId6"/>
    <p:sldId id="264" r:id="rId7"/>
    <p:sldId id="265" r:id="rId8"/>
    <p:sldId id="266" r:id="rId9"/>
    <p:sldId id="269" r:id="rId10"/>
    <p:sldId id="270" r:id="rId11"/>
    <p:sldId id="271" r:id="rId12"/>
    <p:sldId id="27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A6AA-7872-488F-BCD4-F378829C2A70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12/1/2015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863A-8D33-4569-9C71-6D824EBA2A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0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A6AA-7872-488F-BCD4-F378829C2A70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12/1/2015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863A-8D33-4569-9C71-6D824EBA2A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195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A6AA-7872-488F-BCD4-F378829C2A70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12/1/2015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863A-8D33-4569-9C71-6D824EBA2A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220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A6AA-7872-488F-BCD4-F378829C2A70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12/1/2015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863A-8D33-4569-9C71-6D824EBA2A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1E5155">
                    <a:lumMod val="40000"/>
                    <a:lumOff val="60000"/>
                  </a:srgb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1E5155">
                    <a:lumMod val="40000"/>
                    <a:lumOff val="60000"/>
                  </a:srgbClr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9723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A6AA-7872-488F-BCD4-F378829C2A70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12/1/2015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863A-8D33-4569-9C71-6D824EBA2A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324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A6AA-7872-488F-BCD4-F378829C2A70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12/1/2015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863A-8D33-4569-9C71-6D824EBA2A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076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A6AA-7872-488F-BCD4-F378829C2A70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12/1/2015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863A-8D33-4569-9C71-6D824EBA2A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43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A6AA-7872-488F-BCD4-F378829C2A70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12/1/2015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863A-8D33-4569-9C71-6D824EBA2A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8299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A6AA-7872-488F-BCD4-F378829C2A70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12/1/2015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863A-8D33-4569-9C71-6D824EBA2A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406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A6AA-7872-488F-BCD4-F378829C2A70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12/1/2015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863A-8D33-4569-9C71-6D824EBA2A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26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A6AA-7872-488F-BCD4-F378829C2A70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12/1/2015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863A-8D33-4569-9C71-6D824EBA2A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313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A6AA-7872-488F-BCD4-F378829C2A70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12/1/2015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863A-8D33-4569-9C71-6D824EBA2A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694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A6AA-7872-488F-BCD4-F378829C2A70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12/1/2015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863A-8D33-4569-9C71-6D824EBA2A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99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A6AA-7872-488F-BCD4-F378829C2A70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12/1/2015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863A-8D33-4569-9C71-6D824EBA2A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15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A6AA-7872-488F-BCD4-F378829C2A70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12/1/2015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863A-8D33-4569-9C71-6D824EBA2A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45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A6AA-7872-488F-BCD4-F378829C2A70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12/1/2015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863A-8D33-4569-9C71-6D824EBA2A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3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A6AA-7872-488F-BCD4-F378829C2A70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12/1/2015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863A-8D33-4569-9C71-6D824EBA2A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211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4D8A6AA-7872-488F-BCD4-F378829C2A70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12/1/2015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5863A-8D33-4569-9C71-6D824EBA2A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3611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archive.org/stream/ACLU_-_egotistical-giraffe/ACLU_-_egotistical-giraffe_djvu.txt" TargetMode="External"/><Relationship Id="rId13" Type="http://schemas.openxmlformats.org/officeDocument/2006/relationships/hyperlink" Target="http://www.tomsguide.com/us/what-is-tor-faq,news-17754.html" TargetMode="External"/><Relationship Id="rId3" Type="http://schemas.openxmlformats.org/officeDocument/2006/relationships/hyperlink" Target="https://www.torproject.org/getinvolved/volunteer.html.en" TargetMode="External"/><Relationship Id="rId7" Type="http://schemas.openxmlformats.org/officeDocument/2006/relationships/hyperlink" Target="http://www.theguardian.com/world/2013/oct/04/tor-attacks-nsa-users-online-anonymity" TargetMode="External"/><Relationship Id="rId12" Type="http://schemas.openxmlformats.org/officeDocument/2006/relationships/hyperlink" Target="https://www.eff.org/torchallenge/what-is-tor.html" TargetMode="External"/><Relationship Id="rId2" Type="http://schemas.openxmlformats.org/officeDocument/2006/relationships/hyperlink" Target="https://www.torproject.org/about/overview.html.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al.inria.fr/file/index/docid/471556/filename/TorBT.pdf" TargetMode="External"/><Relationship Id="rId11" Type="http://schemas.openxmlformats.org/officeDocument/2006/relationships/hyperlink" Target="http://www.freehaven.net/anonbib/cache/onion-routing:ih96.pdf" TargetMode="External"/><Relationship Id="rId5" Type="http://schemas.openxmlformats.org/officeDocument/2006/relationships/hyperlink" Target="https://blog.torproject.org/category/tags/traffic-confirmation" TargetMode="External"/><Relationship Id="rId10" Type="http://schemas.openxmlformats.org/officeDocument/2006/relationships/hyperlink" Target="https://developer.mozilla.org/en-US/docs/Archive/Web/E4X" TargetMode="External"/><Relationship Id="rId4" Type="http://schemas.openxmlformats.org/officeDocument/2006/relationships/hyperlink" Target="https://www.torproject.org/docs/faq.html.en#FacingLegalTrouble" TargetMode="External"/><Relationship Id="rId9" Type="http://schemas.openxmlformats.org/officeDocument/2006/relationships/hyperlink" Target="http://www.theguardian.com/world/interactive/2013/oct/04/egotistical-giraffe-nsa-tor-documen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haven.net/anonbib/cache/onion-routing:ih96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Tor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Conor Doherty and Kenneth Cabrera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903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No application-level </a:t>
            </a:r>
            <a:r>
              <a:rPr lang="en-US" sz="2400" dirty="0" smtClean="0"/>
              <a:t>security</a:t>
            </a:r>
          </a:p>
          <a:p>
            <a:pPr lvl="1"/>
            <a:r>
              <a:rPr lang="en-US" sz="2400" dirty="0" smtClean="0"/>
              <a:t>Can’t use plugins (Flash, Java, etc.)</a:t>
            </a:r>
          </a:p>
          <a:p>
            <a:pPr lvl="1"/>
            <a:r>
              <a:rPr lang="en-US" sz="2400" dirty="0" smtClean="0"/>
              <a:t>No protection outside of the Tor Network</a:t>
            </a:r>
          </a:p>
          <a:p>
            <a:pPr lvl="1"/>
            <a:r>
              <a:rPr lang="en-US" sz="2400" dirty="0" smtClean="0"/>
              <a:t>Egotistical </a:t>
            </a:r>
            <a:r>
              <a:rPr lang="en-US" sz="2400" dirty="0" err="1" smtClean="0"/>
              <a:t>girraffe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Prevents traffic analysis but not traffic confirmation</a:t>
            </a:r>
          </a:p>
        </p:txBody>
      </p:sp>
    </p:spTree>
    <p:extLst>
      <p:ext uri="{BB962C8B-B14F-4D97-AF65-F5344CB8AC3E}">
        <p14:creationId xmlns:p14="http://schemas.microsoft.com/office/powerpoint/2010/main" val="3808157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 v. Normal Browsing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Tor v. SSL/TLS (Secure Socket Layer/Transport Layer Security)</a:t>
            </a:r>
          </a:p>
          <a:p>
            <a:r>
              <a:rPr lang="en-US" sz="2400" dirty="0" smtClean="0"/>
              <a:t>Censorship-circumvention</a:t>
            </a:r>
          </a:p>
          <a:p>
            <a:r>
              <a:rPr lang="en-US" sz="2400" dirty="0" smtClean="0"/>
              <a:t>Browsers of Tor can access hidden or exclusive services</a:t>
            </a:r>
          </a:p>
          <a:p>
            <a:pPr lvl="1"/>
            <a:r>
              <a:rPr lang="en-US" sz="2400" dirty="0" smtClean="0"/>
              <a:t>Can be exploited </a:t>
            </a:r>
          </a:p>
          <a:p>
            <a:pPr lvl="2"/>
            <a:r>
              <a:rPr lang="en-US" sz="2400" dirty="0" smtClean="0"/>
              <a:t>Silk Road, Arms Dealers, etc.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0280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Most normal users don’t need Tor</a:t>
            </a:r>
          </a:p>
          <a:p>
            <a:r>
              <a:rPr lang="en-US" sz="2400" dirty="0" smtClean="0"/>
              <a:t>Can be a useful tool for preserving anonymity online</a:t>
            </a:r>
          </a:p>
          <a:p>
            <a:r>
              <a:rPr lang="en-US" sz="2400" dirty="0" smtClean="0"/>
              <a:t>Some limitations</a:t>
            </a:r>
            <a:endParaRPr lang="en-US" sz="2400" dirty="0"/>
          </a:p>
          <a:p>
            <a:r>
              <a:rPr lang="en-US" sz="2400" dirty="0" smtClean="0"/>
              <a:t>Much better than normal browsing</a:t>
            </a:r>
          </a:p>
        </p:txBody>
      </p:sp>
    </p:spTree>
    <p:extLst>
      <p:ext uri="{BB962C8B-B14F-4D97-AF65-F5344CB8AC3E}">
        <p14:creationId xmlns:p14="http://schemas.microsoft.com/office/powerpoint/2010/main" val="1217392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56612"/>
            <a:ext cx="8946541" cy="449178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hlinkClick r:id="rId2"/>
              </a:rPr>
              <a:t>https://www.torproject.org/about/overview.html.en</a:t>
            </a:r>
            <a:endParaRPr lang="en-US" dirty="0" smtClean="0"/>
          </a:p>
          <a:p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www.torproject.org/getinvolved/volunteer.html.en</a:t>
            </a:r>
            <a:endParaRPr lang="en-US" u="sng" dirty="0" smtClean="0"/>
          </a:p>
          <a:p>
            <a:r>
              <a:rPr lang="en-US" u="sng" dirty="0">
                <a:hlinkClick r:id="rId4"/>
              </a:rPr>
              <a:t>https://www.torproject.org/docs/faq.html.en#FacingLegalTrouble</a:t>
            </a:r>
            <a:endParaRPr lang="en-US" dirty="0"/>
          </a:p>
          <a:p>
            <a:r>
              <a:rPr lang="en-US" u="sng" dirty="0">
                <a:hlinkClick r:id="rId5"/>
              </a:rPr>
              <a:t>https://</a:t>
            </a:r>
            <a:r>
              <a:rPr lang="en-US" u="sng" dirty="0" smtClean="0">
                <a:hlinkClick r:id="rId5"/>
              </a:rPr>
              <a:t>blog.torproject.org/category/tags/traffic-confirmation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hal.inria.fr/file/index/docid/471556/filename/TorBT.pdf</a:t>
            </a:r>
            <a:endParaRPr lang="en-US" dirty="0" smtClean="0"/>
          </a:p>
          <a:p>
            <a:r>
              <a:rPr lang="en-US" u="sng" dirty="0">
                <a:hlinkClick r:id="rId7"/>
              </a:rPr>
              <a:t>http://www.theguardian.com/world/2013/oct/04/tor-attacks-nsa-users-online-anonymity</a:t>
            </a:r>
            <a:endParaRPr lang="en-US" dirty="0"/>
          </a:p>
          <a:p>
            <a:r>
              <a:rPr lang="en-US" u="sng" dirty="0">
                <a:hlinkClick r:id="rId8"/>
              </a:rPr>
              <a:t>https://archive.org/stream/ACLU_-_egotistical-giraffe/ACLU_-_</a:t>
            </a:r>
            <a:r>
              <a:rPr lang="en-US" u="sng" dirty="0" smtClean="0">
                <a:hlinkClick r:id="rId8"/>
              </a:rPr>
              <a:t>egotistical-giraffe_djvu.txt</a:t>
            </a:r>
            <a:endParaRPr lang="en-US" dirty="0" smtClean="0"/>
          </a:p>
          <a:p>
            <a:r>
              <a:rPr lang="en-US" u="sng" dirty="0">
                <a:hlinkClick r:id="rId9"/>
              </a:rPr>
              <a:t>http://</a:t>
            </a:r>
            <a:r>
              <a:rPr lang="en-US" u="sng" dirty="0" smtClean="0">
                <a:hlinkClick r:id="rId9"/>
              </a:rPr>
              <a:t>www.theguardian.com/world/interactive/2013/oct/04/egotistical-giraffe-nsa-tor-document</a:t>
            </a:r>
            <a:endParaRPr lang="en-US" u="sng" dirty="0" smtClean="0"/>
          </a:p>
          <a:p>
            <a:r>
              <a:rPr lang="en-US" dirty="0">
                <a:hlinkClick r:id="rId10"/>
              </a:rPr>
              <a:t>https://</a:t>
            </a:r>
            <a:r>
              <a:rPr lang="en-US" dirty="0" smtClean="0">
                <a:hlinkClick r:id="rId10"/>
              </a:rPr>
              <a:t>developer.mozilla.org/en-US/docs/Archive/Web/E4X</a:t>
            </a:r>
            <a:endParaRPr lang="en-US" u="sng" dirty="0" smtClean="0"/>
          </a:p>
          <a:p>
            <a:r>
              <a:rPr lang="en-US" dirty="0">
                <a:hlinkClick r:id="rId11"/>
              </a:rPr>
              <a:t>http://</a:t>
            </a:r>
            <a:r>
              <a:rPr lang="en-US" dirty="0" smtClean="0">
                <a:hlinkClick r:id="rId11"/>
              </a:rPr>
              <a:t>www.freehaven.net/anonbib/cache/onion-routing:ih96.pdf</a:t>
            </a:r>
            <a:endParaRPr lang="en-US" dirty="0" smtClean="0"/>
          </a:p>
          <a:p>
            <a:r>
              <a:rPr lang="en-US" u="sng" dirty="0" smtClean="0">
                <a:hlinkClick r:id="rId12"/>
              </a:rPr>
              <a:t>https</a:t>
            </a:r>
            <a:r>
              <a:rPr lang="en-US" u="sng" dirty="0">
                <a:hlinkClick r:id="rId12"/>
              </a:rPr>
              <a:t>://www.eff.org/torchallenge/what-is-tor.html</a:t>
            </a:r>
            <a:endParaRPr lang="en-US" dirty="0"/>
          </a:p>
          <a:p>
            <a:r>
              <a:rPr lang="en-US" u="sng" dirty="0" smtClean="0">
                <a:hlinkClick r:id="rId13"/>
              </a:rPr>
              <a:t>http</a:t>
            </a:r>
            <a:r>
              <a:rPr lang="en-US" u="sng" dirty="0">
                <a:hlinkClick r:id="rId13"/>
              </a:rPr>
              <a:t>://www.tomsguide.com/us/what-is-tor-faq,news-17754.html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382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What is the Tor Network?</a:t>
            </a:r>
          </a:p>
          <a:p>
            <a:r>
              <a:rPr lang="en-US" sz="2400" dirty="0" smtClean="0"/>
              <a:t>How does Tor function?</a:t>
            </a:r>
          </a:p>
          <a:p>
            <a:r>
              <a:rPr lang="en-US" sz="2400" dirty="0" smtClean="0"/>
              <a:t>How does Tor work to preserve anonymity?</a:t>
            </a:r>
          </a:p>
          <a:p>
            <a:r>
              <a:rPr lang="en-US" sz="2400" dirty="0" smtClean="0"/>
              <a:t>What are the limits and weaknesses of Tor?</a:t>
            </a:r>
          </a:p>
          <a:p>
            <a:r>
              <a:rPr lang="en-US" sz="2400" dirty="0" smtClean="0"/>
              <a:t>How much more secure is Tor than normal internet browsing</a:t>
            </a:r>
            <a:r>
              <a:rPr lang="en-US" sz="2400" dirty="0" smtClean="0"/>
              <a:t>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1448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Tor Network?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“The </a:t>
            </a:r>
            <a:r>
              <a:rPr lang="en-US" sz="2400" dirty="0"/>
              <a:t>Onion </a:t>
            </a:r>
            <a:r>
              <a:rPr lang="en-US" sz="2400" dirty="0" smtClean="0"/>
              <a:t>Router”</a:t>
            </a:r>
          </a:p>
          <a:p>
            <a:r>
              <a:rPr lang="en-US" sz="2400" dirty="0" smtClean="0"/>
              <a:t>A distributed volunteer-based network which uses random pathways and encryption to prevent traffic analysis.</a:t>
            </a:r>
          </a:p>
          <a:p>
            <a:r>
              <a:rPr lang="en-US" sz="2400" dirty="0" smtClean="0"/>
              <a:t>“The Tor network is a group of volunteer-operated servers that allows people to improve their privacy and security on the Internet.” – The Tor Project Website</a:t>
            </a:r>
          </a:p>
        </p:txBody>
      </p:sp>
    </p:spTree>
    <p:extLst>
      <p:ext uri="{BB962C8B-B14F-4D97-AF65-F5344CB8AC3E}">
        <p14:creationId xmlns:p14="http://schemas.microsoft.com/office/powerpoint/2010/main" val="3628577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Tor Network?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dirty="0" smtClean="0"/>
              <a:t>Developed in the mid 1990’s by US Naval Research employees.</a:t>
            </a:r>
          </a:p>
          <a:p>
            <a:r>
              <a:rPr lang="en-US" sz="2600" dirty="0" smtClean="0"/>
              <a:t>Remember the reading:</a:t>
            </a:r>
          </a:p>
          <a:p>
            <a:pPr lvl="1"/>
            <a:r>
              <a:rPr lang="en-US" sz="2600" i="1" dirty="0" smtClean="0"/>
              <a:t>Hiding Routing Information </a:t>
            </a:r>
            <a:r>
              <a:rPr lang="en-US" sz="2600" dirty="0" smtClean="0"/>
              <a:t>by David </a:t>
            </a:r>
            <a:r>
              <a:rPr lang="en-US" sz="2600" dirty="0"/>
              <a:t>M. </a:t>
            </a:r>
            <a:r>
              <a:rPr lang="en-US" sz="2600" dirty="0" err="1" smtClean="0"/>
              <a:t>Goldschlag</a:t>
            </a:r>
            <a:r>
              <a:rPr lang="en-US" sz="2600" dirty="0"/>
              <a:t>, </a:t>
            </a:r>
            <a:r>
              <a:rPr lang="en-US" sz="2600" dirty="0" smtClean="0"/>
              <a:t>Michael </a:t>
            </a:r>
            <a:r>
              <a:rPr lang="en-US" sz="2600" dirty="0"/>
              <a:t>G. Reed, and </a:t>
            </a:r>
            <a:r>
              <a:rPr lang="en-US" sz="2600" dirty="0" smtClean="0"/>
              <a:t>Paul </a:t>
            </a:r>
            <a:r>
              <a:rPr lang="en-US" sz="2600" dirty="0"/>
              <a:t>F. </a:t>
            </a:r>
            <a:r>
              <a:rPr lang="en-US" sz="2600" dirty="0" err="1" smtClean="0"/>
              <a:t>Syverson</a:t>
            </a:r>
            <a:endParaRPr lang="en-US" sz="2600" dirty="0" smtClean="0"/>
          </a:p>
          <a:p>
            <a:pPr lvl="1"/>
            <a:r>
              <a:rPr lang="en-US" sz="2600" dirty="0" smtClean="0"/>
              <a:t>Outlines the idea of Onion Routing to prevent traffic analysis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1200" dirty="0" smtClean="0">
              <a:hlinkClick r:id="rId2"/>
            </a:endParaRPr>
          </a:p>
          <a:p>
            <a:pPr marL="457200" lvl="1" indent="0">
              <a:buNone/>
            </a:pPr>
            <a:r>
              <a:rPr lang="en-US" sz="1200" dirty="0" smtClean="0">
                <a:hlinkClick r:id="rId2"/>
              </a:rPr>
              <a:t>http</a:t>
            </a:r>
            <a:r>
              <a:rPr lang="en-US" sz="1200" dirty="0">
                <a:hlinkClick r:id="rId2"/>
              </a:rPr>
              <a:t>://www.freehaven.net/anonbib/cache/onion-routing:ih96.pdf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92884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encrypted message is called an ‘Onion’ because of the layers of encryption it has</a:t>
            </a:r>
          </a:p>
          <a:p>
            <a:pPr lvl="1"/>
            <a:r>
              <a:rPr lang="en-US" sz="2400" dirty="0" smtClean="0"/>
              <a:t>The message (the core) has padding</a:t>
            </a:r>
          </a:p>
          <a:p>
            <a:pPr lvl="1"/>
            <a:r>
              <a:rPr lang="en-US" sz="2400" dirty="0" smtClean="0"/>
              <a:t>Encrypted for each pathway along the circuit</a:t>
            </a:r>
          </a:p>
          <a:p>
            <a:pPr lvl="1"/>
            <a:r>
              <a:rPr lang="en-US" sz="2400" dirty="0" smtClean="0"/>
              <a:t>Each part of the path peels of a layer until the message reaches the receiver (i.e. no more layers left)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959" y="4786062"/>
            <a:ext cx="515302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331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Tor work?</a:t>
            </a:r>
            <a:endParaRPr lang="en-US" dirty="0"/>
          </a:p>
        </p:txBody>
      </p:sp>
      <p:pic>
        <p:nvPicPr>
          <p:cNvPr id="1026" name="Picture 2" descr="How Tor work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294" y="1631630"/>
            <a:ext cx="7519737" cy="4806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616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Tor work?</a:t>
            </a:r>
            <a:endParaRPr lang="en-US" dirty="0"/>
          </a:p>
        </p:txBody>
      </p:sp>
      <p:pic>
        <p:nvPicPr>
          <p:cNvPr id="2050" name="Picture 2" descr="Tor circuit step tw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635" y="1646776"/>
            <a:ext cx="7495674" cy="479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91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Tor work?</a:t>
            </a:r>
          </a:p>
        </p:txBody>
      </p:sp>
      <p:pic>
        <p:nvPicPr>
          <p:cNvPr id="3074" name="Picture 2" descr="Tor circuit step thre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524" y="1544672"/>
            <a:ext cx="7579895" cy="4845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333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Tor preserve Anonymity?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Keys</a:t>
            </a:r>
          </a:p>
          <a:p>
            <a:pPr lvl="1"/>
            <a:r>
              <a:rPr lang="en-US" sz="2400" dirty="0" smtClean="0"/>
              <a:t>Encryption</a:t>
            </a:r>
          </a:p>
          <a:p>
            <a:pPr lvl="1"/>
            <a:r>
              <a:rPr lang="en-US" sz="2400" dirty="0" smtClean="0"/>
              <a:t>Authentication</a:t>
            </a:r>
          </a:p>
          <a:p>
            <a:pPr lvl="1"/>
            <a:r>
              <a:rPr lang="en-US" sz="2400" dirty="0" smtClean="0"/>
              <a:t>Coordination</a:t>
            </a:r>
          </a:p>
          <a:p>
            <a:r>
              <a:rPr lang="en-US" sz="2400" dirty="0" smtClean="0"/>
              <a:t>Entry Guards</a:t>
            </a:r>
          </a:p>
          <a:p>
            <a:r>
              <a:rPr lang="en-US" sz="2400" dirty="0" smtClean="0"/>
              <a:t>Circuit Change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4929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377</Words>
  <Application>Microsoft Office PowerPoint</Application>
  <PresentationFormat>Widescreen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</vt:lpstr>
      <vt:lpstr>The Tor Network</vt:lpstr>
      <vt:lpstr>Project Topics</vt:lpstr>
      <vt:lpstr>What is the Tor Network?</vt:lpstr>
      <vt:lpstr>What is the Tor Network?</vt:lpstr>
      <vt:lpstr>The Onion</vt:lpstr>
      <vt:lpstr>How does Tor work?</vt:lpstr>
      <vt:lpstr>How does Tor work?</vt:lpstr>
      <vt:lpstr>How does Tor work?</vt:lpstr>
      <vt:lpstr>How does Tor preserve Anonymity?</vt:lpstr>
      <vt:lpstr>Limitations of Tor</vt:lpstr>
      <vt:lpstr>Tor v. Normal Browsing</vt:lpstr>
      <vt:lpstr>Conclusions</vt:lpstr>
      <vt:lpstr>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Tor Network</dc:title>
  <dc:creator>Doherty,Conor C</dc:creator>
  <cp:lastModifiedBy>Doherty,Conor C</cp:lastModifiedBy>
  <cp:revision>11</cp:revision>
  <dcterms:created xsi:type="dcterms:W3CDTF">2015-12-02T01:36:00Z</dcterms:created>
  <dcterms:modified xsi:type="dcterms:W3CDTF">2015-12-02T04:08:30Z</dcterms:modified>
</cp:coreProperties>
</file>