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9" r:id="rId3"/>
    <p:sldId id="258" r:id="rId4"/>
    <p:sldId id="268" r:id="rId5"/>
    <p:sldId id="267" r:id="rId6"/>
    <p:sldId id="264" r:id="rId7"/>
    <p:sldId id="265" r:id="rId8"/>
    <p:sldId id="266" r:id="rId9"/>
    <p:sldId id="269" r:id="rId10"/>
    <p:sldId id="270" r:id="rId11"/>
    <p:sldId id="271" r:id="rId12"/>
    <p:sldId id="27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5" autoAdjust="0"/>
    <p:restoredTop sz="94660"/>
  </p:normalViewPr>
  <p:slideViewPr>
    <p:cSldViewPr snapToGrid="0">
      <p:cViewPr varScale="1">
        <p:scale>
          <a:sx n="80" d="100"/>
          <a:sy n="80" d="100"/>
        </p:scale>
        <p:origin x="18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30541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1195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12206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1E5155">
                    <a:lumMod val="40000"/>
                    <a:lumOff val="60000"/>
                  </a:srgbClr>
                </a:solidFill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1E5155">
                    <a:lumMod val="40000"/>
                    <a:lumOff val="60000"/>
                  </a:srgbClr>
                </a:solidFill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5972329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2832474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1407679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554375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48299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904069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42615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93130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6948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2994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001546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84540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25391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272112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F4D8A6AA-7872-488F-BCD4-F378829C2A70}" type="datetimeFigureOut">
              <a:rPr lang="en-US" smtClean="0">
                <a:solidFill>
                  <a:prstClr val="white">
                    <a:tint val="75000"/>
                    <a:alpha val="60000"/>
                  </a:prstClr>
                </a:solidFill>
              </a:rPr>
              <a:pPr/>
              <a:t>12/1/2015</a:t>
            </a:fld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  <a:alpha val="60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25863A-8D33-4569-9C71-6D824EBA2AC2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361193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hyperlink" Target="https://archive.org/stream/ACLU_-_egotistical-giraffe/ACLU_-_egotistical-giraffe_djvu.txt" TargetMode="External"/><Relationship Id="rId13" Type="http://schemas.openxmlformats.org/officeDocument/2006/relationships/hyperlink" Target="http://www.tomsguide.com/us/what-is-tor-faq,news-17754.html" TargetMode="External"/><Relationship Id="rId3" Type="http://schemas.openxmlformats.org/officeDocument/2006/relationships/hyperlink" Target="https://www.torproject.org/getinvolved/volunteer.html.en" TargetMode="External"/><Relationship Id="rId7" Type="http://schemas.openxmlformats.org/officeDocument/2006/relationships/hyperlink" Target="http://www.theguardian.com/world/2013/oct/04/tor-attacks-nsa-users-online-anonymity" TargetMode="External"/><Relationship Id="rId12" Type="http://schemas.openxmlformats.org/officeDocument/2006/relationships/hyperlink" Target="https://www.eff.org/torchallenge/what-is-tor.html" TargetMode="External"/><Relationship Id="rId2" Type="http://schemas.openxmlformats.org/officeDocument/2006/relationships/hyperlink" Target="https://www.torproject.org/about/overview.html.en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hal.inria.fr/file/index/docid/471556/filename/TorBT.pdf" TargetMode="External"/><Relationship Id="rId11" Type="http://schemas.openxmlformats.org/officeDocument/2006/relationships/hyperlink" Target="http://www.freehaven.net/anonbib/cache/onion-routing:ih96.pdf" TargetMode="External"/><Relationship Id="rId5" Type="http://schemas.openxmlformats.org/officeDocument/2006/relationships/hyperlink" Target="https://blog.torproject.org/category/tags/traffic-confirmation" TargetMode="External"/><Relationship Id="rId10" Type="http://schemas.openxmlformats.org/officeDocument/2006/relationships/hyperlink" Target="https://developer.mozilla.org/en-US/docs/Archive/Web/E4X" TargetMode="External"/><Relationship Id="rId4" Type="http://schemas.openxmlformats.org/officeDocument/2006/relationships/hyperlink" Target="https://www.torproject.org/docs/faq.html.en#FacingLegalTrouble" TargetMode="External"/><Relationship Id="rId9" Type="http://schemas.openxmlformats.org/officeDocument/2006/relationships/hyperlink" Target="http://www.theguardian.com/world/interactive/2013/oct/04/egotistical-giraffe-nsa-tor-documen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haven.net/anonbib/cache/onion-routing:ih96.pdf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The Tor Network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By: Conor Doherty and Kenneth Cabrera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9030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Limitations of Tor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/>
              <a:t>No application-level </a:t>
            </a:r>
            <a:r>
              <a:rPr lang="en-US" sz="2400" dirty="0" smtClean="0"/>
              <a:t>security</a:t>
            </a:r>
          </a:p>
          <a:p>
            <a:pPr lvl="1"/>
            <a:r>
              <a:rPr lang="en-US" sz="2400" dirty="0" smtClean="0"/>
              <a:t>Can’t use plugins (Flash, Java, etc.)</a:t>
            </a:r>
          </a:p>
          <a:p>
            <a:pPr lvl="1"/>
            <a:r>
              <a:rPr lang="en-US" sz="2400" dirty="0" smtClean="0"/>
              <a:t>No protection outside of the Tor Network</a:t>
            </a:r>
          </a:p>
          <a:p>
            <a:pPr lvl="1"/>
            <a:r>
              <a:rPr lang="en-US" sz="2400" dirty="0" smtClean="0"/>
              <a:t>Egotistical </a:t>
            </a:r>
            <a:r>
              <a:rPr lang="en-US" sz="2400" dirty="0" err="1" smtClean="0"/>
              <a:t>girraffe</a:t>
            </a:r>
            <a:r>
              <a:rPr lang="en-US" sz="2400" dirty="0" smtClean="0"/>
              <a:t> </a:t>
            </a:r>
          </a:p>
          <a:p>
            <a:r>
              <a:rPr lang="en-US" sz="2400" dirty="0" smtClean="0"/>
              <a:t>Prevents traffic analysis but not traffic confirmation</a:t>
            </a:r>
          </a:p>
        </p:txBody>
      </p:sp>
    </p:spTree>
    <p:extLst>
      <p:ext uri="{BB962C8B-B14F-4D97-AF65-F5344CB8AC3E}">
        <p14:creationId xmlns:p14="http://schemas.microsoft.com/office/powerpoint/2010/main" val="380815730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Tor v. Normal Browsing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Tor v. SSL/TLS (Secure Socket Layer/Transport Layer Security)</a:t>
            </a:r>
          </a:p>
          <a:p>
            <a:r>
              <a:rPr lang="en-US" sz="2400" dirty="0" smtClean="0"/>
              <a:t>Censorship-circumvention</a:t>
            </a:r>
          </a:p>
          <a:p>
            <a:r>
              <a:rPr lang="en-US" sz="2400" dirty="0" smtClean="0"/>
              <a:t>Browsers of Tor can access hidden or exclusive services</a:t>
            </a:r>
          </a:p>
          <a:p>
            <a:pPr lvl="1"/>
            <a:r>
              <a:rPr lang="en-US" sz="2400" dirty="0" smtClean="0"/>
              <a:t>Can be exploited </a:t>
            </a:r>
          </a:p>
          <a:p>
            <a:pPr lvl="2"/>
            <a:r>
              <a:rPr lang="en-US" sz="2400" dirty="0" smtClean="0"/>
              <a:t>Silk Road, Arms Dealers, etc.</a:t>
            </a:r>
          </a:p>
          <a:p>
            <a:endParaRPr lang="en-US" dirty="0" smtClean="0"/>
          </a:p>
          <a:p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65028000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Most normal users don’t need Tor</a:t>
            </a:r>
          </a:p>
          <a:p>
            <a:r>
              <a:rPr lang="en-US" sz="2400" dirty="0" smtClean="0"/>
              <a:t>Can be a useful tool for preserving anonymity online</a:t>
            </a:r>
          </a:p>
          <a:p>
            <a:r>
              <a:rPr lang="en-US" sz="2400" dirty="0" smtClean="0"/>
              <a:t>Some limitations</a:t>
            </a:r>
            <a:endParaRPr lang="en-US" sz="2400" dirty="0"/>
          </a:p>
          <a:p>
            <a:r>
              <a:rPr lang="en-US" sz="2400" dirty="0" smtClean="0"/>
              <a:t>Much better than normal browsing</a:t>
            </a:r>
          </a:p>
        </p:txBody>
      </p:sp>
    </p:spTree>
    <p:extLst>
      <p:ext uri="{BB962C8B-B14F-4D97-AF65-F5344CB8AC3E}">
        <p14:creationId xmlns:p14="http://schemas.microsoft.com/office/powerpoint/2010/main" val="121739236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Sources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756612"/>
            <a:ext cx="8946541" cy="4491788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>
                <a:hlinkClick r:id="rId2"/>
              </a:rPr>
              <a:t>https://www.torproject.org/about/overview.html.en</a:t>
            </a:r>
            <a:endParaRPr lang="en-US" dirty="0" smtClean="0"/>
          </a:p>
          <a:p>
            <a:r>
              <a:rPr lang="en-US" u="sng" dirty="0">
                <a:hlinkClick r:id="rId3"/>
              </a:rPr>
              <a:t>https://</a:t>
            </a:r>
            <a:r>
              <a:rPr lang="en-US" u="sng" dirty="0" smtClean="0">
                <a:hlinkClick r:id="rId3"/>
              </a:rPr>
              <a:t>www.torproject.org/getinvolved/volunteer.html.en</a:t>
            </a:r>
            <a:endParaRPr lang="en-US" u="sng" dirty="0" smtClean="0"/>
          </a:p>
          <a:p>
            <a:r>
              <a:rPr lang="en-US" u="sng" dirty="0">
                <a:hlinkClick r:id="rId4"/>
              </a:rPr>
              <a:t>https://www.torproject.org/docs/faq.html.en#FacingLegalTrouble</a:t>
            </a:r>
            <a:endParaRPr lang="en-US" dirty="0"/>
          </a:p>
          <a:p>
            <a:r>
              <a:rPr lang="en-US" u="sng" dirty="0">
                <a:hlinkClick r:id="rId5"/>
              </a:rPr>
              <a:t>https://</a:t>
            </a:r>
            <a:r>
              <a:rPr lang="en-US" u="sng" dirty="0" smtClean="0">
                <a:hlinkClick r:id="rId5"/>
              </a:rPr>
              <a:t>blog.torproject.org/category/tags/traffic-confirmation</a:t>
            </a:r>
            <a:endParaRPr lang="en-US" dirty="0" smtClean="0"/>
          </a:p>
          <a:p>
            <a:r>
              <a:rPr lang="en-US" dirty="0" smtClean="0">
                <a:hlinkClick r:id="rId6"/>
              </a:rPr>
              <a:t>https://</a:t>
            </a:r>
            <a:r>
              <a:rPr lang="en-US" dirty="0" smtClean="0">
                <a:hlinkClick r:id="rId6"/>
              </a:rPr>
              <a:t>hal.inria.fr/file/index/docid/471556/filename/TorBT.pdf</a:t>
            </a:r>
            <a:endParaRPr lang="en-US" dirty="0" smtClean="0"/>
          </a:p>
          <a:p>
            <a:r>
              <a:rPr lang="en-US" u="sng" dirty="0">
                <a:hlinkClick r:id="rId7"/>
              </a:rPr>
              <a:t>http://www.theguardian.com/world/2013/oct/04/tor-attacks-nsa-users-online-anonymity</a:t>
            </a:r>
            <a:endParaRPr lang="en-US" dirty="0"/>
          </a:p>
          <a:p>
            <a:r>
              <a:rPr lang="en-US" u="sng" dirty="0">
                <a:hlinkClick r:id="rId8"/>
              </a:rPr>
              <a:t>https://archive.org/stream/ACLU_-_egotistical-giraffe/ACLU_-_</a:t>
            </a:r>
            <a:r>
              <a:rPr lang="en-US" u="sng" dirty="0" smtClean="0">
                <a:hlinkClick r:id="rId8"/>
              </a:rPr>
              <a:t>egotistical-giraffe_djvu.txt</a:t>
            </a:r>
            <a:endParaRPr lang="en-US" dirty="0" smtClean="0"/>
          </a:p>
          <a:p>
            <a:r>
              <a:rPr lang="en-US" u="sng" dirty="0">
                <a:hlinkClick r:id="rId9"/>
              </a:rPr>
              <a:t>http://</a:t>
            </a:r>
            <a:r>
              <a:rPr lang="en-US" u="sng" dirty="0" smtClean="0">
                <a:hlinkClick r:id="rId9"/>
              </a:rPr>
              <a:t>www.theguardian.com/world/interactive/2013/oct/04/egotistical-giraffe-nsa-tor-document</a:t>
            </a:r>
            <a:endParaRPr lang="en-US" u="sng" dirty="0" smtClean="0"/>
          </a:p>
          <a:p>
            <a:r>
              <a:rPr lang="en-US" dirty="0">
                <a:hlinkClick r:id="rId10"/>
              </a:rPr>
              <a:t>https://</a:t>
            </a:r>
            <a:r>
              <a:rPr lang="en-US" dirty="0" smtClean="0">
                <a:hlinkClick r:id="rId10"/>
              </a:rPr>
              <a:t>developer.mozilla.org/en-US/docs/Archive/Web/E4X</a:t>
            </a:r>
            <a:endParaRPr lang="en-US" u="sng" dirty="0" smtClean="0"/>
          </a:p>
          <a:p>
            <a:r>
              <a:rPr lang="en-US" dirty="0">
                <a:hlinkClick r:id="rId11"/>
              </a:rPr>
              <a:t>http://</a:t>
            </a:r>
            <a:r>
              <a:rPr lang="en-US" dirty="0" smtClean="0">
                <a:hlinkClick r:id="rId11"/>
              </a:rPr>
              <a:t>www.freehaven.net/anonbib/cache/onion-routing:ih96.pdf</a:t>
            </a:r>
            <a:endParaRPr lang="en-US" dirty="0" smtClean="0"/>
          </a:p>
          <a:p>
            <a:r>
              <a:rPr lang="en-US" u="sng" dirty="0" smtClean="0">
                <a:hlinkClick r:id="rId12"/>
              </a:rPr>
              <a:t>https</a:t>
            </a:r>
            <a:r>
              <a:rPr lang="en-US" u="sng" dirty="0">
                <a:hlinkClick r:id="rId12"/>
              </a:rPr>
              <a:t>://www.eff.org/torchallenge/what-is-tor.html</a:t>
            </a:r>
            <a:endParaRPr lang="en-US" dirty="0"/>
          </a:p>
          <a:p>
            <a:r>
              <a:rPr lang="en-US" u="sng" dirty="0" smtClean="0">
                <a:hlinkClick r:id="rId13"/>
              </a:rPr>
              <a:t>http</a:t>
            </a:r>
            <a:r>
              <a:rPr lang="en-US" u="sng" dirty="0">
                <a:hlinkClick r:id="rId13"/>
              </a:rPr>
              <a:t>://www.tomsguide.com/us/what-is-tor-faq,news-17754.html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53821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Project Topics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What is the Tor Network?</a:t>
            </a:r>
          </a:p>
          <a:p>
            <a:r>
              <a:rPr lang="en-US" sz="2400" dirty="0" smtClean="0"/>
              <a:t>How does Tor function?</a:t>
            </a:r>
          </a:p>
          <a:p>
            <a:r>
              <a:rPr lang="en-US" sz="2400" dirty="0" smtClean="0"/>
              <a:t>How does Tor work to preserve anonymity?</a:t>
            </a:r>
          </a:p>
          <a:p>
            <a:r>
              <a:rPr lang="en-US" sz="2400" dirty="0" smtClean="0"/>
              <a:t>What are the limits and weaknesses of Tor?</a:t>
            </a:r>
          </a:p>
          <a:p>
            <a:r>
              <a:rPr lang="en-US" sz="2400" dirty="0" smtClean="0"/>
              <a:t>How much more secure is Tor than normal internet browsing</a:t>
            </a:r>
            <a:r>
              <a:rPr lang="en-US" sz="2400" dirty="0" smtClean="0"/>
              <a:t>?</a:t>
            </a:r>
            <a:endParaRPr lang="en-US" sz="2400" dirty="0" smtClean="0"/>
          </a:p>
        </p:txBody>
      </p:sp>
    </p:spTree>
    <p:extLst>
      <p:ext uri="{BB962C8B-B14F-4D97-AF65-F5344CB8AC3E}">
        <p14:creationId xmlns:p14="http://schemas.microsoft.com/office/powerpoint/2010/main" val="42144841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Tor Network?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“The </a:t>
            </a:r>
            <a:r>
              <a:rPr lang="en-US" sz="2400" dirty="0"/>
              <a:t>Onion </a:t>
            </a:r>
            <a:r>
              <a:rPr lang="en-US" sz="2400" dirty="0" smtClean="0"/>
              <a:t>Router”</a:t>
            </a:r>
          </a:p>
          <a:p>
            <a:r>
              <a:rPr lang="en-US" sz="2400" dirty="0" smtClean="0"/>
              <a:t>A distributed volunteer-based network which uses random pathways and encryption to prevent traffic analysis.</a:t>
            </a:r>
          </a:p>
          <a:p>
            <a:r>
              <a:rPr lang="en-US" sz="2400" dirty="0" smtClean="0"/>
              <a:t>“The Tor network is a group of volunteer-operated servers that allows people to improve their privacy and security on the Internet.” – The Tor Project Website</a:t>
            </a:r>
          </a:p>
        </p:txBody>
      </p:sp>
    </p:spTree>
    <p:extLst>
      <p:ext uri="{BB962C8B-B14F-4D97-AF65-F5344CB8AC3E}">
        <p14:creationId xmlns:p14="http://schemas.microsoft.com/office/powerpoint/2010/main" val="3628577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What is the Tor Network?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sz="2600" dirty="0" smtClean="0"/>
              <a:t>Developed in the mid 1990’s by US Naval Research employees.</a:t>
            </a:r>
          </a:p>
          <a:p>
            <a:r>
              <a:rPr lang="en-US" sz="2600" dirty="0" smtClean="0"/>
              <a:t>Remember the reading:</a:t>
            </a:r>
          </a:p>
          <a:p>
            <a:pPr lvl="1"/>
            <a:r>
              <a:rPr lang="en-US" sz="2600" i="1" dirty="0" smtClean="0"/>
              <a:t>Hiding Routing Information </a:t>
            </a:r>
            <a:r>
              <a:rPr lang="en-US" sz="2600" dirty="0" smtClean="0"/>
              <a:t>by David </a:t>
            </a:r>
            <a:r>
              <a:rPr lang="en-US" sz="2600" dirty="0"/>
              <a:t>M. </a:t>
            </a:r>
            <a:r>
              <a:rPr lang="en-US" sz="2600" dirty="0" err="1" smtClean="0"/>
              <a:t>Goldschlag</a:t>
            </a:r>
            <a:r>
              <a:rPr lang="en-US" sz="2600" dirty="0"/>
              <a:t>, </a:t>
            </a:r>
            <a:r>
              <a:rPr lang="en-US" sz="2600" dirty="0" smtClean="0"/>
              <a:t>Michael </a:t>
            </a:r>
            <a:r>
              <a:rPr lang="en-US" sz="2600" dirty="0"/>
              <a:t>G. Reed, and </a:t>
            </a:r>
            <a:r>
              <a:rPr lang="en-US" sz="2600" dirty="0" smtClean="0"/>
              <a:t>Paul </a:t>
            </a:r>
            <a:r>
              <a:rPr lang="en-US" sz="2600" dirty="0"/>
              <a:t>F. </a:t>
            </a:r>
            <a:r>
              <a:rPr lang="en-US" sz="2600" dirty="0" err="1" smtClean="0"/>
              <a:t>Syverson</a:t>
            </a:r>
            <a:endParaRPr lang="en-US" sz="2600" dirty="0" smtClean="0"/>
          </a:p>
          <a:p>
            <a:pPr lvl="1"/>
            <a:r>
              <a:rPr lang="en-US" sz="2600" dirty="0" smtClean="0"/>
              <a:t>Outlines the idea of Onion Routing to prevent traffic analysis</a:t>
            </a:r>
          </a:p>
          <a:p>
            <a:pPr marL="457200" lvl="1" indent="0">
              <a:buNone/>
            </a:pPr>
            <a:endParaRPr lang="en-US" sz="2400" dirty="0" smtClean="0"/>
          </a:p>
          <a:p>
            <a:pPr marL="457200" lvl="1" indent="0">
              <a:buNone/>
            </a:pPr>
            <a:endParaRPr lang="en-US" sz="1200" dirty="0" smtClean="0">
              <a:hlinkClick r:id="rId2"/>
            </a:endParaRPr>
          </a:p>
          <a:p>
            <a:pPr marL="457200" lvl="1" indent="0">
              <a:buNone/>
            </a:pPr>
            <a:r>
              <a:rPr lang="en-US" sz="1200" dirty="0" smtClean="0">
                <a:hlinkClick r:id="rId2"/>
              </a:rPr>
              <a:t>http</a:t>
            </a:r>
            <a:r>
              <a:rPr lang="en-US" sz="1200" dirty="0">
                <a:hlinkClick r:id="rId2"/>
              </a:rPr>
              <a:t>://www.freehaven.net/anonbib/cache/onion-routing:ih96.pdf</a:t>
            </a:r>
            <a:endParaRPr lang="en-US" sz="1200" dirty="0"/>
          </a:p>
        </p:txBody>
      </p:sp>
    </p:spTree>
    <p:extLst>
      <p:ext uri="{BB962C8B-B14F-4D97-AF65-F5344CB8AC3E}">
        <p14:creationId xmlns:p14="http://schemas.microsoft.com/office/powerpoint/2010/main" val="2992884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The Onion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400" dirty="0" smtClean="0"/>
              <a:t>The encrypted message is called an ‘Onion’ because of the layers of encryption it has</a:t>
            </a:r>
          </a:p>
          <a:p>
            <a:pPr lvl="1"/>
            <a:r>
              <a:rPr lang="en-US" sz="2400" dirty="0" smtClean="0"/>
              <a:t>The message (the core) has padding</a:t>
            </a:r>
          </a:p>
          <a:p>
            <a:pPr lvl="1"/>
            <a:r>
              <a:rPr lang="en-US" sz="2400" dirty="0" smtClean="0"/>
              <a:t>Encrypted for each pathway along the circuit</a:t>
            </a:r>
          </a:p>
          <a:p>
            <a:pPr lvl="1"/>
            <a:r>
              <a:rPr lang="en-US" sz="2400" dirty="0" smtClean="0"/>
              <a:t>Each part of the path peels of a layer until the message reaches the receiver (i.e. no more layers left)</a:t>
            </a:r>
          </a:p>
          <a:p>
            <a:pPr lvl="1"/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1959" y="4786062"/>
            <a:ext cx="5153025" cy="18097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55331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Tor work?</a:t>
            </a:r>
            <a:endParaRPr lang="en-US" dirty="0"/>
          </a:p>
        </p:txBody>
      </p:sp>
      <p:pic>
        <p:nvPicPr>
          <p:cNvPr id="1026" name="Picture 2" descr="How Tor works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6294" y="1631630"/>
            <a:ext cx="7519737" cy="48067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9766160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Tor work?</a:t>
            </a:r>
            <a:endParaRPr lang="en-US" dirty="0"/>
          </a:p>
        </p:txBody>
      </p:sp>
      <p:pic>
        <p:nvPicPr>
          <p:cNvPr id="2050" name="Picture 2" descr="Tor circuit step two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00635" y="1646776"/>
            <a:ext cx="7495674" cy="47913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739133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does Tor work?</a:t>
            </a:r>
          </a:p>
        </p:txBody>
      </p:sp>
      <p:pic>
        <p:nvPicPr>
          <p:cNvPr id="3074" name="Picture 2" descr="Tor circuit step thre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58524" y="1544672"/>
            <a:ext cx="7579895" cy="4845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83331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does Tor preserve Anonymity?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Keys</a:t>
            </a:r>
          </a:p>
          <a:p>
            <a:pPr lvl="1"/>
            <a:r>
              <a:rPr lang="en-US" sz="2400" dirty="0" smtClean="0"/>
              <a:t>Encryption</a:t>
            </a:r>
          </a:p>
          <a:p>
            <a:pPr lvl="1"/>
            <a:r>
              <a:rPr lang="en-US" sz="2400" dirty="0" smtClean="0"/>
              <a:t>Authentication</a:t>
            </a:r>
          </a:p>
          <a:p>
            <a:pPr lvl="1"/>
            <a:r>
              <a:rPr lang="en-US" sz="2400" dirty="0" smtClean="0"/>
              <a:t>Coordination</a:t>
            </a:r>
          </a:p>
          <a:p>
            <a:r>
              <a:rPr lang="en-US" sz="2400" dirty="0" smtClean="0"/>
              <a:t>Entry Guards</a:t>
            </a:r>
          </a:p>
          <a:p>
            <a:r>
              <a:rPr lang="en-US" sz="2400" dirty="0" smtClean="0"/>
              <a:t>Circuit Change</a:t>
            </a: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14149290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152</TotalTime>
  <Words>377</Words>
  <Application>Microsoft Office PowerPoint</Application>
  <PresentationFormat>Widescreen</PresentationFormat>
  <Paragraphs>65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</vt:lpstr>
      <vt:lpstr>The Tor Network</vt:lpstr>
      <vt:lpstr>Project Topics</vt:lpstr>
      <vt:lpstr>What is the Tor Network?</vt:lpstr>
      <vt:lpstr>What is the Tor Network?</vt:lpstr>
      <vt:lpstr>The Onion</vt:lpstr>
      <vt:lpstr>How does Tor work?</vt:lpstr>
      <vt:lpstr>How does Tor work?</vt:lpstr>
      <vt:lpstr>How does Tor work?</vt:lpstr>
      <vt:lpstr>How does Tor preserve Anonymity?</vt:lpstr>
      <vt:lpstr>Limitations of Tor</vt:lpstr>
      <vt:lpstr>Tor v. Normal Browsing</vt:lpstr>
      <vt:lpstr>Conclusions</vt:lpstr>
      <vt:lpstr>Sources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Tor Network</dc:title>
  <dc:creator>Doherty,Conor C</dc:creator>
  <cp:lastModifiedBy>Doherty,Conor C</cp:lastModifiedBy>
  <cp:revision>11</cp:revision>
  <dcterms:created xsi:type="dcterms:W3CDTF">2015-12-02T01:36:00Z</dcterms:created>
  <dcterms:modified xsi:type="dcterms:W3CDTF">2015-12-02T04:08:30Z</dcterms:modified>
</cp:coreProperties>
</file>