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9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5" r:id="rId8"/>
    <p:sldId id="266" r:id="rId9"/>
    <p:sldId id="262" r:id="rId10"/>
    <p:sldId id="263" r:id="rId11"/>
    <p:sldId id="264" r:id="rId12"/>
    <p:sldId id="267" r:id="rId13"/>
    <p:sldId id="268" r:id="rId14"/>
    <p:sldId id="269" r:id="rId15"/>
    <p:sldId id="271" r:id="rId16"/>
    <p:sldId id="270" r:id="rId17"/>
    <p:sldId id="272" r:id="rId18"/>
    <p:sldId id="273" r:id="rId19"/>
    <p:sldId id="274" r:id="rId20"/>
    <p:sldId id="275" r:id="rId2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46" d="100"/>
          <a:sy n="46" d="100"/>
        </p:scale>
        <p:origin x="58" y="90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546100" y="-4763"/>
            <a:ext cx="5014912" cy="6862763"/>
            <a:chOff x="2928938" y="-4763"/>
            <a:chExt cx="5014912" cy="6862763"/>
          </a:xfrm>
        </p:grpSpPr>
        <p:sp>
          <p:nvSpPr>
            <p:cNvPr id="22" name="Freeform 6"/>
            <p:cNvSpPr/>
            <p:nvPr/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23" name="Freeform 7"/>
            <p:cNvSpPr/>
            <p:nvPr/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24" name="Freeform 9"/>
            <p:cNvSpPr/>
            <p:nvPr/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5" name="Freeform 10"/>
            <p:cNvSpPr/>
            <p:nvPr/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6" name="Freeform 11"/>
            <p:cNvSpPr/>
            <p:nvPr/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7" name="Freeform 12"/>
            <p:cNvSpPr/>
            <p:nvPr/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28401" y="1380068"/>
            <a:ext cx="8574622" cy="2616199"/>
          </a:xfrm>
        </p:spPr>
        <p:txBody>
          <a:bodyPr anchor="b">
            <a:normAutofit/>
          </a:bodyPr>
          <a:lstStyle>
            <a:lvl1pPr algn="r">
              <a:defRPr sz="6000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15377" y="3996267"/>
            <a:ext cx="6987645" cy="1388534"/>
          </a:xfrm>
        </p:spPr>
        <p:txBody>
          <a:bodyPr anchor="t">
            <a:normAutofit/>
          </a:bodyPr>
          <a:lstStyle>
            <a:lvl1pPr marL="0" indent="0" algn="r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12/6/2015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2412" y="5883275"/>
            <a:ext cx="4324044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92599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4732865"/>
            <a:ext cx="1001871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386012" y="932112"/>
            <a:ext cx="8225944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1" y="5299603"/>
            <a:ext cx="1001871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12/6/2015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91710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685800"/>
            <a:ext cx="1001871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343400"/>
            <a:ext cx="10018713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12/6/2015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652970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36811" y="3428999"/>
            <a:ext cx="8532815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12/6/2015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078663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3308581"/>
            <a:ext cx="1001870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7381"/>
            <a:ext cx="1001871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12/6/2015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935831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3" y="3886200"/>
            <a:ext cx="1001871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5200"/>
            <a:ext cx="1001871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12/6/2015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692346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685800"/>
            <a:ext cx="10018712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2" y="3505200"/>
            <a:ext cx="10018713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3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12/6/2015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553067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12/6/2015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571213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32655" y="685800"/>
            <a:ext cx="1770369" cy="5105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312" y="685800"/>
            <a:ext cx="8019742" cy="5105400"/>
          </a:xfrm>
        </p:spPr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12/6/2015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46436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12/6/2015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51856" y="5867131"/>
            <a:ext cx="551167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38175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2279" y="2666999"/>
            <a:ext cx="8930747" cy="2110382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2278" y="4777381"/>
            <a:ext cx="893074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12/6/2015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39762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312" y="2666999"/>
            <a:ext cx="4895055" cy="312420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7967" y="2667000"/>
            <a:ext cx="4895056" cy="3124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12/6/2015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67814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2179" y="2658533"/>
            <a:ext cx="4607188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4311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80487" y="2667000"/>
            <a:ext cx="462253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7967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12/6/2015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85515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12/6/2015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03036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12/6/2015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98469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1600200"/>
            <a:ext cx="3549121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62033" y="685799"/>
            <a:ext cx="6240990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2" y="2971800"/>
            <a:ext cx="3549121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12/6/2015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38308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2724" y="1752599"/>
            <a:ext cx="5426158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94682" y="914400"/>
            <a:ext cx="3280974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2724" y="3124199"/>
            <a:ext cx="5426158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12/6/2015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15752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50812" y="0"/>
            <a:ext cx="2436813" cy="6858001"/>
            <a:chOff x="1320800" y="0"/>
            <a:chExt cx="2436813" cy="6858001"/>
          </a:xfrm>
        </p:grpSpPr>
        <p:sp>
          <p:nvSpPr>
            <p:cNvPr id="8" name="Freeform 6"/>
            <p:cNvSpPr/>
            <p:nvPr/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9" name="Freeform 7"/>
            <p:cNvSpPr/>
            <p:nvPr/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0" name="Freeform 8"/>
            <p:cNvSpPr/>
            <p:nvPr/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1" name="Freeform 9"/>
            <p:cNvSpPr/>
            <p:nvPr/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2" name="Freeform 10"/>
            <p:cNvSpPr/>
            <p:nvPr/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13" name="Freeform 11"/>
            <p:cNvSpPr/>
            <p:nvPr/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0" y="2666999"/>
            <a:ext cx="10018713" cy="31242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732656" y="5883275"/>
            <a:ext cx="1143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48A87A34-81AB-432B-8DAE-1953F412C126}" type="datetimeFigureOut">
              <a:rPr lang="en-US" smtClean="0"/>
              <a:pPr/>
              <a:t>12/6/2015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2279" y="5883275"/>
            <a:ext cx="70841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5883275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41122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71" r:id="rId2"/>
    <p:sldLayoutId id="2147483672" r:id="rId3"/>
    <p:sldLayoutId id="2147483673" r:id="rId4"/>
    <p:sldLayoutId id="2147483674" r:id="rId5"/>
    <p:sldLayoutId id="2147483675" r:id="rId6"/>
    <p:sldLayoutId id="2147483676" r:id="rId7"/>
    <p:sldLayoutId id="2147483677" r:id="rId8"/>
    <p:sldLayoutId id="2147483678" r:id="rId9"/>
    <p:sldLayoutId id="2147483679" r:id="rId10"/>
    <p:sldLayoutId id="2147483680" r:id="rId11"/>
    <p:sldLayoutId id="2147483681" r:id="rId12"/>
    <p:sldLayoutId id="2147483682" r:id="rId13"/>
    <p:sldLayoutId id="2147483683" r:id="rId14"/>
    <p:sldLayoutId id="2147483684" r:id="rId15"/>
    <p:sldLayoutId id="2147483685" r:id="rId16"/>
    <p:sldLayoutId id="2147483686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hyperlink" Target="https://svn.torproject.org/svn/projects/design-paper/tor-design.pdf" TargetMode="Externa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l"/>
            <a:r>
              <a:rPr lang="en-US" dirty="0" smtClean="0"/>
              <a:t>The Silk Road: </a:t>
            </a:r>
            <a:br>
              <a:rPr lang="en-US" dirty="0" smtClean="0"/>
            </a:br>
            <a:r>
              <a:rPr lang="en-US" dirty="0" smtClean="0"/>
              <a:t>An Online Marketplace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186903" y="4121870"/>
            <a:ext cx="6987645" cy="1388534"/>
          </a:xfrm>
        </p:spPr>
        <p:txBody>
          <a:bodyPr/>
          <a:lstStyle/>
          <a:p>
            <a:pPr algn="l"/>
            <a:r>
              <a:rPr lang="en-US" dirty="0" smtClean="0"/>
              <a:t>By Adam Cronin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492472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67686" y="134656"/>
            <a:ext cx="10018713" cy="1752599"/>
          </a:xfrm>
        </p:spPr>
        <p:txBody>
          <a:bodyPr>
            <a:normAutofit/>
          </a:bodyPr>
          <a:lstStyle/>
          <a:p>
            <a:r>
              <a:rPr lang="en-US" sz="5400" dirty="0" smtClean="0"/>
              <a:t>Create TLS Connection</a:t>
            </a:r>
            <a:endParaRPr lang="en-US" sz="5400" dirty="0"/>
          </a:p>
        </p:txBody>
      </p:sp>
      <p:sp>
        <p:nvSpPr>
          <p:cNvPr id="4" name="Rectangle 3"/>
          <p:cNvSpPr/>
          <p:nvPr/>
        </p:nvSpPr>
        <p:spPr>
          <a:xfrm>
            <a:off x="1467686" y="3674226"/>
            <a:ext cx="1425143" cy="139653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1268180" y="3129433"/>
            <a:ext cx="217328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Onion Proxy</a:t>
            </a:r>
            <a:endParaRPr lang="en-US" sz="2400" b="1" dirty="0"/>
          </a:p>
        </p:txBody>
      </p:sp>
      <p:sp>
        <p:nvSpPr>
          <p:cNvPr id="7" name="Oval 6"/>
          <p:cNvSpPr/>
          <p:nvPr/>
        </p:nvSpPr>
        <p:spPr>
          <a:xfrm>
            <a:off x="4284415" y="2196484"/>
            <a:ext cx="964277" cy="932949"/>
          </a:xfrm>
          <a:prstGeom prst="ellipse">
            <a:avLst/>
          </a:prstGeom>
          <a:solidFill>
            <a:srgbClr val="FFFF00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5512765" y="3674226"/>
            <a:ext cx="964277" cy="932949"/>
          </a:xfrm>
          <a:prstGeom prst="ellipse">
            <a:avLst/>
          </a:prstGeom>
          <a:solidFill>
            <a:srgbClr val="FFC000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7055916" y="2381480"/>
            <a:ext cx="964277" cy="932949"/>
          </a:xfrm>
          <a:prstGeom prst="ellipse">
            <a:avLst/>
          </a:prstGeom>
          <a:solidFill>
            <a:schemeClr val="accent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7236473" y="4909086"/>
            <a:ext cx="964277" cy="932949"/>
          </a:xfrm>
          <a:prstGeom prst="ellipse">
            <a:avLst/>
          </a:prstGeom>
          <a:solidFill>
            <a:schemeClr val="accent6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3891741" y="5022694"/>
            <a:ext cx="964277" cy="932949"/>
          </a:xfrm>
          <a:prstGeom prst="ellipse">
            <a:avLst/>
          </a:prstGeom>
          <a:solidFill>
            <a:srgbClr val="002060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10348450" y="3674226"/>
            <a:ext cx="1425143" cy="139653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4" name="Straight Arrow Connector 13"/>
          <p:cNvCxnSpPr>
            <a:endCxn id="7" idx="3"/>
          </p:cNvCxnSpPr>
          <p:nvPr/>
        </p:nvCxnSpPr>
        <p:spPr>
          <a:xfrm flipV="1">
            <a:off x="2892829" y="2992806"/>
            <a:ext cx="1532801" cy="1144078"/>
          </a:xfrm>
          <a:prstGeom prst="straightConnector1">
            <a:avLst/>
          </a:prstGeom>
          <a:ln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3478324" y="3587936"/>
            <a:ext cx="126145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TLS, K1</a:t>
            </a:r>
            <a:endParaRPr lang="en-US" b="1" dirty="0"/>
          </a:p>
        </p:txBody>
      </p:sp>
      <p:sp>
        <p:nvSpPr>
          <p:cNvPr id="13" name="TextBox 12"/>
          <p:cNvSpPr txBox="1"/>
          <p:nvPr/>
        </p:nvSpPr>
        <p:spPr>
          <a:xfrm>
            <a:off x="4425630" y="1367039"/>
            <a:ext cx="37751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(Transport Layer Security)</a:t>
            </a:r>
            <a:endParaRPr lang="en-US" sz="2400" dirty="0"/>
          </a:p>
        </p:txBody>
      </p:sp>
      <p:sp>
        <p:nvSpPr>
          <p:cNvPr id="15" name="TextBox 14"/>
          <p:cNvSpPr txBox="1"/>
          <p:nvPr/>
        </p:nvSpPr>
        <p:spPr>
          <a:xfrm>
            <a:off x="9974376" y="2847954"/>
            <a:ext cx="217328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/>
              <a:t>Destination Server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356419599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67686" y="151281"/>
            <a:ext cx="10018713" cy="1752599"/>
          </a:xfrm>
        </p:spPr>
        <p:txBody>
          <a:bodyPr>
            <a:normAutofit/>
          </a:bodyPr>
          <a:lstStyle/>
          <a:p>
            <a:r>
              <a:rPr lang="en-US" sz="5400" dirty="0" smtClean="0"/>
              <a:t>Create Command on Entry Node</a:t>
            </a:r>
            <a:endParaRPr lang="en-US" sz="5400" dirty="0"/>
          </a:p>
        </p:txBody>
      </p:sp>
      <p:sp>
        <p:nvSpPr>
          <p:cNvPr id="4" name="Rectangle 3"/>
          <p:cNvSpPr/>
          <p:nvPr/>
        </p:nvSpPr>
        <p:spPr>
          <a:xfrm>
            <a:off x="1467686" y="3674226"/>
            <a:ext cx="1425143" cy="139653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1268180" y="3129433"/>
            <a:ext cx="217328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Onion Proxy</a:t>
            </a:r>
            <a:endParaRPr lang="en-US" sz="2400" b="1" dirty="0"/>
          </a:p>
        </p:txBody>
      </p:sp>
      <p:sp>
        <p:nvSpPr>
          <p:cNvPr id="7" name="Oval 6"/>
          <p:cNvSpPr/>
          <p:nvPr/>
        </p:nvSpPr>
        <p:spPr>
          <a:xfrm>
            <a:off x="4284415" y="2196484"/>
            <a:ext cx="964277" cy="932949"/>
          </a:xfrm>
          <a:prstGeom prst="ellipse">
            <a:avLst/>
          </a:prstGeom>
          <a:solidFill>
            <a:srgbClr val="FFFF00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5512765" y="3674226"/>
            <a:ext cx="964277" cy="932949"/>
          </a:xfrm>
          <a:prstGeom prst="ellipse">
            <a:avLst/>
          </a:prstGeom>
          <a:solidFill>
            <a:srgbClr val="FFC000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7055916" y="2381480"/>
            <a:ext cx="964277" cy="932949"/>
          </a:xfrm>
          <a:prstGeom prst="ellipse">
            <a:avLst/>
          </a:prstGeom>
          <a:solidFill>
            <a:schemeClr val="accent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7236473" y="4909086"/>
            <a:ext cx="964277" cy="932949"/>
          </a:xfrm>
          <a:prstGeom prst="ellipse">
            <a:avLst/>
          </a:prstGeom>
          <a:solidFill>
            <a:schemeClr val="accent6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3891741" y="5022694"/>
            <a:ext cx="964277" cy="932949"/>
          </a:xfrm>
          <a:prstGeom prst="ellipse">
            <a:avLst/>
          </a:prstGeom>
          <a:solidFill>
            <a:srgbClr val="002060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10348450" y="3674226"/>
            <a:ext cx="1425143" cy="139653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/>
          <p:cNvSpPr txBox="1"/>
          <p:nvPr/>
        </p:nvSpPr>
        <p:spPr>
          <a:xfrm>
            <a:off x="9974376" y="2847954"/>
            <a:ext cx="217328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/>
              <a:t>Destination Server</a:t>
            </a:r>
            <a:endParaRPr lang="en-US" sz="2400" b="1" dirty="0"/>
          </a:p>
        </p:txBody>
      </p:sp>
      <p:sp>
        <p:nvSpPr>
          <p:cNvPr id="16" name="Right Arrow 15"/>
          <p:cNvSpPr/>
          <p:nvPr/>
        </p:nvSpPr>
        <p:spPr>
          <a:xfrm rot="19250444">
            <a:off x="2610063" y="3460141"/>
            <a:ext cx="2036883" cy="345043"/>
          </a:xfrm>
          <a:prstGeom prst="rightArrow">
            <a:avLst/>
          </a:prstGeom>
          <a:solidFill>
            <a:srgbClr val="FFFF00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Box 17"/>
          <p:cNvSpPr txBox="1"/>
          <p:nvPr/>
        </p:nvSpPr>
        <p:spPr>
          <a:xfrm>
            <a:off x="3048819" y="2761767"/>
            <a:ext cx="120901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Create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404105935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94807" y="134656"/>
            <a:ext cx="9391592" cy="1752599"/>
          </a:xfrm>
        </p:spPr>
        <p:txBody>
          <a:bodyPr>
            <a:normAutofit/>
          </a:bodyPr>
          <a:lstStyle/>
          <a:p>
            <a:r>
              <a:rPr lang="en-US" sz="5400" dirty="0" smtClean="0"/>
              <a:t>Create Command on Intermediate Node</a:t>
            </a:r>
            <a:endParaRPr lang="en-US" sz="5400" dirty="0"/>
          </a:p>
        </p:txBody>
      </p:sp>
      <p:sp>
        <p:nvSpPr>
          <p:cNvPr id="4" name="Rectangle 3"/>
          <p:cNvSpPr/>
          <p:nvPr/>
        </p:nvSpPr>
        <p:spPr>
          <a:xfrm>
            <a:off x="1467686" y="3674226"/>
            <a:ext cx="1425143" cy="139653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1268180" y="3129433"/>
            <a:ext cx="217328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Onion Proxy</a:t>
            </a:r>
            <a:endParaRPr lang="en-US" sz="2400" b="1" dirty="0"/>
          </a:p>
        </p:txBody>
      </p:sp>
      <p:sp>
        <p:nvSpPr>
          <p:cNvPr id="7" name="Oval 6"/>
          <p:cNvSpPr/>
          <p:nvPr/>
        </p:nvSpPr>
        <p:spPr>
          <a:xfrm>
            <a:off x="4284415" y="2196484"/>
            <a:ext cx="964277" cy="932949"/>
          </a:xfrm>
          <a:prstGeom prst="ellipse">
            <a:avLst/>
          </a:prstGeom>
          <a:solidFill>
            <a:srgbClr val="FFFF00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5512765" y="3674226"/>
            <a:ext cx="964277" cy="932949"/>
          </a:xfrm>
          <a:prstGeom prst="ellipse">
            <a:avLst/>
          </a:prstGeom>
          <a:solidFill>
            <a:srgbClr val="FFC000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7055916" y="2381480"/>
            <a:ext cx="964277" cy="932949"/>
          </a:xfrm>
          <a:prstGeom prst="ellipse">
            <a:avLst/>
          </a:prstGeom>
          <a:solidFill>
            <a:schemeClr val="accent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7236473" y="4909086"/>
            <a:ext cx="964277" cy="932949"/>
          </a:xfrm>
          <a:prstGeom prst="ellipse">
            <a:avLst/>
          </a:prstGeom>
          <a:solidFill>
            <a:schemeClr val="accent6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3891741" y="5022694"/>
            <a:ext cx="964277" cy="932949"/>
          </a:xfrm>
          <a:prstGeom prst="ellipse">
            <a:avLst/>
          </a:prstGeom>
          <a:solidFill>
            <a:srgbClr val="002060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10348450" y="3674226"/>
            <a:ext cx="1425143" cy="139653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/>
          <p:cNvSpPr txBox="1"/>
          <p:nvPr/>
        </p:nvSpPr>
        <p:spPr>
          <a:xfrm>
            <a:off x="9974376" y="2847954"/>
            <a:ext cx="217328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/>
              <a:t>Destination Server</a:t>
            </a:r>
            <a:endParaRPr lang="en-US" sz="2400" b="1" dirty="0"/>
          </a:p>
        </p:txBody>
      </p:sp>
      <p:sp>
        <p:nvSpPr>
          <p:cNvPr id="16" name="Right Arrow 15"/>
          <p:cNvSpPr/>
          <p:nvPr/>
        </p:nvSpPr>
        <p:spPr>
          <a:xfrm rot="19250444">
            <a:off x="2563824" y="3170885"/>
            <a:ext cx="2036883" cy="960877"/>
          </a:xfrm>
          <a:prstGeom prst="rightArrow">
            <a:avLst/>
          </a:prstGeom>
          <a:solidFill>
            <a:srgbClr val="FFFF00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ight Arrow 20"/>
          <p:cNvSpPr/>
          <p:nvPr/>
        </p:nvSpPr>
        <p:spPr>
          <a:xfrm rot="2921483">
            <a:off x="4863549" y="3163610"/>
            <a:ext cx="1064207" cy="463506"/>
          </a:xfrm>
          <a:prstGeom prst="rightArrow">
            <a:avLst/>
          </a:prstGeom>
          <a:solidFill>
            <a:srgbClr val="FFC000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TextBox 22"/>
          <p:cNvSpPr txBox="1"/>
          <p:nvPr/>
        </p:nvSpPr>
        <p:spPr>
          <a:xfrm>
            <a:off x="3432484" y="3742568"/>
            <a:ext cx="120901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Extend</a:t>
            </a:r>
            <a:endParaRPr lang="en-US" sz="2400" b="1" dirty="0"/>
          </a:p>
        </p:txBody>
      </p:sp>
      <p:sp>
        <p:nvSpPr>
          <p:cNvPr id="24" name="TextBox 23"/>
          <p:cNvSpPr txBox="1"/>
          <p:nvPr/>
        </p:nvSpPr>
        <p:spPr>
          <a:xfrm>
            <a:off x="5297879" y="2662958"/>
            <a:ext cx="120901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Create</a:t>
            </a:r>
            <a:endParaRPr lang="en-US" sz="2400" b="1" dirty="0"/>
          </a:p>
        </p:txBody>
      </p:sp>
      <p:sp>
        <p:nvSpPr>
          <p:cNvPr id="33" name="Right Arrow 32"/>
          <p:cNvSpPr/>
          <p:nvPr/>
        </p:nvSpPr>
        <p:spPr>
          <a:xfrm rot="19250444">
            <a:off x="2558619" y="3477108"/>
            <a:ext cx="2036883" cy="345043"/>
          </a:xfrm>
          <a:prstGeom prst="rightArrow">
            <a:avLst/>
          </a:prstGeom>
          <a:solidFill>
            <a:srgbClr val="FFC000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750268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94807" y="134656"/>
            <a:ext cx="9391592" cy="1752599"/>
          </a:xfrm>
        </p:spPr>
        <p:txBody>
          <a:bodyPr>
            <a:normAutofit/>
          </a:bodyPr>
          <a:lstStyle/>
          <a:p>
            <a:r>
              <a:rPr lang="en-US" sz="5400" dirty="0" smtClean="0"/>
              <a:t>Create Command on Exit Node</a:t>
            </a:r>
            <a:endParaRPr lang="en-US" sz="5400" dirty="0"/>
          </a:p>
        </p:txBody>
      </p:sp>
      <p:sp>
        <p:nvSpPr>
          <p:cNvPr id="4" name="Rectangle 3"/>
          <p:cNvSpPr/>
          <p:nvPr/>
        </p:nvSpPr>
        <p:spPr>
          <a:xfrm>
            <a:off x="1467686" y="3674226"/>
            <a:ext cx="1425143" cy="139653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1268180" y="3129433"/>
            <a:ext cx="217328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Onion Proxy</a:t>
            </a:r>
            <a:endParaRPr lang="en-US" sz="2400" b="1" dirty="0"/>
          </a:p>
        </p:txBody>
      </p:sp>
      <p:sp>
        <p:nvSpPr>
          <p:cNvPr id="7" name="Oval 6"/>
          <p:cNvSpPr/>
          <p:nvPr/>
        </p:nvSpPr>
        <p:spPr>
          <a:xfrm>
            <a:off x="4284415" y="2196484"/>
            <a:ext cx="964277" cy="932949"/>
          </a:xfrm>
          <a:prstGeom prst="ellipse">
            <a:avLst/>
          </a:prstGeom>
          <a:solidFill>
            <a:srgbClr val="FFFF00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5512765" y="3674226"/>
            <a:ext cx="964277" cy="932949"/>
          </a:xfrm>
          <a:prstGeom prst="ellipse">
            <a:avLst/>
          </a:prstGeom>
          <a:solidFill>
            <a:srgbClr val="FFC000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7055916" y="2381480"/>
            <a:ext cx="964277" cy="932949"/>
          </a:xfrm>
          <a:prstGeom prst="ellipse">
            <a:avLst/>
          </a:prstGeom>
          <a:solidFill>
            <a:schemeClr val="accent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7236473" y="4909086"/>
            <a:ext cx="964277" cy="932949"/>
          </a:xfrm>
          <a:prstGeom prst="ellipse">
            <a:avLst/>
          </a:prstGeom>
          <a:solidFill>
            <a:schemeClr val="accent6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3891741" y="5022694"/>
            <a:ext cx="964277" cy="932949"/>
          </a:xfrm>
          <a:prstGeom prst="ellipse">
            <a:avLst/>
          </a:prstGeom>
          <a:solidFill>
            <a:srgbClr val="002060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10348450" y="3674226"/>
            <a:ext cx="1425143" cy="139653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/>
          <p:cNvSpPr txBox="1"/>
          <p:nvPr/>
        </p:nvSpPr>
        <p:spPr>
          <a:xfrm>
            <a:off x="9974376" y="2847954"/>
            <a:ext cx="217328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/>
              <a:t>Destination Server</a:t>
            </a:r>
            <a:endParaRPr lang="en-US" sz="2400" b="1" dirty="0"/>
          </a:p>
        </p:txBody>
      </p:sp>
      <p:sp>
        <p:nvSpPr>
          <p:cNvPr id="16" name="Right Arrow 15"/>
          <p:cNvSpPr/>
          <p:nvPr/>
        </p:nvSpPr>
        <p:spPr>
          <a:xfrm rot="19250444">
            <a:off x="2424538" y="2779284"/>
            <a:ext cx="2036883" cy="1402020"/>
          </a:xfrm>
          <a:prstGeom prst="rightArrow">
            <a:avLst/>
          </a:prstGeom>
          <a:solidFill>
            <a:srgbClr val="FFFF00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ight Arrow 20"/>
          <p:cNvSpPr/>
          <p:nvPr/>
        </p:nvSpPr>
        <p:spPr>
          <a:xfrm rot="2921483">
            <a:off x="4863496" y="3005511"/>
            <a:ext cx="1064207" cy="866303"/>
          </a:xfrm>
          <a:prstGeom prst="rightArrow">
            <a:avLst/>
          </a:prstGeom>
          <a:solidFill>
            <a:srgbClr val="FFC000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TextBox 22"/>
          <p:cNvSpPr txBox="1"/>
          <p:nvPr/>
        </p:nvSpPr>
        <p:spPr>
          <a:xfrm>
            <a:off x="5296211" y="2729676"/>
            <a:ext cx="120901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Extend</a:t>
            </a:r>
            <a:endParaRPr lang="en-US" sz="2400" b="1" dirty="0"/>
          </a:p>
        </p:txBody>
      </p:sp>
      <p:sp>
        <p:nvSpPr>
          <p:cNvPr id="24" name="TextBox 23"/>
          <p:cNvSpPr txBox="1"/>
          <p:nvPr/>
        </p:nvSpPr>
        <p:spPr>
          <a:xfrm>
            <a:off x="6629000" y="3984452"/>
            <a:ext cx="120901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Create</a:t>
            </a:r>
            <a:endParaRPr lang="en-US" sz="2400" b="1" dirty="0"/>
          </a:p>
        </p:txBody>
      </p:sp>
      <p:sp>
        <p:nvSpPr>
          <p:cNvPr id="33" name="Right Arrow 32"/>
          <p:cNvSpPr/>
          <p:nvPr/>
        </p:nvSpPr>
        <p:spPr>
          <a:xfrm rot="19250444">
            <a:off x="2414043" y="3099780"/>
            <a:ext cx="2036883" cy="770738"/>
          </a:xfrm>
          <a:prstGeom prst="rightArrow">
            <a:avLst/>
          </a:prstGeom>
          <a:solidFill>
            <a:srgbClr val="FFC000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ight Arrow 17"/>
          <p:cNvSpPr/>
          <p:nvPr/>
        </p:nvSpPr>
        <p:spPr>
          <a:xfrm rot="19250444">
            <a:off x="2407094" y="3307772"/>
            <a:ext cx="2036883" cy="345043"/>
          </a:xfrm>
          <a:prstGeom prst="rightArrow">
            <a:avLst/>
          </a:prstGeom>
          <a:solidFill>
            <a:schemeClr val="accent6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ight Arrow 18"/>
          <p:cNvSpPr/>
          <p:nvPr/>
        </p:nvSpPr>
        <p:spPr>
          <a:xfrm rot="2921483">
            <a:off x="4866429" y="3200017"/>
            <a:ext cx="1064207" cy="463506"/>
          </a:xfrm>
          <a:prstGeom prst="rightArrow">
            <a:avLst/>
          </a:prstGeom>
          <a:solidFill>
            <a:schemeClr val="accent6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ight Arrow 19"/>
          <p:cNvSpPr/>
          <p:nvPr/>
        </p:nvSpPr>
        <p:spPr>
          <a:xfrm rot="2334062">
            <a:off x="6237216" y="4586856"/>
            <a:ext cx="1177001" cy="398284"/>
          </a:xfrm>
          <a:prstGeom prst="rightArrow">
            <a:avLst/>
          </a:prstGeom>
          <a:solidFill>
            <a:schemeClr val="accent6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01100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94807" y="134656"/>
            <a:ext cx="9391592" cy="1752599"/>
          </a:xfrm>
        </p:spPr>
        <p:txBody>
          <a:bodyPr>
            <a:normAutofit/>
          </a:bodyPr>
          <a:lstStyle/>
          <a:p>
            <a:r>
              <a:rPr lang="en-US" sz="5400" dirty="0" smtClean="0"/>
              <a:t>Send Message</a:t>
            </a:r>
            <a:endParaRPr lang="en-US" sz="5400" dirty="0"/>
          </a:p>
        </p:txBody>
      </p:sp>
      <p:sp>
        <p:nvSpPr>
          <p:cNvPr id="4" name="Rectangle 3"/>
          <p:cNvSpPr/>
          <p:nvPr/>
        </p:nvSpPr>
        <p:spPr>
          <a:xfrm>
            <a:off x="1467686" y="3674226"/>
            <a:ext cx="1425143" cy="139653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1268180" y="3129433"/>
            <a:ext cx="217328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Onion Proxy</a:t>
            </a:r>
            <a:endParaRPr lang="en-US" sz="2400" b="1" dirty="0"/>
          </a:p>
        </p:txBody>
      </p:sp>
      <p:sp>
        <p:nvSpPr>
          <p:cNvPr id="7" name="Oval 6"/>
          <p:cNvSpPr/>
          <p:nvPr/>
        </p:nvSpPr>
        <p:spPr>
          <a:xfrm>
            <a:off x="4284415" y="2196484"/>
            <a:ext cx="964277" cy="932949"/>
          </a:xfrm>
          <a:prstGeom prst="ellipse">
            <a:avLst/>
          </a:prstGeom>
          <a:solidFill>
            <a:srgbClr val="FFFF00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5512765" y="3674226"/>
            <a:ext cx="964277" cy="932949"/>
          </a:xfrm>
          <a:prstGeom prst="ellipse">
            <a:avLst/>
          </a:prstGeom>
          <a:solidFill>
            <a:srgbClr val="FFC000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7055916" y="2381480"/>
            <a:ext cx="964277" cy="932949"/>
          </a:xfrm>
          <a:prstGeom prst="ellipse">
            <a:avLst/>
          </a:prstGeom>
          <a:solidFill>
            <a:schemeClr val="accent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7236473" y="4909086"/>
            <a:ext cx="964277" cy="932949"/>
          </a:xfrm>
          <a:prstGeom prst="ellipse">
            <a:avLst/>
          </a:prstGeom>
          <a:solidFill>
            <a:schemeClr val="accent6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3891741" y="5022694"/>
            <a:ext cx="964277" cy="932949"/>
          </a:xfrm>
          <a:prstGeom prst="ellipse">
            <a:avLst/>
          </a:prstGeom>
          <a:solidFill>
            <a:srgbClr val="002060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10348450" y="3674226"/>
            <a:ext cx="1425143" cy="139653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/>
          <p:cNvSpPr txBox="1"/>
          <p:nvPr/>
        </p:nvSpPr>
        <p:spPr>
          <a:xfrm>
            <a:off x="9974376" y="2847954"/>
            <a:ext cx="217328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/>
              <a:t>Destination Server</a:t>
            </a:r>
            <a:endParaRPr lang="en-US" sz="2400" b="1" dirty="0"/>
          </a:p>
        </p:txBody>
      </p:sp>
      <p:sp>
        <p:nvSpPr>
          <p:cNvPr id="16" name="Right Arrow 15"/>
          <p:cNvSpPr/>
          <p:nvPr/>
        </p:nvSpPr>
        <p:spPr>
          <a:xfrm rot="19250444">
            <a:off x="2424538" y="2779284"/>
            <a:ext cx="2036883" cy="1402020"/>
          </a:xfrm>
          <a:prstGeom prst="rightArrow">
            <a:avLst/>
          </a:prstGeom>
          <a:solidFill>
            <a:srgbClr val="FFFF00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ight Arrow 20"/>
          <p:cNvSpPr/>
          <p:nvPr/>
        </p:nvSpPr>
        <p:spPr>
          <a:xfrm rot="2921483">
            <a:off x="4863496" y="3005511"/>
            <a:ext cx="1064207" cy="866303"/>
          </a:xfrm>
          <a:prstGeom prst="rightArrow">
            <a:avLst/>
          </a:prstGeom>
          <a:solidFill>
            <a:srgbClr val="FFC000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TextBox 22"/>
          <p:cNvSpPr txBox="1"/>
          <p:nvPr/>
        </p:nvSpPr>
        <p:spPr>
          <a:xfrm>
            <a:off x="5296211" y="2729676"/>
            <a:ext cx="120901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Extend</a:t>
            </a:r>
            <a:endParaRPr lang="en-US" sz="2400" b="1" dirty="0"/>
          </a:p>
        </p:txBody>
      </p:sp>
      <p:sp>
        <p:nvSpPr>
          <p:cNvPr id="24" name="TextBox 23"/>
          <p:cNvSpPr txBox="1"/>
          <p:nvPr/>
        </p:nvSpPr>
        <p:spPr>
          <a:xfrm>
            <a:off x="6629000" y="3984452"/>
            <a:ext cx="120901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Create</a:t>
            </a:r>
            <a:endParaRPr lang="en-US" sz="2400" b="1" dirty="0"/>
          </a:p>
        </p:txBody>
      </p:sp>
      <p:sp>
        <p:nvSpPr>
          <p:cNvPr id="33" name="Right Arrow 32"/>
          <p:cNvSpPr/>
          <p:nvPr/>
        </p:nvSpPr>
        <p:spPr>
          <a:xfrm rot="19250444">
            <a:off x="2414043" y="3099780"/>
            <a:ext cx="2036883" cy="770738"/>
          </a:xfrm>
          <a:prstGeom prst="rightArrow">
            <a:avLst/>
          </a:prstGeom>
          <a:solidFill>
            <a:srgbClr val="FFC000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ight Arrow 17"/>
          <p:cNvSpPr/>
          <p:nvPr/>
        </p:nvSpPr>
        <p:spPr>
          <a:xfrm rot="19250444">
            <a:off x="2407094" y="3307772"/>
            <a:ext cx="2036883" cy="345043"/>
          </a:xfrm>
          <a:prstGeom prst="rightArrow">
            <a:avLst/>
          </a:prstGeom>
          <a:solidFill>
            <a:schemeClr val="accent6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ight Arrow 18"/>
          <p:cNvSpPr/>
          <p:nvPr/>
        </p:nvSpPr>
        <p:spPr>
          <a:xfrm rot="2921483">
            <a:off x="4866429" y="3200017"/>
            <a:ext cx="1064207" cy="463506"/>
          </a:xfrm>
          <a:prstGeom prst="rightArrow">
            <a:avLst/>
          </a:prstGeom>
          <a:solidFill>
            <a:schemeClr val="accent6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ight Arrow 19"/>
          <p:cNvSpPr/>
          <p:nvPr/>
        </p:nvSpPr>
        <p:spPr>
          <a:xfrm rot="2334062">
            <a:off x="6237216" y="4586856"/>
            <a:ext cx="1177001" cy="398284"/>
          </a:xfrm>
          <a:prstGeom prst="rightArrow">
            <a:avLst/>
          </a:prstGeom>
          <a:solidFill>
            <a:schemeClr val="accent6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ight Arrow 21"/>
          <p:cNvSpPr/>
          <p:nvPr/>
        </p:nvSpPr>
        <p:spPr>
          <a:xfrm rot="19250444">
            <a:off x="2399862" y="3410718"/>
            <a:ext cx="2036883" cy="134786"/>
          </a:xfrm>
          <a:prstGeom prst="rightArrow">
            <a:avLst/>
          </a:prstGeom>
          <a:solidFill>
            <a:schemeClr val="tx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ight Arrow 24"/>
          <p:cNvSpPr/>
          <p:nvPr/>
        </p:nvSpPr>
        <p:spPr>
          <a:xfrm rot="2921483">
            <a:off x="4858490" y="3335270"/>
            <a:ext cx="1064207" cy="206782"/>
          </a:xfrm>
          <a:prstGeom prst="rightArrow">
            <a:avLst/>
          </a:prstGeom>
          <a:solidFill>
            <a:schemeClr val="tx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ight Arrow 25"/>
          <p:cNvSpPr/>
          <p:nvPr/>
        </p:nvSpPr>
        <p:spPr>
          <a:xfrm rot="2334062">
            <a:off x="6216302" y="4703718"/>
            <a:ext cx="1177001" cy="164559"/>
          </a:xfrm>
          <a:prstGeom prst="rightArrow">
            <a:avLst/>
          </a:prstGeom>
          <a:solidFill>
            <a:schemeClr val="tx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ight Arrow 26"/>
          <p:cNvSpPr/>
          <p:nvPr/>
        </p:nvSpPr>
        <p:spPr>
          <a:xfrm rot="20183899">
            <a:off x="8077015" y="4648053"/>
            <a:ext cx="2419541" cy="234333"/>
          </a:xfrm>
          <a:prstGeom prst="rightArrow">
            <a:avLst/>
          </a:prstGeom>
          <a:solidFill>
            <a:schemeClr val="tx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344992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67686" y="320039"/>
            <a:ext cx="10018713" cy="1752599"/>
          </a:xfrm>
        </p:spPr>
        <p:txBody>
          <a:bodyPr>
            <a:normAutofit/>
          </a:bodyPr>
          <a:lstStyle/>
          <a:p>
            <a:r>
              <a:rPr lang="en-US" sz="5400" dirty="0" smtClean="0"/>
              <a:t/>
            </a:r>
            <a:br>
              <a:rPr lang="en-US" sz="5400" dirty="0" smtClean="0"/>
            </a:br>
            <a:r>
              <a:rPr lang="en-US" sz="5400" dirty="0" smtClean="0"/>
              <a:t>Traditional Online Transactions</a:t>
            </a:r>
            <a:endParaRPr lang="en-US" sz="5400" dirty="0"/>
          </a:p>
        </p:txBody>
      </p:sp>
      <p:sp>
        <p:nvSpPr>
          <p:cNvPr id="3" name="TextBox 2"/>
          <p:cNvSpPr txBox="1"/>
          <p:nvPr/>
        </p:nvSpPr>
        <p:spPr>
          <a:xfrm>
            <a:off x="2094807" y="1928553"/>
            <a:ext cx="9391591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800" dirty="0" smtClean="0"/>
              <a:t>Traditional online transaction requires a middle man</a:t>
            </a:r>
          </a:p>
          <a:p>
            <a:pPr marL="742950" lvl="1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800" dirty="0" smtClean="0"/>
              <a:t>Buyer </a:t>
            </a:r>
            <a:r>
              <a:rPr lang="en-US" sz="2800" dirty="0" smtClean="0">
                <a:sym typeface="Wingdings" panose="05000000000000000000" pitchFamily="2" charset="2"/>
              </a:rPr>
              <a:t> Bank  Seller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800" dirty="0" smtClean="0">
                <a:sym typeface="Wingdings" panose="05000000000000000000" pitchFamily="2" charset="2"/>
              </a:rPr>
              <a:t>Disadvantages of trusted third-party</a:t>
            </a:r>
          </a:p>
          <a:p>
            <a:pPr marL="742950" lvl="1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800" dirty="0"/>
              <a:t>A</a:t>
            </a:r>
            <a:r>
              <a:rPr lang="en-US" sz="2800" dirty="0" smtClean="0"/>
              <a:t>ccess to user’s money</a:t>
            </a:r>
          </a:p>
          <a:p>
            <a:pPr marL="742950" lvl="1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800" dirty="0" smtClean="0"/>
              <a:t>Knowledge of all transactions and who with</a:t>
            </a:r>
          </a:p>
          <a:p>
            <a:pPr marL="742950" lvl="1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800" dirty="0" smtClean="0"/>
              <a:t>Transactions can be disputed and reversed</a:t>
            </a:r>
          </a:p>
        </p:txBody>
      </p:sp>
    </p:spTree>
    <p:extLst>
      <p:ext uri="{BB962C8B-B14F-4D97-AF65-F5344CB8AC3E}">
        <p14:creationId xmlns:p14="http://schemas.microsoft.com/office/powerpoint/2010/main" val="204456497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67686" y="320039"/>
            <a:ext cx="10018713" cy="1752599"/>
          </a:xfrm>
        </p:spPr>
        <p:txBody>
          <a:bodyPr>
            <a:normAutofit/>
          </a:bodyPr>
          <a:lstStyle/>
          <a:p>
            <a:r>
              <a:rPr lang="en-US" sz="5400" dirty="0" smtClean="0"/>
              <a:t/>
            </a:r>
            <a:br>
              <a:rPr lang="en-US" sz="5400" dirty="0" smtClean="0"/>
            </a:br>
            <a:r>
              <a:rPr lang="en-US" sz="5400" dirty="0" smtClean="0"/>
              <a:t>Bitcoin</a:t>
            </a:r>
            <a:endParaRPr lang="en-US" sz="5400" dirty="0"/>
          </a:p>
        </p:txBody>
      </p:sp>
      <p:sp>
        <p:nvSpPr>
          <p:cNvPr id="3" name="TextBox 2"/>
          <p:cNvSpPr txBox="1"/>
          <p:nvPr/>
        </p:nvSpPr>
        <p:spPr>
          <a:xfrm>
            <a:off x="1911926" y="2072638"/>
            <a:ext cx="9391591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800" dirty="0" smtClean="0"/>
              <a:t>A peer-to-peer electronic cash system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800" dirty="0" smtClean="0"/>
              <a:t>Goal: move away from the traditional form of cash exchange</a:t>
            </a:r>
          </a:p>
          <a:p>
            <a:pPr marL="742950" lvl="1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800" dirty="0" smtClean="0"/>
              <a:t>Remove trusted third-party (ex: banks)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800" dirty="0" smtClean="0"/>
              <a:t>Instead of third-party, broadcast every transaction to all nodes on the Bitcoin network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800" dirty="0" smtClean="0"/>
              <a:t>Transactions can’t be reversed or disputed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50036450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67686" y="320039"/>
            <a:ext cx="10018713" cy="1752599"/>
          </a:xfrm>
        </p:spPr>
        <p:txBody>
          <a:bodyPr>
            <a:normAutofit/>
          </a:bodyPr>
          <a:lstStyle/>
          <a:p>
            <a:r>
              <a:rPr lang="en-US" sz="5400" dirty="0" smtClean="0"/>
              <a:t>Bitcoin</a:t>
            </a:r>
            <a:endParaRPr lang="en-US" sz="5400" dirty="0"/>
          </a:p>
        </p:txBody>
      </p:sp>
      <p:sp>
        <p:nvSpPr>
          <p:cNvPr id="3" name="TextBox 2"/>
          <p:cNvSpPr txBox="1"/>
          <p:nvPr/>
        </p:nvSpPr>
        <p:spPr>
          <a:xfrm>
            <a:off x="2094807" y="1928553"/>
            <a:ext cx="9391591" cy="46166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 smtClean="0"/>
              <a:t>Each user holds their Bitcoins in a wallet which is referenced during transactions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800" dirty="0" smtClean="0"/>
              <a:t>Bitcoin characterized as a “chain of digital signatures”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800" dirty="0" smtClean="0"/>
              <a:t>Each user has a public and private key so that only the owner of a wallet can transfer Bitcoins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800" dirty="0" smtClean="0"/>
              <a:t>During a transaction, a signature is created and added to the coin</a:t>
            </a:r>
            <a:endParaRPr lang="en-US" sz="2800" dirty="0"/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800" dirty="0" smtClean="0"/>
              <a:t>Private key used to generate signature 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800" dirty="0" smtClean="0"/>
              <a:t>Public key used to verify the signature</a:t>
            </a:r>
          </a:p>
        </p:txBody>
      </p:sp>
    </p:spTree>
    <p:extLst>
      <p:ext uri="{BB962C8B-B14F-4D97-AF65-F5344CB8AC3E}">
        <p14:creationId xmlns:p14="http://schemas.microsoft.com/office/powerpoint/2010/main" val="249908894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67686" y="320039"/>
            <a:ext cx="10018713" cy="1752599"/>
          </a:xfrm>
        </p:spPr>
        <p:txBody>
          <a:bodyPr>
            <a:normAutofit/>
          </a:bodyPr>
          <a:lstStyle/>
          <a:p>
            <a:r>
              <a:rPr lang="en-US" sz="5400" dirty="0" smtClean="0"/>
              <a:t>Failures in Anonymity</a:t>
            </a:r>
            <a:endParaRPr lang="en-US" sz="5400" dirty="0"/>
          </a:p>
        </p:txBody>
      </p:sp>
      <p:sp>
        <p:nvSpPr>
          <p:cNvPr id="3" name="TextBox 2"/>
          <p:cNvSpPr txBox="1"/>
          <p:nvPr/>
        </p:nvSpPr>
        <p:spPr>
          <a:xfrm>
            <a:off x="2094807" y="1928553"/>
            <a:ext cx="9391591" cy="50475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800" dirty="0" smtClean="0"/>
              <a:t>Tor by itself doesn’t encrypt data leaving the exit node or returning to the exit node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800" dirty="0" smtClean="0"/>
              <a:t>A passive attacker who watches both the sender and the receiver could link the two with high probability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800" dirty="0" smtClean="0"/>
              <a:t>Compromised TLS key for Onion Proxy could lead to impersonation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800" dirty="0" smtClean="0"/>
              <a:t>Receiver of package must still give an address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800" dirty="0" smtClean="0"/>
          </a:p>
        </p:txBody>
      </p:sp>
    </p:spTree>
    <p:extLst>
      <p:ext uri="{BB962C8B-B14F-4D97-AF65-F5344CB8AC3E}">
        <p14:creationId xmlns:p14="http://schemas.microsoft.com/office/powerpoint/2010/main" val="259775457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67686" y="320039"/>
            <a:ext cx="10018713" cy="1752599"/>
          </a:xfrm>
        </p:spPr>
        <p:txBody>
          <a:bodyPr>
            <a:normAutofit/>
          </a:bodyPr>
          <a:lstStyle/>
          <a:p>
            <a:r>
              <a:rPr lang="en-US" sz="5400" dirty="0" smtClean="0"/>
              <a:t>Failures in Anonymity</a:t>
            </a:r>
            <a:endParaRPr lang="en-US" sz="5400" dirty="0"/>
          </a:p>
        </p:txBody>
      </p:sp>
      <p:sp>
        <p:nvSpPr>
          <p:cNvPr id="3" name="TextBox 2"/>
          <p:cNvSpPr txBox="1"/>
          <p:nvPr/>
        </p:nvSpPr>
        <p:spPr>
          <a:xfrm>
            <a:off x="2094807" y="1928553"/>
            <a:ext cx="9391591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800" dirty="0" smtClean="0"/>
              <a:t>The Silk Road has been shut down twice and the people running the site were arrested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800" dirty="0" smtClean="0"/>
              <a:t>A new clone is started up every time The Silk Road gets shut down</a:t>
            </a:r>
          </a:p>
        </p:txBody>
      </p:sp>
    </p:spTree>
    <p:extLst>
      <p:ext uri="{BB962C8B-B14F-4D97-AF65-F5344CB8AC3E}">
        <p14:creationId xmlns:p14="http://schemas.microsoft.com/office/powerpoint/2010/main" val="1308210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415" y="685800"/>
            <a:ext cx="10056609" cy="1226127"/>
          </a:xfrm>
        </p:spPr>
        <p:txBody>
          <a:bodyPr/>
          <a:lstStyle/>
          <a:p>
            <a:r>
              <a:rPr lang="en-US" dirty="0" smtClean="0"/>
              <a:t>Project Overview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2111433" y="2277687"/>
            <a:ext cx="909412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Main goal: Research The Silk Road and how it provides anonymity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 smtClean="0"/>
              <a:t>Mechanisms for providing anonymity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 smtClean="0"/>
              <a:t>Failures in anonymity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702450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67685" y="0"/>
            <a:ext cx="10018713" cy="1752599"/>
          </a:xfrm>
        </p:spPr>
        <p:txBody>
          <a:bodyPr>
            <a:normAutofit/>
          </a:bodyPr>
          <a:lstStyle/>
          <a:p>
            <a:r>
              <a:rPr lang="en-US" sz="5400" dirty="0" smtClean="0"/>
              <a:t>References</a:t>
            </a:r>
            <a:endParaRPr lang="en-US" sz="5400" dirty="0"/>
          </a:p>
        </p:txBody>
      </p:sp>
      <p:sp>
        <p:nvSpPr>
          <p:cNvPr id="3" name="TextBox 2"/>
          <p:cNvSpPr txBox="1"/>
          <p:nvPr/>
        </p:nvSpPr>
        <p:spPr>
          <a:xfrm>
            <a:off x="1795548" y="1413164"/>
            <a:ext cx="10189613" cy="65248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[1] Christin, Nicolas. "Traveling the Silk Road: A Measurement Analysis of a Large Anonymous Online Marketplace." (2012): n. </a:t>
            </a:r>
            <a:r>
              <a:rPr lang="en-US" sz="2400" dirty="0" err="1"/>
              <a:t>pag</a:t>
            </a:r>
            <a:r>
              <a:rPr lang="en-US" sz="2400" dirty="0"/>
              <a:t>. Carnegie Mellon, 30 July 2012. Web. 12 Oct. 2015. &lt;https://www.cylab.cmu.edu/files/pdfs/tech_reports/CMUCyLab12018.pdf&gt;.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[2] </a:t>
            </a:r>
            <a:r>
              <a:rPr lang="en-US" sz="2400" dirty="0" err="1"/>
              <a:t>Dingledine</a:t>
            </a:r>
            <a:r>
              <a:rPr lang="en-US" sz="2400" dirty="0"/>
              <a:t>, Roger, Nick Mathewson, and Paul </a:t>
            </a:r>
            <a:r>
              <a:rPr lang="en-US" sz="2400" dirty="0" err="1"/>
              <a:t>Syverson</a:t>
            </a:r>
            <a:r>
              <a:rPr lang="en-US" sz="2400" dirty="0"/>
              <a:t>. "Tor: The Second-Generation Onion Router." (</a:t>
            </a:r>
            <a:r>
              <a:rPr lang="en-US" sz="2400" dirty="0" err="1"/>
              <a:t>n.d.</a:t>
            </a:r>
            <a:r>
              <a:rPr lang="en-US" sz="2400" dirty="0"/>
              <a:t>): n. </a:t>
            </a:r>
            <a:r>
              <a:rPr lang="en-US" sz="2400" dirty="0" err="1"/>
              <a:t>pag</a:t>
            </a:r>
            <a:r>
              <a:rPr lang="en-US" sz="2400" dirty="0"/>
              <a:t>. Web. 5 Oct. 2015. &lt; </a:t>
            </a:r>
            <a:r>
              <a:rPr lang="en-US" sz="2400" dirty="0">
                <a:hlinkClick r:id="rId2"/>
              </a:rPr>
              <a:t>https://svn.torproject.org/svn/projects/design-paper/tor-design.pdf</a:t>
            </a:r>
            <a:r>
              <a:rPr lang="en-US" sz="2400" dirty="0" smtClean="0"/>
              <a:t>&gt;.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[3] </a:t>
            </a:r>
            <a:r>
              <a:rPr lang="en-US" sz="2400" dirty="0" err="1"/>
              <a:t>Dierks</a:t>
            </a:r>
            <a:r>
              <a:rPr lang="en-US" sz="2400" dirty="0"/>
              <a:t>, T. &amp; C. Allen. “The TLS Protocol Version 1.0.” January 1999. (6 November 2015</a:t>
            </a:r>
            <a:r>
              <a:rPr lang="en-US" sz="2400" dirty="0" smtClean="0"/>
              <a:t>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[4] </a:t>
            </a:r>
            <a:r>
              <a:rPr lang="en-US" sz="2400" dirty="0" err="1"/>
              <a:t>Nakamoto</a:t>
            </a:r>
            <a:r>
              <a:rPr lang="en-US" sz="2400" dirty="0"/>
              <a:t>, Satoshi. "Bitcoin: A Peer-to-Peer Electronic Cash System." (</a:t>
            </a:r>
            <a:r>
              <a:rPr lang="en-US" sz="2400" dirty="0" err="1"/>
              <a:t>n.d.</a:t>
            </a:r>
            <a:r>
              <a:rPr lang="en-US" sz="2400" dirty="0"/>
              <a:t>): n. </a:t>
            </a:r>
            <a:r>
              <a:rPr lang="en-US" sz="2400" dirty="0" err="1"/>
              <a:t>pag</a:t>
            </a:r>
            <a:r>
              <a:rPr lang="en-US" sz="2400" dirty="0"/>
              <a:t>. Web. 5 Oct. 2015. &lt;https://bitcoin.org/bitcoin.pdf&gt;.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[5] </a:t>
            </a:r>
            <a:r>
              <a:rPr lang="en-US" sz="2400" dirty="0" err="1"/>
              <a:t>Biryukov</a:t>
            </a:r>
            <a:r>
              <a:rPr lang="en-US" sz="2400" dirty="0"/>
              <a:t>, Alex, and Ivan </a:t>
            </a:r>
            <a:r>
              <a:rPr lang="en-US" sz="2400" dirty="0" err="1"/>
              <a:t>Pustogarov</a:t>
            </a:r>
            <a:r>
              <a:rPr lang="en-US" sz="2400" dirty="0"/>
              <a:t>. "Bitcoin over Tor Isn't a Good Idea." </a:t>
            </a:r>
            <a:r>
              <a:rPr lang="en-US" sz="2400" i="1" dirty="0"/>
              <a:t>2015 IEEE Symposium on Security and Privacy</a:t>
            </a:r>
            <a:r>
              <a:rPr lang="en-US" sz="2400" dirty="0"/>
              <a:t> (2015): n. </a:t>
            </a:r>
            <a:r>
              <a:rPr lang="en-US" sz="2400" dirty="0" err="1"/>
              <a:t>pag</a:t>
            </a:r>
            <a:r>
              <a:rPr lang="en-US" sz="2400" dirty="0"/>
              <a:t>. 8 Jan. 2015. Web.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0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000" dirty="0"/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en-US" sz="2800" dirty="0" smtClean="0"/>
          </a:p>
        </p:txBody>
      </p:sp>
    </p:spTree>
    <p:extLst>
      <p:ext uri="{BB962C8B-B14F-4D97-AF65-F5344CB8AC3E}">
        <p14:creationId xmlns:p14="http://schemas.microsoft.com/office/powerpoint/2010/main" val="30883420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67686" y="320039"/>
            <a:ext cx="10018713" cy="1752599"/>
          </a:xfrm>
        </p:spPr>
        <p:txBody>
          <a:bodyPr>
            <a:normAutofit/>
          </a:bodyPr>
          <a:lstStyle/>
          <a:p>
            <a:r>
              <a:rPr lang="en-US" sz="5400" dirty="0" smtClean="0"/>
              <a:t>What is The Silk Road?</a:t>
            </a:r>
            <a:endParaRPr lang="en-US" sz="5400" dirty="0"/>
          </a:p>
        </p:txBody>
      </p:sp>
      <p:sp>
        <p:nvSpPr>
          <p:cNvPr id="3" name="TextBox 2"/>
          <p:cNvSpPr txBox="1"/>
          <p:nvPr/>
        </p:nvSpPr>
        <p:spPr>
          <a:xfrm>
            <a:off x="2094808" y="1928553"/>
            <a:ext cx="9094124" cy="39035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800" dirty="0" smtClean="0"/>
              <a:t>An anonymous online marketplace created to facilitate the online sales of both legal and illegal items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800" dirty="0" smtClean="0"/>
              <a:t>People around the world can trade with each other without divulging their identity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800" dirty="0" smtClean="0"/>
              <a:t>A means of circumventing buying and selling restrictions that may be in effect due to geographic location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3342792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67686" y="320039"/>
            <a:ext cx="10018713" cy="1752599"/>
          </a:xfrm>
        </p:spPr>
        <p:txBody>
          <a:bodyPr>
            <a:normAutofit/>
          </a:bodyPr>
          <a:lstStyle/>
          <a:p>
            <a:r>
              <a:rPr lang="en-US" sz="5400" dirty="0" smtClean="0"/>
              <a:t>Anonymity in a Marketplace</a:t>
            </a:r>
            <a:endParaRPr lang="en-US" sz="5400" dirty="0"/>
          </a:p>
        </p:txBody>
      </p:sp>
      <p:sp>
        <p:nvSpPr>
          <p:cNvPr id="3" name="TextBox 2"/>
          <p:cNvSpPr txBox="1"/>
          <p:nvPr/>
        </p:nvSpPr>
        <p:spPr>
          <a:xfrm>
            <a:off x="2094808" y="1928553"/>
            <a:ext cx="9094124" cy="46166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800" dirty="0" smtClean="0"/>
              <a:t>Requirements for an anonymous online marketplace</a:t>
            </a:r>
          </a:p>
          <a:p>
            <a:pPr marL="742950" lvl="1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800" dirty="0" smtClean="0"/>
              <a:t>Accessing the site</a:t>
            </a:r>
          </a:p>
          <a:p>
            <a:pPr marL="742950" lvl="1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800" dirty="0" smtClean="0"/>
              <a:t>Ability to post/advertise items for sale</a:t>
            </a:r>
          </a:p>
          <a:p>
            <a:pPr marL="742950" lvl="1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800" dirty="0" smtClean="0"/>
              <a:t>Ability to browse available items</a:t>
            </a:r>
          </a:p>
          <a:p>
            <a:pPr marL="742950" lvl="1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800" dirty="0" smtClean="0"/>
              <a:t>Transactions</a:t>
            </a:r>
          </a:p>
          <a:p>
            <a:pPr marL="742950" lvl="1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800" dirty="0" smtClean="0"/>
              <a:t>Sending item from seller to buyer</a:t>
            </a:r>
          </a:p>
          <a:p>
            <a:pPr marL="742950" lvl="1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en-US" sz="2800" dirty="0" smtClean="0"/>
          </a:p>
        </p:txBody>
      </p:sp>
    </p:spTree>
    <p:extLst>
      <p:ext uri="{BB962C8B-B14F-4D97-AF65-F5344CB8AC3E}">
        <p14:creationId xmlns:p14="http://schemas.microsoft.com/office/powerpoint/2010/main" val="19088967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67686" y="320039"/>
            <a:ext cx="10018713" cy="1752599"/>
          </a:xfrm>
        </p:spPr>
        <p:txBody>
          <a:bodyPr>
            <a:normAutofit/>
          </a:bodyPr>
          <a:lstStyle/>
          <a:p>
            <a:r>
              <a:rPr lang="en-US" sz="5400" dirty="0" smtClean="0"/>
              <a:t>The Silk Road’s Solution</a:t>
            </a:r>
            <a:endParaRPr lang="en-US" sz="5400" dirty="0"/>
          </a:p>
        </p:txBody>
      </p:sp>
      <p:sp>
        <p:nvSpPr>
          <p:cNvPr id="3" name="TextBox 2"/>
          <p:cNvSpPr txBox="1"/>
          <p:nvPr/>
        </p:nvSpPr>
        <p:spPr>
          <a:xfrm>
            <a:off x="2094807" y="1928553"/>
            <a:ext cx="9892145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800" dirty="0" smtClean="0"/>
              <a:t>Requirements for an anonymous online marketplace</a:t>
            </a:r>
          </a:p>
          <a:p>
            <a:pPr marL="742950" lvl="1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800" dirty="0" smtClean="0"/>
              <a:t>Accessing the site </a:t>
            </a:r>
            <a:r>
              <a:rPr lang="en-US" sz="2800" dirty="0" smtClean="0">
                <a:sym typeface="Wingdings" panose="05000000000000000000" pitchFamily="2" charset="2"/>
              </a:rPr>
              <a:t> Tor</a:t>
            </a:r>
            <a:endParaRPr lang="en-US" sz="2800" dirty="0" smtClean="0"/>
          </a:p>
          <a:p>
            <a:pPr marL="742950" lvl="1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800" dirty="0" smtClean="0"/>
              <a:t>Ability to post/advertise items for sale </a:t>
            </a:r>
            <a:r>
              <a:rPr lang="en-US" sz="2800" dirty="0" smtClean="0">
                <a:sym typeface="Wingdings" panose="05000000000000000000" pitchFamily="2" charset="2"/>
              </a:rPr>
              <a:t> Register Account</a:t>
            </a:r>
            <a:endParaRPr lang="en-US" sz="2800" dirty="0" smtClean="0"/>
          </a:p>
          <a:p>
            <a:pPr marL="742950" lvl="1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800" dirty="0" smtClean="0"/>
              <a:t>Ability to browse available items </a:t>
            </a:r>
            <a:r>
              <a:rPr lang="en-US" sz="2800" dirty="0" smtClean="0">
                <a:sym typeface="Wingdings" panose="05000000000000000000" pitchFamily="2" charset="2"/>
              </a:rPr>
              <a:t> Register Account</a:t>
            </a:r>
            <a:endParaRPr lang="en-US" sz="2800" dirty="0" smtClean="0"/>
          </a:p>
          <a:p>
            <a:pPr marL="742950" lvl="1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800" dirty="0" smtClean="0"/>
              <a:t>Transactions </a:t>
            </a:r>
            <a:r>
              <a:rPr lang="en-US" sz="2800" dirty="0" smtClean="0">
                <a:sym typeface="Wingdings" panose="05000000000000000000" pitchFamily="2" charset="2"/>
              </a:rPr>
              <a:t> Bitcoin</a:t>
            </a:r>
            <a:endParaRPr lang="en-US" sz="2800" dirty="0" smtClean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800" dirty="0" smtClean="0"/>
              <a:t>Sending item from seller to buyer </a:t>
            </a:r>
            <a:r>
              <a:rPr lang="en-US" sz="2800" dirty="0" smtClean="0">
                <a:sym typeface="Wingdings" panose="05000000000000000000" pitchFamily="2" charset="2"/>
              </a:rPr>
              <a:t> Still have to give an 														            address…</a:t>
            </a:r>
            <a:endParaRPr lang="en-US" sz="2800" dirty="0" smtClean="0"/>
          </a:p>
          <a:p>
            <a:pPr marL="742950" lvl="1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en-US" sz="2800" dirty="0" smtClean="0"/>
          </a:p>
        </p:txBody>
      </p:sp>
    </p:spTree>
    <p:extLst>
      <p:ext uri="{BB962C8B-B14F-4D97-AF65-F5344CB8AC3E}">
        <p14:creationId xmlns:p14="http://schemas.microsoft.com/office/powerpoint/2010/main" val="27624731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67686" y="320039"/>
            <a:ext cx="10018713" cy="1752599"/>
          </a:xfrm>
        </p:spPr>
        <p:txBody>
          <a:bodyPr>
            <a:normAutofit/>
          </a:bodyPr>
          <a:lstStyle/>
          <a:p>
            <a:r>
              <a:rPr lang="en-US" sz="5400" dirty="0" smtClean="0"/>
              <a:t>Tor</a:t>
            </a:r>
            <a:endParaRPr lang="en-US" sz="5400" dirty="0"/>
          </a:p>
        </p:txBody>
      </p:sp>
      <p:sp>
        <p:nvSpPr>
          <p:cNvPr id="3" name="TextBox 2"/>
          <p:cNvSpPr txBox="1"/>
          <p:nvPr/>
        </p:nvSpPr>
        <p:spPr>
          <a:xfrm>
            <a:off x="2094808" y="1928553"/>
            <a:ext cx="9094124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800" dirty="0" smtClean="0"/>
              <a:t>The Tor browser is essentially a means of anonymously sending network data </a:t>
            </a:r>
          </a:p>
          <a:p>
            <a:pPr marL="742950" lvl="1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800" dirty="0" smtClean="0"/>
              <a:t>Data is sent through a series of nodes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800" dirty="0" smtClean="0"/>
              <a:t>Each node is a volunteer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800" dirty="0" smtClean="0"/>
              <a:t>Each node only knows the previous node and the next node so single compromised node isn’t a huge issue</a:t>
            </a:r>
          </a:p>
        </p:txBody>
      </p:sp>
    </p:spTree>
    <p:extLst>
      <p:ext uri="{BB962C8B-B14F-4D97-AF65-F5344CB8AC3E}">
        <p14:creationId xmlns:p14="http://schemas.microsoft.com/office/powerpoint/2010/main" val="19088546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67686" y="320039"/>
            <a:ext cx="10018713" cy="1752599"/>
          </a:xfrm>
        </p:spPr>
        <p:txBody>
          <a:bodyPr>
            <a:normAutofit/>
          </a:bodyPr>
          <a:lstStyle/>
          <a:p>
            <a:r>
              <a:rPr lang="en-US" sz="5400" dirty="0" smtClean="0"/>
              <a:t>How Tor Works</a:t>
            </a:r>
            <a:endParaRPr lang="en-US" sz="5400" dirty="0"/>
          </a:p>
        </p:txBody>
      </p:sp>
      <p:sp>
        <p:nvSpPr>
          <p:cNvPr id="3" name="TextBox 2"/>
          <p:cNvSpPr txBox="1"/>
          <p:nvPr/>
        </p:nvSpPr>
        <p:spPr>
          <a:xfrm>
            <a:off x="2094807" y="1928553"/>
            <a:ext cx="9609513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800" dirty="0" smtClean="0"/>
              <a:t>Tor installs an Onion Proxy onto the user’s computer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800" dirty="0" smtClean="0"/>
              <a:t>The OP creates a virtual circuit that defines the path through the Tor nodes that leads to the user’s end destination</a:t>
            </a:r>
            <a:endParaRPr lang="en-US" sz="2800" dirty="0"/>
          </a:p>
          <a:p>
            <a:pPr marL="742950" lvl="1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800" dirty="0" smtClean="0"/>
              <a:t>Tor downloads list of all potential Tor nodes in the network</a:t>
            </a:r>
          </a:p>
          <a:p>
            <a:pPr marL="742950" lvl="1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800" dirty="0" smtClean="0"/>
              <a:t>Uses the list to choose an Entry node, an Intermediate node, and an Exit node</a:t>
            </a:r>
          </a:p>
        </p:txBody>
      </p:sp>
    </p:spTree>
    <p:extLst>
      <p:ext uri="{BB962C8B-B14F-4D97-AF65-F5344CB8AC3E}">
        <p14:creationId xmlns:p14="http://schemas.microsoft.com/office/powerpoint/2010/main" val="13230026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67686" y="320039"/>
            <a:ext cx="10018713" cy="1752599"/>
          </a:xfrm>
        </p:spPr>
        <p:txBody>
          <a:bodyPr>
            <a:normAutofit/>
          </a:bodyPr>
          <a:lstStyle/>
          <a:p>
            <a:r>
              <a:rPr lang="en-US" sz="5400" dirty="0" smtClean="0"/>
              <a:t>How Tor Works (Cont’d)</a:t>
            </a:r>
            <a:endParaRPr lang="en-US" sz="5400" dirty="0"/>
          </a:p>
        </p:txBody>
      </p:sp>
      <p:sp>
        <p:nvSpPr>
          <p:cNvPr id="3" name="TextBox 2"/>
          <p:cNvSpPr txBox="1"/>
          <p:nvPr/>
        </p:nvSpPr>
        <p:spPr>
          <a:xfrm>
            <a:off x="2094807" y="1928553"/>
            <a:ext cx="9609513" cy="46166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800" dirty="0" smtClean="0"/>
              <a:t>Creates a Transport Layer Security (TLS) connection between itself and the Entry Node</a:t>
            </a:r>
          </a:p>
          <a:p>
            <a:pPr marL="742950" lvl="1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800" dirty="0" smtClean="0"/>
              <a:t>Uses encryption to prevent eavesdropping, tampering, or message forgery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800" dirty="0" smtClean="0"/>
              <a:t>Then starts the process of creating the virtual circuit</a:t>
            </a:r>
          </a:p>
          <a:p>
            <a:pPr marL="742950" lvl="1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800" dirty="0" smtClean="0"/>
              <a:t>To create a VC, can send three commands: create, extend, and delete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33715506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67686" y="320039"/>
            <a:ext cx="10018713" cy="1752599"/>
          </a:xfrm>
        </p:spPr>
        <p:txBody>
          <a:bodyPr>
            <a:normAutofit/>
          </a:bodyPr>
          <a:lstStyle/>
          <a:p>
            <a:r>
              <a:rPr lang="en-US" sz="5400" dirty="0" smtClean="0"/>
              <a:t>Tor</a:t>
            </a:r>
            <a:endParaRPr lang="en-US" sz="5400" dirty="0"/>
          </a:p>
        </p:txBody>
      </p:sp>
      <p:sp>
        <p:nvSpPr>
          <p:cNvPr id="4" name="Rectangle 3"/>
          <p:cNvSpPr/>
          <p:nvPr/>
        </p:nvSpPr>
        <p:spPr>
          <a:xfrm>
            <a:off x="1467686" y="3674226"/>
            <a:ext cx="1425143" cy="139653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1268180" y="3129433"/>
            <a:ext cx="217328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Onion Proxy</a:t>
            </a:r>
            <a:endParaRPr lang="en-US" sz="2400" b="1" dirty="0"/>
          </a:p>
        </p:txBody>
      </p:sp>
      <p:sp>
        <p:nvSpPr>
          <p:cNvPr id="7" name="Oval 6"/>
          <p:cNvSpPr/>
          <p:nvPr/>
        </p:nvSpPr>
        <p:spPr>
          <a:xfrm>
            <a:off x="4284415" y="2196484"/>
            <a:ext cx="964277" cy="932949"/>
          </a:xfrm>
          <a:prstGeom prst="ellipse">
            <a:avLst/>
          </a:prstGeom>
          <a:solidFill>
            <a:srgbClr val="FFFF00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5512765" y="3674226"/>
            <a:ext cx="964277" cy="932949"/>
          </a:xfrm>
          <a:prstGeom prst="ellipse">
            <a:avLst/>
          </a:prstGeom>
          <a:solidFill>
            <a:srgbClr val="FFC000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7055916" y="2381480"/>
            <a:ext cx="964277" cy="932949"/>
          </a:xfrm>
          <a:prstGeom prst="ellipse">
            <a:avLst/>
          </a:prstGeom>
          <a:solidFill>
            <a:schemeClr val="accent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7236473" y="4909086"/>
            <a:ext cx="964277" cy="932949"/>
          </a:xfrm>
          <a:prstGeom prst="ellipse">
            <a:avLst/>
          </a:prstGeom>
          <a:solidFill>
            <a:schemeClr val="accent6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3891741" y="5022694"/>
            <a:ext cx="964277" cy="932949"/>
          </a:xfrm>
          <a:prstGeom prst="ellipse">
            <a:avLst/>
          </a:prstGeom>
          <a:solidFill>
            <a:srgbClr val="002060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10348450" y="3674226"/>
            <a:ext cx="1425143" cy="139653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9974376" y="2847954"/>
            <a:ext cx="217328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/>
              <a:t>Destination Server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177563107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rallax">
  <a:themeElements>
    <a:clrScheme name="Parallax">
      <a:dk1>
        <a:sysClr val="windowText" lastClr="000000"/>
      </a:dk1>
      <a:lt1>
        <a:sysClr val="window" lastClr="FFFFFF"/>
      </a:lt1>
      <a:dk2>
        <a:srgbClr val="212121"/>
      </a:dk2>
      <a:lt2>
        <a:srgbClr val="CDD0D1"/>
      </a:lt2>
      <a:accent1>
        <a:srgbClr val="30ACEC"/>
      </a:accent1>
      <a:accent2>
        <a:srgbClr val="80C34F"/>
      </a:accent2>
      <a:accent3>
        <a:srgbClr val="E29D3E"/>
      </a:accent3>
      <a:accent4>
        <a:srgbClr val="D64A3B"/>
      </a:accent4>
      <a:accent5>
        <a:srgbClr val="D64787"/>
      </a:accent5>
      <a:accent6>
        <a:srgbClr val="A666E1"/>
      </a:accent6>
      <a:hlink>
        <a:srgbClr val="3085ED"/>
      </a:hlink>
      <a:folHlink>
        <a:srgbClr val="82B6F4"/>
      </a:folHlink>
    </a:clrScheme>
    <a:fontScheme name="Parallax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rallax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4F7A876A-7598-49CA-AFC8-8EDA2551E4A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TM03457496[[fn=Parallax]]</Template>
  <TotalTime>393</TotalTime>
  <Words>788</Words>
  <Application>Microsoft Office PowerPoint</Application>
  <PresentationFormat>Widescreen</PresentationFormat>
  <Paragraphs>101</Paragraphs>
  <Slides>20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4" baseType="lpstr">
      <vt:lpstr>Arial</vt:lpstr>
      <vt:lpstr>Corbel</vt:lpstr>
      <vt:lpstr>Wingdings</vt:lpstr>
      <vt:lpstr>Parallax</vt:lpstr>
      <vt:lpstr>The Silk Road:  An Online Marketplace</vt:lpstr>
      <vt:lpstr>Project Overview</vt:lpstr>
      <vt:lpstr>What is The Silk Road?</vt:lpstr>
      <vt:lpstr>Anonymity in a Marketplace</vt:lpstr>
      <vt:lpstr>The Silk Road’s Solution</vt:lpstr>
      <vt:lpstr>Tor</vt:lpstr>
      <vt:lpstr>How Tor Works</vt:lpstr>
      <vt:lpstr>How Tor Works (Cont’d)</vt:lpstr>
      <vt:lpstr>Tor</vt:lpstr>
      <vt:lpstr>Create TLS Connection</vt:lpstr>
      <vt:lpstr>Create Command on Entry Node</vt:lpstr>
      <vt:lpstr>Create Command on Intermediate Node</vt:lpstr>
      <vt:lpstr>Create Command on Exit Node</vt:lpstr>
      <vt:lpstr>Send Message</vt:lpstr>
      <vt:lpstr> Traditional Online Transactions</vt:lpstr>
      <vt:lpstr> Bitcoin</vt:lpstr>
      <vt:lpstr>Bitcoin</vt:lpstr>
      <vt:lpstr>Failures in Anonymity</vt:lpstr>
      <vt:lpstr>Failures in Anonymity</vt:lpstr>
      <vt:lpstr>References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Silk Road:  An Online Marketplace</dc:title>
  <dc:creator>Adam Cronin</dc:creator>
  <cp:lastModifiedBy>Adam Cronin</cp:lastModifiedBy>
  <cp:revision>19</cp:revision>
  <dcterms:created xsi:type="dcterms:W3CDTF">2015-12-07T00:21:51Z</dcterms:created>
  <dcterms:modified xsi:type="dcterms:W3CDTF">2015-12-07T06:55:09Z</dcterms:modified>
</cp:coreProperties>
</file>