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  <p:sldId id="264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58" y="9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5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17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29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786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58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23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530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712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64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81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97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8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55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0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84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3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7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11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svn.torproject.org/svn/projects/design-paper/tor-design.pdf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The Silk Road: </a:t>
            </a:r>
            <a:br>
              <a:rPr lang="en-US" dirty="0" smtClean="0"/>
            </a:br>
            <a:r>
              <a:rPr lang="en-US" dirty="0" smtClean="0"/>
              <a:t>An Online Marketplace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6903" y="4121870"/>
            <a:ext cx="6987645" cy="1388534"/>
          </a:xfrm>
        </p:spPr>
        <p:txBody>
          <a:bodyPr/>
          <a:lstStyle/>
          <a:p>
            <a:pPr algn="l"/>
            <a:r>
              <a:rPr lang="en-US" dirty="0" smtClean="0"/>
              <a:t>By Adam Cronin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24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686" y="134656"/>
            <a:ext cx="10018713" cy="17525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Create TLS Connection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467686" y="3674226"/>
            <a:ext cx="1425143" cy="139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68180" y="3129433"/>
            <a:ext cx="2173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Onion Proxy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284415" y="2196484"/>
            <a:ext cx="964277" cy="932949"/>
          </a:xfrm>
          <a:prstGeom prst="ellipse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12765" y="3674226"/>
            <a:ext cx="964277" cy="932949"/>
          </a:xfrm>
          <a:prstGeom prst="ellipse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55916" y="2381480"/>
            <a:ext cx="964277" cy="932949"/>
          </a:xfrm>
          <a:prstGeom prst="ellipse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36473" y="4909086"/>
            <a:ext cx="964277" cy="932949"/>
          </a:xfrm>
          <a:prstGeom prst="ellipse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91741" y="5022694"/>
            <a:ext cx="964277" cy="932949"/>
          </a:xfrm>
          <a:prstGeom prst="ellipse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48450" y="3674226"/>
            <a:ext cx="1425143" cy="139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endCxn id="7" idx="3"/>
          </p:cNvCxnSpPr>
          <p:nvPr/>
        </p:nvCxnSpPr>
        <p:spPr>
          <a:xfrm flipV="1">
            <a:off x="2892829" y="2992806"/>
            <a:ext cx="1532801" cy="114407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478324" y="3587936"/>
            <a:ext cx="1261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TLS, K1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425630" y="1367039"/>
            <a:ext cx="3775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(Transport Layer Security)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9974376" y="2847954"/>
            <a:ext cx="2173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Destination Server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64195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686" y="151281"/>
            <a:ext cx="10018713" cy="17525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Create Command on Entry Node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467686" y="3674226"/>
            <a:ext cx="1425143" cy="139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68180" y="3129433"/>
            <a:ext cx="2173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Onion Proxy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284415" y="2196484"/>
            <a:ext cx="964277" cy="932949"/>
          </a:xfrm>
          <a:prstGeom prst="ellipse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12765" y="3674226"/>
            <a:ext cx="964277" cy="932949"/>
          </a:xfrm>
          <a:prstGeom prst="ellipse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55916" y="2381480"/>
            <a:ext cx="964277" cy="932949"/>
          </a:xfrm>
          <a:prstGeom prst="ellipse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36473" y="4909086"/>
            <a:ext cx="964277" cy="932949"/>
          </a:xfrm>
          <a:prstGeom prst="ellipse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91741" y="5022694"/>
            <a:ext cx="964277" cy="932949"/>
          </a:xfrm>
          <a:prstGeom prst="ellipse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48450" y="3674226"/>
            <a:ext cx="1425143" cy="139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974376" y="2847954"/>
            <a:ext cx="2173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Destination Server</a:t>
            </a:r>
            <a:endParaRPr lang="en-US" sz="2400" b="1" dirty="0"/>
          </a:p>
        </p:txBody>
      </p:sp>
      <p:sp>
        <p:nvSpPr>
          <p:cNvPr id="16" name="Right Arrow 15"/>
          <p:cNvSpPr/>
          <p:nvPr/>
        </p:nvSpPr>
        <p:spPr>
          <a:xfrm rot="19250444">
            <a:off x="2610063" y="3460141"/>
            <a:ext cx="2036883" cy="345043"/>
          </a:xfrm>
          <a:prstGeom prst="rightArrow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48819" y="2761767"/>
            <a:ext cx="1209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Create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41059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4807" y="134656"/>
            <a:ext cx="9391592" cy="17525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Create Command on Intermediate Node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467686" y="3674226"/>
            <a:ext cx="1425143" cy="139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68180" y="3129433"/>
            <a:ext cx="2173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Onion Proxy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284415" y="2196484"/>
            <a:ext cx="964277" cy="932949"/>
          </a:xfrm>
          <a:prstGeom prst="ellipse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12765" y="3674226"/>
            <a:ext cx="964277" cy="932949"/>
          </a:xfrm>
          <a:prstGeom prst="ellipse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55916" y="2381480"/>
            <a:ext cx="964277" cy="932949"/>
          </a:xfrm>
          <a:prstGeom prst="ellipse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36473" y="4909086"/>
            <a:ext cx="964277" cy="932949"/>
          </a:xfrm>
          <a:prstGeom prst="ellipse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91741" y="5022694"/>
            <a:ext cx="964277" cy="932949"/>
          </a:xfrm>
          <a:prstGeom prst="ellipse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48450" y="3674226"/>
            <a:ext cx="1425143" cy="139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974376" y="2847954"/>
            <a:ext cx="2173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Destination Server</a:t>
            </a:r>
            <a:endParaRPr lang="en-US" sz="2400" b="1" dirty="0"/>
          </a:p>
        </p:txBody>
      </p:sp>
      <p:sp>
        <p:nvSpPr>
          <p:cNvPr id="16" name="Right Arrow 15"/>
          <p:cNvSpPr/>
          <p:nvPr/>
        </p:nvSpPr>
        <p:spPr>
          <a:xfrm rot="19250444">
            <a:off x="2563824" y="3170885"/>
            <a:ext cx="2036883" cy="960877"/>
          </a:xfrm>
          <a:prstGeom prst="rightArrow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2921483">
            <a:off x="4863549" y="3163610"/>
            <a:ext cx="1064207" cy="463506"/>
          </a:xfrm>
          <a:prstGeom prst="rightArrow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432484" y="3742568"/>
            <a:ext cx="1209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Extend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297879" y="2662958"/>
            <a:ext cx="1209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Create</a:t>
            </a:r>
            <a:endParaRPr lang="en-US" sz="2400" b="1" dirty="0"/>
          </a:p>
        </p:txBody>
      </p:sp>
      <p:sp>
        <p:nvSpPr>
          <p:cNvPr id="33" name="Right Arrow 32"/>
          <p:cNvSpPr/>
          <p:nvPr/>
        </p:nvSpPr>
        <p:spPr>
          <a:xfrm rot="19250444">
            <a:off x="2558619" y="3477108"/>
            <a:ext cx="2036883" cy="345043"/>
          </a:xfrm>
          <a:prstGeom prst="rightArrow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02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4807" y="134656"/>
            <a:ext cx="9391592" cy="17525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Create Command on Exit Node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467686" y="3674226"/>
            <a:ext cx="1425143" cy="139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68180" y="3129433"/>
            <a:ext cx="2173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Onion Proxy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284415" y="2196484"/>
            <a:ext cx="964277" cy="932949"/>
          </a:xfrm>
          <a:prstGeom prst="ellipse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12765" y="3674226"/>
            <a:ext cx="964277" cy="932949"/>
          </a:xfrm>
          <a:prstGeom prst="ellipse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55916" y="2381480"/>
            <a:ext cx="964277" cy="932949"/>
          </a:xfrm>
          <a:prstGeom prst="ellipse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36473" y="4909086"/>
            <a:ext cx="964277" cy="932949"/>
          </a:xfrm>
          <a:prstGeom prst="ellipse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91741" y="5022694"/>
            <a:ext cx="964277" cy="932949"/>
          </a:xfrm>
          <a:prstGeom prst="ellipse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48450" y="3674226"/>
            <a:ext cx="1425143" cy="139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974376" y="2847954"/>
            <a:ext cx="2173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Destination Server</a:t>
            </a:r>
            <a:endParaRPr lang="en-US" sz="2400" b="1" dirty="0"/>
          </a:p>
        </p:txBody>
      </p:sp>
      <p:sp>
        <p:nvSpPr>
          <p:cNvPr id="16" name="Right Arrow 15"/>
          <p:cNvSpPr/>
          <p:nvPr/>
        </p:nvSpPr>
        <p:spPr>
          <a:xfrm rot="19250444">
            <a:off x="2424538" y="2779284"/>
            <a:ext cx="2036883" cy="1402020"/>
          </a:xfrm>
          <a:prstGeom prst="rightArrow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2921483">
            <a:off x="4863496" y="3005511"/>
            <a:ext cx="1064207" cy="866303"/>
          </a:xfrm>
          <a:prstGeom prst="rightArrow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296211" y="2729676"/>
            <a:ext cx="1209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Extend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629000" y="3984452"/>
            <a:ext cx="1209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Create</a:t>
            </a:r>
            <a:endParaRPr lang="en-US" sz="2400" b="1" dirty="0"/>
          </a:p>
        </p:txBody>
      </p:sp>
      <p:sp>
        <p:nvSpPr>
          <p:cNvPr id="33" name="Right Arrow 32"/>
          <p:cNvSpPr/>
          <p:nvPr/>
        </p:nvSpPr>
        <p:spPr>
          <a:xfrm rot="19250444">
            <a:off x="2414043" y="3099780"/>
            <a:ext cx="2036883" cy="770738"/>
          </a:xfrm>
          <a:prstGeom prst="rightArrow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9250444">
            <a:off x="2407094" y="3307772"/>
            <a:ext cx="2036883" cy="345043"/>
          </a:xfrm>
          <a:prstGeom prst="rightArrow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2921483">
            <a:off x="4866429" y="3200017"/>
            <a:ext cx="1064207" cy="463506"/>
          </a:xfrm>
          <a:prstGeom prst="rightArrow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2334062">
            <a:off x="6237216" y="4586856"/>
            <a:ext cx="1177001" cy="398284"/>
          </a:xfrm>
          <a:prstGeom prst="rightArrow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1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4807" y="134656"/>
            <a:ext cx="9391592" cy="17525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Send Message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467686" y="3674226"/>
            <a:ext cx="1425143" cy="139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68180" y="3129433"/>
            <a:ext cx="2173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Onion Proxy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284415" y="2196484"/>
            <a:ext cx="964277" cy="932949"/>
          </a:xfrm>
          <a:prstGeom prst="ellipse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12765" y="3674226"/>
            <a:ext cx="964277" cy="932949"/>
          </a:xfrm>
          <a:prstGeom prst="ellipse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55916" y="2381480"/>
            <a:ext cx="964277" cy="932949"/>
          </a:xfrm>
          <a:prstGeom prst="ellipse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36473" y="4909086"/>
            <a:ext cx="964277" cy="932949"/>
          </a:xfrm>
          <a:prstGeom prst="ellipse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91741" y="5022694"/>
            <a:ext cx="964277" cy="932949"/>
          </a:xfrm>
          <a:prstGeom prst="ellipse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48450" y="3674226"/>
            <a:ext cx="1425143" cy="139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974376" y="2847954"/>
            <a:ext cx="2173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Destination Server</a:t>
            </a:r>
            <a:endParaRPr lang="en-US" sz="2400" b="1" dirty="0"/>
          </a:p>
        </p:txBody>
      </p:sp>
      <p:sp>
        <p:nvSpPr>
          <p:cNvPr id="16" name="Right Arrow 15"/>
          <p:cNvSpPr/>
          <p:nvPr/>
        </p:nvSpPr>
        <p:spPr>
          <a:xfrm rot="19250444">
            <a:off x="2424538" y="2779284"/>
            <a:ext cx="2036883" cy="1402020"/>
          </a:xfrm>
          <a:prstGeom prst="rightArrow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2921483">
            <a:off x="4863496" y="3005511"/>
            <a:ext cx="1064207" cy="866303"/>
          </a:xfrm>
          <a:prstGeom prst="rightArrow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296211" y="2729676"/>
            <a:ext cx="1209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Extend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629000" y="3984452"/>
            <a:ext cx="1209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Create</a:t>
            </a:r>
            <a:endParaRPr lang="en-US" sz="2400" b="1" dirty="0"/>
          </a:p>
        </p:txBody>
      </p:sp>
      <p:sp>
        <p:nvSpPr>
          <p:cNvPr id="33" name="Right Arrow 32"/>
          <p:cNvSpPr/>
          <p:nvPr/>
        </p:nvSpPr>
        <p:spPr>
          <a:xfrm rot="19250444">
            <a:off x="2414043" y="3099780"/>
            <a:ext cx="2036883" cy="770738"/>
          </a:xfrm>
          <a:prstGeom prst="rightArrow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9250444">
            <a:off x="2407094" y="3307772"/>
            <a:ext cx="2036883" cy="345043"/>
          </a:xfrm>
          <a:prstGeom prst="rightArrow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2921483">
            <a:off x="4866429" y="3200017"/>
            <a:ext cx="1064207" cy="463506"/>
          </a:xfrm>
          <a:prstGeom prst="rightArrow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2334062">
            <a:off x="6237216" y="4586856"/>
            <a:ext cx="1177001" cy="398284"/>
          </a:xfrm>
          <a:prstGeom prst="rightArrow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9250444">
            <a:off x="2399862" y="3410718"/>
            <a:ext cx="2036883" cy="134786"/>
          </a:xfrm>
          <a:prstGeom prst="rightArrow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2921483">
            <a:off x="4858490" y="3335270"/>
            <a:ext cx="1064207" cy="206782"/>
          </a:xfrm>
          <a:prstGeom prst="rightArrow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2334062">
            <a:off x="6216302" y="4703718"/>
            <a:ext cx="1177001" cy="164559"/>
          </a:xfrm>
          <a:prstGeom prst="rightArrow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20183899">
            <a:off x="8077015" y="4648053"/>
            <a:ext cx="2419541" cy="234333"/>
          </a:xfrm>
          <a:prstGeom prst="rightArrow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49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686" y="320039"/>
            <a:ext cx="10018713" cy="17525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Traditional Online Transactions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094807" y="1928553"/>
            <a:ext cx="93915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Traditional online transaction requires a middle man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Buyer </a:t>
            </a:r>
            <a:r>
              <a:rPr lang="en-US" sz="2800" dirty="0" smtClean="0">
                <a:sym typeface="Wingdings" panose="05000000000000000000" pitchFamily="2" charset="2"/>
              </a:rPr>
              <a:t> Bank  Seller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ym typeface="Wingdings" panose="05000000000000000000" pitchFamily="2" charset="2"/>
              </a:rPr>
              <a:t>Disadvantages of trusted third-party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A</a:t>
            </a:r>
            <a:r>
              <a:rPr lang="en-US" sz="2800" dirty="0" smtClean="0"/>
              <a:t>ccess to user’s money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Knowledge of all transactions and who with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Transactions can be disputed and reversed</a:t>
            </a:r>
          </a:p>
        </p:txBody>
      </p:sp>
    </p:spTree>
    <p:extLst>
      <p:ext uri="{BB962C8B-B14F-4D97-AF65-F5344CB8AC3E}">
        <p14:creationId xmlns:p14="http://schemas.microsoft.com/office/powerpoint/2010/main" val="2044564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686" y="320039"/>
            <a:ext cx="10018713" cy="17525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Bitcoin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911926" y="2072638"/>
            <a:ext cx="93915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A peer-to-peer electronic cash system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Goal: move away from the traditional form of cash exchange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Remove trusted third-party (ex: banks)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Instead of third-party, broadcast every transaction to all nodes on the Bitcoin network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Transactions can’t be reversed or disputed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0364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686" y="320039"/>
            <a:ext cx="10018713" cy="17525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Bitcoin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094807" y="1928553"/>
            <a:ext cx="939159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Each user holds their Bitcoins in a wallet which is referenced during transactions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Bitcoin characterized as a “chain of digital signatures”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Each user has a public and private key so that only the owner of a wallet can transfer Bitcoins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During a transaction, a signature is created and added to the coin</a:t>
            </a:r>
            <a:endParaRPr lang="en-US" sz="28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Private key used to generate signature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Public key used to verify the signature</a:t>
            </a:r>
          </a:p>
        </p:txBody>
      </p:sp>
    </p:spTree>
    <p:extLst>
      <p:ext uri="{BB962C8B-B14F-4D97-AF65-F5344CB8AC3E}">
        <p14:creationId xmlns:p14="http://schemas.microsoft.com/office/powerpoint/2010/main" val="2499088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686" y="320039"/>
            <a:ext cx="10018713" cy="17525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Failures in Anonymity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094807" y="1928553"/>
            <a:ext cx="9391591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Tor by itself doesn’t encrypt data leaving the exit node or returning to the exit node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A passive attacker who watches both the sender and the receiver could link the two with high probability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Compromised TLS key for Onion Proxy could lead to impersonation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Receiver of package must still give an address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97754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686" y="320039"/>
            <a:ext cx="10018713" cy="17525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Failures in Anonymity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094807" y="1928553"/>
            <a:ext cx="93915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The Silk Road has been shut down twice and the people running the site were arrested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A new clone is started up every time The Silk Road gets shut down</a:t>
            </a:r>
          </a:p>
        </p:txBody>
      </p:sp>
    </p:spTree>
    <p:extLst>
      <p:ext uri="{BB962C8B-B14F-4D97-AF65-F5344CB8AC3E}">
        <p14:creationId xmlns:p14="http://schemas.microsoft.com/office/powerpoint/2010/main" val="130821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415" y="685800"/>
            <a:ext cx="10056609" cy="1226127"/>
          </a:xfrm>
        </p:spPr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11433" y="2277687"/>
            <a:ext cx="9094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Main goal: Research The Silk Road and how it provides anonymity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Mechanisms for providing anonymity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Failures in anonymity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024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685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References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795548" y="1413164"/>
            <a:ext cx="10189613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[1] Christin, Nicolas. "Traveling the Silk Road: A Measurement Analysis of a Large Anonymous Online Marketplace." (2012): n. </a:t>
            </a:r>
            <a:r>
              <a:rPr lang="en-US" sz="2400" dirty="0" err="1"/>
              <a:t>pag</a:t>
            </a:r>
            <a:r>
              <a:rPr lang="en-US" sz="2400" dirty="0"/>
              <a:t>. Carnegie Mellon, 30 July 2012. Web. 12 Oct. 2015. &lt;https://www.cylab.cmu.edu/files/pdfs/tech_reports/CMUCyLab12018.pdf&gt;.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[2] </a:t>
            </a:r>
            <a:r>
              <a:rPr lang="en-US" sz="2400" dirty="0" err="1"/>
              <a:t>Dingledine</a:t>
            </a:r>
            <a:r>
              <a:rPr lang="en-US" sz="2400" dirty="0"/>
              <a:t>, Roger, Nick Mathewson, and Paul </a:t>
            </a:r>
            <a:r>
              <a:rPr lang="en-US" sz="2400" dirty="0" err="1"/>
              <a:t>Syverson</a:t>
            </a:r>
            <a:r>
              <a:rPr lang="en-US" sz="2400" dirty="0"/>
              <a:t>. "Tor: The Second-Generation Onion Router." (</a:t>
            </a:r>
            <a:r>
              <a:rPr lang="en-US" sz="2400" dirty="0" err="1"/>
              <a:t>n.d.</a:t>
            </a:r>
            <a:r>
              <a:rPr lang="en-US" sz="2400" dirty="0"/>
              <a:t>): n. </a:t>
            </a:r>
            <a:r>
              <a:rPr lang="en-US" sz="2400" dirty="0" err="1"/>
              <a:t>pag</a:t>
            </a:r>
            <a:r>
              <a:rPr lang="en-US" sz="2400" dirty="0"/>
              <a:t>. Web. 5 Oct. 2015. &lt; </a:t>
            </a:r>
            <a:r>
              <a:rPr lang="en-US" sz="2400" dirty="0">
                <a:hlinkClick r:id="rId2"/>
              </a:rPr>
              <a:t>https://svn.torproject.org/svn/projects/design-paper/tor-design.pdf</a:t>
            </a:r>
            <a:r>
              <a:rPr lang="en-US" sz="2400" dirty="0" smtClean="0"/>
              <a:t>&gt;.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[3] </a:t>
            </a:r>
            <a:r>
              <a:rPr lang="en-US" sz="2400" dirty="0" err="1"/>
              <a:t>Dierks</a:t>
            </a:r>
            <a:r>
              <a:rPr lang="en-US" sz="2400" dirty="0"/>
              <a:t>, T. &amp; C. Allen. “The TLS Protocol Version 1.0.” January 1999. (6 November 2015</a:t>
            </a:r>
            <a:r>
              <a:rPr lang="en-US" sz="2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[4] </a:t>
            </a:r>
            <a:r>
              <a:rPr lang="en-US" sz="2400" dirty="0" err="1"/>
              <a:t>Nakamoto</a:t>
            </a:r>
            <a:r>
              <a:rPr lang="en-US" sz="2400" dirty="0"/>
              <a:t>, Satoshi. "Bitcoin: A Peer-to-Peer Electronic Cash System." (</a:t>
            </a:r>
            <a:r>
              <a:rPr lang="en-US" sz="2400" dirty="0" err="1"/>
              <a:t>n.d.</a:t>
            </a:r>
            <a:r>
              <a:rPr lang="en-US" sz="2400" dirty="0"/>
              <a:t>): n. </a:t>
            </a:r>
            <a:r>
              <a:rPr lang="en-US" sz="2400" dirty="0" err="1"/>
              <a:t>pag</a:t>
            </a:r>
            <a:r>
              <a:rPr lang="en-US" sz="2400" dirty="0"/>
              <a:t>. Web. 5 Oct. 2015. &lt;https://bitcoin.org/bitcoin.pdf&gt;.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[5] </a:t>
            </a:r>
            <a:r>
              <a:rPr lang="en-US" sz="2400" dirty="0" err="1"/>
              <a:t>Biryukov</a:t>
            </a:r>
            <a:r>
              <a:rPr lang="en-US" sz="2400" dirty="0"/>
              <a:t>, Alex, and Ivan </a:t>
            </a:r>
            <a:r>
              <a:rPr lang="en-US" sz="2400" dirty="0" err="1"/>
              <a:t>Pustogarov</a:t>
            </a:r>
            <a:r>
              <a:rPr lang="en-US" sz="2400" dirty="0"/>
              <a:t>. "Bitcoin over Tor Isn't a Good Idea." </a:t>
            </a:r>
            <a:r>
              <a:rPr lang="en-US" sz="2400" i="1" dirty="0"/>
              <a:t>2015 IEEE Symposium on Security and Privacy</a:t>
            </a:r>
            <a:r>
              <a:rPr lang="en-US" sz="2400" dirty="0"/>
              <a:t> (2015): n. </a:t>
            </a:r>
            <a:r>
              <a:rPr lang="en-US" sz="2400" dirty="0" err="1"/>
              <a:t>pag</a:t>
            </a:r>
            <a:r>
              <a:rPr lang="en-US" sz="2400" dirty="0"/>
              <a:t>. 8 Jan. 2015. Web.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834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686" y="320039"/>
            <a:ext cx="10018713" cy="17525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What is The Silk Road?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094808" y="1928553"/>
            <a:ext cx="9094124" cy="3903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An anonymous online marketplace created to facilitate the online sales of both legal and illegal items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People around the world can trade with each other without divulging their identity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A means of circumventing buying and selling restrictions that may be in effect due to geographic location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4279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686" y="320039"/>
            <a:ext cx="10018713" cy="17525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Anonymity in a Marketplace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094808" y="1928553"/>
            <a:ext cx="909412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Requirements for an anonymous online marketplace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Accessing the site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Ability to post/advertise items for sale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Ability to browse available items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Transactions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Sending item from seller to buyer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0889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686" y="320039"/>
            <a:ext cx="10018713" cy="17525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 Silk Road’s Solution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094807" y="1928553"/>
            <a:ext cx="989214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Requirements for an anonymous online marketplace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Accessing the site </a:t>
            </a:r>
            <a:r>
              <a:rPr lang="en-US" sz="2800" dirty="0" smtClean="0">
                <a:sym typeface="Wingdings" panose="05000000000000000000" pitchFamily="2" charset="2"/>
              </a:rPr>
              <a:t> Tor</a:t>
            </a:r>
            <a:endParaRPr lang="en-US" sz="2800" dirty="0" smtClean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Ability to post/advertise items for sale </a:t>
            </a:r>
            <a:r>
              <a:rPr lang="en-US" sz="2800" dirty="0" smtClean="0">
                <a:sym typeface="Wingdings" panose="05000000000000000000" pitchFamily="2" charset="2"/>
              </a:rPr>
              <a:t> Register Account</a:t>
            </a:r>
            <a:endParaRPr lang="en-US" sz="2800" dirty="0" smtClean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Ability to browse available items </a:t>
            </a:r>
            <a:r>
              <a:rPr lang="en-US" sz="2800" dirty="0" smtClean="0">
                <a:sym typeface="Wingdings" panose="05000000000000000000" pitchFamily="2" charset="2"/>
              </a:rPr>
              <a:t> Register Account</a:t>
            </a:r>
            <a:endParaRPr lang="en-US" sz="2800" dirty="0" smtClean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Transactions </a:t>
            </a:r>
            <a:r>
              <a:rPr lang="en-US" sz="2800" dirty="0" smtClean="0">
                <a:sym typeface="Wingdings" panose="05000000000000000000" pitchFamily="2" charset="2"/>
              </a:rPr>
              <a:t> Bitcoin</a:t>
            </a: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Sending item from seller to buyer </a:t>
            </a:r>
            <a:r>
              <a:rPr lang="en-US" sz="2800" dirty="0" smtClean="0">
                <a:sym typeface="Wingdings" panose="05000000000000000000" pitchFamily="2" charset="2"/>
              </a:rPr>
              <a:t> Still have to give an 														            address…</a:t>
            </a:r>
            <a:endParaRPr lang="en-US" sz="2800" dirty="0" smtClean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62473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686" y="320039"/>
            <a:ext cx="10018713" cy="17525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Tor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094808" y="1928553"/>
            <a:ext cx="90941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The Tor browser is essentially a means of anonymously sending network data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Data is sent through a series of nodes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Each node is a volunteer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Each node only knows the previous node and the next node so single compromised node isn’t a huge issue</a:t>
            </a:r>
          </a:p>
        </p:txBody>
      </p:sp>
    </p:spTree>
    <p:extLst>
      <p:ext uri="{BB962C8B-B14F-4D97-AF65-F5344CB8AC3E}">
        <p14:creationId xmlns:p14="http://schemas.microsoft.com/office/powerpoint/2010/main" val="1908854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686" y="320039"/>
            <a:ext cx="10018713" cy="17525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How Tor Works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094807" y="1928553"/>
            <a:ext cx="96095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Tor installs an Onion Proxy onto the user’s computer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The OP creates a virtual circuit that defines the path through the Tor nodes that leads to the user’s end destination</a:t>
            </a:r>
            <a:endParaRPr lang="en-US" sz="28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Tor downloads list of all potential Tor nodes in the network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Uses the list to choose an Entry node, an Intermediate node, and an Exit node</a:t>
            </a:r>
          </a:p>
        </p:txBody>
      </p:sp>
    </p:spTree>
    <p:extLst>
      <p:ext uri="{BB962C8B-B14F-4D97-AF65-F5344CB8AC3E}">
        <p14:creationId xmlns:p14="http://schemas.microsoft.com/office/powerpoint/2010/main" val="1323002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686" y="320039"/>
            <a:ext cx="10018713" cy="17525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How Tor Works (Cont’d)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094807" y="1928553"/>
            <a:ext cx="960951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Creates a Transport Layer Security (TLS) connection between itself and the Entry Node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Uses encryption to prevent eavesdropping, tampering, or message forgery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Then starts the process of creating the virtual circuit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To create a VC, can send three commands: create, extend, and delete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7155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686" y="320039"/>
            <a:ext cx="10018713" cy="17525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Tor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467686" y="3674226"/>
            <a:ext cx="1425143" cy="139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68180" y="3129433"/>
            <a:ext cx="2173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Onion Proxy</a:t>
            </a:r>
            <a:endParaRPr lang="en-US" sz="2400" b="1" dirty="0"/>
          </a:p>
        </p:txBody>
      </p:sp>
      <p:sp>
        <p:nvSpPr>
          <p:cNvPr id="7" name="Oval 6"/>
          <p:cNvSpPr/>
          <p:nvPr/>
        </p:nvSpPr>
        <p:spPr>
          <a:xfrm>
            <a:off x="4284415" y="2196484"/>
            <a:ext cx="964277" cy="932949"/>
          </a:xfrm>
          <a:prstGeom prst="ellipse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12765" y="3674226"/>
            <a:ext cx="964277" cy="932949"/>
          </a:xfrm>
          <a:prstGeom prst="ellipse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55916" y="2381480"/>
            <a:ext cx="964277" cy="932949"/>
          </a:xfrm>
          <a:prstGeom prst="ellipse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36473" y="4909086"/>
            <a:ext cx="964277" cy="932949"/>
          </a:xfrm>
          <a:prstGeom prst="ellipse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91741" y="5022694"/>
            <a:ext cx="964277" cy="932949"/>
          </a:xfrm>
          <a:prstGeom prst="ellipse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48450" y="3674226"/>
            <a:ext cx="1425143" cy="139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74376" y="2847954"/>
            <a:ext cx="2173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Destination Server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75631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393</TotalTime>
  <Words>788</Words>
  <Application>Microsoft Office PowerPoint</Application>
  <PresentationFormat>Widescreen</PresentationFormat>
  <Paragraphs>101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Corbel</vt:lpstr>
      <vt:lpstr>Wingdings</vt:lpstr>
      <vt:lpstr>Parallax</vt:lpstr>
      <vt:lpstr>The Silk Road:  An Online Marketplace</vt:lpstr>
      <vt:lpstr>Project Overview</vt:lpstr>
      <vt:lpstr>What is The Silk Road?</vt:lpstr>
      <vt:lpstr>Anonymity in a Marketplace</vt:lpstr>
      <vt:lpstr>The Silk Road’s Solution</vt:lpstr>
      <vt:lpstr>Tor</vt:lpstr>
      <vt:lpstr>How Tor Works</vt:lpstr>
      <vt:lpstr>How Tor Works (Cont’d)</vt:lpstr>
      <vt:lpstr>Tor</vt:lpstr>
      <vt:lpstr>Create TLS Connection</vt:lpstr>
      <vt:lpstr>Create Command on Entry Node</vt:lpstr>
      <vt:lpstr>Create Command on Intermediate Node</vt:lpstr>
      <vt:lpstr>Create Command on Exit Node</vt:lpstr>
      <vt:lpstr>Send Message</vt:lpstr>
      <vt:lpstr> Traditional Online Transactions</vt:lpstr>
      <vt:lpstr> Bitcoin</vt:lpstr>
      <vt:lpstr>Bitcoin</vt:lpstr>
      <vt:lpstr>Failures in Anonymity</vt:lpstr>
      <vt:lpstr>Failures in Anonymity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Silk Road:  An Online Marketplace</dc:title>
  <dc:creator>Adam Cronin</dc:creator>
  <cp:lastModifiedBy>Adam Cronin</cp:lastModifiedBy>
  <cp:revision>19</cp:revision>
  <dcterms:created xsi:type="dcterms:W3CDTF">2015-12-07T00:21:51Z</dcterms:created>
  <dcterms:modified xsi:type="dcterms:W3CDTF">2015-12-07T06:55:09Z</dcterms:modified>
</cp:coreProperties>
</file>