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5" r:id="rId4"/>
    <p:sldId id="276" r:id="rId5"/>
    <p:sldId id="27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8" r:id="rId24"/>
    <p:sldId id="279" r:id="rId25"/>
    <p:sldId id="280"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038" autoAdjust="0"/>
    <p:restoredTop sz="94660"/>
  </p:normalViewPr>
  <p:slideViewPr>
    <p:cSldViewPr snapToGrid="0">
      <p:cViewPr varScale="1">
        <p:scale>
          <a:sx n="116" d="100"/>
          <a:sy n="116" d="100"/>
        </p:scale>
        <p:origin x="84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FB858E3-A189-4CB3-94FC-C6B2CB8E79F1}" type="datetimeFigureOut">
              <a:rPr lang="en-US" smtClean="0"/>
              <a:t>12/5/2015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8CD5EF-8B1B-445E-B183-BE37AC2984A4}" type="slidenum">
              <a:rPr lang="en-US" smtClean="0"/>
              <a:t>‹#›</a:t>
            </a:fld>
            <a:endParaRPr lang="en-US"/>
          </a:p>
        </p:txBody>
      </p:sp>
    </p:spTree>
    <p:extLst>
      <p:ext uri="{BB962C8B-B14F-4D97-AF65-F5344CB8AC3E}">
        <p14:creationId xmlns:p14="http://schemas.microsoft.com/office/powerpoint/2010/main" val="3565801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B858E3-A189-4CB3-94FC-C6B2CB8E79F1}" type="datetimeFigureOut">
              <a:rPr lang="en-US" smtClean="0"/>
              <a:t>12/5/2015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8CD5EF-8B1B-445E-B183-BE37AC2984A4}" type="slidenum">
              <a:rPr lang="en-US" smtClean="0"/>
              <a:t>‹#›</a:t>
            </a:fld>
            <a:endParaRPr lang="en-US"/>
          </a:p>
        </p:txBody>
      </p:sp>
    </p:spTree>
    <p:extLst>
      <p:ext uri="{BB962C8B-B14F-4D97-AF65-F5344CB8AC3E}">
        <p14:creationId xmlns:p14="http://schemas.microsoft.com/office/powerpoint/2010/main" val="2173480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B858E3-A189-4CB3-94FC-C6B2CB8E79F1}" type="datetimeFigureOut">
              <a:rPr lang="en-US" smtClean="0"/>
              <a:t>12/5/2015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8CD5EF-8B1B-445E-B183-BE37AC2984A4}" type="slidenum">
              <a:rPr lang="en-US" smtClean="0"/>
              <a:t>‹#›</a:t>
            </a:fld>
            <a:endParaRPr lang="en-US"/>
          </a:p>
        </p:txBody>
      </p:sp>
    </p:spTree>
    <p:extLst>
      <p:ext uri="{BB962C8B-B14F-4D97-AF65-F5344CB8AC3E}">
        <p14:creationId xmlns:p14="http://schemas.microsoft.com/office/powerpoint/2010/main" val="1527051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B858E3-A189-4CB3-94FC-C6B2CB8E79F1}" type="datetimeFigureOut">
              <a:rPr lang="en-US" smtClean="0"/>
              <a:t>12/5/2015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8CD5EF-8B1B-445E-B183-BE37AC2984A4}" type="slidenum">
              <a:rPr lang="en-US" smtClean="0"/>
              <a:t>‹#›</a:t>
            </a:fld>
            <a:endParaRPr lang="en-US"/>
          </a:p>
        </p:txBody>
      </p:sp>
    </p:spTree>
    <p:extLst>
      <p:ext uri="{BB962C8B-B14F-4D97-AF65-F5344CB8AC3E}">
        <p14:creationId xmlns:p14="http://schemas.microsoft.com/office/powerpoint/2010/main" val="1282057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FB858E3-A189-4CB3-94FC-C6B2CB8E79F1}" type="datetimeFigureOut">
              <a:rPr lang="en-US" smtClean="0"/>
              <a:t>12/5/2015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8CD5EF-8B1B-445E-B183-BE37AC2984A4}" type="slidenum">
              <a:rPr lang="en-US" smtClean="0"/>
              <a:t>‹#›</a:t>
            </a:fld>
            <a:endParaRPr lang="en-US"/>
          </a:p>
        </p:txBody>
      </p:sp>
    </p:spTree>
    <p:extLst>
      <p:ext uri="{BB962C8B-B14F-4D97-AF65-F5344CB8AC3E}">
        <p14:creationId xmlns:p14="http://schemas.microsoft.com/office/powerpoint/2010/main" val="1482356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FB858E3-A189-4CB3-94FC-C6B2CB8E79F1}" type="datetimeFigureOut">
              <a:rPr lang="en-US" smtClean="0"/>
              <a:t>12/5/2015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8CD5EF-8B1B-445E-B183-BE37AC2984A4}" type="slidenum">
              <a:rPr lang="en-US" smtClean="0"/>
              <a:t>‹#›</a:t>
            </a:fld>
            <a:endParaRPr lang="en-US"/>
          </a:p>
        </p:txBody>
      </p:sp>
    </p:spTree>
    <p:extLst>
      <p:ext uri="{BB962C8B-B14F-4D97-AF65-F5344CB8AC3E}">
        <p14:creationId xmlns:p14="http://schemas.microsoft.com/office/powerpoint/2010/main" val="8852152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FB858E3-A189-4CB3-94FC-C6B2CB8E79F1}" type="datetimeFigureOut">
              <a:rPr lang="en-US" smtClean="0"/>
              <a:t>12/5/2015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8CD5EF-8B1B-445E-B183-BE37AC2984A4}" type="slidenum">
              <a:rPr lang="en-US" smtClean="0"/>
              <a:t>‹#›</a:t>
            </a:fld>
            <a:endParaRPr lang="en-US"/>
          </a:p>
        </p:txBody>
      </p:sp>
    </p:spTree>
    <p:extLst>
      <p:ext uri="{BB962C8B-B14F-4D97-AF65-F5344CB8AC3E}">
        <p14:creationId xmlns:p14="http://schemas.microsoft.com/office/powerpoint/2010/main" val="3403473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FB858E3-A189-4CB3-94FC-C6B2CB8E79F1}" type="datetimeFigureOut">
              <a:rPr lang="en-US" smtClean="0"/>
              <a:t>12/5/2015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8CD5EF-8B1B-445E-B183-BE37AC2984A4}" type="slidenum">
              <a:rPr lang="en-US" smtClean="0"/>
              <a:t>‹#›</a:t>
            </a:fld>
            <a:endParaRPr lang="en-US"/>
          </a:p>
        </p:txBody>
      </p:sp>
    </p:spTree>
    <p:extLst>
      <p:ext uri="{BB962C8B-B14F-4D97-AF65-F5344CB8AC3E}">
        <p14:creationId xmlns:p14="http://schemas.microsoft.com/office/powerpoint/2010/main" val="10089125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B858E3-A189-4CB3-94FC-C6B2CB8E79F1}" type="datetimeFigureOut">
              <a:rPr lang="en-US" smtClean="0"/>
              <a:t>12/5/2015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18CD5EF-8B1B-445E-B183-BE37AC2984A4}" type="slidenum">
              <a:rPr lang="en-US" smtClean="0"/>
              <a:t>‹#›</a:t>
            </a:fld>
            <a:endParaRPr lang="en-US"/>
          </a:p>
        </p:txBody>
      </p:sp>
    </p:spTree>
    <p:extLst>
      <p:ext uri="{BB962C8B-B14F-4D97-AF65-F5344CB8AC3E}">
        <p14:creationId xmlns:p14="http://schemas.microsoft.com/office/powerpoint/2010/main" val="14770362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FB858E3-A189-4CB3-94FC-C6B2CB8E79F1}" type="datetimeFigureOut">
              <a:rPr lang="en-US" smtClean="0"/>
              <a:t>12/5/2015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8CD5EF-8B1B-445E-B183-BE37AC2984A4}" type="slidenum">
              <a:rPr lang="en-US" smtClean="0"/>
              <a:t>‹#›</a:t>
            </a:fld>
            <a:endParaRPr lang="en-US"/>
          </a:p>
        </p:txBody>
      </p:sp>
    </p:spTree>
    <p:extLst>
      <p:ext uri="{BB962C8B-B14F-4D97-AF65-F5344CB8AC3E}">
        <p14:creationId xmlns:p14="http://schemas.microsoft.com/office/powerpoint/2010/main" val="653904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FB858E3-A189-4CB3-94FC-C6B2CB8E79F1}" type="datetimeFigureOut">
              <a:rPr lang="en-US" smtClean="0"/>
              <a:t>12/5/2015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8CD5EF-8B1B-445E-B183-BE37AC2984A4}" type="slidenum">
              <a:rPr lang="en-US" smtClean="0"/>
              <a:t>‹#›</a:t>
            </a:fld>
            <a:endParaRPr lang="en-US"/>
          </a:p>
        </p:txBody>
      </p:sp>
    </p:spTree>
    <p:extLst>
      <p:ext uri="{BB962C8B-B14F-4D97-AF65-F5344CB8AC3E}">
        <p14:creationId xmlns:p14="http://schemas.microsoft.com/office/powerpoint/2010/main" val="249412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B858E3-A189-4CB3-94FC-C6B2CB8E79F1}" type="datetimeFigureOut">
              <a:rPr lang="en-US" smtClean="0"/>
              <a:t>12/5/2015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8CD5EF-8B1B-445E-B183-BE37AC2984A4}" type="slidenum">
              <a:rPr lang="en-US" smtClean="0"/>
              <a:t>‹#›</a:t>
            </a:fld>
            <a:endParaRPr lang="en-US"/>
          </a:p>
        </p:txBody>
      </p:sp>
    </p:spTree>
    <p:extLst>
      <p:ext uri="{BB962C8B-B14F-4D97-AF65-F5344CB8AC3E}">
        <p14:creationId xmlns:p14="http://schemas.microsoft.com/office/powerpoint/2010/main" val="12498966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Effects of adding Arbitrary Physical Nodes to a Mobile Ad-Hoc Network Utilizing an Anonymity System</a:t>
            </a:r>
            <a:endParaRPr lang="en-US" dirty="0"/>
          </a:p>
        </p:txBody>
      </p:sp>
      <p:sp>
        <p:nvSpPr>
          <p:cNvPr id="3" name="Subtitle 2"/>
          <p:cNvSpPr>
            <a:spLocks noGrp="1"/>
          </p:cNvSpPr>
          <p:nvPr>
            <p:ph type="subTitle" idx="1"/>
          </p:nvPr>
        </p:nvSpPr>
        <p:spPr/>
        <p:txBody>
          <a:bodyPr/>
          <a:lstStyle/>
          <a:p>
            <a:r>
              <a:rPr lang="en-US" smtClean="0"/>
              <a:t>By </a:t>
            </a:r>
          </a:p>
          <a:p>
            <a:r>
              <a:rPr lang="en-US" smtClean="0"/>
              <a:t>Ian Cavitt</a:t>
            </a:r>
            <a:endParaRPr lang="en-US"/>
          </a:p>
        </p:txBody>
      </p:sp>
    </p:spTree>
    <p:extLst>
      <p:ext uri="{BB962C8B-B14F-4D97-AF65-F5344CB8AC3E}">
        <p14:creationId xmlns:p14="http://schemas.microsoft.com/office/powerpoint/2010/main" val="8342689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Scalability</a:t>
            </a:r>
            <a:endParaRPr lang="en-US" dirty="0"/>
          </a:p>
        </p:txBody>
      </p:sp>
      <p:sp>
        <p:nvSpPr>
          <p:cNvPr id="3" name="Content Placeholder 2"/>
          <p:cNvSpPr>
            <a:spLocks noGrp="1"/>
          </p:cNvSpPr>
          <p:nvPr>
            <p:ph idx="1"/>
          </p:nvPr>
        </p:nvSpPr>
        <p:spPr/>
        <p:txBody>
          <a:bodyPr/>
          <a:lstStyle/>
          <a:p>
            <a:r>
              <a:rPr lang="en-US" dirty="0" smtClean="0"/>
              <a:t>Consider large MANET that needs to expand</a:t>
            </a:r>
          </a:p>
          <a:p>
            <a:r>
              <a:rPr lang="en-US" dirty="0" smtClean="0"/>
              <a:t>Use an APN with different protocol to extend to new area</a:t>
            </a:r>
          </a:p>
          <a:p>
            <a:endParaRPr lang="en-US" dirty="0"/>
          </a:p>
        </p:txBody>
      </p:sp>
    </p:spTree>
    <p:extLst>
      <p:ext uri="{BB962C8B-B14F-4D97-AF65-F5344CB8AC3E}">
        <p14:creationId xmlns:p14="http://schemas.microsoft.com/office/powerpoint/2010/main" val="29026942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Scalability</a:t>
            </a:r>
            <a:endParaRPr lang="en-US" dirty="0"/>
          </a:p>
        </p:txBody>
      </p:sp>
      <p:sp>
        <p:nvSpPr>
          <p:cNvPr id="3" name="Content Placeholder 2"/>
          <p:cNvSpPr>
            <a:spLocks noGrp="1"/>
          </p:cNvSpPr>
          <p:nvPr>
            <p:ph idx="1"/>
          </p:nvPr>
        </p:nvSpPr>
        <p:spPr/>
        <p:txBody>
          <a:bodyPr/>
          <a:lstStyle/>
          <a:p>
            <a:r>
              <a:rPr lang="en-US" dirty="0" smtClean="0"/>
              <a:t>Typically location information requests flood the entirety of the network, this allows every node to construct a graph of the entire network</a:t>
            </a:r>
          </a:p>
          <a:p>
            <a:r>
              <a:rPr lang="en-US" dirty="0" smtClean="0"/>
              <a:t>Not scalable</a:t>
            </a:r>
          </a:p>
          <a:p>
            <a:r>
              <a:rPr lang="en-US" dirty="0" smtClean="0"/>
              <a:t>APN doesn’t follow typical routing protocol</a:t>
            </a:r>
          </a:p>
          <a:p>
            <a:r>
              <a:rPr lang="en-US" dirty="0" smtClean="0"/>
              <a:t>Holds network information but doesn’t forward requests to new area</a:t>
            </a:r>
          </a:p>
          <a:p>
            <a:r>
              <a:rPr lang="en-US" dirty="0" smtClean="0"/>
              <a:t>APN also holds routing info for the second area as well</a:t>
            </a:r>
          </a:p>
          <a:p>
            <a:pPr marL="0" indent="0">
              <a:buNone/>
            </a:pPr>
            <a:endParaRPr lang="en-US" dirty="0" smtClean="0"/>
          </a:p>
          <a:p>
            <a:endParaRPr lang="en-US" dirty="0" smtClean="0"/>
          </a:p>
          <a:p>
            <a:endParaRPr lang="en-US" dirty="0"/>
          </a:p>
        </p:txBody>
      </p:sp>
    </p:spTree>
    <p:extLst>
      <p:ext uri="{BB962C8B-B14F-4D97-AF65-F5344CB8AC3E}">
        <p14:creationId xmlns:p14="http://schemas.microsoft.com/office/powerpoint/2010/main" val="37575739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Scalability</a:t>
            </a:r>
            <a:endParaRPr lang="en-US" dirty="0"/>
          </a:p>
        </p:txBody>
      </p:sp>
      <p:sp>
        <p:nvSpPr>
          <p:cNvPr id="3" name="Content Placeholder 2"/>
          <p:cNvSpPr>
            <a:spLocks noGrp="1"/>
          </p:cNvSpPr>
          <p:nvPr>
            <p:ph idx="1"/>
          </p:nvPr>
        </p:nvSpPr>
        <p:spPr/>
        <p:txBody>
          <a:bodyPr/>
          <a:lstStyle/>
          <a:p>
            <a:r>
              <a:rPr lang="en-US" dirty="0" smtClean="0"/>
              <a:t>Communication through the APN</a:t>
            </a:r>
          </a:p>
          <a:p>
            <a:pPr lvl="1"/>
            <a:r>
              <a:rPr lang="en-US" dirty="0" smtClean="0"/>
              <a:t>Node first checks with APN if a node exists at/around desired location</a:t>
            </a:r>
          </a:p>
          <a:p>
            <a:pPr lvl="1"/>
            <a:r>
              <a:rPr lang="en-US" dirty="0" smtClean="0"/>
              <a:t>Sends its message to the APN which forwards it through the other area of the network</a:t>
            </a:r>
          </a:p>
          <a:p>
            <a:endParaRPr lang="en-US" dirty="0"/>
          </a:p>
        </p:txBody>
      </p:sp>
    </p:spTree>
    <p:extLst>
      <p:ext uri="{BB962C8B-B14F-4D97-AF65-F5344CB8AC3E}">
        <p14:creationId xmlns:p14="http://schemas.microsoft.com/office/powerpoint/2010/main" val="30650742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Gateway APN Pros/Cons</a:t>
            </a:r>
            <a:endParaRPr lang="en-US" dirty="0"/>
          </a:p>
        </p:txBody>
      </p:sp>
      <p:sp>
        <p:nvSpPr>
          <p:cNvPr id="3" name="Content Placeholder 2"/>
          <p:cNvSpPr>
            <a:spLocks noGrp="1"/>
          </p:cNvSpPr>
          <p:nvPr>
            <p:ph idx="1"/>
          </p:nvPr>
        </p:nvSpPr>
        <p:spPr/>
        <p:txBody>
          <a:bodyPr/>
          <a:lstStyle/>
          <a:p>
            <a:r>
              <a:rPr lang="en-US" dirty="0" smtClean="0"/>
              <a:t>Pro- </a:t>
            </a:r>
          </a:p>
          <a:p>
            <a:pPr lvl="1"/>
            <a:r>
              <a:rPr lang="en-US" dirty="0" smtClean="0"/>
              <a:t>flooding no longer goes throughout entire network</a:t>
            </a:r>
          </a:p>
          <a:p>
            <a:pPr lvl="1"/>
            <a:r>
              <a:rPr lang="en-US" dirty="0" smtClean="0"/>
              <a:t>Can be expanded further with more APN’s to further split up the network</a:t>
            </a:r>
          </a:p>
          <a:p>
            <a:r>
              <a:rPr lang="en-US" dirty="0" smtClean="0"/>
              <a:t>Con</a:t>
            </a:r>
          </a:p>
          <a:p>
            <a:pPr lvl="1"/>
            <a:r>
              <a:rPr lang="en-US" dirty="0" smtClean="0"/>
              <a:t>Single point of failure, being able to compromise APN that forwards requests could result in massive </a:t>
            </a:r>
            <a:r>
              <a:rPr lang="en-US" dirty="0" err="1" smtClean="0"/>
              <a:t>DoS</a:t>
            </a:r>
            <a:endParaRPr lang="en-US" dirty="0" smtClean="0"/>
          </a:p>
          <a:p>
            <a:pPr lvl="1"/>
            <a:r>
              <a:rPr lang="en-US" dirty="0" smtClean="0"/>
              <a:t>Implementation overhead(con basically wherever one is used)</a:t>
            </a:r>
          </a:p>
          <a:p>
            <a:endParaRPr lang="en-US" dirty="0"/>
          </a:p>
        </p:txBody>
      </p:sp>
    </p:spTree>
    <p:extLst>
      <p:ext uri="{BB962C8B-B14F-4D97-AF65-F5344CB8AC3E}">
        <p14:creationId xmlns:p14="http://schemas.microsoft.com/office/powerpoint/2010/main" val="21065630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Location Fraud</a:t>
            </a:r>
            <a:endParaRPr lang="en-US" dirty="0"/>
          </a:p>
        </p:txBody>
      </p:sp>
      <p:sp>
        <p:nvSpPr>
          <p:cNvPr id="3" name="Content Placeholder 2"/>
          <p:cNvSpPr>
            <a:spLocks noGrp="1"/>
          </p:cNvSpPr>
          <p:nvPr>
            <p:ph idx="1"/>
          </p:nvPr>
        </p:nvSpPr>
        <p:spPr/>
        <p:txBody>
          <a:bodyPr/>
          <a:lstStyle/>
          <a:p>
            <a:r>
              <a:rPr lang="en-US" dirty="0" smtClean="0"/>
              <a:t>Active attack via a compromised node</a:t>
            </a:r>
          </a:p>
          <a:p>
            <a:r>
              <a:rPr lang="en-US" dirty="0" smtClean="0"/>
              <a:t>Because pseudonyms aren’t linkable, and appearance aren’t either doesn’t actually get much out of having network graph</a:t>
            </a:r>
          </a:p>
          <a:p>
            <a:pPr lvl="1"/>
            <a:r>
              <a:rPr lang="en-US" dirty="0" smtClean="0"/>
              <a:t>Assuming an arbitrary k out of n nodes are moving</a:t>
            </a:r>
          </a:p>
          <a:p>
            <a:r>
              <a:rPr lang="en-US" dirty="0" smtClean="0"/>
              <a:t>Compromised Node lies about its location information</a:t>
            </a:r>
          </a:p>
          <a:p>
            <a:pPr lvl="1"/>
            <a:r>
              <a:rPr lang="en-US" dirty="0" smtClean="0"/>
              <a:t>Either appears closer to certain nodes, who then more then often attempt route through it</a:t>
            </a:r>
          </a:p>
          <a:p>
            <a:pPr lvl="1"/>
            <a:r>
              <a:rPr lang="en-US" dirty="0" smtClean="0"/>
              <a:t>Appears further away so nodes don’t try to route through it</a:t>
            </a:r>
          </a:p>
        </p:txBody>
      </p:sp>
    </p:spTree>
    <p:extLst>
      <p:ext uri="{BB962C8B-B14F-4D97-AF65-F5344CB8AC3E}">
        <p14:creationId xmlns:p14="http://schemas.microsoft.com/office/powerpoint/2010/main" val="16569781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Location Fraud</a:t>
            </a:r>
            <a:endParaRPr lang="en-US" dirty="0"/>
          </a:p>
        </p:txBody>
      </p:sp>
      <p:sp>
        <p:nvSpPr>
          <p:cNvPr id="3" name="Content Placeholder 2"/>
          <p:cNvSpPr>
            <a:spLocks noGrp="1"/>
          </p:cNvSpPr>
          <p:nvPr>
            <p:ph idx="1"/>
          </p:nvPr>
        </p:nvSpPr>
        <p:spPr/>
        <p:txBody>
          <a:bodyPr/>
          <a:lstStyle/>
          <a:p>
            <a:r>
              <a:rPr lang="en-US" dirty="0" smtClean="0"/>
              <a:t>Unless admins of the network can predict the appearance of a compromised node an APN can’t do much</a:t>
            </a:r>
          </a:p>
          <a:p>
            <a:pPr lvl="1"/>
            <a:r>
              <a:rPr lang="en-US" dirty="0" smtClean="0"/>
              <a:t>Even in the case where the appearance is predicted, the compromised node can either spoof a new location or physically move</a:t>
            </a:r>
          </a:p>
          <a:p>
            <a:pPr lvl="1"/>
            <a:r>
              <a:rPr lang="en-US" dirty="0" smtClean="0"/>
              <a:t>Either case the APN fails to thwart the attack for very long</a:t>
            </a:r>
          </a:p>
          <a:p>
            <a:endParaRPr lang="en-US" dirty="0" smtClean="0"/>
          </a:p>
          <a:p>
            <a:endParaRPr lang="en-US" dirty="0"/>
          </a:p>
        </p:txBody>
      </p:sp>
    </p:spTree>
    <p:extLst>
      <p:ext uri="{BB962C8B-B14F-4D97-AF65-F5344CB8AC3E}">
        <p14:creationId xmlns:p14="http://schemas.microsoft.com/office/powerpoint/2010/main" val="8404681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Predictive mobility</a:t>
            </a:r>
            <a:endParaRPr lang="en-US" dirty="0"/>
          </a:p>
        </p:txBody>
      </p:sp>
      <p:sp>
        <p:nvSpPr>
          <p:cNvPr id="3" name="Content Placeholder 2"/>
          <p:cNvSpPr>
            <a:spLocks noGrp="1"/>
          </p:cNvSpPr>
          <p:nvPr>
            <p:ph idx="1"/>
          </p:nvPr>
        </p:nvSpPr>
        <p:spPr/>
        <p:txBody>
          <a:bodyPr/>
          <a:lstStyle/>
          <a:p>
            <a:r>
              <a:rPr lang="en-US" dirty="0" smtClean="0"/>
              <a:t>Appearances on graph aren’t linkable to other appearances</a:t>
            </a:r>
          </a:p>
          <a:p>
            <a:r>
              <a:rPr lang="en-US" dirty="0" smtClean="0"/>
              <a:t>But if there are limited routes available to a node based on its surrounding area can predict it’s movement and link appearances on the graph</a:t>
            </a:r>
          </a:p>
          <a:p>
            <a:r>
              <a:rPr lang="en-US" dirty="0" smtClean="0"/>
              <a:t>Can be movement can be obfuscated in a few ways</a:t>
            </a:r>
            <a:endParaRPr lang="en-US" dirty="0"/>
          </a:p>
        </p:txBody>
      </p:sp>
    </p:spTree>
    <p:extLst>
      <p:ext uri="{BB962C8B-B14F-4D97-AF65-F5344CB8AC3E}">
        <p14:creationId xmlns:p14="http://schemas.microsoft.com/office/powerpoint/2010/main" val="31014928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Obfuscating Movement-Method 1</a:t>
            </a:r>
            <a:endParaRPr lang="en-US" dirty="0"/>
          </a:p>
        </p:txBody>
      </p:sp>
      <p:sp>
        <p:nvSpPr>
          <p:cNvPr id="3" name="Content Placeholder 2"/>
          <p:cNvSpPr>
            <a:spLocks noGrp="1"/>
          </p:cNvSpPr>
          <p:nvPr>
            <p:ph idx="1"/>
          </p:nvPr>
        </p:nvSpPr>
        <p:spPr/>
        <p:txBody>
          <a:bodyPr>
            <a:normAutofit fontScale="92500"/>
          </a:bodyPr>
          <a:lstStyle/>
          <a:p>
            <a:r>
              <a:rPr lang="en-US" dirty="0" smtClean="0"/>
              <a:t>Standard alarm protocol assumes all nodes have the same broadcast range</a:t>
            </a:r>
          </a:p>
          <a:p>
            <a:r>
              <a:rPr lang="en-US" dirty="0" smtClean="0"/>
              <a:t>Using an APN with an extended antenna can create one way communication to completely hide a moving node</a:t>
            </a:r>
          </a:p>
          <a:p>
            <a:r>
              <a:rPr lang="en-US" dirty="0" smtClean="0"/>
              <a:t>The APN functions as a proxy that forwards messages to a general area that the hidden node will be in</a:t>
            </a:r>
          </a:p>
          <a:p>
            <a:r>
              <a:rPr lang="en-US" dirty="0" smtClean="0"/>
              <a:t>Any one that wants to communicate with it sends message to proxy APN</a:t>
            </a:r>
          </a:p>
          <a:p>
            <a:r>
              <a:rPr lang="en-US" dirty="0" smtClean="0"/>
              <a:t>Cons- specialized hardware, must know general area for hiding node/ hiding node is limited to certain area, and communication only in one direction</a:t>
            </a:r>
          </a:p>
          <a:p>
            <a:r>
              <a:rPr lang="en-US" dirty="0" smtClean="0"/>
              <a:t>Pro-node has complete location privacy</a:t>
            </a:r>
            <a:endParaRPr lang="en-US" dirty="0"/>
          </a:p>
        </p:txBody>
      </p:sp>
    </p:spTree>
    <p:extLst>
      <p:ext uri="{BB962C8B-B14F-4D97-AF65-F5344CB8AC3E}">
        <p14:creationId xmlns:p14="http://schemas.microsoft.com/office/powerpoint/2010/main" val="8651108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Obfuscating Movement-Method 2</a:t>
            </a:r>
            <a:endParaRPr lang="en-US" dirty="0"/>
          </a:p>
        </p:txBody>
      </p:sp>
      <p:sp>
        <p:nvSpPr>
          <p:cNvPr id="3" name="Content Placeholder 2"/>
          <p:cNvSpPr>
            <a:spLocks noGrp="1"/>
          </p:cNvSpPr>
          <p:nvPr>
            <p:ph idx="1"/>
          </p:nvPr>
        </p:nvSpPr>
        <p:spPr/>
        <p:txBody>
          <a:bodyPr/>
          <a:lstStyle/>
          <a:p>
            <a:r>
              <a:rPr lang="en-US" dirty="0" smtClean="0"/>
              <a:t>Use an APN that does location fraud coordinate its spoofed locations with the moving node that could be linked</a:t>
            </a:r>
          </a:p>
          <a:p>
            <a:r>
              <a:rPr lang="en-US" dirty="0" smtClean="0"/>
              <a:t>one of two results</a:t>
            </a:r>
          </a:p>
          <a:p>
            <a:pPr lvl="1"/>
            <a:r>
              <a:rPr lang="en-US" dirty="0" smtClean="0"/>
              <a:t>Either meet the minimum k nodes for the n in area and appearances remain </a:t>
            </a:r>
            <a:r>
              <a:rPr lang="en-US" dirty="0" err="1" smtClean="0"/>
              <a:t>unlinkable</a:t>
            </a:r>
            <a:endParaRPr lang="en-US" dirty="0" smtClean="0"/>
          </a:p>
          <a:p>
            <a:pPr lvl="1"/>
            <a:r>
              <a:rPr lang="en-US" dirty="0" smtClean="0"/>
              <a:t>Location </a:t>
            </a:r>
            <a:r>
              <a:rPr lang="en-US" dirty="0" err="1" smtClean="0"/>
              <a:t>linkability</a:t>
            </a:r>
            <a:r>
              <a:rPr lang="en-US" dirty="0" smtClean="0"/>
              <a:t> breaks down into an anonymity set based on nodes in area</a:t>
            </a:r>
          </a:p>
          <a:p>
            <a:r>
              <a:rPr lang="en-US" dirty="0" smtClean="0"/>
              <a:t>Similar idea is to have the APN dedicated to creating phantom nodes</a:t>
            </a:r>
          </a:p>
          <a:p>
            <a:pPr lvl="1"/>
            <a:r>
              <a:rPr lang="en-US" dirty="0" smtClean="0"/>
              <a:t>Only good if area around moving node is essentially empty, phantom nodes would create a </a:t>
            </a:r>
            <a:r>
              <a:rPr lang="en-US" dirty="0" err="1" smtClean="0"/>
              <a:t>DoS</a:t>
            </a:r>
            <a:r>
              <a:rPr lang="en-US" dirty="0" smtClean="0"/>
              <a:t> where real nodes would attempt and fail to route to them</a:t>
            </a:r>
          </a:p>
          <a:p>
            <a:pPr lvl="2"/>
            <a:r>
              <a:rPr lang="en-US" dirty="0" smtClean="0"/>
              <a:t>Even in this case have to implement measure so that phantom nodes are far enough from the moving node so that messages are forwarded correctly</a:t>
            </a:r>
          </a:p>
          <a:p>
            <a:pPr lvl="1"/>
            <a:endParaRPr lang="en-US" dirty="0" smtClean="0"/>
          </a:p>
        </p:txBody>
      </p:sp>
    </p:spTree>
    <p:extLst>
      <p:ext uri="{BB962C8B-B14F-4D97-AF65-F5344CB8AC3E}">
        <p14:creationId xmlns:p14="http://schemas.microsoft.com/office/powerpoint/2010/main" val="28255621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Obfuscating Movement-Method 3</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Small network of APNs- two antennas</a:t>
            </a:r>
          </a:p>
          <a:p>
            <a:pPr lvl="1"/>
            <a:r>
              <a:rPr lang="en-US" dirty="0" smtClean="0"/>
              <a:t>One standard for communication with the rest of network</a:t>
            </a:r>
          </a:p>
          <a:p>
            <a:pPr lvl="1"/>
            <a:r>
              <a:rPr lang="en-US" dirty="0" smtClean="0"/>
              <a:t>One short range antenna for broadcasting within network of APNs to coordinate between them</a:t>
            </a:r>
          </a:p>
          <a:p>
            <a:r>
              <a:rPr lang="en-US" dirty="0" smtClean="0"/>
              <a:t>The network of APNs would imitate movement by switching which ones have their location shared and all using the same pseudonym</a:t>
            </a:r>
          </a:p>
          <a:p>
            <a:pPr lvl="1"/>
            <a:r>
              <a:rPr lang="en-US" dirty="0" smtClean="0"/>
              <a:t>Worst case scenario reduces anonymity set to at least two</a:t>
            </a:r>
          </a:p>
          <a:p>
            <a:pPr lvl="1"/>
            <a:r>
              <a:rPr lang="en-US" dirty="0" smtClean="0"/>
              <a:t>Best: location are </a:t>
            </a:r>
            <a:r>
              <a:rPr lang="en-US" dirty="0" err="1" smtClean="0"/>
              <a:t>unlinkable</a:t>
            </a:r>
            <a:r>
              <a:rPr lang="en-US" dirty="0" smtClean="0"/>
              <a:t> again</a:t>
            </a:r>
          </a:p>
          <a:p>
            <a:r>
              <a:rPr lang="en-US" dirty="0" smtClean="0"/>
              <a:t>Cons- adversary in close physical proximity would detect control messages between APNs and figure out that they are essentially dummies, have to implement network of APNs ahead of time anticipating movement in a low population area</a:t>
            </a:r>
          </a:p>
          <a:p>
            <a:r>
              <a:rPr lang="en-US" dirty="0" smtClean="0"/>
              <a:t>Can mix this with Method 2 to increase the range of areas that it can obfuscate movement in</a:t>
            </a:r>
            <a:endParaRPr lang="en-US" dirty="0"/>
          </a:p>
        </p:txBody>
      </p:sp>
    </p:spTree>
    <p:extLst>
      <p:ext uri="{BB962C8B-B14F-4D97-AF65-F5344CB8AC3E}">
        <p14:creationId xmlns:p14="http://schemas.microsoft.com/office/powerpoint/2010/main" val="5573634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Arbitrary Physical Node</a:t>
            </a:r>
            <a:endParaRPr lang="en-US" dirty="0"/>
          </a:p>
        </p:txBody>
      </p:sp>
      <p:sp>
        <p:nvSpPr>
          <p:cNvPr id="3" name="Content Placeholder 2"/>
          <p:cNvSpPr>
            <a:spLocks noGrp="1"/>
          </p:cNvSpPr>
          <p:nvPr>
            <p:ph idx="1"/>
          </p:nvPr>
        </p:nvSpPr>
        <p:spPr/>
        <p:txBody>
          <a:bodyPr/>
          <a:lstStyle/>
          <a:p>
            <a:r>
              <a:rPr lang="en-US" dirty="0" smtClean="0"/>
              <a:t>Essentially a dummy node</a:t>
            </a:r>
          </a:p>
          <a:p>
            <a:r>
              <a:rPr lang="en-US" dirty="0" smtClean="0"/>
              <a:t>More Utility, Higher Cost</a:t>
            </a:r>
          </a:p>
          <a:p>
            <a:pPr lvl="1"/>
            <a:r>
              <a:rPr lang="en-US" dirty="0" smtClean="0"/>
              <a:t>Create hierarchy, obfuscate location information, addition to TAP countermeasures, increase cost of specific attacks</a:t>
            </a:r>
          </a:p>
        </p:txBody>
      </p:sp>
    </p:spTree>
    <p:extLst>
      <p:ext uri="{BB962C8B-B14F-4D97-AF65-F5344CB8AC3E}">
        <p14:creationId xmlns:p14="http://schemas.microsoft.com/office/powerpoint/2010/main" val="25627776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AnoDR</a:t>
            </a:r>
            <a:endParaRPr lang="en-US" dirty="0"/>
          </a:p>
        </p:txBody>
      </p:sp>
      <p:sp>
        <p:nvSpPr>
          <p:cNvPr id="3" name="Content Placeholder 2"/>
          <p:cNvSpPr>
            <a:spLocks noGrp="1"/>
          </p:cNvSpPr>
          <p:nvPr>
            <p:ph idx="1"/>
          </p:nvPr>
        </p:nvSpPr>
        <p:spPr/>
        <p:txBody>
          <a:bodyPr/>
          <a:lstStyle/>
          <a:p>
            <a:r>
              <a:rPr lang="en-US" dirty="0" smtClean="0"/>
              <a:t>One of the first anonymous routing protocols</a:t>
            </a:r>
          </a:p>
          <a:p>
            <a:pPr lvl="1"/>
            <a:r>
              <a:rPr lang="en-US" dirty="0" smtClean="0"/>
              <a:t>Often used as a comparative standard</a:t>
            </a:r>
          </a:p>
          <a:p>
            <a:pPr lvl="1"/>
            <a:r>
              <a:rPr lang="en-US" dirty="0" smtClean="0"/>
              <a:t>Most texts designing new protocols will recommend making adjustments to this instead</a:t>
            </a:r>
          </a:p>
          <a:p>
            <a:pPr lvl="2"/>
            <a:r>
              <a:rPr lang="en-US" dirty="0" smtClean="0"/>
              <a:t>Reasons are it is hugely resilient, and designed in such a way that different aspects of the algorithm aren’t tightly coupled</a:t>
            </a:r>
          </a:p>
          <a:p>
            <a:r>
              <a:rPr lang="en-US" dirty="0" smtClean="0"/>
              <a:t>Strengths</a:t>
            </a:r>
          </a:p>
          <a:p>
            <a:pPr lvl="1"/>
            <a:r>
              <a:rPr lang="en-US" dirty="0" smtClean="0"/>
              <a:t>Location privacy</a:t>
            </a:r>
          </a:p>
          <a:p>
            <a:pPr lvl="1"/>
            <a:r>
              <a:rPr lang="en-US" dirty="0" smtClean="0"/>
              <a:t>Dynamic pseudonyms</a:t>
            </a:r>
          </a:p>
          <a:p>
            <a:pPr lvl="2"/>
            <a:r>
              <a:rPr lang="en-US" dirty="0" smtClean="0"/>
              <a:t>Pseudonyms are created for each route the node participates in</a:t>
            </a:r>
          </a:p>
          <a:p>
            <a:pPr lvl="1"/>
            <a:r>
              <a:rPr lang="en-US" dirty="0" smtClean="0"/>
              <a:t>Receiver anonymity is guaranteed in all but the most extreme cases</a:t>
            </a:r>
            <a:endParaRPr lang="en-US" dirty="0"/>
          </a:p>
        </p:txBody>
      </p:sp>
    </p:spTree>
    <p:extLst>
      <p:ext uri="{BB962C8B-B14F-4D97-AF65-F5344CB8AC3E}">
        <p14:creationId xmlns:p14="http://schemas.microsoft.com/office/powerpoint/2010/main" val="5049983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Anodr</a:t>
            </a:r>
            <a:r>
              <a:rPr lang="en-US" dirty="0" smtClean="0"/>
              <a:t> Basics- Weaknesses</a:t>
            </a:r>
            <a:endParaRPr lang="en-US" dirty="0"/>
          </a:p>
        </p:txBody>
      </p:sp>
      <p:sp>
        <p:nvSpPr>
          <p:cNvPr id="3" name="Content Placeholder 2"/>
          <p:cNvSpPr>
            <a:spLocks noGrp="1"/>
          </p:cNvSpPr>
          <p:nvPr>
            <p:ph idx="1"/>
          </p:nvPr>
        </p:nvSpPr>
        <p:spPr/>
        <p:txBody>
          <a:bodyPr/>
          <a:lstStyle/>
          <a:p>
            <a:r>
              <a:rPr lang="en-US" dirty="0" smtClean="0"/>
              <a:t>No anonymity weaknesses under normal circumstances</a:t>
            </a:r>
          </a:p>
          <a:p>
            <a:r>
              <a:rPr lang="en-US" dirty="0" smtClean="0"/>
              <a:t>High computational overhead</a:t>
            </a:r>
          </a:p>
          <a:p>
            <a:pPr lvl="1"/>
            <a:r>
              <a:rPr lang="en-US" dirty="0" smtClean="0"/>
              <a:t>Each forwarding node(uses an routing similar to onion routing to discover routes) has to generate a new secret key pair for every RREQ(route request packet)</a:t>
            </a:r>
          </a:p>
          <a:p>
            <a:pPr lvl="1"/>
            <a:r>
              <a:rPr lang="en-US" dirty="0" smtClean="0"/>
              <a:t>Whenever a node decides to forward, has to decrypt (worst case) with every private key to determine where to forward to</a:t>
            </a:r>
          </a:p>
          <a:p>
            <a:pPr lvl="1"/>
            <a:endParaRPr lang="en-US" dirty="0" smtClean="0"/>
          </a:p>
          <a:p>
            <a:pPr lvl="1"/>
            <a:endParaRPr lang="en-US" dirty="0"/>
          </a:p>
        </p:txBody>
      </p:sp>
    </p:spTree>
    <p:extLst>
      <p:ext uri="{BB962C8B-B14F-4D97-AF65-F5344CB8AC3E}">
        <p14:creationId xmlns:p14="http://schemas.microsoft.com/office/powerpoint/2010/main" val="30517986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Abnormal Circumstances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Low Network Utilization and few nodes in network</a:t>
            </a:r>
          </a:p>
          <a:p>
            <a:pPr lvl="1"/>
            <a:r>
              <a:rPr lang="en-US" dirty="0" smtClean="0"/>
              <a:t>Like onion routing it needs “many” participants</a:t>
            </a:r>
          </a:p>
          <a:p>
            <a:pPr lvl="2"/>
            <a:r>
              <a:rPr lang="en-US" dirty="0" smtClean="0"/>
              <a:t>Still fairly resilient due to TA and active attacks</a:t>
            </a:r>
          </a:p>
          <a:p>
            <a:pPr lvl="1"/>
            <a:r>
              <a:rPr lang="en-US" dirty="0" smtClean="0"/>
              <a:t>Use APNs scattered through out network to artificially boost utilization</a:t>
            </a:r>
          </a:p>
          <a:p>
            <a:pPr lvl="2"/>
            <a:r>
              <a:rPr lang="en-US" dirty="0" smtClean="0"/>
              <a:t>Functioning only as dummy nodes here</a:t>
            </a:r>
          </a:p>
          <a:p>
            <a:pPr lvl="3"/>
            <a:r>
              <a:rPr lang="en-US" dirty="0" smtClean="0"/>
              <a:t>Generation of dummy packets falls to APNs to avoid inducing more computation on actual users</a:t>
            </a:r>
          </a:p>
          <a:p>
            <a:pPr lvl="2"/>
            <a:r>
              <a:rPr lang="en-US" dirty="0" smtClean="0"/>
              <a:t>Prioritize sending to other APNs, reduce cost on non-dummy nodes</a:t>
            </a:r>
          </a:p>
          <a:p>
            <a:pPr lvl="2"/>
            <a:r>
              <a:rPr lang="en-US" dirty="0" smtClean="0"/>
              <a:t>If it is known this network is set up with dummy nodes can slightly edit APN routing to include detours, this has to be known info so senders can add extra padding</a:t>
            </a:r>
          </a:p>
          <a:p>
            <a:pPr lvl="3"/>
            <a:r>
              <a:rPr lang="en-US" dirty="0" smtClean="0"/>
              <a:t>Traffic is further obfuscated</a:t>
            </a:r>
          </a:p>
          <a:p>
            <a:pPr lvl="4"/>
            <a:r>
              <a:rPr lang="en-US" dirty="0" smtClean="0"/>
              <a:t>For an external observer this doesn’t make much difference</a:t>
            </a:r>
          </a:p>
          <a:p>
            <a:pPr lvl="4"/>
            <a:r>
              <a:rPr lang="en-US" dirty="0" smtClean="0"/>
              <a:t>For an internal observer, they will have to have corrupted more nodes to gain info</a:t>
            </a:r>
          </a:p>
          <a:p>
            <a:pPr lvl="3"/>
            <a:r>
              <a:rPr lang="en-US" dirty="0" smtClean="0"/>
              <a:t>Attackers don’t gain any more info from longer route- even with a compromised node, or several, senders and receivers don’t know all the routing info</a:t>
            </a:r>
          </a:p>
          <a:p>
            <a:pPr lvl="2"/>
            <a:endParaRPr lang="en-US" dirty="0" smtClean="0"/>
          </a:p>
          <a:p>
            <a:pPr lvl="1"/>
            <a:endParaRPr lang="en-US" dirty="0"/>
          </a:p>
        </p:txBody>
      </p:sp>
    </p:spTree>
    <p:extLst>
      <p:ext uri="{BB962C8B-B14F-4D97-AF65-F5344CB8AC3E}">
        <p14:creationId xmlns:p14="http://schemas.microsoft.com/office/powerpoint/2010/main" val="667170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idx="1"/>
          </p:nvPr>
        </p:nvSpPr>
        <p:spPr/>
        <p:txBody>
          <a:bodyPr>
            <a:normAutofit/>
          </a:bodyPr>
          <a:lstStyle/>
          <a:p>
            <a:r>
              <a:rPr lang="en-US" dirty="0" smtClean="0"/>
              <a:t>High cost can cover certain weaknesses</a:t>
            </a:r>
          </a:p>
          <a:p>
            <a:pPr lvl="1"/>
            <a:r>
              <a:rPr lang="en-US" dirty="0" smtClean="0"/>
              <a:t>Depends on the routing protocol</a:t>
            </a:r>
          </a:p>
          <a:p>
            <a:pPr lvl="1"/>
            <a:r>
              <a:rPr lang="en-US" dirty="0" smtClean="0"/>
              <a:t>“Fixing” ALARM scalability simple and fairly low cost</a:t>
            </a:r>
          </a:p>
          <a:p>
            <a:pPr lvl="1"/>
            <a:r>
              <a:rPr lang="en-US" dirty="0" smtClean="0"/>
              <a:t>Mostly just awkward implementations, and need anticipation of own network behavior</a:t>
            </a:r>
          </a:p>
          <a:p>
            <a:endParaRPr lang="en-US" dirty="0" smtClean="0"/>
          </a:p>
        </p:txBody>
      </p:sp>
    </p:spTree>
    <p:extLst>
      <p:ext uri="{BB962C8B-B14F-4D97-AF65-F5344CB8AC3E}">
        <p14:creationId xmlns:p14="http://schemas.microsoft.com/office/powerpoint/2010/main" val="13665962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Research</a:t>
            </a:r>
            <a:endParaRPr lang="en-US" dirty="0"/>
          </a:p>
        </p:txBody>
      </p:sp>
      <p:sp>
        <p:nvSpPr>
          <p:cNvPr id="3" name="Content Placeholder 2"/>
          <p:cNvSpPr>
            <a:spLocks noGrp="1"/>
          </p:cNvSpPr>
          <p:nvPr>
            <p:ph idx="1"/>
          </p:nvPr>
        </p:nvSpPr>
        <p:spPr/>
        <p:txBody>
          <a:bodyPr>
            <a:normAutofit lnSpcReduction="10000"/>
          </a:bodyPr>
          <a:lstStyle/>
          <a:p>
            <a:r>
              <a:rPr lang="en-US" dirty="0" smtClean="0"/>
              <a:t>Actually simulating the APNs</a:t>
            </a:r>
          </a:p>
          <a:p>
            <a:r>
              <a:rPr lang="en-US" dirty="0" smtClean="0"/>
              <a:t>“</a:t>
            </a:r>
            <a:r>
              <a:rPr lang="en-US" dirty="0"/>
              <a:t>Solutions” I didn’t cover</a:t>
            </a:r>
          </a:p>
          <a:p>
            <a:pPr lvl="1"/>
            <a:r>
              <a:rPr lang="en-US" dirty="0"/>
              <a:t>I didn’t cover fixes that had software implementation because I assumed they would be cheaper</a:t>
            </a:r>
          </a:p>
          <a:p>
            <a:pPr lvl="1"/>
            <a:r>
              <a:rPr lang="en-US" dirty="0"/>
              <a:t>Actually comparing costs and effectiveness of APN vs updated protocol in </a:t>
            </a:r>
            <a:r>
              <a:rPr lang="en-US" dirty="0" smtClean="0"/>
              <a:t>simulation</a:t>
            </a:r>
          </a:p>
          <a:p>
            <a:r>
              <a:rPr lang="en-US" dirty="0" smtClean="0"/>
              <a:t>Effects of Adding them to a MANET without anonymous routing</a:t>
            </a:r>
          </a:p>
          <a:p>
            <a:pPr lvl="1"/>
            <a:r>
              <a:rPr lang="en-US" dirty="0" smtClean="0"/>
              <a:t>TA resistance</a:t>
            </a:r>
          </a:p>
          <a:p>
            <a:pPr lvl="1"/>
            <a:r>
              <a:rPr lang="en-US" dirty="0" smtClean="0"/>
              <a:t>Setting up some to act as mixes</a:t>
            </a:r>
          </a:p>
          <a:p>
            <a:pPr lvl="2"/>
            <a:r>
              <a:rPr lang="en-US" dirty="0" smtClean="0"/>
              <a:t>Many as many different mixes</a:t>
            </a:r>
          </a:p>
          <a:p>
            <a:pPr lvl="2"/>
            <a:r>
              <a:rPr lang="en-US" dirty="0" smtClean="0"/>
              <a:t>A network of them covering entire geographic area to provide weak location privacy</a:t>
            </a:r>
            <a:endParaRPr lang="en-US" dirty="0"/>
          </a:p>
          <a:p>
            <a:endParaRPr lang="en-US" dirty="0"/>
          </a:p>
        </p:txBody>
      </p:sp>
    </p:spTree>
    <p:extLst>
      <p:ext uri="{BB962C8B-B14F-4D97-AF65-F5344CB8AC3E}">
        <p14:creationId xmlns:p14="http://schemas.microsoft.com/office/powerpoint/2010/main" val="16111071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Sources</a:t>
            </a:r>
            <a:endParaRPr lang="en-US" dirty="0"/>
          </a:p>
        </p:txBody>
      </p:sp>
      <p:sp>
        <p:nvSpPr>
          <p:cNvPr id="6" name="Rectangle 3"/>
          <p:cNvSpPr>
            <a:spLocks noGrp="1" noChangeArrowheads="1"/>
          </p:cNvSpPr>
          <p:nvPr>
            <p:ph idx="1"/>
          </p:nvPr>
        </p:nvSpPr>
        <p:spPr bwMode="auto">
          <a:xfrm>
            <a:off x="838200" y="2431634"/>
            <a:ext cx="10763774" cy="3139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indent="0" eaLnBrk="0" fontAlgn="base" hangingPunct="0">
              <a:lnSpc>
                <a:spcPct val="100000"/>
              </a:lnSpc>
              <a:spcBef>
                <a:spcPct val="0"/>
              </a:spcBef>
              <a:spcAft>
                <a:spcPct val="0"/>
              </a:spcAft>
              <a:buFontTx/>
              <a:buNone/>
            </a:pPr>
            <a:r>
              <a:rPr kumimoji="0" lang="en-US" altLang="en-US" sz="1800" b="0" i="0" u="none" strike="noStrike" cap="none" normalizeH="0" baseline="0" dirty="0" err="1" smtClean="0">
                <a:ln>
                  <a:noFill/>
                </a:ln>
                <a:solidFill>
                  <a:schemeClr val="tx1"/>
                </a:solidFill>
                <a:effectLst/>
                <a:latin typeface="Arial" panose="020B0604020202020204" pitchFamily="34" charset="0"/>
              </a:rPr>
              <a:t>Defrawy</a:t>
            </a:r>
            <a:r>
              <a:rPr kumimoji="0" lang="en-US" altLang="en-US" sz="1800" b="0" i="0" u="none" strike="noStrike" cap="none" normalizeH="0" baseline="0" dirty="0" smtClean="0">
                <a:ln>
                  <a:noFill/>
                </a:ln>
                <a:solidFill>
                  <a:schemeClr val="tx1"/>
                </a:solidFill>
                <a:effectLst/>
                <a:latin typeface="Arial" panose="020B0604020202020204" pitchFamily="34" charset="0"/>
              </a:rPr>
              <a:t>, K., &amp; </a:t>
            </a:r>
            <a:r>
              <a:rPr kumimoji="0" lang="en-US" altLang="en-US" sz="1800" b="0" i="0" u="none" strike="noStrike" cap="none" normalizeH="0" baseline="0" dirty="0" err="1" smtClean="0">
                <a:ln>
                  <a:noFill/>
                </a:ln>
                <a:solidFill>
                  <a:schemeClr val="tx1"/>
                </a:solidFill>
                <a:effectLst/>
                <a:latin typeface="Arial" panose="020B0604020202020204" pitchFamily="34" charset="0"/>
              </a:rPr>
              <a:t>Tsudik</a:t>
            </a:r>
            <a:r>
              <a:rPr kumimoji="0" lang="en-US" altLang="en-US" sz="1800" b="0" i="0" u="none" strike="noStrike" cap="none" normalizeH="0" baseline="0" dirty="0" smtClean="0">
                <a:ln>
                  <a:noFill/>
                </a:ln>
                <a:solidFill>
                  <a:schemeClr val="tx1"/>
                </a:solidFill>
                <a:effectLst/>
                <a:latin typeface="Arial" panose="020B0604020202020204" pitchFamily="34" charset="0"/>
              </a:rPr>
              <a:t>, G. (2011). ALARM: Anonymous Location-Aided Routing in Suspicious MANETs. 	</a:t>
            </a:r>
            <a:r>
              <a:rPr kumimoji="0" lang="en-US" altLang="en-US" sz="1800" b="0" i="1" u="none" strike="noStrike" cap="none" normalizeH="0" baseline="0" dirty="0" smtClean="0">
                <a:ln>
                  <a:noFill/>
                </a:ln>
                <a:solidFill>
                  <a:schemeClr val="tx1"/>
                </a:solidFill>
                <a:effectLst/>
                <a:latin typeface="Arial" panose="020B0604020202020204" pitchFamily="34" charset="0"/>
              </a:rPr>
              <a:t>IEEE Transactions on Mobile Computing IEEE Trans. on Mobile </a:t>
            </a:r>
            <a:r>
              <a:rPr kumimoji="0" lang="en-US" altLang="en-US" sz="1800" b="0" i="1" u="none" strike="noStrike" cap="none" normalizeH="0" baseline="0" dirty="0" err="1" smtClean="0">
                <a:ln>
                  <a:noFill/>
                </a:ln>
                <a:solidFill>
                  <a:schemeClr val="tx1"/>
                </a:solidFill>
                <a:effectLst/>
                <a:latin typeface="Arial" panose="020B0604020202020204" pitchFamily="34" charset="0"/>
              </a:rPr>
              <a:t>Comput</a:t>
            </a:r>
            <a:r>
              <a:rPr kumimoji="0" lang="en-US" altLang="en-US" sz="1800" b="0" i="1" u="none" strike="noStrike" cap="none" normalizeH="0" baseline="0" dirty="0" smtClean="0">
                <a:ln>
                  <a:noFill/>
                </a:ln>
                <a:solidFill>
                  <a:schemeClr val="tx1"/>
                </a:solidFill>
                <a:effectLst/>
                <a:latin typeface="Arial" panose="020B0604020202020204" pitchFamily="34" charset="0"/>
              </a:rPr>
              <a:t>.,</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1" u="none" strike="noStrike" cap="none" normalizeH="0" baseline="0" dirty="0" smtClean="0">
                <a:ln>
                  <a:noFill/>
                </a:ln>
                <a:solidFill>
                  <a:schemeClr val="tx1"/>
                </a:solidFill>
                <a:effectLst/>
                <a:latin typeface="Arial" panose="020B0604020202020204" pitchFamily="34" charset="0"/>
              </a:rPr>
              <a:t>10</a:t>
            </a:r>
            <a:r>
              <a:rPr kumimoji="0" lang="en-US" altLang="en-US" sz="1800" b="0" i="0" u="none" strike="noStrike" cap="none" normalizeH="0" baseline="0" dirty="0" smtClean="0">
                <a:ln>
                  <a:noFill/>
                </a:ln>
                <a:solidFill>
                  <a:schemeClr val="tx1"/>
                </a:solidFill>
                <a:effectLst/>
                <a:latin typeface="Arial" panose="020B0604020202020204" pitchFamily="34" charset="0"/>
              </a:rPr>
              <a:t>(9), 1345-1358. 	Retrieved December 6, 2015. </a:t>
            </a:r>
          </a:p>
          <a:p>
            <a:pPr marL="0" indent="0" eaLnBrk="0" fontAlgn="base" hangingPunct="0">
              <a:lnSpc>
                <a:spcPct val="100000"/>
              </a:lnSpc>
              <a:spcBef>
                <a:spcPct val="0"/>
              </a:spcBef>
              <a:spcAft>
                <a:spcPct val="0"/>
              </a:spcAft>
              <a:buFontTx/>
              <a:buNone/>
            </a:pPr>
            <a:r>
              <a:rPr kumimoji="0" lang="en-US" altLang="en-US" sz="1800" b="0" i="0" u="none" strike="noStrike" cap="none" normalizeH="0" baseline="0" dirty="0" smtClean="0">
                <a:ln>
                  <a:noFill/>
                </a:ln>
                <a:solidFill>
                  <a:schemeClr val="tx1"/>
                </a:solidFill>
                <a:effectLst/>
                <a:latin typeface="Arial" panose="020B0604020202020204" pitchFamily="34" charset="0"/>
              </a:rPr>
              <a:t>Kong, J., &amp; Hong, X. (</a:t>
            </a:r>
            <a:r>
              <a:rPr kumimoji="0" lang="en-US" altLang="en-US" sz="1800" b="0" i="0" u="none" strike="noStrike" cap="none" normalizeH="0" baseline="0" dirty="0" err="1" smtClean="0">
                <a:ln>
                  <a:noFill/>
                </a:ln>
                <a:solidFill>
                  <a:schemeClr val="tx1"/>
                </a:solidFill>
                <a:effectLst/>
                <a:latin typeface="Arial" panose="020B0604020202020204" pitchFamily="34" charset="0"/>
              </a:rPr>
              <a:t>n.d.</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Anodr</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1" u="none" strike="noStrike" cap="none" normalizeH="0" baseline="0" dirty="0" smtClean="0">
                <a:ln>
                  <a:noFill/>
                </a:ln>
                <a:solidFill>
                  <a:schemeClr val="tx1"/>
                </a:solidFill>
                <a:effectLst/>
                <a:latin typeface="Arial" panose="020B0604020202020204" pitchFamily="34" charset="0"/>
              </a:rPr>
              <a:t>Proceedings of the 4th ACM International Symposium on Mobile Ad 	Hoc Networking &amp; Computing - </a:t>
            </a:r>
            <a:r>
              <a:rPr kumimoji="0" lang="en-US" altLang="en-US" sz="1800" b="0" i="1" u="none" strike="noStrike" cap="none" normalizeH="0" baseline="0" dirty="0" err="1" smtClean="0">
                <a:ln>
                  <a:noFill/>
                </a:ln>
                <a:solidFill>
                  <a:schemeClr val="tx1"/>
                </a:solidFill>
                <a:effectLst/>
                <a:latin typeface="Arial" panose="020B0604020202020204" pitchFamily="34" charset="0"/>
              </a:rPr>
              <a:t>MobiHoc</a:t>
            </a:r>
            <a:r>
              <a:rPr kumimoji="0" lang="en-US" altLang="en-US" sz="1800" b="0" i="1" u="none" strike="noStrike" cap="none" normalizeH="0" baseline="0" dirty="0" smtClean="0">
                <a:ln>
                  <a:noFill/>
                </a:ln>
                <a:solidFill>
                  <a:schemeClr val="tx1"/>
                </a:solidFill>
                <a:effectLst/>
                <a:latin typeface="Arial" panose="020B0604020202020204" pitchFamily="34" charset="0"/>
              </a:rPr>
              <a:t> '03</a:t>
            </a:r>
            <a:r>
              <a:rPr kumimoji="0" lang="en-US" altLang="en-US" sz="1800" b="0" i="0" u="none" strike="noStrike" cap="none" normalizeH="0" baseline="0" dirty="0" smtClean="0">
                <a:ln>
                  <a:noFill/>
                </a:ln>
                <a:solidFill>
                  <a:schemeClr val="tx1"/>
                </a:solidFill>
                <a:effectLst/>
                <a:latin typeface="Arial" panose="020B0604020202020204" pitchFamily="34" charset="0"/>
              </a:rPr>
              <a:t>. </a:t>
            </a:r>
          </a:p>
          <a:p>
            <a:pPr marL="0" indent="0" eaLnBrk="0" fontAlgn="base" hangingPunct="0">
              <a:lnSpc>
                <a:spcPct val="100000"/>
              </a:lnSpc>
              <a:spcBef>
                <a:spcPct val="0"/>
              </a:spcBef>
              <a:spcAft>
                <a:spcPct val="0"/>
              </a:spcAft>
              <a:buFontTx/>
              <a:buNone/>
            </a:pPr>
            <a:r>
              <a:rPr kumimoji="0" lang="en-US" altLang="en-US" sz="1800" b="0" i="0" u="none" strike="noStrike" cap="none" normalizeH="0" baseline="0" dirty="0" smtClean="0">
                <a:ln>
                  <a:noFill/>
                </a:ln>
                <a:solidFill>
                  <a:schemeClr val="tx1"/>
                </a:solidFill>
                <a:effectLst/>
                <a:latin typeface="Arial" panose="020B0604020202020204" pitchFamily="34" charset="0"/>
              </a:rPr>
              <a:t>Newman, R., Moskowitz, I., </a:t>
            </a:r>
            <a:r>
              <a:rPr kumimoji="0" lang="en-US" altLang="en-US" sz="1800" b="0" i="0" u="none" strike="noStrike" cap="none" normalizeH="0" baseline="0" dirty="0" err="1" smtClean="0">
                <a:ln>
                  <a:noFill/>
                </a:ln>
                <a:solidFill>
                  <a:schemeClr val="tx1"/>
                </a:solidFill>
                <a:effectLst/>
                <a:latin typeface="Arial" panose="020B0604020202020204" pitchFamily="34" charset="0"/>
              </a:rPr>
              <a:t>Syverson</a:t>
            </a:r>
            <a:r>
              <a:rPr kumimoji="0" lang="en-US" altLang="en-US" sz="1800" b="0" i="0" u="none" strike="noStrike" cap="none" normalizeH="0" baseline="0" dirty="0" smtClean="0">
                <a:ln>
                  <a:noFill/>
                </a:ln>
                <a:solidFill>
                  <a:schemeClr val="tx1"/>
                </a:solidFill>
                <a:effectLst/>
                <a:latin typeface="Arial" panose="020B0604020202020204" pitchFamily="34" charset="0"/>
              </a:rPr>
              <a:t>, P., &amp; </a:t>
            </a:r>
            <a:r>
              <a:rPr kumimoji="0" lang="en-US" altLang="en-US" sz="1800" b="0" i="0" u="none" strike="noStrike" cap="none" normalizeH="0" baseline="0" dirty="0" err="1" smtClean="0">
                <a:ln>
                  <a:noFill/>
                </a:ln>
                <a:solidFill>
                  <a:schemeClr val="tx1"/>
                </a:solidFill>
                <a:effectLst/>
                <a:latin typeface="Arial" panose="020B0604020202020204" pitchFamily="34" charset="0"/>
              </a:rPr>
              <a:t>Serjantov</a:t>
            </a:r>
            <a:r>
              <a:rPr kumimoji="0" lang="en-US" altLang="en-US" sz="1800" b="0" i="0" u="none" strike="noStrike" cap="none" normalizeH="0" baseline="0" dirty="0" smtClean="0">
                <a:ln>
                  <a:noFill/>
                </a:ln>
                <a:solidFill>
                  <a:schemeClr val="tx1"/>
                </a:solidFill>
                <a:effectLst/>
                <a:latin typeface="Arial" panose="020B0604020202020204" pitchFamily="34" charset="0"/>
              </a:rPr>
              <a:t>, A. (</a:t>
            </a:r>
            <a:r>
              <a:rPr kumimoji="0" lang="en-US" altLang="en-US" sz="1800" b="0" i="0" u="none" strike="noStrike" cap="none" normalizeH="0" baseline="0" dirty="0" err="1" smtClean="0">
                <a:ln>
                  <a:noFill/>
                </a:ln>
                <a:solidFill>
                  <a:schemeClr val="tx1"/>
                </a:solidFill>
                <a:effectLst/>
                <a:latin typeface="Arial" panose="020B0604020202020204" pitchFamily="34" charset="0"/>
              </a:rPr>
              <a:t>n.d.</a:t>
            </a:r>
            <a:r>
              <a:rPr kumimoji="0" lang="en-US" altLang="en-US" sz="1800" b="0" i="0" u="none" strike="noStrike" cap="none" normalizeH="0" baseline="0" dirty="0" smtClean="0">
                <a:ln>
                  <a:noFill/>
                </a:ln>
                <a:solidFill>
                  <a:schemeClr val="tx1"/>
                </a:solidFill>
                <a:effectLst/>
                <a:latin typeface="Arial" panose="020B0604020202020204" pitchFamily="34" charset="0"/>
              </a:rPr>
              <a:t>). Metrics for Traffic Analysis Prevention. 	</a:t>
            </a:r>
            <a:r>
              <a:rPr kumimoji="0" lang="en-US" altLang="en-US" sz="1800" b="0" i="1" u="none" strike="noStrike" cap="none" normalizeH="0" baseline="0" dirty="0" smtClean="0">
                <a:ln>
                  <a:noFill/>
                </a:ln>
                <a:solidFill>
                  <a:schemeClr val="tx1"/>
                </a:solidFill>
                <a:effectLst/>
                <a:latin typeface="Arial" panose="020B0604020202020204" pitchFamily="34" charset="0"/>
              </a:rPr>
              <a:t>Privacy Enhancing Technologies</a:t>
            </a:r>
            <a:r>
              <a:rPr kumimoji="0" lang="en-US" altLang="en-US" sz="1800" b="0" i="0" u="none" strike="noStrike" cap="none" normalizeH="0" baseline="0" dirty="0" smtClean="0">
                <a:ln>
                  <a:noFill/>
                </a:ln>
                <a:solidFill>
                  <a:schemeClr val="tx1"/>
                </a:solidFill>
                <a:effectLst/>
                <a:latin typeface="Arial" panose="020B0604020202020204" pitchFamily="34" charset="0"/>
              </a:rPr>
              <a:t>. </a:t>
            </a:r>
          </a:p>
          <a:p>
            <a:pPr marL="0" indent="0" eaLnBrk="0" fontAlgn="base" hangingPunct="0">
              <a:lnSpc>
                <a:spcPct val="100000"/>
              </a:lnSpc>
              <a:spcBef>
                <a:spcPct val="0"/>
              </a:spcBef>
              <a:spcAft>
                <a:spcPct val="0"/>
              </a:spcAft>
              <a:buFontTx/>
              <a:buNone/>
            </a:pPr>
            <a:r>
              <a:rPr kumimoji="0" lang="en-US" altLang="en-US" sz="1800" b="0" i="0" u="none" strike="noStrike" cap="none" normalizeH="0" baseline="0" dirty="0" err="1" smtClean="0">
                <a:ln>
                  <a:noFill/>
                </a:ln>
                <a:solidFill>
                  <a:schemeClr val="tx1"/>
                </a:solidFill>
                <a:effectLst/>
                <a:latin typeface="Arial" panose="020B0604020202020204" pitchFamily="34" charset="0"/>
              </a:rPr>
              <a:t>Vargheses</a:t>
            </a:r>
            <a:r>
              <a:rPr kumimoji="0" lang="en-US" altLang="en-US" sz="1800" b="0" i="0" u="none" strike="noStrike" cap="none" normalizeH="0" baseline="0" dirty="0" smtClean="0">
                <a:ln>
                  <a:noFill/>
                </a:ln>
                <a:solidFill>
                  <a:schemeClr val="tx1"/>
                </a:solidFill>
                <a:effectLst/>
                <a:latin typeface="Arial" panose="020B0604020202020204" pitchFamily="34" charset="0"/>
              </a:rPr>
              <a:t>, S., &amp; Raja, I. (</a:t>
            </a:r>
            <a:r>
              <a:rPr kumimoji="0" lang="en-US" altLang="en-US" sz="1800" b="0" i="0" u="none" strike="noStrike" cap="none" normalizeH="0" baseline="0" dirty="0" err="1" smtClean="0">
                <a:ln>
                  <a:noFill/>
                </a:ln>
                <a:solidFill>
                  <a:schemeClr val="tx1"/>
                </a:solidFill>
                <a:effectLst/>
                <a:latin typeface="Arial" panose="020B0604020202020204" pitchFamily="34" charset="0"/>
              </a:rPr>
              <a:t>n.d.</a:t>
            </a:r>
            <a:r>
              <a:rPr kumimoji="0" lang="en-US" altLang="en-US" sz="1800" b="0" i="0" u="none" strike="noStrike" cap="none" normalizeH="0" baseline="0" dirty="0" smtClean="0">
                <a:ln>
                  <a:noFill/>
                </a:ln>
                <a:solidFill>
                  <a:schemeClr val="tx1"/>
                </a:solidFill>
                <a:effectLst/>
                <a:latin typeface="Arial" panose="020B0604020202020204" pitchFamily="34" charset="0"/>
              </a:rPr>
              <a:t>). A Survey on Anonymous Routing Protocols in MANET. </a:t>
            </a:r>
            <a:r>
              <a:rPr kumimoji="0" lang="en-US" altLang="en-US" sz="1800" b="0" i="1" u="none" strike="noStrike" cap="none" normalizeH="0" baseline="0" dirty="0" smtClean="0">
                <a:ln>
                  <a:noFill/>
                </a:ln>
                <a:solidFill>
                  <a:schemeClr val="tx1"/>
                </a:solidFill>
                <a:effectLst/>
                <a:latin typeface="Arial" panose="020B0604020202020204" pitchFamily="34" charset="0"/>
              </a:rPr>
              <a:t>RECENT 	ADVANCES in NETWORKING, VLSI and SIGNAL PROCESSING</a:t>
            </a:r>
            <a:r>
              <a:rPr kumimoji="0" lang="en-US" altLang="en-US" sz="1800" b="0" i="0" u="none" strike="noStrike" cap="none" normalizeH="0" baseline="0" dirty="0" smtClean="0">
                <a:ln>
                  <a:noFill/>
                </a:ln>
                <a:solidFill>
                  <a:schemeClr val="tx1"/>
                </a:solidFill>
                <a:effectLst/>
                <a:latin typeface="Arial" panose="020B0604020202020204" pitchFamily="34" charset="0"/>
              </a:rPr>
              <a:t>. </a:t>
            </a:r>
          </a:p>
          <a:p>
            <a:pPr marL="0" indent="0" eaLnBrk="0" fontAlgn="base" hangingPunct="0">
              <a:lnSpc>
                <a:spcPct val="100000"/>
              </a:lnSpc>
              <a:spcBef>
                <a:spcPct val="0"/>
              </a:spcBef>
              <a:spcAft>
                <a:spcPct val="0"/>
              </a:spcAft>
              <a:buFontTx/>
              <a:buNone/>
            </a:pPr>
            <a:r>
              <a:rPr kumimoji="0" lang="en-US" altLang="en-US" sz="1800" b="0" i="0" u="none" strike="noStrike" cap="none" normalizeH="0" baseline="0" dirty="0" err="1" smtClean="0">
                <a:ln>
                  <a:noFill/>
                </a:ln>
                <a:solidFill>
                  <a:schemeClr val="tx1"/>
                </a:solidFill>
                <a:effectLst/>
                <a:latin typeface="Arial" panose="020B0604020202020204" pitchFamily="34" charset="0"/>
              </a:rPr>
              <a:t>Vijayan</a:t>
            </a:r>
            <a:r>
              <a:rPr kumimoji="0" lang="en-US" altLang="en-US" sz="1800" b="0" i="0" u="none" strike="noStrike" cap="none" normalizeH="0" baseline="0" dirty="0" smtClean="0">
                <a:ln>
                  <a:noFill/>
                </a:ln>
                <a:solidFill>
                  <a:schemeClr val="tx1"/>
                </a:solidFill>
                <a:effectLst/>
                <a:latin typeface="Arial" panose="020B0604020202020204" pitchFamily="34" charset="0"/>
              </a:rPr>
              <a:t>, A., &amp; Thomas, T. (2014). Anonymity, </a:t>
            </a:r>
            <a:r>
              <a:rPr kumimoji="0" lang="en-US" altLang="en-US" sz="1800" b="0" i="0" u="none" strike="noStrike" cap="none" normalizeH="0" baseline="0" dirty="0" err="1" smtClean="0">
                <a:ln>
                  <a:noFill/>
                </a:ln>
                <a:solidFill>
                  <a:schemeClr val="tx1"/>
                </a:solidFill>
                <a:effectLst/>
                <a:latin typeface="Arial" panose="020B0604020202020204" pitchFamily="34" charset="0"/>
              </a:rPr>
              <a:t>unlinkability</a:t>
            </a:r>
            <a:r>
              <a:rPr kumimoji="0" lang="en-US" altLang="en-US" sz="1800" b="0" i="0" u="none" strike="noStrike" cap="none" normalizeH="0" baseline="0" dirty="0" smtClean="0">
                <a:ln>
                  <a:noFill/>
                </a:ln>
                <a:solidFill>
                  <a:schemeClr val="tx1"/>
                </a:solidFill>
                <a:effectLst/>
                <a:latin typeface="Arial" panose="020B0604020202020204" pitchFamily="34" charset="0"/>
              </a:rPr>
              <a:t> and </a:t>
            </a:r>
            <a:r>
              <a:rPr kumimoji="0" lang="en-US" altLang="en-US" sz="1800" b="0" i="0" u="none" strike="noStrike" cap="none" normalizeH="0" baseline="0" dirty="0" err="1" smtClean="0">
                <a:ln>
                  <a:noFill/>
                </a:ln>
                <a:solidFill>
                  <a:schemeClr val="tx1"/>
                </a:solidFill>
                <a:effectLst/>
                <a:latin typeface="Arial" panose="020B0604020202020204" pitchFamily="34" charset="0"/>
              </a:rPr>
              <a:t>unobservability</a:t>
            </a:r>
            <a:r>
              <a:rPr kumimoji="0" lang="en-US" altLang="en-US" sz="1800" b="0" i="0" u="none" strike="noStrike" cap="none" normalizeH="0" baseline="0" dirty="0" smtClean="0">
                <a:ln>
                  <a:noFill/>
                </a:ln>
                <a:solidFill>
                  <a:schemeClr val="tx1"/>
                </a:solidFill>
                <a:effectLst/>
                <a:latin typeface="Arial" panose="020B0604020202020204" pitchFamily="34" charset="0"/>
              </a:rPr>
              <a:t> in mobile ad hoc networks. 	</a:t>
            </a:r>
            <a:r>
              <a:rPr kumimoji="0" lang="en-US" altLang="en-US" sz="1800" b="0" i="1" u="none" strike="noStrike" cap="none" normalizeH="0" baseline="0" dirty="0" smtClean="0">
                <a:ln>
                  <a:noFill/>
                </a:ln>
                <a:solidFill>
                  <a:schemeClr val="tx1"/>
                </a:solidFill>
                <a:effectLst/>
                <a:latin typeface="Arial" panose="020B0604020202020204" pitchFamily="34" charset="0"/>
              </a:rPr>
              <a:t>2014 International Conference on Communication and Signal Processing</a:t>
            </a:r>
            <a:r>
              <a:rPr kumimoji="0" lang="en-US" altLang="en-US" sz="1800" b="0" i="0" u="none" strike="noStrike" cap="none" normalizeH="0" baseline="0" dirty="0" smtClean="0">
                <a:ln>
                  <a:noFill/>
                </a:ln>
                <a:solidFill>
                  <a:schemeClr val="tx1"/>
                </a:solidFill>
                <a:effectLst/>
                <a:latin typeface="Arial" panose="020B0604020202020204" pitchFamily="34" charset="0"/>
              </a:rPr>
              <a:t>. </a:t>
            </a:r>
          </a:p>
        </p:txBody>
      </p:sp>
    </p:spTree>
    <p:extLst>
      <p:ext uri="{BB962C8B-B14F-4D97-AF65-F5344CB8AC3E}">
        <p14:creationId xmlns:p14="http://schemas.microsoft.com/office/powerpoint/2010/main" val="37746858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Goals</a:t>
            </a:r>
            <a:endParaRPr lang="en-US" dirty="0"/>
          </a:p>
        </p:txBody>
      </p:sp>
      <p:sp>
        <p:nvSpPr>
          <p:cNvPr id="3" name="Content Placeholder 2"/>
          <p:cNvSpPr>
            <a:spLocks noGrp="1"/>
          </p:cNvSpPr>
          <p:nvPr>
            <p:ph idx="1"/>
          </p:nvPr>
        </p:nvSpPr>
        <p:spPr/>
        <p:txBody>
          <a:bodyPr/>
          <a:lstStyle/>
          <a:p>
            <a:r>
              <a:rPr lang="en-US" dirty="0" smtClean="0"/>
              <a:t>Original Project Goal was to focus on increasing resilience to traffic analysis</a:t>
            </a:r>
          </a:p>
          <a:p>
            <a:pPr lvl="1"/>
            <a:r>
              <a:rPr lang="en-US" dirty="0" smtClean="0"/>
              <a:t>One of the first thing most anonymous routing protocols covered for a MANET was TA resilience</a:t>
            </a:r>
          </a:p>
          <a:p>
            <a:endParaRPr lang="en-US" dirty="0"/>
          </a:p>
        </p:txBody>
      </p:sp>
    </p:spTree>
    <p:extLst>
      <p:ext uri="{BB962C8B-B14F-4D97-AF65-F5344CB8AC3E}">
        <p14:creationId xmlns:p14="http://schemas.microsoft.com/office/powerpoint/2010/main" val="28218468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Goals- Issues with Original Goal</a:t>
            </a:r>
            <a:endParaRPr lang="en-US" dirty="0"/>
          </a:p>
        </p:txBody>
      </p:sp>
      <p:sp>
        <p:nvSpPr>
          <p:cNvPr id="3" name="Content Placeholder 2"/>
          <p:cNvSpPr>
            <a:spLocks noGrp="1"/>
          </p:cNvSpPr>
          <p:nvPr>
            <p:ph idx="1"/>
          </p:nvPr>
        </p:nvSpPr>
        <p:spPr/>
        <p:txBody>
          <a:bodyPr>
            <a:normAutofit fontScale="92500" lnSpcReduction="20000"/>
          </a:bodyPr>
          <a:lstStyle/>
          <a:p>
            <a:endParaRPr lang="en-US" dirty="0" smtClean="0"/>
          </a:p>
          <a:p>
            <a:endParaRPr lang="en-US" dirty="0"/>
          </a:p>
          <a:p>
            <a:endParaRPr lang="en-US" dirty="0" smtClean="0"/>
          </a:p>
          <a:p>
            <a:endParaRPr lang="en-US" dirty="0"/>
          </a:p>
          <a:p>
            <a:endParaRPr lang="en-US" dirty="0" smtClean="0"/>
          </a:p>
          <a:p>
            <a:r>
              <a:rPr lang="en-US" dirty="0" smtClean="0"/>
              <a:t>Left is before adding a dummy node</a:t>
            </a:r>
          </a:p>
          <a:p>
            <a:pPr lvl="1"/>
            <a:r>
              <a:rPr lang="en-US" dirty="0" smtClean="0"/>
              <a:t>Thought was key node placement, would help create a network topology closer to what the neutral matrix assumed</a:t>
            </a:r>
          </a:p>
          <a:p>
            <a:pPr lvl="2"/>
            <a:r>
              <a:rPr lang="en-US" dirty="0" smtClean="0"/>
              <a:t>Hugely important because an attacker can derive physical locations and predict movements via traffic analysis</a:t>
            </a:r>
          </a:p>
          <a:p>
            <a:pPr lvl="1"/>
            <a:r>
              <a:rPr lang="en-US" dirty="0" smtClean="0"/>
              <a:t> Location privacy is one of the first things most anonymous routing protocols handle</a:t>
            </a:r>
          </a:p>
          <a:p>
            <a:pPr lvl="2"/>
            <a:r>
              <a:rPr lang="en-US" dirty="0" smtClean="0"/>
              <a:t>Done via location </a:t>
            </a:r>
            <a:r>
              <a:rPr lang="en-US" dirty="0" err="1" smtClean="0"/>
              <a:t>unlinkability</a:t>
            </a:r>
            <a:endParaRPr lang="en-US" dirty="0" smtClean="0"/>
          </a:p>
          <a:p>
            <a:pPr lvl="2"/>
            <a:r>
              <a:rPr lang="en-US" dirty="0" smtClean="0"/>
              <a:t>Completely hiding location information</a:t>
            </a:r>
          </a:p>
          <a:p>
            <a:pPr lvl="1"/>
            <a:endParaRPr lang="en-US" dirty="0"/>
          </a:p>
        </p:txBody>
      </p:sp>
      <p:sp>
        <p:nvSpPr>
          <p:cNvPr id="4" name="Oval 3"/>
          <p:cNvSpPr/>
          <p:nvPr/>
        </p:nvSpPr>
        <p:spPr>
          <a:xfrm>
            <a:off x="1423051" y="1964752"/>
            <a:ext cx="385010" cy="41709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2017295" y="2504913"/>
            <a:ext cx="385010" cy="41709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2222048" y="3298948"/>
            <a:ext cx="385010" cy="41709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2834757" y="2922008"/>
            <a:ext cx="385010" cy="41709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p:cNvCxnSpPr/>
          <p:nvPr/>
        </p:nvCxnSpPr>
        <p:spPr>
          <a:xfrm>
            <a:off x="2209800" y="2922008"/>
            <a:ext cx="125014" cy="45369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a:stCxn id="5" idx="6"/>
            <a:endCxn id="7" idx="1"/>
          </p:cNvCxnSpPr>
          <p:nvPr/>
        </p:nvCxnSpPr>
        <p:spPr>
          <a:xfrm>
            <a:off x="2402305" y="2713461"/>
            <a:ext cx="488835" cy="269629"/>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a:endCxn id="7" idx="3"/>
          </p:cNvCxnSpPr>
          <p:nvPr/>
        </p:nvCxnSpPr>
        <p:spPr>
          <a:xfrm flipV="1">
            <a:off x="2470936" y="3278021"/>
            <a:ext cx="420204" cy="158759"/>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a:stCxn id="5" idx="1"/>
            <a:endCxn id="4" idx="5"/>
          </p:cNvCxnSpPr>
          <p:nvPr/>
        </p:nvCxnSpPr>
        <p:spPr>
          <a:xfrm flipH="1" flipV="1">
            <a:off x="1751678" y="2320765"/>
            <a:ext cx="322000" cy="245230"/>
          </a:xfrm>
          <a:prstGeom prst="line">
            <a:avLst/>
          </a:prstGeom>
        </p:spPr>
        <p:style>
          <a:lnRef idx="1">
            <a:schemeClr val="accent1"/>
          </a:lnRef>
          <a:fillRef idx="0">
            <a:schemeClr val="accent1"/>
          </a:fillRef>
          <a:effectRef idx="0">
            <a:schemeClr val="accent1"/>
          </a:effectRef>
          <a:fontRef idx="minor">
            <a:schemeClr val="tx1"/>
          </a:fontRef>
        </p:style>
      </p:cxnSp>
      <p:sp>
        <p:nvSpPr>
          <p:cNvPr id="12" name="Oval 11"/>
          <p:cNvSpPr/>
          <p:nvPr/>
        </p:nvSpPr>
        <p:spPr>
          <a:xfrm>
            <a:off x="4976719" y="1825625"/>
            <a:ext cx="385010" cy="41709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5570963" y="2365786"/>
            <a:ext cx="385010" cy="41709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5695977" y="3236571"/>
            <a:ext cx="385010" cy="41709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6388425" y="2782881"/>
            <a:ext cx="385010" cy="41709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a:endCxn id="14" idx="0"/>
          </p:cNvCxnSpPr>
          <p:nvPr/>
        </p:nvCxnSpPr>
        <p:spPr>
          <a:xfrm>
            <a:off x="5763468" y="2782881"/>
            <a:ext cx="125014" cy="45369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a:stCxn id="13" idx="6"/>
            <a:endCxn id="15" idx="1"/>
          </p:cNvCxnSpPr>
          <p:nvPr/>
        </p:nvCxnSpPr>
        <p:spPr>
          <a:xfrm>
            <a:off x="5955973" y="2574334"/>
            <a:ext cx="488835" cy="269629"/>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a:stCxn id="14" idx="7"/>
            <a:endCxn id="15" idx="3"/>
          </p:cNvCxnSpPr>
          <p:nvPr/>
        </p:nvCxnSpPr>
        <p:spPr>
          <a:xfrm flipV="1">
            <a:off x="6024604" y="3138894"/>
            <a:ext cx="420204" cy="158759"/>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a:endCxn id="12" idx="5"/>
          </p:cNvCxnSpPr>
          <p:nvPr/>
        </p:nvCxnSpPr>
        <p:spPr>
          <a:xfrm flipH="1" flipV="1">
            <a:off x="5305346" y="2181638"/>
            <a:ext cx="265617" cy="209043"/>
          </a:xfrm>
          <a:prstGeom prst="line">
            <a:avLst/>
          </a:prstGeom>
        </p:spPr>
        <p:style>
          <a:lnRef idx="1">
            <a:schemeClr val="accent1"/>
          </a:lnRef>
          <a:fillRef idx="0">
            <a:schemeClr val="accent1"/>
          </a:fillRef>
          <a:effectRef idx="0">
            <a:schemeClr val="accent1"/>
          </a:effectRef>
          <a:fontRef idx="minor">
            <a:schemeClr val="tx1"/>
          </a:fontRef>
        </p:style>
      </p:cxnSp>
      <p:sp>
        <p:nvSpPr>
          <p:cNvPr id="20" name="Oval 19"/>
          <p:cNvSpPr/>
          <p:nvPr/>
        </p:nvSpPr>
        <p:spPr>
          <a:xfrm>
            <a:off x="5004043" y="2704549"/>
            <a:ext cx="385010" cy="41709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 name="Straight Connector 20"/>
          <p:cNvCxnSpPr>
            <a:stCxn id="12" idx="4"/>
          </p:cNvCxnSpPr>
          <p:nvPr/>
        </p:nvCxnSpPr>
        <p:spPr>
          <a:xfrm>
            <a:off x="5169224" y="2242720"/>
            <a:ext cx="27324" cy="461829"/>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a:endCxn id="14" idx="1"/>
          </p:cNvCxnSpPr>
          <p:nvPr/>
        </p:nvCxnSpPr>
        <p:spPr>
          <a:xfrm>
            <a:off x="5196547" y="3138894"/>
            <a:ext cx="555813" cy="158759"/>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a:stCxn id="20" idx="6"/>
            <a:endCxn id="13" idx="3"/>
          </p:cNvCxnSpPr>
          <p:nvPr/>
        </p:nvCxnSpPr>
        <p:spPr>
          <a:xfrm flipV="1">
            <a:off x="5389053" y="2721799"/>
            <a:ext cx="238293" cy="19129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56878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Goals</a:t>
            </a:r>
            <a:endParaRPr lang="en-US" dirty="0"/>
          </a:p>
        </p:txBody>
      </p:sp>
      <p:sp>
        <p:nvSpPr>
          <p:cNvPr id="3" name="Content Placeholder 2"/>
          <p:cNvSpPr>
            <a:spLocks noGrp="1"/>
          </p:cNvSpPr>
          <p:nvPr>
            <p:ph idx="1"/>
          </p:nvPr>
        </p:nvSpPr>
        <p:spPr/>
        <p:txBody>
          <a:bodyPr/>
          <a:lstStyle/>
          <a:p>
            <a:r>
              <a:rPr lang="en-US" dirty="0"/>
              <a:t>Original Project Goal was to focus on increasing resilience to traffic analysis</a:t>
            </a:r>
          </a:p>
          <a:p>
            <a:pPr lvl="1"/>
            <a:r>
              <a:rPr lang="en-US" dirty="0"/>
              <a:t>One of the first thing most anonymous routing protocols covered for a MANET was TA resilience</a:t>
            </a:r>
          </a:p>
          <a:p>
            <a:r>
              <a:rPr lang="en-US" dirty="0" smtClean="0"/>
              <a:t>Evolved Goals</a:t>
            </a:r>
          </a:p>
          <a:p>
            <a:pPr lvl="1"/>
            <a:r>
              <a:rPr lang="en-US" dirty="0" smtClean="0"/>
              <a:t>Analyze popular routing protocols used in MANETs</a:t>
            </a:r>
          </a:p>
          <a:p>
            <a:pPr lvl="1"/>
            <a:r>
              <a:rPr lang="en-US" dirty="0" smtClean="0"/>
              <a:t>Design solutions using APNs to strengthen the network</a:t>
            </a:r>
          </a:p>
          <a:p>
            <a:pPr lvl="2"/>
            <a:r>
              <a:rPr lang="en-US" dirty="0" smtClean="0"/>
              <a:t>Cannot be something that is already solved via changes or updates to the routing protocol</a:t>
            </a:r>
          </a:p>
          <a:p>
            <a:pPr lvl="3"/>
            <a:r>
              <a:rPr lang="en-US" dirty="0" smtClean="0"/>
              <a:t>Reason being is APNs are awkward to implement, and updating the protocol is likely cheaper</a:t>
            </a:r>
          </a:p>
          <a:p>
            <a:pPr lvl="2"/>
            <a:endParaRPr lang="en-US" dirty="0" smtClean="0"/>
          </a:p>
        </p:txBody>
      </p:sp>
    </p:spTree>
    <p:extLst>
      <p:ext uri="{BB962C8B-B14F-4D97-AF65-F5344CB8AC3E}">
        <p14:creationId xmlns:p14="http://schemas.microsoft.com/office/powerpoint/2010/main" val="34396531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Arbitrary Physical Node</a:t>
            </a:r>
            <a:endParaRPr lang="en-US" dirty="0"/>
          </a:p>
        </p:txBody>
      </p:sp>
      <p:sp>
        <p:nvSpPr>
          <p:cNvPr id="3" name="Content Placeholder 2"/>
          <p:cNvSpPr>
            <a:spLocks noGrp="1"/>
          </p:cNvSpPr>
          <p:nvPr>
            <p:ph idx="1"/>
          </p:nvPr>
        </p:nvSpPr>
        <p:spPr/>
        <p:txBody>
          <a:bodyPr/>
          <a:lstStyle/>
          <a:p>
            <a:r>
              <a:rPr lang="en-US" dirty="0" smtClean="0"/>
              <a:t>Several different set ups</a:t>
            </a:r>
          </a:p>
          <a:p>
            <a:pPr lvl="1"/>
            <a:r>
              <a:rPr lang="en-US" dirty="0" smtClean="0"/>
              <a:t>Small network of them</a:t>
            </a:r>
          </a:p>
          <a:p>
            <a:pPr lvl="1"/>
            <a:r>
              <a:rPr lang="en-US" dirty="0" smtClean="0"/>
              <a:t>Multiple nodes scattered throughout MANET</a:t>
            </a:r>
          </a:p>
          <a:p>
            <a:pPr lvl="1"/>
            <a:r>
              <a:rPr lang="en-US" dirty="0" smtClean="0"/>
              <a:t>Single node</a:t>
            </a:r>
          </a:p>
          <a:p>
            <a:pPr lvl="1"/>
            <a:r>
              <a:rPr lang="en-US" dirty="0" smtClean="0"/>
              <a:t>Single node</a:t>
            </a:r>
          </a:p>
          <a:p>
            <a:r>
              <a:rPr lang="en-US" dirty="0" smtClean="0"/>
              <a:t>Some may also have specialized antenna or algorithms not completely following the routing protocol</a:t>
            </a:r>
          </a:p>
          <a:p>
            <a:r>
              <a:rPr lang="en-US" dirty="0" smtClean="0"/>
              <a:t>Many cases this is simply analyzing what it would be like to get closer to an ideal network topology</a:t>
            </a:r>
            <a:endParaRPr lang="en-US" dirty="0"/>
          </a:p>
        </p:txBody>
      </p:sp>
    </p:spTree>
    <p:extLst>
      <p:ext uri="{BB962C8B-B14F-4D97-AF65-F5344CB8AC3E}">
        <p14:creationId xmlns:p14="http://schemas.microsoft.com/office/powerpoint/2010/main" val="5823999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Anonymous Routing Protocols</a:t>
            </a:r>
            <a:endParaRPr lang="en-US" dirty="0"/>
          </a:p>
        </p:txBody>
      </p:sp>
      <p:sp>
        <p:nvSpPr>
          <p:cNvPr id="3" name="Content Placeholder 2"/>
          <p:cNvSpPr>
            <a:spLocks noGrp="1"/>
          </p:cNvSpPr>
          <p:nvPr>
            <p:ph idx="1"/>
          </p:nvPr>
        </p:nvSpPr>
        <p:spPr/>
        <p:txBody>
          <a:bodyPr/>
          <a:lstStyle/>
          <a:p>
            <a:r>
              <a:rPr lang="en-US" dirty="0" smtClean="0"/>
              <a:t>Alarm</a:t>
            </a:r>
          </a:p>
          <a:p>
            <a:r>
              <a:rPr lang="en-US" dirty="0" err="1" smtClean="0"/>
              <a:t>AnoDR</a:t>
            </a:r>
            <a:endParaRPr lang="en-US" dirty="0" smtClean="0"/>
          </a:p>
          <a:p>
            <a:endParaRPr lang="en-US" dirty="0" smtClean="0"/>
          </a:p>
          <a:p>
            <a:endParaRPr lang="en-US" dirty="0" smtClean="0"/>
          </a:p>
        </p:txBody>
      </p:sp>
    </p:spTree>
    <p:extLst>
      <p:ext uri="{BB962C8B-B14F-4D97-AF65-F5344CB8AC3E}">
        <p14:creationId xmlns:p14="http://schemas.microsoft.com/office/powerpoint/2010/main" val="20953321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Alarm Basics-Strengths</a:t>
            </a:r>
            <a:endParaRPr lang="en-US" dirty="0"/>
          </a:p>
        </p:txBody>
      </p:sp>
      <p:sp>
        <p:nvSpPr>
          <p:cNvPr id="3" name="Content Placeholder 2"/>
          <p:cNvSpPr>
            <a:spLocks noGrp="1"/>
          </p:cNvSpPr>
          <p:nvPr>
            <p:ph idx="1"/>
          </p:nvPr>
        </p:nvSpPr>
        <p:spPr/>
        <p:txBody>
          <a:bodyPr/>
          <a:lstStyle/>
          <a:p>
            <a:r>
              <a:rPr lang="en-US" dirty="0" smtClean="0"/>
              <a:t>Very robust system, few weaknesses</a:t>
            </a:r>
          </a:p>
          <a:p>
            <a:r>
              <a:rPr lang="en-US" dirty="0" smtClean="0"/>
              <a:t>Is Pro-Active – doesn’t use route discovery, knows destination locations</a:t>
            </a:r>
          </a:p>
          <a:p>
            <a:r>
              <a:rPr lang="en-US" dirty="0" smtClean="0"/>
              <a:t>Strengths</a:t>
            </a:r>
          </a:p>
          <a:p>
            <a:pPr lvl="1"/>
            <a:r>
              <a:rPr lang="en-US" dirty="0" smtClean="0"/>
              <a:t> No public node identities</a:t>
            </a:r>
          </a:p>
          <a:p>
            <a:pPr lvl="1"/>
            <a:r>
              <a:rPr lang="en-US" dirty="0" smtClean="0"/>
              <a:t>Location </a:t>
            </a:r>
            <a:r>
              <a:rPr lang="en-US" dirty="0" err="1" smtClean="0"/>
              <a:t>unlinkability</a:t>
            </a:r>
            <a:r>
              <a:rPr lang="en-US" dirty="0" smtClean="0"/>
              <a:t>-Appearances at a location cannot be linked to appearances at another</a:t>
            </a:r>
          </a:p>
          <a:p>
            <a:pPr lvl="1"/>
            <a:r>
              <a:rPr lang="en-US" dirty="0" smtClean="0"/>
              <a:t>Good performance</a:t>
            </a:r>
          </a:p>
          <a:p>
            <a:pPr lvl="1"/>
            <a:r>
              <a:rPr lang="en-US" dirty="0" smtClean="0"/>
              <a:t>Resistant to passive attacks</a:t>
            </a:r>
            <a:endParaRPr lang="en-US" dirty="0"/>
          </a:p>
        </p:txBody>
      </p:sp>
    </p:spTree>
    <p:extLst>
      <p:ext uri="{BB962C8B-B14F-4D97-AF65-F5344CB8AC3E}">
        <p14:creationId xmlns:p14="http://schemas.microsoft.com/office/powerpoint/2010/main" val="32487365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Alarm Basics-Weaknesses</a:t>
            </a:r>
            <a:endParaRPr lang="en-US" dirty="0"/>
          </a:p>
        </p:txBody>
      </p:sp>
      <p:sp>
        <p:nvSpPr>
          <p:cNvPr id="3" name="Content Placeholder 2"/>
          <p:cNvSpPr>
            <a:spLocks noGrp="1"/>
          </p:cNvSpPr>
          <p:nvPr>
            <p:ph idx="1"/>
          </p:nvPr>
        </p:nvSpPr>
        <p:spPr/>
        <p:txBody>
          <a:bodyPr/>
          <a:lstStyle/>
          <a:p>
            <a:r>
              <a:rPr lang="en-US" dirty="0" smtClean="0"/>
              <a:t>Not scalable</a:t>
            </a:r>
          </a:p>
          <a:p>
            <a:pPr lvl="1"/>
            <a:r>
              <a:rPr lang="en-US" dirty="0" smtClean="0"/>
              <a:t>Floods network with requests every t seconds, so all nodes know all other location information and can create a graph</a:t>
            </a:r>
          </a:p>
          <a:p>
            <a:r>
              <a:rPr lang="en-US" dirty="0" smtClean="0"/>
              <a:t>Weak to location fraud</a:t>
            </a:r>
          </a:p>
          <a:p>
            <a:pPr lvl="1"/>
            <a:r>
              <a:rPr lang="en-US" dirty="0" smtClean="0"/>
              <a:t>Active attack, where a compromised node falsifies its location info</a:t>
            </a:r>
          </a:p>
          <a:p>
            <a:r>
              <a:rPr lang="en-US" dirty="0" smtClean="0"/>
              <a:t>Predictive Mobility</a:t>
            </a:r>
          </a:p>
          <a:p>
            <a:pPr lvl="1"/>
            <a:r>
              <a:rPr lang="en-US" dirty="0" smtClean="0"/>
              <a:t>All location data is very easy to view for an attacker, along with knowledge of geography of area, can predict node movement and link appearances</a:t>
            </a:r>
          </a:p>
          <a:p>
            <a:endParaRPr lang="en-US" dirty="0"/>
          </a:p>
        </p:txBody>
      </p:sp>
    </p:spTree>
    <p:extLst>
      <p:ext uri="{BB962C8B-B14F-4D97-AF65-F5344CB8AC3E}">
        <p14:creationId xmlns:p14="http://schemas.microsoft.com/office/powerpoint/2010/main" val="1192956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455</TotalTime>
  <Words>1486</Words>
  <Application>Microsoft Office PowerPoint</Application>
  <PresentationFormat>Widescreen</PresentationFormat>
  <Paragraphs>165</Paragraphs>
  <Slides>25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Calibri Light</vt:lpstr>
      <vt:lpstr>Office Theme</vt:lpstr>
      <vt:lpstr>Effects of adding Arbitrary Physical Nodes to a Mobile Ad-Hoc Network Utilizing an Anonymity System</vt:lpstr>
      <vt:lpstr>Arbitrary Physical Node</vt:lpstr>
      <vt:lpstr>Project Goals</vt:lpstr>
      <vt:lpstr>Project Goals- Issues with Original Goal</vt:lpstr>
      <vt:lpstr>Project Goals</vt:lpstr>
      <vt:lpstr>Arbitrary Physical Node</vt:lpstr>
      <vt:lpstr>Anonymous Routing Protocols</vt:lpstr>
      <vt:lpstr>Alarm Basics-Strengths</vt:lpstr>
      <vt:lpstr>Alarm Basics-Weaknesses</vt:lpstr>
      <vt:lpstr>Scalability</vt:lpstr>
      <vt:lpstr>Scalability</vt:lpstr>
      <vt:lpstr>Scalability</vt:lpstr>
      <vt:lpstr>Gateway APN Pros/Cons</vt:lpstr>
      <vt:lpstr>Location Fraud</vt:lpstr>
      <vt:lpstr>Location Fraud</vt:lpstr>
      <vt:lpstr>Predictive mobility</vt:lpstr>
      <vt:lpstr>Obfuscating Movement-Method 1</vt:lpstr>
      <vt:lpstr>Obfuscating Movement-Method 2</vt:lpstr>
      <vt:lpstr>Obfuscating Movement-Method 3</vt:lpstr>
      <vt:lpstr>AnoDR</vt:lpstr>
      <vt:lpstr>Anodr Basics- Weaknesses</vt:lpstr>
      <vt:lpstr>Abnormal Circumstances</vt:lpstr>
      <vt:lpstr>Conclusions</vt:lpstr>
      <vt:lpstr>Future Research</vt:lpstr>
      <vt:lpstr>Sources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Effects of adding Arbitrary Physical Nodes to a Mobile Ad-Hoc Network Utilizing an Anonymity System</dc:title>
  <dc:creator>Ian Cavitt</dc:creator>
  <cp:lastModifiedBy>Ian Cavitt</cp:lastModifiedBy>
  <cp:revision>38</cp:revision>
  <dcterms:created xsi:type="dcterms:W3CDTF">2015-12-04T00:34:45Z</dcterms:created>
  <dcterms:modified xsi:type="dcterms:W3CDTF">2015-12-06T00:38:01Z</dcterms:modified>
</cp:coreProperties>
</file>