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  <p:sldMasterId id="2147483950" r:id="rId2"/>
    <p:sldMasterId id="2147483964" r:id="rId3"/>
    <p:sldMasterId id="2147483976" r:id="rId4"/>
    <p:sldMasterId id="2147483988" r:id="rId5"/>
    <p:sldMasterId id="2147483999" r:id="rId6"/>
    <p:sldMasterId id="2147484010" r:id="rId7"/>
    <p:sldMasterId id="2147484021" r:id="rId8"/>
    <p:sldMasterId id="2147484033" r:id="rId9"/>
  </p:sldMasterIdLst>
  <p:notesMasterIdLst>
    <p:notesMasterId r:id="rId134"/>
  </p:notesMasterIdLst>
  <p:sldIdLst>
    <p:sldId id="256" r:id="rId10"/>
    <p:sldId id="361" r:id="rId11"/>
    <p:sldId id="484" r:id="rId12"/>
    <p:sldId id="419" r:id="rId13"/>
    <p:sldId id="422" r:id="rId14"/>
    <p:sldId id="424" r:id="rId15"/>
    <p:sldId id="420" r:id="rId16"/>
    <p:sldId id="485" r:id="rId17"/>
    <p:sldId id="486" r:id="rId18"/>
    <p:sldId id="462" r:id="rId19"/>
    <p:sldId id="463" r:id="rId20"/>
    <p:sldId id="466" r:id="rId21"/>
    <p:sldId id="530" r:id="rId22"/>
    <p:sldId id="531" r:id="rId23"/>
    <p:sldId id="532" r:id="rId24"/>
    <p:sldId id="533" r:id="rId25"/>
    <p:sldId id="534" r:id="rId26"/>
    <p:sldId id="535" r:id="rId27"/>
    <p:sldId id="536" r:id="rId28"/>
    <p:sldId id="537" r:id="rId29"/>
    <p:sldId id="538" r:id="rId30"/>
    <p:sldId id="539" r:id="rId31"/>
    <p:sldId id="540" r:id="rId32"/>
    <p:sldId id="541" r:id="rId33"/>
    <p:sldId id="542" r:id="rId34"/>
    <p:sldId id="543" r:id="rId35"/>
    <p:sldId id="544" r:id="rId36"/>
    <p:sldId id="545" r:id="rId37"/>
    <p:sldId id="546" r:id="rId38"/>
    <p:sldId id="547" r:id="rId39"/>
    <p:sldId id="548" r:id="rId40"/>
    <p:sldId id="549" r:id="rId41"/>
    <p:sldId id="550" r:id="rId42"/>
    <p:sldId id="551" r:id="rId43"/>
    <p:sldId id="552" r:id="rId44"/>
    <p:sldId id="553" r:id="rId45"/>
    <p:sldId id="554" r:id="rId46"/>
    <p:sldId id="555" r:id="rId47"/>
    <p:sldId id="556" r:id="rId48"/>
    <p:sldId id="557" r:id="rId49"/>
    <p:sldId id="558" r:id="rId50"/>
    <p:sldId id="559" r:id="rId51"/>
    <p:sldId id="560" r:id="rId52"/>
    <p:sldId id="561" r:id="rId53"/>
    <p:sldId id="562" r:id="rId54"/>
    <p:sldId id="563" r:id="rId55"/>
    <p:sldId id="564" r:id="rId56"/>
    <p:sldId id="565" r:id="rId57"/>
    <p:sldId id="566" r:id="rId58"/>
    <p:sldId id="567" r:id="rId59"/>
    <p:sldId id="568" r:id="rId60"/>
    <p:sldId id="499" r:id="rId61"/>
    <p:sldId id="500" r:id="rId62"/>
    <p:sldId id="501" r:id="rId63"/>
    <p:sldId id="502" r:id="rId64"/>
    <p:sldId id="503" r:id="rId65"/>
    <p:sldId id="504" r:id="rId66"/>
    <p:sldId id="505" r:id="rId67"/>
    <p:sldId id="569" r:id="rId68"/>
    <p:sldId id="570" r:id="rId69"/>
    <p:sldId id="571" r:id="rId70"/>
    <p:sldId id="572" r:id="rId71"/>
    <p:sldId id="507" r:id="rId72"/>
    <p:sldId id="573" r:id="rId73"/>
    <p:sldId id="574" r:id="rId74"/>
    <p:sldId id="575" r:id="rId75"/>
    <p:sldId id="576" r:id="rId76"/>
    <p:sldId id="577" r:id="rId77"/>
    <p:sldId id="578" r:id="rId78"/>
    <p:sldId id="579" r:id="rId79"/>
    <p:sldId id="580" r:id="rId80"/>
    <p:sldId id="581" r:id="rId81"/>
    <p:sldId id="582" r:id="rId82"/>
    <p:sldId id="583" r:id="rId83"/>
    <p:sldId id="584" r:id="rId84"/>
    <p:sldId id="604" r:id="rId85"/>
    <p:sldId id="605" r:id="rId86"/>
    <p:sldId id="608" r:id="rId87"/>
    <p:sldId id="606" r:id="rId88"/>
    <p:sldId id="607" r:id="rId89"/>
    <p:sldId id="609" r:id="rId90"/>
    <p:sldId id="585" r:id="rId91"/>
    <p:sldId id="586" r:id="rId92"/>
    <p:sldId id="587" r:id="rId93"/>
    <p:sldId id="588" r:id="rId94"/>
    <p:sldId id="589" r:id="rId95"/>
    <p:sldId id="590" r:id="rId96"/>
    <p:sldId id="591" r:id="rId97"/>
    <p:sldId id="592" r:id="rId98"/>
    <p:sldId id="593" r:id="rId99"/>
    <p:sldId id="594" r:id="rId100"/>
    <p:sldId id="595" r:id="rId101"/>
    <p:sldId id="596" r:id="rId102"/>
    <p:sldId id="597" r:id="rId103"/>
    <p:sldId id="598" r:id="rId104"/>
    <p:sldId id="599" r:id="rId105"/>
    <p:sldId id="600" r:id="rId106"/>
    <p:sldId id="601" r:id="rId107"/>
    <p:sldId id="602" r:id="rId108"/>
    <p:sldId id="603" r:id="rId109"/>
    <p:sldId id="405" r:id="rId110"/>
    <p:sldId id="508" r:id="rId111"/>
    <p:sldId id="509" r:id="rId112"/>
    <p:sldId id="510" r:id="rId113"/>
    <p:sldId id="511" r:id="rId114"/>
    <p:sldId id="512" r:id="rId115"/>
    <p:sldId id="513" r:id="rId116"/>
    <p:sldId id="514" r:id="rId117"/>
    <p:sldId id="515" r:id="rId118"/>
    <p:sldId id="516" r:id="rId119"/>
    <p:sldId id="517" r:id="rId120"/>
    <p:sldId id="518" r:id="rId121"/>
    <p:sldId id="519" r:id="rId122"/>
    <p:sldId id="520" r:id="rId123"/>
    <p:sldId id="521" r:id="rId124"/>
    <p:sldId id="522" r:id="rId125"/>
    <p:sldId id="523" r:id="rId126"/>
    <p:sldId id="524" r:id="rId127"/>
    <p:sldId id="525" r:id="rId128"/>
    <p:sldId id="526" r:id="rId129"/>
    <p:sldId id="527" r:id="rId130"/>
    <p:sldId id="528" r:id="rId131"/>
    <p:sldId id="529" r:id="rId132"/>
    <p:sldId id="406" r:id="rId133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7706" autoAdjust="0"/>
    <p:restoredTop sz="78088" autoAdjust="0"/>
  </p:normalViewPr>
  <p:slideViewPr>
    <p:cSldViewPr>
      <p:cViewPr varScale="1">
        <p:scale>
          <a:sx n="70" d="100"/>
          <a:sy n="70" d="100"/>
        </p:scale>
        <p:origin x="-870" y="-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117" Type="http://schemas.openxmlformats.org/officeDocument/2006/relationships/slide" Target="slides/slide108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84" Type="http://schemas.openxmlformats.org/officeDocument/2006/relationships/slide" Target="slides/slide75.xml"/><Relationship Id="rId89" Type="http://schemas.openxmlformats.org/officeDocument/2006/relationships/slide" Target="slides/slide80.xml"/><Relationship Id="rId112" Type="http://schemas.openxmlformats.org/officeDocument/2006/relationships/slide" Target="slides/slide103.xml"/><Relationship Id="rId133" Type="http://schemas.openxmlformats.org/officeDocument/2006/relationships/slide" Target="slides/slide124.xml"/><Relationship Id="rId138" Type="http://schemas.openxmlformats.org/officeDocument/2006/relationships/tableStyles" Target="tableStyles.xml"/><Relationship Id="rId16" Type="http://schemas.openxmlformats.org/officeDocument/2006/relationships/slide" Target="slides/slide7.xml"/><Relationship Id="rId107" Type="http://schemas.openxmlformats.org/officeDocument/2006/relationships/slide" Target="slides/slide98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102" Type="http://schemas.openxmlformats.org/officeDocument/2006/relationships/slide" Target="slides/slide93.xml"/><Relationship Id="rId123" Type="http://schemas.openxmlformats.org/officeDocument/2006/relationships/slide" Target="slides/slide114.xml"/><Relationship Id="rId128" Type="http://schemas.openxmlformats.org/officeDocument/2006/relationships/slide" Target="slides/slide119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1.xml"/><Relationship Id="rId95" Type="http://schemas.openxmlformats.org/officeDocument/2006/relationships/slide" Target="slides/slide8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slide" Target="slides/slide68.xml"/><Relationship Id="rId100" Type="http://schemas.openxmlformats.org/officeDocument/2006/relationships/slide" Target="slides/slide91.xml"/><Relationship Id="rId105" Type="http://schemas.openxmlformats.org/officeDocument/2006/relationships/slide" Target="slides/slide96.xml"/><Relationship Id="rId113" Type="http://schemas.openxmlformats.org/officeDocument/2006/relationships/slide" Target="slides/slide104.xml"/><Relationship Id="rId118" Type="http://schemas.openxmlformats.org/officeDocument/2006/relationships/slide" Target="slides/slide109.xml"/><Relationship Id="rId126" Type="http://schemas.openxmlformats.org/officeDocument/2006/relationships/slide" Target="slides/slide117.xml"/><Relationship Id="rId134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openxmlformats.org/officeDocument/2006/relationships/slide" Target="slides/slide71.xml"/><Relationship Id="rId85" Type="http://schemas.openxmlformats.org/officeDocument/2006/relationships/slide" Target="slides/slide76.xml"/><Relationship Id="rId93" Type="http://schemas.openxmlformats.org/officeDocument/2006/relationships/slide" Target="slides/slide84.xml"/><Relationship Id="rId98" Type="http://schemas.openxmlformats.org/officeDocument/2006/relationships/slide" Target="slides/slide89.xml"/><Relationship Id="rId121" Type="http://schemas.openxmlformats.org/officeDocument/2006/relationships/slide" Target="slides/slide11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103" Type="http://schemas.openxmlformats.org/officeDocument/2006/relationships/slide" Target="slides/slide94.xml"/><Relationship Id="rId108" Type="http://schemas.openxmlformats.org/officeDocument/2006/relationships/slide" Target="slides/slide99.xml"/><Relationship Id="rId116" Type="http://schemas.openxmlformats.org/officeDocument/2006/relationships/slide" Target="slides/slide107.xml"/><Relationship Id="rId124" Type="http://schemas.openxmlformats.org/officeDocument/2006/relationships/slide" Target="slides/slide115.xml"/><Relationship Id="rId129" Type="http://schemas.openxmlformats.org/officeDocument/2006/relationships/slide" Target="slides/slide120.xml"/><Relationship Id="rId137" Type="http://schemas.openxmlformats.org/officeDocument/2006/relationships/theme" Target="theme/theme1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83" Type="http://schemas.openxmlformats.org/officeDocument/2006/relationships/slide" Target="slides/slide74.xml"/><Relationship Id="rId88" Type="http://schemas.openxmlformats.org/officeDocument/2006/relationships/slide" Target="slides/slide79.xml"/><Relationship Id="rId91" Type="http://schemas.openxmlformats.org/officeDocument/2006/relationships/slide" Target="slides/slide82.xml"/><Relationship Id="rId96" Type="http://schemas.openxmlformats.org/officeDocument/2006/relationships/slide" Target="slides/slide87.xml"/><Relationship Id="rId111" Type="http://schemas.openxmlformats.org/officeDocument/2006/relationships/slide" Target="slides/slide102.xml"/><Relationship Id="rId132" Type="http://schemas.openxmlformats.org/officeDocument/2006/relationships/slide" Target="slides/slide1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6" Type="http://schemas.openxmlformats.org/officeDocument/2006/relationships/slide" Target="slides/slide97.xml"/><Relationship Id="rId114" Type="http://schemas.openxmlformats.org/officeDocument/2006/relationships/slide" Target="slides/slide105.xml"/><Relationship Id="rId119" Type="http://schemas.openxmlformats.org/officeDocument/2006/relationships/slide" Target="slides/slide110.xml"/><Relationship Id="rId127" Type="http://schemas.openxmlformats.org/officeDocument/2006/relationships/slide" Target="slides/slide11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81" Type="http://schemas.openxmlformats.org/officeDocument/2006/relationships/slide" Target="slides/slide72.xml"/><Relationship Id="rId86" Type="http://schemas.openxmlformats.org/officeDocument/2006/relationships/slide" Target="slides/slide77.xml"/><Relationship Id="rId94" Type="http://schemas.openxmlformats.org/officeDocument/2006/relationships/slide" Target="slides/slide85.xml"/><Relationship Id="rId99" Type="http://schemas.openxmlformats.org/officeDocument/2006/relationships/slide" Target="slides/slide90.xml"/><Relationship Id="rId101" Type="http://schemas.openxmlformats.org/officeDocument/2006/relationships/slide" Target="slides/slide92.xml"/><Relationship Id="rId122" Type="http://schemas.openxmlformats.org/officeDocument/2006/relationships/slide" Target="slides/slide113.xml"/><Relationship Id="rId130" Type="http://schemas.openxmlformats.org/officeDocument/2006/relationships/slide" Target="slides/slide121.xml"/><Relationship Id="rId13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109" Type="http://schemas.openxmlformats.org/officeDocument/2006/relationships/slide" Target="slides/slide10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97" Type="http://schemas.openxmlformats.org/officeDocument/2006/relationships/slide" Target="slides/slide88.xml"/><Relationship Id="rId104" Type="http://schemas.openxmlformats.org/officeDocument/2006/relationships/slide" Target="slides/slide95.xml"/><Relationship Id="rId120" Type="http://schemas.openxmlformats.org/officeDocument/2006/relationships/slide" Target="slides/slide111.xml"/><Relationship Id="rId125" Type="http://schemas.openxmlformats.org/officeDocument/2006/relationships/slide" Target="slides/slide11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92" Type="http://schemas.openxmlformats.org/officeDocument/2006/relationships/slide" Target="slides/slide8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Relationship Id="rId87" Type="http://schemas.openxmlformats.org/officeDocument/2006/relationships/slide" Target="slides/slide78.xml"/><Relationship Id="rId110" Type="http://schemas.openxmlformats.org/officeDocument/2006/relationships/slide" Target="slides/slide101.xml"/><Relationship Id="rId115" Type="http://schemas.openxmlformats.org/officeDocument/2006/relationships/slide" Target="slides/slide106.xml"/><Relationship Id="rId131" Type="http://schemas.openxmlformats.org/officeDocument/2006/relationships/slide" Target="slides/slide122.xml"/><Relationship Id="rId136" Type="http://schemas.openxmlformats.org/officeDocument/2006/relationships/viewProps" Target="viewProps.xml"/><Relationship Id="rId61" Type="http://schemas.openxmlformats.org/officeDocument/2006/relationships/slide" Target="slides/slide52.xml"/><Relationship Id="rId82" Type="http://schemas.openxmlformats.org/officeDocument/2006/relationships/slide" Target="slides/slide73.xml"/><Relationship Id="rId19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5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7C1AC03-0241-4E48-9A0B-53EE0FCD19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0620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22398DA-8C60-418F-9B50-374B3BC15005}" type="slidenum">
              <a:rPr lang="en-US" smtClean="0"/>
              <a:pPr>
                <a:defRPr/>
              </a:pPr>
              <a:t>1</a:t>
            </a:fld>
            <a:endParaRPr lang="en-US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Different users may have different priorities about friends</a:t>
            </a:r>
            <a:r>
              <a:rPr lang="en-US" altLang="zh-CN" baseline="0" dirty="0" smtClean="0"/>
              <a:t> </a:t>
            </a:r>
            <a:r>
              <a:rPr lang="en-US" altLang="zh-CN" dirty="0" smtClean="0"/>
              <a:t>and may have different perspective about vulnerability.</a:t>
            </a:r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r>
              <a:rPr lang="en-US" altLang="zh-CN" dirty="0" smtClean="0"/>
              <a:t>gregarious users may use choose alpha &lt; 0.5 to deemphasize the individual attributes visibility. 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On the other</a:t>
            </a:r>
            <a:r>
              <a:rPr lang="en-US" altLang="zh-CN" baseline="0" dirty="0" smtClean="0"/>
              <a:t> </a:t>
            </a:r>
            <a:r>
              <a:rPr lang="en-US" altLang="zh-CN" dirty="0" smtClean="0"/>
              <a:t>hand, reclusive users may choose alpha &gt; 0.5 to emphasize the individual attributes visibility.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4E964-1CCE-4ACE-9737-011A10C525CC}" type="slidenum">
              <a:rPr lang="zh-CN" altLang="en-US" smtClean="0">
                <a:solidFill>
                  <a:prstClr val="black"/>
                </a:solidFill>
              </a:rPr>
              <a:pPr/>
              <a:t>27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On a social networking site, vulnerability of a user depends on security and privacy settings of self, friends, their friends, and so on.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Intuitively, as the distance between a user and other users on a social networking site increases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The vulnerability risk contributed decreases rapidly the further away</a:t>
            </a:r>
            <a:r>
              <a:rPr lang="en-US" altLang="zh-CN" baseline="0" dirty="0" smtClean="0"/>
              <a:t> </a:t>
            </a:r>
            <a:r>
              <a:rPr lang="en-US" altLang="zh-CN" dirty="0" smtClean="0"/>
              <a:t>a user is from a vulnerable user.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Hence we only consider a user and friends in estimating the vulnerability of a user.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4E964-1CCE-4ACE-9737-011A10C525CC}" type="slidenum">
              <a:rPr lang="zh-CN" altLang="en-US" smtClean="0">
                <a:solidFill>
                  <a:prstClr val="black"/>
                </a:solidFill>
              </a:rPr>
              <a:pPr/>
              <a:t>28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Vu &lt; </a:t>
            </a:r>
            <a:r>
              <a:rPr lang="en-US" altLang="zh-CN" dirty="0" err="1" smtClean="0"/>
              <a:t>Pv</a:t>
            </a:r>
            <a:r>
              <a:rPr lang="en-US" altLang="zh-CN" dirty="0" smtClean="0"/>
              <a:t> means that P-index of a vulnerable node is always greater than V-index of a user before </a:t>
            </a:r>
            <a:r>
              <a:rPr lang="en-US" altLang="zh-CN" dirty="0" err="1" smtClean="0"/>
              <a:t>unfriending</a:t>
            </a:r>
            <a:r>
              <a:rPr lang="en-US" altLang="zh-CN" dirty="0" smtClean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4E964-1CCE-4ACE-9737-011A10C525CC}" type="slidenum">
              <a:rPr lang="zh-CN" altLang="en-US" smtClean="0">
                <a:solidFill>
                  <a:prstClr val="black"/>
                </a:solidFill>
              </a:rPr>
              <a:pPr/>
              <a:t>30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The definition of vulnerable friends can be generalized to k-Vulnerable friends.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This means that average P-index of k-vulnerable nodes is always greater than V-index of a user before </a:t>
            </a:r>
            <a:r>
              <a:rPr lang="en-US" altLang="zh-CN" dirty="0" err="1" smtClean="0"/>
              <a:t>unfriending</a:t>
            </a:r>
            <a:r>
              <a:rPr lang="en-US" altLang="zh-CN" dirty="0" smtClean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4E964-1CCE-4ACE-9737-011A10C525CC}" type="slidenum">
              <a:rPr lang="zh-CN" altLang="en-US" smtClean="0">
                <a:solidFill>
                  <a:prstClr val="black"/>
                </a:solidFill>
              </a:rPr>
              <a:pPr/>
              <a:t>31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The dataset contains profile information for 2,056,646 users. 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Profile information includes attribute information for users such as age, gender, mobile phone number, address, etc. 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For convenience, 100K </a:t>
            </a:r>
            <a:r>
              <a:rPr lang="en-US" altLang="zh-CN" dirty="0" err="1" smtClean="0"/>
              <a:t>Facebook</a:t>
            </a:r>
            <a:r>
              <a:rPr lang="en-US" altLang="zh-CN" dirty="0" smtClean="0"/>
              <a:t> users were</a:t>
            </a:r>
            <a:r>
              <a:rPr lang="en-US" altLang="zh-CN" baseline="0" dirty="0" smtClean="0"/>
              <a:t> </a:t>
            </a:r>
            <a:r>
              <a:rPr lang="en-US" altLang="zh-CN" dirty="0" smtClean="0"/>
              <a:t>randomly selected from the dataset for the experiments. 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The findings are validated using all 2M+ users.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4E964-1CCE-4ACE-9737-011A10C525CC}" type="slidenum">
              <a:rPr lang="zh-CN" altLang="en-US" smtClean="0">
                <a:solidFill>
                  <a:prstClr val="black"/>
                </a:solidFill>
              </a:rPr>
              <a:pPr/>
              <a:t>32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A Max vulnerable friend. For a user, the max vulnerable friend is the one whose removal lowers the V-index score the most.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A Two Max vulnerable friends. If we sort all of user's vulnerable friends in ascending order based on their new V-indexes (after </a:t>
            </a:r>
            <a:r>
              <a:rPr lang="en-US" altLang="zh-CN" dirty="0" err="1" smtClean="0"/>
              <a:t>unfriending</a:t>
            </a:r>
            <a:r>
              <a:rPr lang="en-US" altLang="zh-CN" dirty="0" smtClean="0"/>
              <a:t>), the top two in the list are the two max vulnerable friends.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A Min V-friend. For each user, we chose the friend whose V-index is lowest among all friends to </a:t>
            </a:r>
            <a:r>
              <a:rPr lang="en-US" altLang="zh-CN" dirty="0" err="1" smtClean="0"/>
              <a:t>unfriend</a:t>
            </a:r>
            <a:r>
              <a:rPr lang="en-US" altLang="zh-CN" dirty="0" smtClean="0"/>
              <a:t>.</a:t>
            </a:r>
          </a:p>
          <a:p>
            <a:r>
              <a:rPr lang="en-US" altLang="zh-CN" dirty="0" smtClean="0"/>
              <a:t>This friend is the Min V-friend. V-index values increased for 65% of 100K users, and increased for 43% of the 2M+ users, in comparison with V-index values before </a:t>
            </a:r>
            <a:r>
              <a:rPr lang="en-US" altLang="zh-CN" dirty="0" err="1" smtClean="0"/>
              <a:t>unfriending</a:t>
            </a:r>
            <a:r>
              <a:rPr lang="en-US" altLang="zh-CN" dirty="0" smtClean="0"/>
              <a:t> with a random friend.</a:t>
            </a:r>
          </a:p>
          <a:p>
            <a:r>
              <a:rPr lang="en-US" altLang="zh-CN" dirty="0" smtClean="0"/>
              <a:t>Vu’ &gt; Vu for some users because, </a:t>
            </a:r>
            <a:r>
              <a:rPr lang="en-US" altLang="zh-CN" dirty="0" err="1" smtClean="0"/>
              <a:t>Pb</a:t>
            </a:r>
            <a:r>
              <a:rPr lang="en-US" altLang="zh-CN" dirty="0" smtClean="0"/>
              <a:t> &lt; Vu where </a:t>
            </a:r>
            <a:r>
              <a:rPr lang="en-US" altLang="zh-CN" dirty="0" err="1" smtClean="0"/>
              <a:t>Pb</a:t>
            </a:r>
            <a:r>
              <a:rPr lang="en-US" altLang="zh-CN" dirty="0" smtClean="0"/>
              <a:t> is the P-index of the min V-friend. </a:t>
            </a:r>
            <a:r>
              <a:rPr lang="en-US" altLang="zh-CN" dirty="0" err="1" smtClean="0"/>
              <a:t>Unfriending</a:t>
            </a:r>
            <a:r>
              <a:rPr lang="en-US" altLang="zh-CN" dirty="0" smtClean="0"/>
              <a:t> with min V-friend does not make all users insecure.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A Random friend. For each user, we randomly chose a friend to </a:t>
            </a:r>
            <a:r>
              <a:rPr lang="en-US" altLang="zh-CN" dirty="0" err="1" smtClean="0"/>
              <a:t>unfriend</a:t>
            </a:r>
            <a:r>
              <a:rPr lang="en-US" altLang="zh-CN" dirty="0" smtClean="0"/>
              <a:t>. V-index values increased for 24% of 100K users, and increased for 23.5% of the 2M+ users, in comparison with V-index values before </a:t>
            </a:r>
            <a:r>
              <a:rPr lang="en-US" altLang="zh-CN" dirty="0" err="1" smtClean="0"/>
              <a:t>unfriending</a:t>
            </a:r>
            <a:r>
              <a:rPr lang="en-US" altLang="zh-CN" dirty="0" smtClean="0"/>
              <a:t> with random friend.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4E964-1CCE-4ACE-9737-011A10C525CC}" type="slidenum">
              <a:rPr lang="zh-CN" altLang="en-US" smtClean="0">
                <a:solidFill>
                  <a:prstClr val="black"/>
                </a:solidFill>
              </a:rPr>
              <a:pPr/>
              <a:t>33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A Max V-friend. For each user, we choose a friend whose V-index is highest among all friends to </a:t>
            </a:r>
            <a:r>
              <a:rPr lang="en-US" altLang="zh-CN" dirty="0" err="1" smtClean="0"/>
              <a:t>unfriend</a:t>
            </a:r>
            <a:r>
              <a:rPr lang="en-US" altLang="zh-CN" dirty="0" smtClean="0"/>
              <a:t>.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V-index values for 3.6% of the test set of 100K users, and increased for 5% of the 2M+ users, in comparison with V-index values before </a:t>
            </a:r>
            <a:r>
              <a:rPr lang="en-US" altLang="zh-CN" dirty="0" err="1" smtClean="0"/>
              <a:t>unfriending</a:t>
            </a:r>
            <a:r>
              <a:rPr lang="en-US" altLang="zh-CN" dirty="0" smtClean="0"/>
              <a:t> with max V-friend. 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Vu’ &gt; Vu for some users</a:t>
            </a:r>
            <a:r>
              <a:rPr lang="en-US" altLang="zh-CN" baseline="0" dirty="0" smtClean="0"/>
              <a:t> </a:t>
            </a:r>
            <a:r>
              <a:rPr lang="en-US" altLang="zh-CN" dirty="0" smtClean="0"/>
              <a:t>because, Pg &lt; Vu where Pg is the P-index of the max V-friend. </a:t>
            </a:r>
            <a:r>
              <a:rPr lang="en-US" altLang="zh-CN" dirty="0" err="1" smtClean="0"/>
              <a:t>Unfriending</a:t>
            </a:r>
            <a:r>
              <a:rPr lang="en-US" altLang="zh-CN" dirty="0" smtClean="0"/>
              <a:t> with max V-friend makes majority of users more secure.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4E964-1CCE-4ACE-9737-011A10C525CC}" type="slidenum">
              <a:rPr lang="zh-CN" altLang="en-US" smtClean="0">
                <a:solidFill>
                  <a:prstClr val="black"/>
                </a:solidFill>
              </a:rPr>
              <a:pPr/>
              <a:t>34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investigated the impact of vulnerable users and secure users on each other when new friends are introduced into a user's existing friend network.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This confirms less vulnerable users can become vulnerable if they are careless about new friends.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4E964-1CCE-4ACE-9737-011A10C525CC}" type="slidenum">
              <a:rPr lang="zh-CN" altLang="en-US" smtClean="0">
                <a:solidFill>
                  <a:prstClr val="black"/>
                </a:solidFill>
              </a:rPr>
              <a:pPr/>
              <a:t>35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7587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2341" indent="-293208" defTabSz="967587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2832" indent="-234566" defTabSz="967587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1965" indent="-234566" defTabSz="967587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1098" indent="-234566" defTabSz="967587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0231" indent="-234566" defTabSz="96758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49364" indent="-234566" defTabSz="96758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18497" indent="-234566" defTabSz="96758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87630" indent="-234566" defTabSz="96758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E81AE75-5FED-4E76-B5F4-4FD3F9DF48D1}" type="slidenum">
              <a:rPr lang="en-US" sz="1200">
                <a:solidFill>
                  <a:prstClr val="black"/>
                </a:solidFill>
              </a:rPr>
              <a:pPr/>
              <a:t>39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Misinformation: </a:t>
            </a:r>
            <a:r>
              <a:rPr lang="en-US" b="1" dirty="0" smtClean="0"/>
              <a:t>Wrong</a:t>
            </a:r>
            <a:r>
              <a:rPr lang="en-US" dirty="0" smtClean="0"/>
              <a:t> information gets to </a:t>
            </a:r>
            <a:r>
              <a:rPr lang="en-US" b="1" dirty="0" smtClean="0"/>
              <a:t>Right</a:t>
            </a:r>
            <a:r>
              <a:rPr lang="en-US" dirty="0" smtClean="0"/>
              <a:t> people</a:t>
            </a:r>
          </a:p>
          <a:p>
            <a:r>
              <a:rPr lang="en-US" dirty="0" smtClean="0"/>
              <a:t>Privacy breach : </a:t>
            </a:r>
            <a:r>
              <a:rPr lang="en-US" b="1" dirty="0" smtClean="0"/>
              <a:t>Right</a:t>
            </a:r>
            <a:r>
              <a:rPr lang="en-US" dirty="0" smtClean="0"/>
              <a:t> information gets to </a:t>
            </a:r>
            <a:r>
              <a:rPr lang="en-US" b="1" dirty="0" smtClean="0"/>
              <a:t>Wrong</a:t>
            </a:r>
            <a:r>
              <a:rPr lang="en-US" dirty="0" smtClean="0"/>
              <a:t> people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AB7A54-88D9-4F17-808E-BA8C3BE0F71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270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C1AC03-0241-4E48-9A0B-53EE0FCD19F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AB7A54-88D9-4F17-808E-BA8C3BE0F71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223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41653" indent="-241653">
              <a:buAutoNum type="arabicPeriod"/>
            </a:pPr>
            <a:r>
              <a:rPr lang="en-US" altLang="zh-CN" dirty="0" smtClean="0"/>
              <a:t>Would the highest privacy settings guarantee a secure protection?</a:t>
            </a:r>
          </a:p>
          <a:p>
            <a:pPr marL="241653" indent="-241653">
              <a:buAutoNum type="arabicPeriod"/>
            </a:pPr>
            <a:endParaRPr lang="en-US" altLang="zh-CN" dirty="0" smtClean="0"/>
          </a:p>
          <a:p>
            <a:pPr marL="241653" indent="-241653">
              <a:buAutoNum type="arabicPeriod"/>
            </a:pPr>
            <a:r>
              <a:rPr lang="en-US" altLang="zh-CN" dirty="0" smtClean="0"/>
              <a:t>Given the open nature of social networking sites, is it possible to manage one's privacy protection?</a:t>
            </a:r>
          </a:p>
          <a:p>
            <a:pPr marL="241653" indent="-241653">
              <a:buAutoNum type="arabicPeriod"/>
            </a:pPr>
            <a:endParaRPr lang="en-US" altLang="zh-CN" dirty="0" smtClean="0"/>
          </a:p>
          <a:p>
            <a:pPr marL="241653" indent="-241653">
              <a:buAutoNum type="arabicPeriod"/>
            </a:pPr>
            <a:r>
              <a:rPr lang="en-US" altLang="zh-CN" dirty="0" smtClean="0"/>
              <a:t>With the diversity of one's social media friends, how can one figure out</a:t>
            </a:r>
            <a:r>
              <a:rPr lang="en-US" altLang="zh-CN" baseline="0" dirty="0" smtClean="0"/>
              <a:t> a</a:t>
            </a:r>
            <a:r>
              <a:rPr lang="en-US" altLang="zh-CN" dirty="0" smtClean="0"/>
              <a:t>n effective approach to balance between vulnerability and privacy?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4E964-1CCE-4ACE-9737-011A10C525CC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Thus, whether or not an individual reciprocates security and privacy settings with their friends within a friend network can impact the entire network.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4E964-1CCE-4ACE-9737-011A10C525CC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Both types of attributes are always accessible to friends but may not to other users.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Using privacy and security settings of a profile, a user can control the visibility of most individual attributes but cannot control the visibility of most community attributes.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a </a:t>
            </a:r>
            <a:r>
              <a:rPr lang="en-US" altLang="zh-CN" dirty="0" err="1" smtClean="0"/>
              <a:t>Facebook</a:t>
            </a:r>
            <a:r>
              <a:rPr lang="en-US" altLang="zh-CN" dirty="0" smtClean="0"/>
              <a:t> user can control traceable link information about friends but cannot control exposure of friends through photo tagging and wall interactions.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4E964-1CCE-4ACE-9737-011A10C525CC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Au is I-attribute set for user u and </a:t>
            </a:r>
            <a:r>
              <a:rPr lang="en-US" altLang="zh-CN" dirty="0" err="1" smtClean="0"/>
              <a:t>a</a:t>
            </a:r>
            <a:r>
              <a:rPr lang="en-US" altLang="zh-CN" baseline="-25000" dirty="0" err="1" smtClean="0"/>
              <a:t>u,i</a:t>
            </a:r>
            <a:r>
              <a:rPr lang="en-US" altLang="zh-CN" dirty="0" smtClean="0"/>
              <a:t> is a status of a </a:t>
            </a:r>
            <a:r>
              <a:rPr lang="en-US" altLang="zh-CN" dirty="0" err="1" smtClean="0"/>
              <a:t>i-th</a:t>
            </a:r>
            <a:r>
              <a:rPr lang="en-US" altLang="zh-CN" dirty="0" smtClean="0"/>
              <a:t> I-attribute for user u.</a:t>
            </a:r>
          </a:p>
          <a:p>
            <a:endParaRPr lang="en-US" altLang="zh-CN" dirty="0" smtClean="0"/>
          </a:p>
          <a:p>
            <a:r>
              <a:rPr lang="en-US" altLang="zh-CN" dirty="0" err="1" smtClean="0"/>
              <a:t>a</a:t>
            </a:r>
            <a:r>
              <a:rPr lang="en-US" altLang="zh-CN" baseline="-25000" dirty="0" err="1" smtClean="0"/>
              <a:t>u;i</a:t>
            </a:r>
            <a:r>
              <a:rPr lang="en-US" altLang="zh-CN" dirty="0" smtClean="0"/>
              <a:t> = 1 indicates user u has enabled </a:t>
            </a:r>
            <a:r>
              <a:rPr lang="en-US" altLang="zh-CN" dirty="0" err="1" smtClean="0"/>
              <a:t>i-th</a:t>
            </a:r>
            <a:r>
              <a:rPr lang="en-US" altLang="zh-CN" dirty="0" smtClean="0"/>
              <a:t> I-attribute to be visible otherwise non-visible (may be sensitive).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We used normalized weighted average to estimate I-index on our </a:t>
            </a:r>
            <a:r>
              <a:rPr lang="en-US" altLang="zh-CN" dirty="0" err="1" smtClean="0"/>
              <a:t>Facebook</a:t>
            </a:r>
            <a:r>
              <a:rPr lang="en-US" altLang="zh-CN" dirty="0" smtClean="0"/>
              <a:t> dataset.</a:t>
            </a:r>
          </a:p>
          <a:p>
            <a:endParaRPr lang="en-US" altLang="zh-CN" dirty="0" smtClean="0"/>
          </a:p>
          <a:p>
            <a:r>
              <a:rPr lang="en-US" altLang="zh-CN" dirty="0" err="1" smtClean="0"/>
              <a:t>Iu</a:t>
            </a:r>
            <a:r>
              <a:rPr lang="en-US" altLang="zh-CN" dirty="0" smtClean="0"/>
              <a:t> = 1 indicates user u has selected all I-attributes as visible. </a:t>
            </a:r>
          </a:p>
          <a:p>
            <a:r>
              <a:rPr lang="en-US" altLang="zh-CN" dirty="0" smtClean="0"/>
              <a:t>On the other hand, </a:t>
            </a:r>
            <a:r>
              <a:rPr lang="en-US" altLang="zh-CN" dirty="0" err="1" smtClean="0"/>
              <a:t>Iu</a:t>
            </a:r>
            <a:r>
              <a:rPr lang="en-US" altLang="zh-CN" dirty="0" smtClean="0"/>
              <a:t> = 0 indicates that user u has selected all attributes to be non-visible.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4E964-1CCE-4ACE-9737-011A10C525CC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The last column in the table lists the percentage of people who enable the particular attribute to be visible. 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For</a:t>
            </a:r>
            <a:r>
              <a:rPr lang="en-US" altLang="zh-CN" baseline="0" dirty="0" smtClean="0"/>
              <a:t> </a:t>
            </a:r>
            <a:r>
              <a:rPr lang="en-US" altLang="zh-CN" dirty="0" smtClean="0"/>
              <a:t>example, 7,430 (0.36%) </a:t>
            </a:r>
            <a:r>
              <a:rPr lang="en-US" altLang="zh-CN" dirty="0" err="1" smtClean="0"/>
              <a:t>Facebook</a:t>
            </a:r>
            <a:r>
              <a:rPr lang="en-US" altLang="zh-CN" dirty="0" smtClean="0"/>
              <a:t> users enabled their mobile phone numbers to be visible.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Hence, the sensitivity of a mobile phone number according to our </a:t>
            </a:r>
            <a:r>
              <a:rPr lang="en-US" altLang="zh-CN" dirty="0" err="1" smtClean="0"/>
              <a:t>Facebook</a:t>
            </a:r>
            <a:r>
              <a:rPr lang="en-US" altLang="zh-CN" dirty="0" smtClean="0"/>
              <a:t> dataset is 99.64. This means that users do not usually disclose their mobile phone number to other users.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Users that do disclose phone numbers have a propensity to vulnerability because they disclose more sensitive information in their profiles.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4E964-1CCE-4ACE-9737-011A10C525CC}" type="slidenum">
              <a:rPr lang="zh-CN" altLang="en-US" smtClean="0">
                <a:solidFill>
                  <a:prstClr val="black"/>
                </a:solidFill>
              </a:rPr>
              <a:pPr/>
              <a:t>24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C-index is defined as a function of community attributes (C-attributes).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Bu is C-attributes set for user u.</a:t>
            </a:r>
          </a:p>
          <a:p>
            <a:endParaRPr lang="en-US" altLang="zh-CN" dirty="0" smtClean="0"/>
          </a:p>
          <a:p>
            <a:r>
              <a:rPr lang="en-US" altLang="zh-CN" dirty="0" err="1" smtClean="0"/>
              <a:t>b</a:t>
            </a:r>
            <a:r>
              <a:rPr lang="en-US" altLang="zh-CN" baseline="-25000" dirty="0" err="1" smtClean="0"/>
              <a:t>u;i</a:t>
            </a:r>
            <a:r>
              <a:rPr lang="en-US" altLang="zh-CN" dirty="0" smtClean="0"/>
              <a:t> indicates the number of friends affected when a corresponding C-attribute is manifested. 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We ignore attributes marked as non-visible.</a:t>
            </a:r>
          </a:p>
          <a:p>
            <a:endParaRPr lang="en-US" altLang="zh-CN" dirty="0" smtClean="0"/>
          </a:p>
          <a:p>
            <a:r>
              <a:rPr lang="en-US" altLang="zh-CN" dirty="0" err="1" smtClean="0"/>
              <a:t>Facebook</a:t>
            </a:r>
            <a:r>
              <a:rPr lang="en-US" altLang="zh-CN" dirty="0" smtClean="0"/>
              <a:t> dataset has only one C-attribute (see Table 1) which suggests how many friends are traceable (via a friend relationship) from an individual user.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4E964-1CCE-4ACE-9737-011A10C525CC}" type="slidenum">
              <a:rPr lang="zh-CN" altLang="en-US" smtClean="0">
                <a:solidFill>
                  <a:prstClr val="black"/>
                </a:solidFill>
              </a:rPr>
              <a:pPr/>
              <a:t>25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666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 smtClean="0"/>
              <a:t>1,481,472 (72.03%) </a:t>
            </a:r>
            <a:r>
              <a:rPr lang="en-US" altLang="zh-CN" dirty="0" err="1" smtClean="0"/>
              <a:t>Facebook</a:t>
            </a:r>
            <a:r>
              <a:rPr lang="en-US" altLang="zh-CN" dirty="0" smtClean="0"/>
              <a:t> users in the dataset allowed friends trace to other users. </a:t>
            </a:r>
          </a:p>
          <a:p>
            <a:pPr defTabSz="9666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dirty="0" smtClean="0"/>
          </a:p>
          <a:p>
            <a:pPr defTabSz="9666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 err="1" smtClean="0"/>
              <a:t>b</a:t>
            </a:r>
            <a:r>
              <a:rPr lang="en-US" altLang="zh-CN" baseline="-25000" dirty="0" err="1" smtClean="0"/>
              <a:t>u;i</a:t>
            </a:r>
            <a:r>
              <a:rPr lang="en-US" altLang="zh-CN" dirty="0" smtClean="0"/>
              <a:t> indicates the number of friends at risk when corresponding C-attribute marked as visible.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Cu </a:t>
            </a:r>
            <a:r>
              <a:rPr lang="en-US" altLang="zh-CN" dirty="0" smtClean="0">
                <a:latin typeface="宋体"/>
                <a:ea typeface="宋体"/>
              </a:rPr>
              <a:t>∈</a:t>
            </a:r>
            <a:r>
              <a:rPr lang="en-US" altLang="zh-CN" dirty="0" smtClean="0"/>
              <a:t>[0; 1]. 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Cu &gt; 0 indicates</a:t>
            </a:r>
            <a:r>
              <a:rPr lang="en-US" altLang="zh-CN" baseline="0" dirty="0" smtClean="0"/>
              <a:t> </a:t>
            </a:r>
            <a:r>
              <a:rPr lang="en-US" altLang="zh-CN" dirty="0" smtClean="0"/>
              <a:t>user u has allowed friends to trace friends to others though their own profile. 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On the other hand, Cu = 0 indicates that all the friends (except one) of a user u are non-traceable through a profile.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4E964-1CCE-4ACE-9737-011A10C525CC}" type="slidenum">
              <a:rPr lang="zh-CN" altLang="en-US" smtClean="0">
                <a:solidFill>
                  <a:prstClr val="black"/>
                </a:solidFill>
              </a:rPr>
              <a:pPr/>
              <a:t>26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0" y="2362200"/>
            <a:ext cx="9144000" cy="76200"/>
          </a:xfrm>
          <a:custGeom>
            <a:avLst/>
            <a:gdLst>
              <a:gd name="G0" fmla="+- 618 0 0"/>
            </a:gdLst>
            <a:ahLst/>
            <a:cxnLst>
              <a:cxn ang="0">
                <a:pos x="0" y="0"/>
              </a:cxn>
              <a:cxn ang="0">
                <a:pos x="618" y="0"/>
              </a:cxn>
              <a:cxn ang="0">
                <a:pos x="618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FF0000"/>
          </a:solidFill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400">
              <a:latin typeface="Times New Roman" pitchFamily="18" charset="0"/>
              <a:cs typeface="+mn-cs"/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2286000"/>
          </a:xfrm>
        </p:spPr>
        <p:txBody>
          <a:bodyPr/>
          <a:lstStyle>
            <a:lvl1pPr algn="ctr">
              <a:defRPr sz="4400" b="0">
                <a:latin typeface="Algerian" pitchFamily="8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29000"/>
            <a:ext cx="7010400" cy="16002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800" b="1"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400800"/>
            <a:ext cx="2895600" cy="457200"/>
          </a:xfrm>
        </p:spPr>
        <p:txBody>
          <a:bodyPr/>
          <a:lstStyle>
            <a:lvl1pPr>
              <a:defRPr sz="1200" b="0" i="0">
                <a:solidFill>
                  <a:schemeClr val="tx1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553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C24183-A0D3-4CE2-AA65-7212ED6C9B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447800"/>
            <a:ext cx="39243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447800"/>
            <a:ext cx="39243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4038600"/>
            <a:ext cx="39243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2E4C2-A236-418E-A6CF-7BFBC015B9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7772400" y="0"/>
            <a:ext cx="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 userDrawn="1"/>
        </p:nvCxnSpPr>
        <p:spPr bwMode="auto">
          <a:xfrm>
            <a:off x="7620000" y="762000"/>
            <a:ext cx="152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72717"/>
            <a:ext cx="1523999" cy="31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447800"/>
            <a:ext cx="39243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447800"/>
            <a:ext cx="39243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356B5-19F5-48B5-977D-10017A65A1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7772400" y="0"/>
            <a:ext cx="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 userDrawn="1"/>
        </p:nvCxnSpPr>
        <p:spPr bwMode="auto">
          <a:xfrm>
            <a:off x="7620000" y="762000"/>
            <a:ext cx="152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04800"/>
            <a:ext cx="1523999" cy="31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0" y="2362200"/>
            <a:ext cx="9144000" cy="76200"/>
          </a:xfrm>
          <a:custGeom>
            <a:avLst/>
            <a:gdLst>
              <a:gd name="G0" fmla="+- 618 0 0"/>
            </a:gdLst>
            <a:ahLst/>
            <a:cxnLst>
              <a:cxn ang="0">
                <a:pos x="0" y="0"/>
              </a:cxn>
              <a:cxn ang="0">
                <a:pos x="618" y="0"/>
              </a:cxn>
              <a:cxn ang="0">
                <a:pos x="618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FF0000"/>
          </a:solidFill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2286000"/>
          </a:xfrm>
        </p:spPr>
        <p:txBody>
          <a:bodyPr/>
          <a:lstStyle>
            <a:lvl1pPr algn="ctr">
              <a:defRPr sz="4400" b="0">
                <a:latin typeface="Algerian" pitchFamily="8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29000"/>
            <a:ext cx="7010400" cy="16002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800" b="1"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400800"/>
            <a:ext cx="2895600" cy="457200"/>
          </a:xfrm>
        </p:spPr>
        <p:txBody>
          <a:bodyPr/>
          <a:lstStyle>
            <a:lvl1pPr>
              <a:defRPr sz="1200" b="0" i="0">
                <a:solidFill>
                  <a:schemeClr val="tx1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553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C24183-A0D3-4CE2-AA65-7212ED6C9B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3379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A7EA68-D4A4-47B5-B1EB-08AEB32A3B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 bwMode="auto">
          <a:xfrm>
            <a:off x="7772400" y="0"/>
            <a:ext cx="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 userDrawn="1"/>
        </p:nvCxnSpPr>
        <p:spPr bwMode="auto">
          <a:xfrm>
            <a:off x="7620000" y="762000"/>
            <a:ext cx="152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72717"/>
            <a:ext cx="1523999" cy="31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82819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E5661C-C4DD-40E3-BB86-3DF9C30C86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821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47800"/>
            <a:ext cx="39243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447800"/>
            <a:ext cx="39243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D5D194-8C0F-4064-95E6-241FF2392C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7772400" y="0"/>
            <a:ext cx="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 userDrawn="1"/>
        </p:nvCxnSpPr>
        <p:spPr bwMode="auto">
          <a:xfrm>
            <a:off x="7620000" y="762000"/>
            <a:ext cx="152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72717"/>
            <a:ext cx="1523999" cy="31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7992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B93EDA-C78F-49F8-BE19-8B8F9DC6D5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 bwMode="auto">
          <a:xfrm>
            <a:off x="7772400" y="0"/>
            <a:ext cx="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 userDrawn="1"/>
        </p:nvCxnSpPr>
        <p:spPr bwMode="auto">
          <a:xfrm>
            <a:off x="7620000" y="762000"/>
            <a:ext cx="152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72717"/>
            <a:ext cx="1523999" cy="31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85569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71C635-4C82-4795-A7EB-D29BABB745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 bwMode="auto">
          <a:xfrm>
            <a:off x="7772400" y="0"/>
            <a:ext cx="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 userDrawn="1"/>
        </p:nvCxnSpPr>
        <p:spPr bwMode="auto">
          <a:xfrm>
            <a:off x="7620000" y="762000"/>
            <a:ext cx="152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72717"/>
            <a:ext cx="1523999" cy="31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21817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C90FB-8B90-4144-B0B6-84596C90E2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8256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0488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F9B91-8A72-4627-A10F-95832A4B8C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7772400" y="0"/>
            <a:ext cx="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 userDrawn="1"/>
        </p:nvCxnSpPr>
        <p:spPr bwMode="auto">
          <a:xfrm>
            <a:off x="7620000" y="762000"/>
            <a:ext cx="152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72717"/>
            <a:ext cx="1523999" cy="31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803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A7EA68-D4A4-47B5-B1EB-08AEB32A3B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 bwMode="auto">
          <a:xfrm>
            <a:off x="7772400" y="0"/>
            <a:ext cx="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 userDrawn="1"/>
        </p:nvCxnSpPr>
        <p:spPr bwMode="auto">
          <a:xfrm>
            <a:off x="7620000" y="762000"/>
            <a:ext cx="152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72717"/>
            <a:ext cx="1523999" cy="31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4300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64AFE2-F56C-4A47-9CF0-D1D12C65D1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7772400" y="0"/>
            <a:ext cx="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 userDrawn="1"/>
        </p:nvCxnSpPr>
        <p:spPr bwMode="auto">
          <a:xfrm>
            <a:off x="7620000" y="762000"/>
            <a:ext cx="152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72717"/>
            <a:ext cx="1523999" cy="31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94713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447800"/>
            <a:ext cx="39243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447800"/>
            <a:ext cx="39243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4038600"/>
            <a:ext cx="39243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2E4C2-A236-418E-A6CF-7BFBC015B9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7772400" y="0"/>
            <a:ext cx="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 userDrawn="1"/>
        </p:nvCxnSpPr>
        <p:spPr bwMode="auto">
          <a:xfrm>
            <a:off x="7620000" y="762000"/>
            <a:ext cx="152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72717"/>
            <a:ext cx="1523999" cy="31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0424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447800"/>
            <a:ext cx="39243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447800"/>
            <a:ext cx="39243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356B5-19F5-48B5-977D-10017A65A1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7772400" y="0"/>
            <a:ext cx="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 userDrawn="1"/>
        </p:nvCxnSpPr>
        <p:spPr bwMode="auto">
          <a:xfrm>
            <a:off x="7620000" y="762000"/>
            <a:ext cx="152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04800"/>
            <a:ext cx="1523999" cy="31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27904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661765-A0E5-49D0-B1CF-3232FDE700D9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7059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82688" y="4151313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777C15C-93C3-4901-A06E-AB02021B34F0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4143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  <a:cs typeface="+mn-cs"/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  <a:cs typeface="+mn-cs"/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  <a:cs typeface="+mn-cs"/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  <a:cs typeface="+mn-cs"/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73E87"/>
                </a:solidFill>
              </a:rPr>
              <a:pPr/>
              <a:t>11/18/2012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2427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73E87"/>
                </a:solidFill>
              </a:rPr>
              <a:pPr/>
              <a:t>11/18/2012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4091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ndara"/>
              <a:cs typeface="+mn-cs"/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ndara"/>
              <a:cs typeface="+mn-cs"/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ndara"/>
              <a:cs typeface="+mn-cs"/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ndara"/>
              <a:cs typeface="+mn-cs"/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ndar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73E87"/>
                </a:solidFill>
              </a:rPr>
              <a:pPr/>
              <a:t>11/18/2012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7465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73E87"/>
                </a:solidFill>
              </a:rPr>
              <a:pPr/>
              <a:t>11/18/2012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6740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73E87"/>
                </a:solidFill>
              </a:rPr>
              <a:pPr/>
              <a:t>11/18/2012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738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E5661C-C4DD-40E3-BB86-3DF9C30C86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73E87"/>
                </a:solidFill>
              </a:rPr>
              <a:pPr/>
              <a:t>11/18/2012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7606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  <a:cs typeface="+mn-cs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  <a:cs typeface="+mn-cs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  <a:cs typeface="+mn-cs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  <a:cs typeface="+mn-cs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  <a:cs typeface="+mn-cs"/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73E87"/>
                </a:solidFill>
              </a:rPr>
              <a:pPr/>
              <a:t>11/18/2012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8305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73E87"/>
                </a:solidFill>
              </a:rPr>
              <a:pPr/>
              <a:t>11/18/2012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  <a:cs typeface="+mn-cs"/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  <a:cs typeface="+mn-cs"/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  <a:cs typeface="+mn-cs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  <a:cs typeface="+mn-cs"/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  <a:cs typeface="+mn-cs"/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2157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  <a:cs typeface="+mn-cs"/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  <a:cs typeface="+mn-cs"/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  <a:cs typeface="+mn-cs"/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  <a:cs typeface="+mn-cs"/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73E87"/>
                </a:solidFill>
              </a:rPr>
              <a:pPr/>
              <a:t>11/18/2012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1079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73E87"/>
                </a:solidFill>
              </a:rPr>
              <a:pPr/>
              <a:t>11/18/2012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5848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73E87"/>
                </a:solidFill>
              </a:rPr>
              <a:pPr/>
              <a:t>11/18/2012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  <a:cs typeface="+mn-cs"/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  <a:cs typeface="+mn-cs"/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  <a:cs typeface="+mn-cs"/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  <a:cs typeface="+mn-cs"/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  <a:cs typeface="+mn-cs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8163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2012/11/18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0080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2012/11/18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6473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2012/11/18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8424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2012/11/18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431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47800"/>
            <a:ext cx="39243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447800"/>
            <a:ext cx="39243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D5D194-8C0F-4064-95E6-241FF2392C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7772400" y="0"/>
            <a:ext cx="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 userDrawn="1"/>
        </p:nvCxnSpPr>
        <p:spPr bwMode="auto">
          <a:xfrm>
            <a:off x="7620000" y="762000"/>
            <a:ext cx="152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72717"/>
            <a:ext cx="1523999" cy="31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2012/11/18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9885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2012/11/18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9398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2012/11/18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2724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2012/11/18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871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2012/11/18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4488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2012/11/18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7447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2012/11/18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5192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25"/>
            <a:ext cx="9144000" cy="6858000"/>
          </a:xfrm>
          <a:prstGeom prst="rect">
            <a:avLst/>
          </a:prstGeom>
        </p:spPr>
      </p:pic>
      <p:sp>
        <p:nvSpPr>
          <p:cNvPr id="16" name="Text Placeholder 6"/>
          <p:cNvSpPr>
            <a:spLocks noGrp="1"/>
          </p:cNvSpPr>
          <p:nvPr>
            <p:ph type="body" idx="1"/>
          </p:nvPr>
        </p:nvSpPr>
        <p:spPr>
          <a:xfrm>
            <a:off x="4552667" y="4913822"/>
            <a:ext cx="4191000" cy="382588"/>
          </a:xfrm>
          <a:prstGeom prst="rect">
            <a:avLst/>
          </a:prstGeom>
        </p:spPr>
        <p:txBody>
          <a:bodyPr anchor="ctr"/>
          <a:lstStyle>
            <a:lvl1pPr algn="r">
              <a:buFontTx/>
              <a:buNone/>
              <a:defRPr lang="en-US" sz="200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6"/>
          <p:cNvSpPr>
            <a:spLocks noGrp="1"/>
          </p:cNvSpPr>
          <p:nvPr>
            <p:ph type="body" idx="11"/>
          </p:nvPr>
        </p:nvSpPr>
        <p:spPr>
          <a:xfrm>
            <a:off x="4781266" y="5294822"/>
            <a:ext cx="3962400" cy="382588"/>
          </a:xfrm>
          <a:prstGeom prst="rect">
            <a:avLst/>
          </a:prstGeom>
        </p:spPr>
        <p:txBody>
          <a:bodyPr/>
          <a:lstStyle>
            <a:lvl1pPr marL="342900" marR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4272E"/>
              </a:buClr>
              <a:buSzTx/>
              <a:buFontTx/>
              <a:buNone/>
              <a:tabLst/>
              <a:defRPr lang="en-US" sz="1200" smtClean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8" name="Text Placeholder 6"/>
          <p:cNvSpPr>
            <a:spLocks noGrp="1"/>
          </p:cNvSpPr>
          <p:nvPr>
            <p:ph type="body" idx="12"/>
          </p:nvPr>
        </p:nvSpPr>
        <p:spPr>
          <a:xfrm>
            <a:off x="1057275" y="1493262"/>
            <a:ext cx="7296149" cy="1126113"/>
          </a:xfrm>
          <a:prstGeom prst="rect">
            <a:avLst/>
          </a:prstGeom>
        </p:spPr>
        <p:txBody>
          <a:bodyPr anchor="b"/>
          <a:lstStyle>
            <a:lvl1pPr marL="0" indent="342900" algn="r">
              <a:spcBef>
                <a:spcPts val="0"/>
              </a:spcBef>
              <a:buFontTx/>
              <a:buNone/>
              <a:defRPr lang="en-US" sz="2800" b="1" dirty="0">
                <a:latin typeface="+mn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3" name="Rectangle 30"/>
          <p:cNvSpPr txBox="1">
            <a:spLocks noChangeArrowheads="1"/>
          </p:cNvSpPr>
          <p:nvPr userDrawn="1"/>
        </p:nvSpPr>
        <p:spPr bwMode="auto">
          <a:xfrm>
            <a:off x="5035117" y="6458238"/>
            <a:ext cx="165735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Maui, Hawaii, </a:t>
            </a:r>
            <a:fld id="{848B34E8-A729-490C-885F-2659DC282EFD}" type="datetime1">
              <a:rPr lang="en-US">
                <a:solidFill>
                  <a:prstClr val="white"/>
                </a:solidFill>
              </a:rPr>
              <a:pPr>
                <a:defRPr/>
              </a:pPr>
              <a:t>11/18/2012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924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2966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Rectangle 30"/>
          <p:cNvSpPr txBox="1">
            <a:spLocks noChangeArrowheads="1"/>
          </p:cNvSpPr>
          <p:nvPr userDrawn="1"/>
        </p:nvSpPr>
        <p:spPr bwMode="auto">
          <a:xfrm>
            <a:off x="5035117" y="6458238"/>
            <a:ext cx="165735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Maui, Hawaii, </a:t>
            </a:r>
            <a:fld id="{848B34E8-A729-490C-885F-2659DC282EFD}" type="datetime1">
              <a:rPr lang="en-US">
                <a:solidFill>
                  <a:prstClr val="white"/>
                </a:solidFill>
              </a:rPr>
              <a:pPr>
                <a:defRPr/>
              </a:pPr>
              <a:t>11/18/2012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6153607" y="159657"/>
            <a:ext cx="2540450" cy="5225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549274" y="167640"/>
            <a:ext cx="5142865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834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00125"/>
            <a:ext cx="8324850" cy="5216525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381000" y="171450"/>
            <a:ext cx="5410200" cy="5365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</a:t>
            </a:r>
            <a:r>
              <a:rPr lang="en-US" dirty="0" err="1" smtClean="0"/>
              <a:t>tao</a:t>
            </a:r>
            <a:r>
              <a:rPr lang="en-US" dirty="0" smtClean="0"/>
              <a:t>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98876" y="6408305"/>
            <a:ext cx="762000" cy="3651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bg1"/>
                </a:solidFill>
                <a:latin typeface="+mn-lt"/>
              </a:defRPr>
            </a:lvl1pPr>
          </a:lstStyle>
          <a:p>
            <a:fld id="{322BAA75-E530-4D8A-BAF6-D98276AEC2C4}" type="slidenum">
              <a:rPr lang="en-US" smtClean="0">
                <a:solidFill>
                  <a:prstClr val="white"/>
                </a:solidFill>
                <a:cs typeface="+mn-cs"/>
              </a:rPr>
              <a:pPr/>
              <a:t>‹#›</a:t>
            </a:fld>
            <a:endParaRPr lang="en-US" dirty="0">
              <a:solidFill>
                <a:prstClr val="white"/>
              </a:solidFill>
              <a:cs typeface="+mn-cs"/>
            </a:endParaRPr>
          </a:p>
        </p:txBody>
      </p:sp>
      <p:sp>
        <p:nvSpPr>
          <p:cNvPr id="9" name="Rectangle 30"/>
          <p:cNvSpPr txBox="1">
            <a:spLocks noChangeArrowheads="1"/>
          </p:cNvSpPr>
          <p:nvPr userDrawn="1"/>
        </p:nvSpPr>
        <p:spPr bwMode="auto">
          <a:xfrm>
            <a:off x="5035117" y="6458238"/>
            <a:ext cx="165735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Maui, Hawaii, </a:t>
            </a:r>
            <a:fld id="{848B34E8-A729-490C-885F-2659DC282EFD}" type="datetime1">
              <a:rPr lang="en-US">
                <a:solidFill>
                  <a:prstClr val="white"/>
                </a:solidFill>
              </a:rPr>
              <a:pPr>
                <a:defRPr/>
              </a:pPr>
              <a:t>11/18/2012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6153607" y="159657"/>
            <a:ext cx="2540450" cy="5225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 smtClean="0"/>
              <a:t>Click to edit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74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B93EDA-C78F-49F8-BE19-8B8F9DC6D5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 bwMode="auto">
          <a:xfrm>
            <a:off x="7772400" y="0"/>
            <a:ext cx="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 userDrawn="1"/>
        </p:nvCxnSpPr>
        <p:spPr bwMode="auto">
          <a:xfrm>
            <a:off x="7620000" y="762000"/>
            <a:ext cx="152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72717"/>
            <a:ext cx="1523999" cy="31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71450"/>
            <a:ext cx="5410200" cy="53657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066800"/>
            <a:ext cx="4086225" cy="51498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066800"/>
            <a:ext cx="4086225" cy="51498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0"/>
          <p:cNvSpPr>
            <a:spLocks noGrp="1" noChangeArrowheads="1"/>
          </p:cNvSpPr>
          <p:nvPr>
            <p:ph type="dt" sz="half" idx="10"/>
          </p:nvPr>
        </p:nvSpPr>
        <p:spPr>
          <a:xfrm>
            <a:off x="525463" y="6530975"/>
            <a:ext cx="1657350" cy="203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F4CB88-0AF4-4E05-9179-36C21EF23F41}" type="datetime1">
              <a:rPr lang="en-US" sz="2400" smtClean="0">
                <a:solidFill>
                  <a:prstClr val="black"/>
                </a:solidFill>
                <a:latin typeface="Times New Roman" pitchFamily="18" charset="0"/>
                <a:cs typeface="+mn-cs"/>
              </a:rPr>
              <a:pPr>
                <a:defRPr/>
              </a:pPr>
              <a:t>11/18/2012</a:t>
            </a:fld>
            <a:endParaRPr lang="en-US" sz="2400" dirty="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6153607" y="159657"/>
            <a:ext cx="2540450" cy="5225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 smtClean="0"/>
              <a:t>Click to edit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292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81000" y="171450"/>
            <a:ext cx="5410200" cy="53657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Rectangle 30"/>
          <p:cNvSpPr>
            <a:spLocks noGrp="1" noChangeArrowheads="1"/>
          </p:cNvSpPr>
          <p:nvPr>
            <p:ph type="dt" sz="half" idx="10"/>
          </p:nvPr>
        </p:nvSpPr>
        <p:spPr>
          <a:xfrm>
            <a:off x="525463" y="6530975"/>
            <a:ext cx="1657350" cy="203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0879BF-36C0-4945-9E67-19C72C1EC4C2}" type="datetime1">
              <a:rPr lang="en-US" sz="2400" smtClean="0">
                <a:solidFill>
                  <a:prstClr val="black"/>
                </a:solidFill>
                <a:latin typeface="Times New Roman" pitchFamily="18" charset="0"/>
                <a:cs typeface="+mn-cs"/>
              </a:rPr>
              <a:pPr>
                <a:defRPr/>
              </a:pPr>
              <a:t>11/18/2012</a:t>
            </a:fld>
            <a:endParaRPr lang="en-US" sz="2400" dirty="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6153607" y="159657"/>
            <a:ext cx="2540450" cy="5225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 smtClean="0"/>
              <a:t>Click to edit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889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71450"/>
            <a:ext cx="5410200" cy="53657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30"/>
          <p:cNvSpPr>
            <a:spLocks noGrp="1" noChangeArrowheads="1"/>
          </p:cNvSpPr>
          <p:nvPr>
            <p:ph type="dt" sz="half" idx="10"/>
          </p:nvPr>
        </p:nvSpPr>
        <p:spPr>
          <a:xfrm>
            <a:off x="525463" y="6530975"/>
            <a:ext cx="1657350" cy="203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565864-EE25-48EB-8D37-9F3B97BC92E6}" type="datetime1">
              <a:rPr lang="en-US" sz="2400" smtClean="0">
                <a:solidFill>
                  <a:prstClr val="black"/>
                </a:solidFill>
                <a:latin typeface="Times New Roman" pitchFamily="18" charset="0"/>
                <a:cs typeface="+mn-cs"/>
              </a:rPr>
              <a:pPr>
                <a:defRPr/>
              </a:pPr>
              <a:t>11/18/2012</a:t>
            </a:fld>
            <a:endParaRPr lang="en-US" sz="2400" dirty="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6153607" y="159657"/>
            <a:ext cx="2540450" cy="5225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 smtClean="0"/>
              <a:t>Click to edit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039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257300"/>
            <a:ext cx="5111750" cy="486886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57300"/>
            <a:ext cx="3008313" cy="4868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1000" y="171450"/>
            <a:ext cx="5410200" cy="53657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Rectangle 30"/>
          <p:cNvSpPr>
            <a:spLocks noGrp="1" noChangeArrowheads="1"/>
          </p:cNvSpPr>
          <p:nvPr>
            <p:ph type="dt" sz="half" idx="10"/>
          </p:nvPr>
        </p:nvSpPr>
        <p:spPr>
          <a:xfrm>
            <a:off x="525463" y="6530975"/>
            <a:ext cx="1657350" cy="203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AF18A-A5B9-4EF2-AFCE-186BDF4CF32E}" type="datetime1">
              <a:rPr lang="en-US" sz="2400" smtClean="0">
                <a:solidFill>
                  <a:prstClr val="black"/>
                </a:solidFill>
                <a:latin typeface="Times New Roman" pitchFamily="18" charset="0"/>
                <a:cs typeface="+mn-cs"/>
              </a:rPr>
              <a:pPr>
                <a:defRPr/>
              </a:pPr>
              <a:t>11/18/2012</a:t>
            </a:fld>
            <a:endParaRPr lang="en-US" sz="2400" dirty="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6153607" y="159657"/>
            <a:ext cx="2540450" cy="5225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 smtClean="0"/>
              <a:t>Click to edit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345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 userDrawn="1"/>
        </p:nvSpPr>
        <p:spPr bwMode="auto">
          <a:xfrm>
            <a:off x="381000" y="171450"/>
            <a:ext cx="541020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eaLnBrk="0" hangingPunct="0">
              <a:defRPr/>
            </a:pPr>
            <a:r>
              <a:rPr lang="en-US" sz="2400" i="1" kern="0">
                <a:solidFill>
                  <a:prstClr val="black"/>
                </a:solidFill>
                <a:latin typeface="Arial Black"/>
                <a:cs typeface="+mn-cs"/>
              </a:rPr>
              <a:t>Click to edit Master title style</a:t>
            </a:r>
            <a:endParaRPr lang="en-US" sz="2400" i="1" kern="0" dirty="0">
              <a:solidFill>
                <a:prstClr val="black"/>
              </a:solidFill>
              <a:latin typeface="Arial Black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81099"/>
            <a:ext cx="5486400" cy="3546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30"/>
          <p:cNvSpPr>
            <a:spLocks noGrp="1" noChangeArrowheads="1"/>
          </p:cNvSpPr>
          <p:nvPr>
            <p:ph type="dt" sz="half" idx="10"/>
          </p:nvPr>
        </p:nvSpPr>
        <p:spPr>
          <a:xfrm>
            <a:off x="525463" y="6530975"/>
            <a:ext cx="1657350" cy="203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512F3A3-6AA9-4E68-98EE-ADC1E82334AB}" type="datetime1">
              <a:rPr lang="en-US" sz="2400">
                <a:solidFill>
                  <a:prstClr val="black"/>
                </a:solidFill>
                <a:latin typeface="Times New Roman" pitchFamily="18" charset="0"/>
                <a:cs typeface="+mn-cs"/>
              </a:rPr>
              <a:pPr>
                <a:defRPr/>
              </a:pPr>
              <a:t>11/18/2012</a:t>
            </a:fld>
            <a:endParaRPr lang="en-US" sz="240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 userDrawn="1"/>
        </p:nvSpPr>
        <p:spPr bwMode="auto">
          <a:xfrm>
            <a:off x="6183032" y="178710"/>
            <a:ext cx="2525539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eaLnBrk="0" hangingPunct="0">
              <a:defRPr/>
            </a:pPr>
            <a:r>
              <a:rPr lang="en-US" sz="2400" i="1" kern="0" dirty="0">
                <a:solidFill>
                  <a:prstClr val="black"/>
                </a:solidFill>
                <a:latin typeface="Arial Black"/>
                <a:cs typeface="+mn-cs"/>
              </a:rPr>
              <a:t>Click to </a:t>
            </a:r>
            <a:r>
              <a:rPr lang="en-US" sz="2400" i="1" kern="0" dirty="0" smtClean="0">
                <a:solidFill>
                  <a:prstClr val="black"/>
                </a:solidFill>
                <a:latin typeface="Arial Black"/>
                <a:cs typeface="+mn-cs"/>
              </a:rPr>
              <a:t>edit</a:t>
            </a:r>
            <a:endParaRPr lang="en-US" sz="2400" i="1" kern="0" dirty="0">
              <a:solidFill>
                <a:prstClr val="black"/>
              </a:solidFill>
              <a:latin typeface="Arial Black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2163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71450"/>
            <a:ext cx="5410200" cy="53657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1066800"/>
            <a:ext cx="8324850" cy="5149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0"/>
          </p:nvPr>
        </p:nvSpPr>
        <p:spPr>
          <a:xfrm>
            <a:off x="525463" y="6530975"/>
            <a:ext cx="1657350" cy="203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05D9DE-A945-44E8-8239-D51D168C5955}" type="datetime1">
              <a:rPr lang="en-US" sz="2400" smtClean="0">
                <a:solidFill>
                  <a:prstClr val="black"/>
                </a:solidFill>
                <a:latin typeface="Times New Roman" pitchFamily="18" charset="0"/>
                <a:cs typeface="+mn-cs"/>
              </a:rPr>
              <a:pPr>
                <a:defRPr/>
              </a:pPr>
              <a:t>11/18/2012</a:t>
            </a:fld>
            <a:endParaRPr lang="en-US" sz="2400" dirty="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" name="Title 1"/>
          <p:cNvSpPr txBox="1">
            <a:spLocks/>
          </p:cNvSpPr>
          <p:nvPr userDrawn="1"/>
        </p:nvSpPr>
        <p:spPr bwMode="auto">
          <a:xfrm>
            <a:off x="6183032" y="178710"/>
            <a:ext cx="2525539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eaLnBrk="0" hangingPunct="0">
              <a:defRPr/>
            </a:pPr>
            <a:r>
              <a:rPr lang="en-US" sz="2400" i="1" kern="0" dirty="0">
                <a:solidFill>
                  <a:prstClr val="black"/>
                </a:solidFill>
                <a:latin typeface="Arial Black"/>
                <a:cs typeface="+mn-cs"/>
              </a:rPr>
              <a:t>Click to </a:t>
            </a:r>
            <a:r>
              <a:rPr lang="en-US" sz="2400" i="1" kern="0" dirty="0" smtClean="0">
                <a:solidFill>
                  <a:prstClr val="black"/>
                </a:solidFill>
                <a:latin typeface="Arial Black"/>
                <a:cs typeface="+mn-cs"/>
              </a:rPr>
              <a:t>edit</a:t>
            </a:r>
            <a:endParaRPr lang="en-US" sz="2400" i="1" kern="0" dirty="0">
              <a:solidFill>
                <a:prstClr val="black"/>
              </a:solidFill>
              <a:latin typeface="Arial Black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629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 bwMode="auto">
          <a:xfrm>
            <a:off x="381000" y="171450"/>
            <a:ext cx="541020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eaLnBrk="0" hangingPunct="0">
              <a:defRPr/>
            </a:pPr>
            <a:r>
              <a:rPr lang="en-US" sz="2400" i="1" kern="0" dirty="0">
                <a:solidFill>
                  <a:prstClr val="black"/>
                </a:solidFill>
                <a:latin typeface="Arial Black"/>
                <a:cs typeface="+mn-cs"/>
              </a:rPr>
              <a:t>Click to edit Master title style</a:t>
            </a: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4638" y="1203960"/>
            <a:ext cx="2081212" cy="501269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1203960"/>
            <a:ext cx="6091238" cy="501269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30"/>
          <p:cNvSpPr>
            <a:spLocks noGrp="1" noChangeArrowheads="1"/>
          </p:cNvSpPr>
          <p:nvPr>
            <p:ph type="dt" sz="half" idx="10"/>
          </p:nvPr>
        </p:nvSpPr>
        <p:spPr>
          <a:xfrm>
            <a:off x="525463" y="6530975"/>
            <a:ext cx="1657350" cy="203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F1A5F1F-B8BD-4EF2-8753-6A20E4DBA698}" type="datetime1">
              <a:rPr lang="en-US" sz="2400">
                <a:solidFill>
                  <a:prstClr val="black"/>
                </a:solidFill>
                <a:latin typeface="Times New Roman" pitchFamily="18" charset="0"/>
                <a:cs typeface="+mn-cs"/>
              </a:rPr>
              <a:pPr>
                <a:defRPr/>
              </a:pPr>
              <a:t>11/18/2012</a:t>
            </a:fld>
            <a:endParaRPr lang="en-US" sz="240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6153607" y="159657"/>
            <a:ext cx="2540450" cy="5225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 smtClean="0"/>
              <a:t>Click to edit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936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25"/>
            <a:ext cx="9144000" cy="6858000"/>
          </a:xfrm>
          <a:prstGeom prst="rect">
            <a:avLst/>
          </a:prstGeom>
        </p:spPr>
      </p:pic>
      <p:sp>
        <p:nvSpPr>
          <p:cNvPr id="16" name="Text Placeholder 6"/>
          <p:cNvSpPr>
            <a:spLocks noGrp="1"/>
          </p:cNvSpPr>
          <p:nvPr>
            <p:ph type="body" idx="1"/>
          </p:nvPr>
        </p:nvSpPr>
        <p:spPr>
          <a:xfrm>
            <a:off x="4552667" y="4913822"/>
            <a:ext cx="4191000" cy="382588"/>
          </a:xfrm>
          <a:prstGeom prst="rect">
            <a:avLst/>
          </a:prstGeom>
        </p:spPr>
        <p:txBody>
          <a:bodyPr anchor="ctr"/>
          <a:lstStyle>
            <a:lvl1pPr algn="r">
              <a:buFontTx/>
              <a:buNone/>
              <a:defRPr lang="en-US" sz="200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6"/>
          <p:cNvSpPr>
            <a:spLocks noGrp="1"/>
          </p:cNvSpPr>
          <p:nvPr>
            <p:ph type="body" idx="11"/>
          </p:nvPr>
        </p:nvSpPr>
        <p:spPr>
          <a:xfrm>
            <a:off x="4781266" y="5294822"/>
            <a:ext cx="3962400" cy="382588"/>
          </a:xfrm>
          <a:prstGeom prst="rect">
            <a:avLst/>
          </a:prstGeom>
        </p:spPr>
        <p:txBody>
          <a:bodyPr/>
          <a:lstStyle>
            <a:lvl1pPr marL="342900" marR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4272E"/>
              </a:buClr>
              <a:buSzTx/>
              <a:buFontTx/>
              <a:buNone/>
              <a:tabLst/>
              <a:defRPr lang="en-US" sz="1200" smtClean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8" name="Text Placeholder 6"/>
          <p:cNvSpPr>
            <a:spLocks noGrp="1"/>
          </p:cNvSpPr>
          <p:nvPr>
            <p:ph type="body" idx="12"/>
          </p:nvPr>
        </p:nvSpPr>
        <p:spPr>
          <a:xfrm>
            <a:off x="1057275" y="1493262"/>
            <a:ext cx="7296149" cy="1126113"/>
          </a:xfrm>
          <a:prstGeom prst="rect">
            <a:avLst/>
          </a:prstGeom>
        </p:spPr>
        <p:txBody>
          <a:bodyPr anchor="b"/>
          <a:lstStyle>
            <a:lvl1pPr marL="0" indent="342900" algn="r">
              <a:spcBef>
                <a:spcPts val="0"/>
              </a:spcBef>
              <a:buFontTx/>
              <a:buNone/>
              <a:defRPr lang="en-US" sz="2800" b="1" dirty="0">
                <a:latin typeface="+mn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3" name="Rectangle 30"/>
          <p:cNvSpPr txBox="1">
            <a:spLocks noChangeArrowheads="1"/>
          </p:cNvSpPr>
          <p:nvPr userDrawn="1"/>
        </p:nvSpPr>
        <p:spPr bwMode="auto">
          <a:xfrm>
            <a:off x="5035117" y="6458238"/>
            <a:ext cx="165735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Maui, Hawaii, </a:t>
            </a:r>
            <a:fld id="{848B34E8-A729-490C-885F-2659DC282EFD}" type="datetime1">
              <a:rPr lang="en-US">
                <a:solidFill>
                  <a:prstClr val="white"/>
                </a:solidFill>
              </a:rPr>
              <a:pPr>
                <a:defRPr/>
              </a:pPr>
              <a:t>11/18/2012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33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2966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Rectangle 30"/>
          <p:cNvSpPr txBox="1">
            <a:spLocks noChangeArrowheads="1"/>
          </p:cNvSpPr>
          <p:nvPr userDrawn="1"/>
        </p:nvSpPr>
        <p:spPr bwMode="auto">
          <a:xfrm>
            <a:off x="5035117" y="6458238"/>
            <a:ext cx="165735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Maui, Hawaii, </a:t>
            </a:r>
            <a:fld id="{848B34E8-A729-490C-885F-2659DC282EFD}" type="datetime1">
              <a:rPr lang="en-US">
                <a:solidFill>
                  <a:prstClr val="white"/>
                </a:solidFill>
              </a:rPr>
              <a:pPr>
                <a:defRPr/>
              </a:pPr>
              <a:t>11/18/2012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6153607" y="159657"/>
            <a:ext cx="2540450" cy="5225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549274" y="167640"/>
            <a:ext cx="5142865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569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00125"/>
            <a:ext cx="8324850" cy="5216525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381000" y="171450"/>
            <a:ext cx="5410200" cy="5365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</a:t>
            </a:r>
            <a:r>
              <a:rPr lang="en-US" dirty="0" err="1" smtClean="0"/>
              <a:t>tao</a:t>
            </a:r>
            <a:r>
              <a:rPr lang="en-US" dirty="0" smtClean="0"/>
              <a:t>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98876" y="6408305"/>
            <a:ext cx="762000" cy="3651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bg1"/>
                </a:solidFill>
                <a:latin typeface="+mn-lt"/>
              </a:defRPr>
            </a:lvl1pPr>
          </a:lstStyle>
          <a:p>
            <a:fld id="{322BAA75-E530-4D8A-BAF6-D98276AEC2C4}" type="slidenum">
              <a:rPr lang="en-US" smtClean="0">
                <a:solidFill>
                  <a:prstClr val="white"/>
                </a:solidFill>
                <a:cs typeface="+mn-cs"/>
              </a:rPr>
              <a:pPr/>
              <a:t>‹#›</a:t>
            </a:fld>
            <a:endParaRPr lang="en-US" dirty="0">
              <a:solidFill>
                <a:prstClr val="white"/>
              </a:solidFill>
              <a:cs typeface="+mn-cs"/>
            </a:endParaRPr>
          </a:p>
        </p:txBody>
      </p:sp>
      <p:sp>
        <p:nvSpPr>
          <p:cNvPr id="9" name="Rectangle 30"/>
          <p:cNvSpPr txBox="1">
            <a:spLocks noChangeArrowheads="1"/>
          </p:cNvSpPr>
          <p:nvPr userDrawn="1"/>
        </p:nvSpPr>
        <p:spPr bwMode="auto">
          <a:xfrm>
            <a:off x="5035117" y="6458238"/>
            <a:ext cx="165735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Maui, Hawaii, </a:t>
            </a:r>
            <a:fld id="{848B34E8-A729-490C-885F-2659DC282EFD}" type="datetime1">
              <a:rPr lang="en-US">
                <a:solidFill>
                  <a:prstClr val="white"/>
                </a:solidFill>
              </a:rPr>
              <a:pPr>
                <a:defRPr/>
              </a:pPr>
              <a:t>11/18/2012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6153607" y="159657"/>
            <a:ext cx="2540450" cy="5225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 smtClean="0"/>
              <a:t>Click to edit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883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71C635-4C82-4795-A7EB-D29BABB745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 bwMode="auto">
          <a:xfrm>
            <a:off x="7772400" y="0"/>
            <a:ext cx="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 userDrawn="1"/>
        </p:nvCxnSpPr>
        <p:spPr bwMode="auto">
          <a:xfrm>
            <a:off x="7620000" y="762000"/>
            <a:ext cx="152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72717"/>
            <a:ext cx="1523999" cy="31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71450"/>
            <a:ext cx="5410200" cy="53657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066800"/>
            <a:ext cx="4086225" cy="51498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066800"/>
            <a:ext cx="4086225" cy="51498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0"/>
          <p:cNvSpPr>
            <a:spLocks noGrp="1" noChangeArrowheads="1"/>
          </p:cNvSpPr>
          <p:nvPr>
            <p:ph type="dt" sz="half" idx="10"/>
          </p:nvPr>
        </p:nvSpPr>
        <p:spPr>
          <a:xfrm>
            <a:off x="525463" y="6530975"/>
            <a:ext cx="1657350" cy="203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F4CB88-0AF4-4E05-9179-36C21EF23F41}" type="datetime1">
              <a:rPr lang="en-US" sz="2400" smtClean="0">
                <a:solidFill>
                  <a:prstClr val="black"/>
                </a:solidFill>
                <a:latin typeface="Times New Roman" pitchFamily="18" charset="0"/>
                <a:cs typeface="+mn-cs"/>
              </a:rPr>
              <a:pPr>
                <a:defRPr/>
              </a:pPr>
              <a:t>11/18/2012</a:t>
            </a:fld>
            <a:endParaRPr lang="en-US" sz="2400" dirty="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6153607" y="159657"/>
            <a:ext cx="2540450" cy="5225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 smtClean="0"/>
              <a:t>Click to edit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208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81000" y="171450"/>
            <a:ext cx="5410200" cy="53657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Rectangle 30"/>
          <p:cNvSpPr>
            <a:spLocks noGrp="1" noChangeArrowheads="1"/>
          </p:cNvSpPr>
          <p:nvPr>
            <p:ph type="dt" sz="half" idx="10"/>
          </p:nvPr>
        </p:nvSpPr>
        <p:spPr>
          <a:xfrm>
            <a:off x="525463" y="6530975"/>
            <a:ext cx="1657350" cy="203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0879BF-36C0-4945-9E67-19C72C1EC4C2}" type="datetime1">
              <a:rPr lang="en-US" sz="2400" smtClean="0">
                <a:solidFill>
                  <a:prstClr val="black"/>
                </a:solidFill>
                <a:latin typeface="Times New Roman" pitchFamily="18" charset="0"/>
                <a:cs typeface="+mn-cs"/>
              </a:rPr>
              <a:pPr>
                <a:defRPr/>
              </a:pPr>
              <a:t>11/18/2012</a:t>
            </a:fld>
            <a:endParaRPr lang="en-US" sz="2400" dirty="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6153607" y="159657"/>
            <a:ext cx="2540450" cy="5225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 smtClean="0"/>
              <a:t>Click to edit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724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71450"/>
            <a:ext cx="5410200" cy="53657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30"/>
          <p:cNvSpPr>
            <a:spLocks noGrp="1" noChangeArrowheads="1"/>
          </p:cNvSpPr>
          <p:nvPr>
            <p:ph type="dt" sz="half" idx="10"/>
          </p:nvPr>
        </p:nvSpPr>
        <p:spPr>
          <a:xfrm>
            <a:off x="525463" y="6530975"/>
            <a:ext cx="1657350" cy="203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565864-EE25-48EB-8D37-9F3B97BC92E6}" type="datetime1">
              <a:rPr lang="en-US" sz="2400" smtClean="0">
                <a:solidFill>
                  <a:prstClr val="black"/>
                </a:solidFill>
                <a:latin typeface="Times New Roman" pitchFamily="18" charset="0"/>
                <a:cs typeface="+mn-cs"/>
              </a:rPr>
              <a:pPr>
                <a:defRPr/>
              </a:pPr>
              <a:t>11/18/2012</a:t>
            </a:fld>
            <a:endParaRPr lang="en-US" sz="2400" dirty="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6153607" y="159657"/>
            <a:ext cx="2540450" cy="5225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 smtClean="0"/>
              <a:t>Click to edit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6555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257300"/>
            <a:ext cx="5111750" cy="486886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57300"/>
            <a:ext cx="3008313" cy="4868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1000" y="171450"/>
            <a:ext cx="5410200" cy="53657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Rectangle 30"/>
          <p:cNvSpPr>
            <a:spLocks noGrp="1" noChangeArrowheads="1"/>
          </p:cNvSpPr>
          <p:nvPr>
            <p:ph type="dt" sz="half" idx="10"/>
          </p:nvPr>
        </p:nvSpPr>
        <p:spPr>
          <a:xfrm>
            <a:off x="525463" y="6530975"/>
            <a:ext cx="1657350" cy="203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AF18A-A5B9-4EF2-AFCE-186BDF4CF32E}" type="datetime1">
              <a:rPr lang="en-US" sz="2400" smtClean="0">
                <a:solidFill>
                  <a:prstClr val="black"/>
                </a:solidFill>
                <a:latin typeface="Times New Roman" pitchFamily="18" charset="0"/>
                <a:cs typeface="+mn-cs"/>
              </a:rPr>
              <a:pPr>
                <a:defRPr/>
              </a:pPr>
              <a:t>11/18/2012</a:t>
            </a:fld>
            <a:endParaRPr lang="en-US" sz="2400" dirty="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6153607" y="159657"/>
            <a:ext cx="2540450" cy="5225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 smtClean="0"/>
              <a:t>Click to edit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284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 userDrawn="1"/>
        </p:nvSpPr>
        <p:spPr bwMode="auto">
          <a:xfrm>
            <a:off x="381000" y="171450"/>
            <a:ext cx="541020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eaLnBrk="0" hangingPunct="0">
              <a:defRPr/>
            </a:pPr>
            <a:r>
              <a:rPr lang="en-US" sz="2400" i="1" kern="0">
                <a:solidFill>
                  <a:prstClr val="black"/>
                </a:solidFill>
                <a:latin typeface="Arial Black"/>
                <a:cs typeface="+mn-cs"/>
              </a:rPr>
              <a:t>Click to edit Master title style</a:t>
            </a:r>
            <a:endParaRPr lang="en-US" sz="2400" i="1" kern="0" dirty="0">
              <a:solidFill>
                <a:prstClr val="black"/>
              </a:solidFill>
              <a:latin typeface="Arial Black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81099"/>
            <a:ext cx="5486400" cy="3546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30"/>
          <p:cNvSpPr>
            <a:spLocks noGrp="1" noChangeArrowheads="1"/>
          </p:cNvSpPr>
          <p:nvPr>
            <p:ph type="dt" sz="half" idx="10"/>
          </p:nvPr>
        </p:nvSpPr>
        <p:spPr>
          <a:xfrm>
            <a:off x="525463" y="6530975"/>
            <a:ext cx="1657350" cy="203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512F3A3-6AA9-4E68-98EE-ADC1E82334AB}" type="datetime1">
              <a:rPr lang="en-US" sz="2400">
                <a:solidFill>
                  <a:prstClr val="black"/>
                </a:solidFill>
                <a:latin typeface="Times New Roman" pitchFamily="18" charset="0"/>
                <a:cs typeface="+mn-cs"/>
              </a:rPr>
              <a:pPr>
                <a:defRPr/>
              </a:pPr>
              <a:t>11/18/2012</a:t>
            </a:fld>
            <a:endParaRPr lang="en-US" sz="240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 userDrawn="1"/>
        </p:nvSpPr>
        <p:spPr bwMode="auto">
          <a:xfrm>
            <a:off x="6183032" y="178710"/>
            <a:ext cx="2525539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eaLnBrk="0" hangingPunct="0">
              <a:defRPr/>
            </a:pPr>
            <a:r>
              <a:rPr lang="en-US" sz="2400" i="1" kern="0" dirty="0">
                <a:solidFill>
                  <a:prstClr val="black"/>
                </a:solidFill>
                <a:latin typeface="Arial Black"/>
                <a:cs typeface="+mn-cs"/>
              </a:rPr>
              <a:t>Click to </a:t>
            </a:r>
            <a:r>
              <a:rPr lang="en-US" sz="2400" i="1" kern="0" dirty="0" smtClean="0">
                <a:solidFill>
                  <a:prstClr val="black"/>
                </a:solidFill>
                <a:latin typeface="Arial Black"/>
                <a:cs typeface="+mn-cs"/>
              </a:rPr>
              <a:t>edit</a:t>
            </a:r>
            <a:endParaRPr lang="en-US" sz="2400" i="1" kern="0" dirty="0">
              <a:solidFill>
                <a:prstClr val="black"/>
              </a:solidFill>
              <a:latin typeface="Arial Black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864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71450"/>
            <a:ext cx="5410200" cy="53657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1066800"/>
            <a:ext cx="8324850" cy="5149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0"/>
          </p:nvPr>
        </p:nvSpPr>
        <p:spPr>
          <a:xfrm>
            <a:off x="525463" y="6530975"/>
            <a:ext cx="1657350" cy="203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05D9DE-A945-44E8-8239-D51D168C5955}" type="datetime1">
              <a:rPr lang="en-US" sz="2400" smtClean="0">
                <a:solidFill>
                  <a:prstClr val="black"/>
                </a:solidFill>
                <a:latin typeface="Times New Roman" pitchFamily="18" charset="0"/>
                <a:cs typeface="+mn-cs"/>
              </a:rPr>
              <a:pPr>
                <a:defRPr/>
              </a:pPr>
              <a:t>11/18/2012</a:t>
            </a:fld>
            <a:endParaRPr lang="en-US" sz="2400" dirty="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" name="Title 1"/>
          <p:cNvSpPr txBox="1">
            <a:spLocks/>
          </p:cNvSpPr>
          <p:nvPr userDrawn="1"/>
        </p:nvSpPr>
        <p:spPr bwMode="auto">
          <a:xfrm>
            <a:off x="6183032" y="178710"/>
            <a:ext cx="2525539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eaLnBrk="0" hangingPunct="0">
              <a:defRPr/>
            </a:pPr>
            <a:r>
              <a:rPr lang="en-US" sz="2400" i="1" kern="0" dirty="0">
                <a:solidFill>
                  <a:prstClr val="black"/>
                </a:solidFill>
                <a:latin typeface="Arial Black"/>
                <a:cs typeface="+mn-cs"/>
              </a:rPr>
              <a:t>Click to </a:t>
            </a:r>
            <a:r>
              <a:rPr lang="en-US" sz="2400" i="1" kern="0" dirty="0" smtClean="0">
                <a:solidFill>
                  <a:prstClr val="black"/>
                </a:solidFill>
                <a:latin typeface="Arial Black"/>
                <a:cs typeface="+mn-cs"/>
              </a:rPr>
              <a:t>edit</a:t>
            </a:r>
            <a:endParaRPr lang="en-US" sz="2400" i="1" kern="0" dirty="0">
              <a:solidFill>
                <a:prstClr val="black"/>
              </a:solidFill>
              <a:latin typeface="Arial Black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4325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 bwMode="auto">
          <a:xfrm>
            <a:off x="381000" y="171450"/>
            <a:ext cx="541020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eaLnBrk="0" hangingPunct="0">
              <a:defRPr/>
            </a:pPr>
            <a:r>
              <a:rPr lang="en-US" sz="2400" i="1" kern="0" dirty="0">
                <a:solidFill>
                  <a:prstClr val="black"/>
                </a:solidFill>
                <a:latin typeface="Arial Black"/>
                <a:cs typeface="+mn-cs"/>
              </a:rPr>
              <a:t>Click to edit Master title style</a:t>
            </a: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4638" y="1203960"/>
            <a:ext cx="2081212" cy="501269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1203960"/>
            <a:ext cx="6091238" cy="501269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30"/>
          <p:cNvSpPr>
            <a:spLocks noGrp="1" noChangeArrowheads="1"/>
          </p:cNvSpPr>
          <p:nvPr>
            <p:ph type="dt" sz="half" idx="10"/>
          </p:nvPr>
        </p:nvSpPr>
        <p:spPr>
          <a:xfrm>
            <a:off x="525463" y="6530975"/>
            <a:ext cx="1657350" cy="203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F1A5F1F-B8BD-4EF2-8753-6A20E4DBA698}" type="datetime1">
              <a:rPr lang="en-US" sz="2400">
                <a:solidFill>
                  <a:prstClr val="black"/>
                </a:solidFill>
                <a:latin typeface="Times New Roman" pitchFamily="18" charset="0"/>
                <a:cs typeface="+mn-cs"/>
              </a:rPr>
              <a:pPr>
                <a:defRPr/>
              </a:pPr>
              <a:t>11/18/2012</a:t>
            </a:fld>
            <a:endParaRPr lang="en-US" sz="240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6153607" y="159657"/>
            <a:ext cx="2540450" cy="5225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 smtClean="0"/>
              <a:t>Click to edit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841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25"/>
            <a:ext cx="9144000" cy="6858000"/>
          </a:xfrm>
          <a:prstGeom prst="rect">
            <a:avLst/>
          </a:prstGeom>
        </p:spPr>
      </p:pic>
      <p:sp>
        <p:nvSpPr>
          <p:cNvPr id="16" name="Text Placeholder 6"/>
          <p:cNvSpPr>
            <a:spLocks noGrp="1"/>
          </p:cNvSpPr>
          <p:nvPr>
            <p:ph type="body" idx="1"/>
          </p:nvPr>
        </p:nvSpPr>
        <p:spPr>
          <a:xfrm>
            <a:off x="4552667" y="4913822"/>
            <a:ext cx="4191000" cy="382588"/>
          </a:xfrm>
          <a:prstGeom prst="rect">
            <a:avLst/>
          </a:prstGeom>
        </p:spPr>
        <p:txBody>
          <a:bodyPr anchor="ctr"/>
          <a:lstStyle>
            <a:lvl1pPr algn="r">
              <a:buFontTx/>
              <a:buNone/>
              <a:defRPr lang="en-US" sz="200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6"/>
          <p:cNvSpPr>
            <a:spLocks noGrp="1"/>
          </p:cNvSpPr>
          <p:nvPr>
            <p:ph type="body" idx="11"/>
          </p:nvPr>
        </p:nvSpPr>
        <p:spPr>
          <a:xfrm>
            <a:off x="4781266" y="5294822"/>
            <a:ext cx="3962400" cy="382588"/>
          </a:xfrm>
          <a:prstGeom prst="rect">
            <a:avLst/>
          </a:prstGeom>
        </p:spPr>
        <p:txBody>
          <a:bodyPr/>
          <a:lstStyle>
            <a:lvl1pPr marL="342900" marR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4272E"/>
              </a:buClr>
              <a:buSzTx/>
              <a:buFontTx/>
              <a:buNone/>
              <a:tabLst/>
              <a:defRPr lang="en-US" sz="1200" smtClean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8" name="Text Placeholder 6"/>
          <p:cNvSpPr>
            <a:spLocks noGrp="1"/>
          </p:cNvSpPr>
          <p:nvPr>
            <p:ph type="body" idx="12"/>
          </p:nvPr>
        </p:nvSpPr>
        <p:spPr>
          <a:xfrm>
            <a:off x="1057275" y="1493262"/>
            <a:ext cx="7296149" cy="1126113"/>
          </a:xfrm>
          <a:prstGeom prst="rect">
            <a:avLst/>
          </a:prstGeom>
        </p:spPr>
        <p:txBody>
          <a:bodyPr anchor="b"/>
          <a:lstStyle>
            <a:lvl1pPr marL="0" indent="342900" algn="r">
              <a:spcBef>
                <a:spcPts val="0"/>
              </a:spcBef>
              <a:buFontTx/>
              <a:buNone/>
              <a:defRPr lang="en-US" sz="2800" b="1" dirty="0">
                <a:latin typeface="+mn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3" name="Rectangle 30"/>
          <p:cNvSpPr txBox="1">
            <a:spLocks noChangeArrowheads="1"/>
          </p:cNvSpPr>
          <p:nvPr userDrawn="1"/>
        </p:nvSpPr>
        <p:spPr bwMode="auto">
          <a:xfrm>
            <a:off x="5035117" y="6458238"/>
            <a:ext cx="165735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Maui, Hawaii, </a:t>
            </a:r>
            <a:fld id="{848B34E8-A729-490C-885F-2659DC282EFD}" type="datetime1">
              <a:rPr lang="en-US">
                <a:solidFill>
                  <a:prstClr val="white"/>
                </a:solidFill>
              </a:rPr>
              <a:pPr>
                <a:defRPr/>
              </a:pPr>
              <a:t>11/18/2012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33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2966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Rectangle 30"/>
          <p:cNvSpPr txBox="1">
            <a:spLocks noChangeArrowheads="1"/>
          </p:cNvSpPr>
          <p:nvPr userDrawn="1"/>
        </p:nvSpPr>
        <p:spPr bwMode="auto">
          <a:xfrm>
            <a:off x="5035117" y="6458238"/>
            <a:ext cx="165735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Maui, Hawaii, </a:t>
            </a:r>
            <a:fld id="{848B34E8-A729-490C-885F-2659DC282EFD}" type="datetime1">
              <a:rPr lang="en-US">
                <a:solidFill>
                  <a:prstClr val="white"/>
                </a:solidFill>
              </a:rPr>
              <a:pPr>
                <a:defRPr/>
              </a:pPr>
              <a:t>11/18/2012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6153607" y="159657"/>
            <a:ext cx="2540450" cy="5225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549274" y="167640"/>
            <a:ext cx="5142865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380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00125"/>
            <a:ext cx="8324850" cy="5216525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381000" y="171450"/>
            <a:ext cx="5410200" cy="5365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</a:t>
            </a:r>
            <a:r>
              <a:rPr lang="en-US" dirty="0" err="1" smtClean="0"/>
              <a:t>tao</a:t>
            </a:r>
            <a:r>
              <a:rPr lang="en-US" dirty="0" smtClean="0"/>
              <a:t>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98876" y="6408305"/>
            <a:ext cx="762000" cy="3651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bg1"/>
                </a:solidFill>
                <a:latin typeface="+mn-lt"/>
              </a:defRPr>
            </a:lvl1pPr>
          </a:lstStyle>
          <a:p>
            <a:fld id="{322BAA75-E530-4D8A-BAF6-D98276AEC2C4}" type="slidenum">
              <a:rPr lang="en-US" smtClean="0">
                <a:solidFill>
                  <a:prstClr val="white"/>
                </a:solidFill>
                <a:cs typeface="+mn-cs"/>
              </a:rPr>
              <a:pPr/>
              <a:t>‹#›</a:t>
            </a:fld>
            <a:endParaRPr lang="en-US" dirty="0">
              <a:solidFill>
                <a:prstClr val="white"/>
              </a:solidFill>
              <a:cs typeface="+mn-cs"/>
            </a:endParaRPr>
          </a:p>
        </p:txBody>
      </p:sp>
      <p:sp>
        <p:nvSpPr>
          <p:cNvPr id="9" name="Rectangle 30"/>
          <p:cNvSpPr txBox="1">
            <a:spLocks noChangeArrowheads="1"/>
          </p:cNvSpPr>
          <p:nvPr userDrawn="1"/>
        </p:nvSpPr>
        <p:spPr bwMode="auto">
          <a:xfrm>
            <a:off x="5035117" y="6458238"/>
            <a:ext cx="165735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Maui, Hawaii, </a:t>
            </a:r>
            <a:fld id="{848B34E8-A729-490C-885F-2659DC282EFD}" type="datetime1">
              <a:rPr lang="en-US">
                <a:solidFill>
                  <a:prstClr val="white"/>
                </a:solidFill>
              </a:rPr>
              <a:pPr>
                <a:defRPr/>
              </a:pPr>
              <a:t>11/18/2012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6153607" y="159657"/>
            <a:ext cx="2540450" cy="5225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 smtClean="0"/>
              <a:t>Click to edit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343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C90FB-8B90-4144-B0B6-84596C90E2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71450"/>
            <a:ext cx="5410200" cy="53657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066800"/>
            <a:ext cx="4086225" cy="51498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066800"/>
            <a:ext cx="4086225" cy="51498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0"/>
          <p:cNvSpPr>
            <a:spLocks noGrp="1" noChangeArrowheads="1"/>
          </p:cNvSpPr>
          <p:nvPr>
            <p:ph type="dt" sz="half" idx="10"/>
          </p:nvPr>
        </p:nvSpPr>
        <p:spPr>
          <a:xfrm>
            <a:off x="525463" y="6530975"/>
            <a:ext cx="1657350" cy="203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F4CB88-0AF4-4E05-9179-36C21EF23F41}" type="datetime1">
              <a:rPr lang="en-US" sz="2400" smtClean="0">
                <a:solidFill>
                  <a:prstClr val="black"/>
                </a:solidFill>
                <a:latin typeface="Times New Roman" pitchFamily="18" charset="0"/>
                <a:cs typeface="+mn-cs"/>
              </a:rPr>
              <a:pPr>
                <a:defRPr/>
              </a:pPr>
              <a:t>11/18/2012</a:t>
            </a:fld>
            <a:endParaRPr lang="en-US" sz="2400" dirty="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6153607" y="159657"/>
            <a:ext cx="2540450" cy="5225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 smtClean="0"/>
              <a:t>Click to edit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731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81000" y="171450"/>
            <a:ext cx="5410200" cy="53657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Rectangle 30"/>
          <p:cNvSpPr>
            <a:spLocks noGrp="1" noChangeArrowheads="1"/>
          </p:cNvSpPr>
          <p:nvPr>
            <p:ph type="dt" sz="half" idx="10"/>
          </p:nvPr>
        </p:nvSpPr>
        <p:spPr>
          <a:xfrm>
            <a:off x="525463" y="6530975"/>
            <a:ext cx="1657350" cy="203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0879BF-36C0-4945-9E67-19C72C1EC4C2}" type="datetime1">
              <a:rPr lang="en-US" sz="2400" smtClean="0">
                <a:solidFill>
                  <a:prstClr val="black"/>
                </a:solidFill>
                <a:latin typeface="Times New Roman" pitchFamily="18" charset="0"/>
                <a:cs typeface="+mn-cs"/>
              </a:rPr>
              <a:pPr>
                <a:defRPr/>
              </a:pPr>
              <a:t>11/18/2012</a:t>
            </a:fld>
            <a:endParaRPr lang="en-US" sz="2400" dirty="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6153607" y="159657"/>
            <a:ext cx="2540450" cy="5225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 smtClean="0"/>
              <a:t>Click to edit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688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71450"/>
            <a:ext cx="5410200" cy="53657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30"/>
          <p:cNvSpPr>
            <a:spLocks noGrp="1" noChangeArrowheads="1"/>
          </p:cNvSpPr>
          <p:nvPr>
            <p:ph type="dt" sz="half" idx="10"/>
          </p:nvPr>
        </p:nvSpPr>
        <p:spPr>
          <a:xfrm>
            <a:off x="525463" y="6530975"/>
            <a:ext cx="1657350" cy="203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565864-EE25-48EB-8D37-9F3B97BC92E6}" type="datetime1">
              <a:rPr lang="en-US" sz="2400" smtClean="0">
                <a:solidFill>
                  <a:prstClr val="black"/>
                </a:solidFill>
                <a:latin typeface="Times New Roman" pitchFamily="18" charset="0"/>
                <a:cs typeface="+mn-cs"/>
              </a:rPr>
              <a:pPr>
                <a:defRPr/>
              </a:pPr>
              <a:t>11/18/2012</a:t>
            </a:fld>
            <a:endParaRPr lang="en-US" sz="2400" dirty="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6153607" y="159657"/>
            <a:ext cx="2540450" cy="5225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 smtClean="0"/>
              <a:t>Click to edit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368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257300"/>
            <a:ext cx="5111750" cy="486886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57300"/>
            <a:ext cx="3008313" cy="4868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1000" y="171450"/>
            <a:ext cx="5410200" cy="53657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Rectangle 30"/>
          <p:cNvSpPr>
            <a:spLocks noGrp="1" noChangeArrowheads="1"/>
          </p:cNvSpPr>
          <p:nvPr>
            <p:ph type="dt" sz="half" idx="10"/>
          </p:nvPr>
        </p:nvSpPr>
        <p:spPr>
          <a:xfrm>
            <a:off x="525463" y="6530975"/>
            <a:ext cx="1657350" cy="203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AF18A-A5B9-4EF2-AFCE-186BDF4CF32E}" type="datetime1">
              <a:rPr lang="en-US" sz="2400" smtClean="0">
                <a:solidFill>
                  <a:prstClr val="black"/>
                </a:solidFill>
                <a:latin typeface="Times New Roman" pitchFamily="18" charset="0"/>
                <a:cs typeface="+mn-cs"/>
              </a:rPr>
              <a:pPr>
                <a:defRPr/>
              </a:pPr>
              <a:t>11/18/2012</a:t>
            </a:fld>
            <a:endParaRPr lang="en-US" sz="2400" dirty="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6153607" y="159657"/>
            <a:ext cx="2540450" cy="5225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 smtClean="0"/>
              <a:t>Click to edit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004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 userDrawn="1"/>
        </p:nvSpPr>
        <p:spPr bwMode="auto">
          <a:xfrm>
            <a:off x="381000" y="171450"/>
            <a:ext cx="541020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eaLnBrk="0" hangingPunct="0">
              <a:defRPr/>
            </a:pPr>
            <a:r>
              <a:rPr lang="en-US" sz="2400" i="1" kern="0">
                <a:solidFill>
                  <a:prstClr val="black"/>
                </a:solidFill>
                <a:latin typeface="Arial Black"/>
                <a:cs typeface="+mn-cs"/>
              </a:rPr>
              <a:t>Click to edit Master title style</a:t>
            </a:r>
            <a:endParaRPr lang="en-US" sz="2400" i="1" kern="0" dirty="0">
              <a:solidFill>
                <a:prstClr val="black"/>
              </a:solidFill>
              <a:latin typeface="Arial Black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81099"/>
            <a:ext cx="5486400" cy="3546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30"/>
          <p:cNvSpPr>
            <a:spLocks noGrp="1" noChangeArrowheads="1"/>
          </p:cNvSpPr>
          <p:nvPr>
            <p:ph type="dt" sz="half" idx="10"/>
          </p:nvPr>
        </p:nvSpPr>
        <p:spPr>
          <a:xfrm>
            <a:off x="525463" y="6530975"/>
            <a:ext cx="1657350" cy="203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512F3A3-6AA9-4E68-98EE-ADC1E82334AB}" type="datetime1">
              <a:rPr lang="en-US" sz="2400">
                <a:solidFill>
                  <a:prstClr val="black"/>
                </a:solidFill>
                <a:latin typeface="Times New Roman" pitchFamily="18" charset="0"/>
                <a:cs typeface="+mn-cs"/>
              </a:rPr>
              <a:pPr>
                <a:defRPr/>
              </a:pPr>
              <a:t>11/18/2012</a:t>
            </a:fld>
            <a:endParaRPr lang="en-US" sz="240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 userDrawn="1"/>
        </p:nvSpPr>
        <p:spPr bwMode="auto">
          <a:xfrm>
            <a:off x="6183032" y="178710"/>
            <a:ext cx="2525539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eaLnBrk="0" hangingPunct="0">
              <a:defRPr/>
            </a:pPr>
            <a:r>
              <a:rPr lang="en-US" sz="2400" i="1" kern="0" dirty="0">
                <a:solidFill>
                  <a:prstClr val="black"/>
                </a:solidFill>
                <a:latin typeface="Arial Black"/>
                <a:cs typeface="+mn-cs"/>
              </a:rPr>
              <a:t>Click to </a:t>
            </a:r>
            <a:r>
              <a:rPr lang="en-US" sz="2400" i="1" kern="0" dirty="0" smtClean="0">
                <a:solidFill>
                  <a:prstClr val="black"/>
                </a:solidFill>
                <a:latin typeface="Arial Black"/>
                <a:cs typeface="+mn-cs"/>
              </a:rPr>
              <a:t>edit</a:t>
            </a:r>
            <a:endParaRPr lang="en-US" sz="2400" i="1" kern="0" dirty="0">
              <a:solidFill>
                <a:prstClr val="black"/>
              </a:solidFill>
              <a:latin typeface="Arial Black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545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71450"/>
            <a:ext cx="5410200" cy="53657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1066800"/>
            <a:ext cx="8324850" cy="5149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0"/>
          </p:nvPr>
        </p:nvSpPr>
        <p:spPr>
          <a:xfrm>
            <a:off x="525463" y="6530975"/>
            <a:ext cx="1657350" cy="203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05D9DE-A945-44E8-8239-D51D168C5955}" type="datetime1">
              <a:rPr lang="en-US" sz="2400" smtClean="0">
                <a:solidFill>
                  <a:prstClr val="black"/>
                </a:solidFill>
                <a:latin typeface="Times New Roman" pitchFamily="18" charset="0"/>
                <a:cs typeface="+mn-cs"/>
              </a:rPr>
              <a:pPr>
                <a:defRPr/>
              </a:pPr>
              <a:t>11/18/2012</a:t>
            </a:fld>
            <a:endParaRPr lang="en-US" sz="2400" dirty="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" name="Title 1"/>
          <p:cNvSpPr txBox="1">
            <a:spLocks/>
          </p:cNvSpPr>
          <p:nvPr userDrawn="1"/>
        </p:nvSpPr>
        <p:spPr bwMode="auto">
          <a:xfrm>
            <a:off x="6183032" y="178710"/>
            <a:ext cx="2525539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eaLnBrk="0" hangingPunct="0">
              <a:defRPr/>
            </a:pPr>
            <a:r>
              <a:rPr lang="en-US" sz="2400" i="1" kern="0" dirty="0">
                <a:solidFill>
                  <a:prstClr val="black"/>
                </a:solidFill>
                <a:latin typeface="Arial Black"/>
                <a:cs typeface="+mn-cs"/>
              </a:rPr>
              <a:t>Click to </a:t>
            </a:r>
            <a:r>
              <a:rPr lang="en-US" sz="2400" i="1" kern="0" dirty="0" smtClean="0">
                <a:solidFill>
                  <a:prstClr val="black"/>
                </a:solidFill>
                <a:latin typeface="Arial Black"/>
                <a:cs typeface="+mn-cs"/>
              </a:rPr>
              <a:t>edit</a:t>
            </a:r>
            <a:endParaRPr lang="en-US" sz="2400" i="1" kern="0" dirty="0">
              <a:solidFill>
                <a:prstClr val="black"/>
              </a:solidFill>
              <a:latin typeface="Arial Black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637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 bwMode="auto">
          <a:xfrm>
            <a:off x="381000" y="171450"/>
            <a:ext cx="541020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eaLnBrk="0" hangingPunct="0">
              <a:defRPr/>
            </a:pPr>
            <a:r>
              <a:rPr lang="en-US" sz="2400" i="1" kern="0" dirty="0">
                <a:solidFill>
                  <a:prstClr val="black"/>
                </a:solidFill>
                <a:latin typeface="Arial Black"/>
                <a:cs typeface="+mn-cs"/>
              </a:rPr>
              <a:t>Click to edit Master title style</a:t>
            </a: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4638" y="1203960"/>
            <a:ext cx="2081212" cy="501269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1203960"/>
            <a:ext cx="6091238" cy="501269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30"/>
          <p:cNvSpPr>
            <a:spLocks noGrp="1" noChangeArrowheads="1"/>
          </p:cNvSpPr>
          <p:nvPr>
            <p:ph type="dt" sz="half" idx="10"/>
          </p:nvPr>
        </p:nvSpPr>
        <p:spPr>
          <a:xfrm>
            <a:off x="525463" y="6530975"/>
            <a:ext cx="1657350" cy="203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F1A5F1F-B8BD-4EF2-8753-6A20E4DBA698}" type="datetime1">
              <a:rPr lang="en-US" sz="2400">
                <a:solidFill>
                  <a:prstClr val="black"/>
                </a:solidFill>
                <a:latin typeface="Times New Roman" pitchFamily="18" charset="0"/>
                <a:cs typeface="+mn-cs"/>
              </a:rPr>
              <a:pPr>
                <a:defRPr/>
              </a:pPr>
              <a:t>11/18/2012</a:t>
            </a:fld>
            <a:endParaRPr lang="en-US" sz="240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6153607" y="159657"/>
            <a:ext cx="2540450" cy="5225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 smtClean="0"/>
              <a:t>Click to edit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841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206573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395946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990443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0488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F9B91-8A72-4627-A10F-95832A4B8C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7772400" y="0"/>
            <a:ext cx="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 userDrawn="1"/>
        </p:nvCxnSpPr>
        <p:spPr bwMode="auto">
          <a:xfrm>
            <a:off x="7620000" y="762000"/>
            <a:ext cx="152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72717"/>
            <a:ext cx="1523999" cy="31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69" y="1875234"/>
            <a:ext cx="2143125" cy="4170164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43250" y="1875234"/>
            <a:ext cx="2143125" cy="4170164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445106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708938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223186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8072231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6103387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n-US" noProof="0" smtClean="0">
              <a:sym typeface="Dido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8760406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882815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553641"/>
            <a:ext cx="1839516" cy="549175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69" y="553641"/>
            <a:ext cx="5411391" cy="549175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450083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0" y="2362200"/>
            <a:ext cx="9144000" cy="76200"/>
          </a:xfrm>
          <a:custGeom>
            <a:avLst/>
            <a:gdLst>
              <a:gd name="G0" fmla="+- 618 0 0"/>
            </a:gdLst>
            <a:ahLst/>
            <a:cxnLst>
              <a:cxn ang="0">
                <a:pos x="0" y="0"/>
              </a:cxn>
              <a:cxn ang="0">
                <a:pos x="618" y="0"/>
              </a:cxn>
              <a:cxn ang="0">
                <a:pos x="618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FF0000"/>
          </a:solidFill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2286000"/>
          </a:xfrm>
        </p:spPr>
        <p:txBody>
          <a:bodyPr/>
          <a:lstStyle>
            <a:lvl1pPr algn="ctr">
              <a:defRPr sz="4400" b="0">
                <a:latin typeface="Algerian" pitchFamily="8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29000"/>
            <a:ext cx="7010400" cy="16002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800" b="1"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400800"/>
            <a:ext cx="2895600" cy="457200"/>
          </a:xfrm>
        </p:spPr>
        <p:txBody>
          <a:bodyPr/>
          <a:lstStyle>
            <a:lvl1pPr>
              <a:defRPr sz="1200" b="0" i="0">
                <a:solidFill>
                  <a:schemeClr val="tx1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553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C24183-A0D3-4CE2-AA65-7212ED6C9B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82748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A7EA68-D4A4-47B5-B1EB-08AEB32A3B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 bwMode="auto">
          <a:xfrm>
            <a:off x="7772400" y="0"/>
            <a:ext cx="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 userDrawn="1"/>
        </p:nvCxnSpPr>
        <p:spPr bwMode="auto">
          <a:xfrm>
            <a:off x="7620000" y="762000"/>
            <a:ext cx="152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72717"/>
            <a:ext cx="1523999" cy="31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5111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4300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64AFE2-F56C-4A47-9CF0-D1D12C65D1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7772400" y="0"/>
            <a:ext cx="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 userDrawn="1"/>
        </p:nvCxnSpPr>
        <p:spPr bwMode="auto">
          <a:xfrm>
            <a:off x="7620000" y="762000"/>
            <a:ext cx="152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72717"/>
            <a:ext cx="1523999" cy="31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E5661C-C4DD-40E3-BB86-3DF9C30C86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93742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47800"/>
            <a:ext cx="39243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447800"/>
            <a:ext cx="39243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D5D194-8C0F-4064-95E6-241FF2392C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7772400" y="0"/>
            <a:ext cx="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 userDrawn="1"/>
        </p:nvCxnSpPr>
        <p:spPr bwMode="auto">
          <a:xfrm>
            <a:off x="7620000" y="762000"/>
            <a:ext cx="152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72717"/>
            <a:ext cx="1523999" cy="31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963539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B93EDA-C78F-49F8-BE19-8B8F9DC6D5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 bwMode="auto">
          <a:xfrm>
            <a:off x="7772400" y="0"/>
            <a:ext cx="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 userDrawn="1"/>
        </p:nvCxnSpPr>
        <p:spPr bwMode="auto">
          <a:xfrm>
            <a:off x="7620000" y="762000"/>
            <a:ext cx="152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72717"/>
            <a:ext cx="1523999" cy="31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508754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71C635-4C82-4795-A7EB-D29BABB745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 bwMode="auto">
          <a:xfrm>
            <a:off x="7772400" y="0"/>
            <a:ext cx="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 userDrawn="1"/>
        </p:nvCxnSpPr>
        <p:spPr bwMode="auto">
          <a:xfrm>
            <a:off x="7620000" y="762000"/>
            <a:ext cx="152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72717"/>
            <a:ext cx="1523999" cy="31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690121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C90FB-8B90-4144-B0B6-84596C90E2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17262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0488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F9B91-8A72-4627-A10F-95832A4B8C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7772400" y="0"/>
            <a:ext cx="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 userDrawn="1"/>
        </p:nvCxnSpPr>
        <p:spPr bwMode="auto">
          <a:xfrm>
            <a:off x="7620000" y="762000"/>
            <a:ext cx="152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72717"/>
            <a:ext cx="1523999" cy="31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188364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4300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64AFE2-F56C-4A47-9CF0-D1D12C65D1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7772400" y="0"/>
            <a:ext cx="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 userDrawn="1"/>
        </p:nvCxnSpPr>
        <p:spPr bwMode="auto">
          <a:xfrm>
            <a:off x="7620000" y="762000"/>
            <a:ext cx="152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72717"/>
            <a:ext cx="1523999" cy="31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904251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447800"/>
            <a:ext cx="39243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447800"/>
            <a:ext cx="39243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4038600"/>
            <a:ext cx="39243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2E4C2-A236-418E-A6CF-7BFBC015B9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7772400" y="0"/>
            <a:ext cx="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 userDrawn="1"/>
        </p:nvCxnSpPr>
        <p:spPr bwMode="auto">
          <a:xfrm>
            <a:off x="7620000" y="762000"/>
            <a:ext cx="152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72717"/>
            <a:ext cx="1523999" cy="31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950901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447800"/>
            <a:ext cx="39243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447800"/>
            <a:ext cx="39243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356B5-19F5-48B5-977D-10017A65A1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7772400" y="0"/>
            <a:ext cx="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 userDrawn="1"/>
        </p:nvCxnSpPr>
        <p:spPr bwMode="auto">
          <a:xfrm>
            <a:off x="7620000" y="762000"/>
            <a:ext cx="152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04800"/>
            <a:ext cx="1523999" cy="31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3068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122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 Click to edit Master title style</a:t>
            </a:r>
          </a:p>
        </p:txBody>
      </p:sp>
      <p:cxnSp>
        <p:nvCxnSpPr>
          <p:cNvPr id="11" name="Straight Connector 10"/>
          <p:cNvCxnSpPr/>
          <p:nvPr userDrawn="1"/>
        </p:nvCxnSpPr>
        <p:spPr bwMode="auto">
          <a:xfrm>
            <a:off x="7772400" y="0"/>
            <a:ext cx="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143000"/>
            <a:ext cx="8763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100" name="AutoShape 4"/>
          <p:cNvSpPr>
            <a:spLocks noChangeArrowheads="1"/>
          </p:cNvSpPr>
          <p:nvPr/>
        </p:nvSpPr>
        <p:spPr bwMode="auto">
          <a:xfrm>
            <a:off x="0" y="914400"/>
            <a:ext cx="9144000" cy="76200"/>
          </a:xfrm>
          <a:custGeom>
            <a:avLst/>
            <a:gdLst>
              <a:gd name="G0" fmla="+- 585 0 0"/>
            </a:gdLst>
            <a:ahLst/>
            <a:cxnLst>
              <a:cxn ang="0">
                <a:pos x="0" y="0"/>
              </a:cxn>
              <a:cxn ang="0">
                <a:pos x="585" y="0"/>
              </a:cxn>
              <a:cxn ang="0">
                <a:pos x="585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FF0000"/>
          </a:solidFill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400">
              <a:latin typeface="Times New Roman" pitchFamily="18" charset="0"/>
              <a:cs typeface="+mn-cs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b="1" i="1" baseline="0">
                <a:solidFill>
                  <a:srgbClr val="0070C0"/>
                </a:solidFill>
                <a:latin typeface="Comic Sans MS" pitchFamily="66" charset="0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My T. Thai</a:t>
            </a:r>
          </a:p>
          <a:p>
            <a:pPr>
              <a:defRPr/>
            </a:pPr>
            <a:r>
              <a:rPr lang="en-US" dirty="0" smtClean="0"/>
              <a:t>mythai@cise.ufl.edu</a:t>
            </a:r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62800" y="6553200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fld id="{9B483483-C22D-4020-84D8-45F3163B7E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 bwMode="auto">
          <a:xfrm>
            <a:off x="7620000" y="762000"/>
            <a:ext cx="152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72717"/>
            <a:ext cx="1523999" cy="31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2" r:id="rId10"/>
    <p:sldLayoutId id="2147483873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Ø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304925" indent="-395288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300">
          <a:solidFill>
            <a:schemeClr val="tx1"/>
          </a:solidFill>
          <a:latin typeface="+mn-lt"/>
        </a:defRPr>
      </a:lvl3pPr>
      <a:lvl4pPr marL="1693863" indent="-3873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o"/>
        <a:defRPr sz="2000">
          <a:solidFill>
            <a:schemeClr val="tx1"/>
          </a:solidFill>
          <a:latin typeface="+mn-lt"/>
        </a:defRPr>
      </a:lvl4pPr>
      <a:lvl5pPr marL="2093913" indent="-398463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122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 Click to edit Master title style</a:t>
            </a:r>
          </a:p>
        </p:txBody>
      </p:sp>
      <p:cxnSp>
        <p:nvCxnSpPr>
          <p:cNvPr id="11" name="Straight Connector 10"/>
          <p:cNvCxnSpPr/>
          <p:nvPr userDrawn="1"/>
        </p:nvCxnSpPr>
        <p:spPr bwMode="auto">
          <a:xfrm>
            <a:off x="7772400" y="0"/>
            <a:ext cx="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143000"/>
            <a:ext cx="8763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100" name="AutoShape 4"/>
          <p:cNvSpPr>
            <a:spLocks noChangeArrowheads="1"/>
          </p:cNvSpPr>
          <p:nvPr/>
        </p:nvSpPr>
        <p:spPr bwMode="auto">
          <a:xfrm>
            <a:off x="0" y="914400"/>
            <a:ext cx="9144000" cy="76200"/>
          </a:xfrm>
          <a:custGeom>
            <a:avLst/>
            <a:gdLst>
              <a:gd name="G0" fmla="+- 585 0 0"/>
            </a:gdLst>
            <a:ahLst/>
            <a:cxnLst>
              <a:cxn ang="0">
                <a:pos x="0" y="0"/>
              </a:cxn>
              <a:cxn ang="0">
                <a:pos x="585" y="0"/>
              </a:cxn>
              <a:cxn ang="0">
                <a:pos x="585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FF0000"/>
          </a:solidFill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b="1" i="1" baseline="0">
                <a:solidFill>
                  <a:srgbClr val="0070C0"/>
                </a:solidFill>
                <a:latin typeface="Comic Sans MS" pitchFamily="66" charset="0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My T. Thai</a:t>
            </a:r>
          </a:p>
          <a:p>
            <a:pPr>
              <a:defRPr/>
            </a:pPr>
            <a:r>
              <a:rPr lang="en-US" dirty="0" smtClean="0"/>
              <a:t>mythai@cise.ufl.edu</a:t>
            </a:r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62800" y="6553200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fld id="{9B483483-C22D-4020-84D8-45F3163B7E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14" name="Straight Connector 13"/>
          <p:cNvCxnSpPr/>
          <p:nvPr userDrawn="1"/>
        </p:nvCxnSpPr>
        <p:spPr bwMode="auto">
          <a:xfrm>
            <a:off x="7620000" y="762000"/>
            <a:ext cx="152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72717"/>
            <a:ext cx="1523999" cy="31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2211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  <p:sldLayoutId id="2147483962" r:id="rId12"/>
    <p:sldLayoutId id="2147483963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Ø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304925" indent="-395288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300">
          <a:solidFill>
            <a:schemeClr val="tx1"/>
          </a:solidFill>
          <a:latin typeface="+mn-lt"/>
        </a:defRPr>
      </a:lvl3pPr>
      <a:lvl4pPr marL="1693863" indent="-3873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o"/>
        <a:defRPr sz="2000">
          <a:solidFill>
            <a:schemeClr val="tx1"/>
          </a:solidFill>
          <a:latin typeface="+mn-lt"/>
        </a:defRPr>
      </a:lvl4pPr>
      <a:lvl5pPr marL="2093913" indent="-398463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  <a:cs typeface="+mn-cs"/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  <a:cs typeface="+mn-cs"/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  <a:cs typeface="+mn-cs"/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  <a:cs typeface="+mn-cs"/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srgbClr val="073E87"/>
                </a:solidFill>
                <a:latin typeface="Candar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11/18/2012</a:t>
            </a:fld>
            <a:endParaRPr lang="en-US">
              <a:solidFill>
                <a:srgbClr val="073E87"/>
              </a:solidFill>
              <a:latin typeface="Candar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73E87"/>
              </a:solidFill>
              <a:latin typeface="Candar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srgbClr val="073E87"/>
                </a:solidFill>
                <a:latin typeface="Candar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73E87"/>
              </a:solidFill>
              <a:latin typeface="Candar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485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2012/11/18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718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5" r:id="rId9"/>
    <p:sldLayoutId id="2147483986" r:id="rId10"/>
    <p:sldLayoutId id="21474839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Line 22"/>
          <p:cNvSpPr>
            <a:spLocks noChangeShapeType="1"/>
          </p:cNvSpPr>
          <p:nvPr/>
        </p:nvSpPr>
        <p:spPr bwMode="auto">
          <a:xfrm>
            <a:off x="495300" y="839788"/>
            <a:ext cx="8088313" cy="0"/>
          </a:xfrm>
          <a:prstGeom prst="line">
            <a:avLst/>
          </a:prstGeom>
          <a:noFill/>
          <a:ln w="25400">
            <a:solidFill>
              <a:srgbClr val="EA8B0C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27" name="Line 23"/>
          <p:cNvSpPr>
            <a:spLocks noChangeShapeType="1"/>
          </p:cNvSpPr>
          <p:nvPr/>
        </p:nvSpPr>
        <p:spPr bwMode="auto">
          <a:xfrm>
            <a:off x="495300" y="857250"/>
            <a:ext cx="639762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28" name="Rectangle 24"/>
          <p:cNvSpPr>
            <a:spLocks noChangeArrowheads="1"/>
          </p:cNvSpPr>
          <p:nvPr/>
        </p:nvSpPr>
        <p:spPr bwMode="auto">
          <a:xfrm>
            <a:off x="6059023" y="833438"/>
            <a:ext cx="2656352" cy="106362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31" name="Line 27"/>
          <p:cNvSpPr>
            <a:spLocks noChangeShapeType="1"/>
          </p:cNvSpPr>
          <p:nvPr/>
        </p:nvSpPr>
        <p:spPr bwMode="auto">
          <a:xfrm>
            <a:off x="498475" y="6419850"/>
            <a:ext cx="81311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33" name="Line 31"/>
          <p:cNvSpPr>
            <a:spLocks noChangeShapeType="1"/>
          </p:cNvSpPr>
          <p:nvPr/>
        </p:nvSpPr>
        <p:spPr bwMode="auto">
          <a:xfrm>
            <a:off x="6059023" y="619125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0503"/>
            <a:ext cx="9144000" cy="62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171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98" r:id="rId10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i="1">
          <a:solidFill>
            <a:schemeClr val="tx1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i="1">
          <a:solidFill>
            <a:schemeClr val="tx1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i="1">
          <a:solidFill>
            <a:schemeClr val="tx1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i="1">
          <a:solidFill>
            <a:schemeClr val="tx1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D4272E"/>
        </a:buClr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</a:defRPr>
      </a:lvl5pPr>
      <a:lvl6pPr marL="222885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</a:defRPr>
      </a:lvl6pPr>
      <a:lvl7pPr marL="268605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</a:defRPr>
      </a:lvl7pPr>
      <a:lvl8pPr marL="314325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</a:defRPr>
      </a:lvl8pPr>
      <a:lvl9pPr marL="360045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Line 22"/>
          <p:cNvSpPr>
            <a:spLocks noChangeShapeType="1"/>
          </p:cNvSpPr>
          <p:nvPr/>
        </p:nvSpPr>
        <p:spPr bwMode="auto">
          <a:xfrm>
            <a:off x="495300" y="839788"/>
            <a:ext cx="8088313" cy="0"/>
          </a:xfrm>
          <a:prstGeom prst="line">
            <a:avLst/>
          </a:prstGeom>
          <a:noFill/>
          <a:ln w="25400">
            <a:solidFill>
              <a:srgbClr val="EA8B0C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27" name="Line 23"/>
          <p:cNvSpPr>
            <a:spLocks noChangeShapeType="1"/>
          </p:cNvSpPr>
          <p:nvPr/>
        </p:nvSpPr>
        <p:spPr bwMode="auto">
          <a:xfrm>
            <a:off x="495300" y="857250"/>
            <a:ext cx="639762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28" name="Rectangle 24"/>
          <p:cNvSpPr>
            <a:spLocks noChangeArrowheads="1"/>
          </p:cNvSpPr>
          <p:nvPr/>
        </p:nvSpPr>
        <p:spPr bwMode="auto">
          <a:xfrm>
            <a:off x="6059023" y="833438"/>
            <a:ext cx="2656352" cy="106362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31" name="Line 27"/>
          <p:cNvSpPr>
            <a:spLocks noChangeShapeType="1"/>
          </p:cNvSpPr>
          <p:nvPr/>
        </p:nvSpPr>
        <p:spPr bwMode="auto">
          <a:xfrm>
            <a:off x="498475" y="6419850"/>
            <a:ext cx="81311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33" name="Line 31"/>
          <p:cNvSpPr>
            <a:spLocks noChangeShapeType="1"/>
          </p:cNvSpPr>
          <p:nvPr/>
        </p:nvSpPr>
        <p:spPr bwMode="auto">
          <a:xfrm>
            <a:off x="6059023" y="619125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0503"/>
            <a:ext cx="9144000" cy="62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56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  <p:sldLayoutId id="2147484008" r:id="rId9"/>
    <p:sldLayoutId id="2147484009" r:id="rId10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i="1">
          <a:solidFill>
            <a:schemeClr val="tx1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i="1">
          <a:solidFill>
            <a:schemeClr val="tx1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i="1">
          <a:solidFill>
            <a:schemeClr val="tx1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i="1">
          <a:solidFill>
            <a:schemeClr val="tx1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D4272E"/>
        </a:buClr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</a:defRPr>
      </a:lvl5pPr>
      <a:lvl6pPr marL="222885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</a:defRPr>
      </a:lvl6pPr>
      <a:lvl7pPr marL="268605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</a:defRPr>
      </a:lvl7pPr>
      <a:lvl8pPr marL="314325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</a:defRPr>
      </a:lvl8pPr>
      <a:lvl9pPr marL="360045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Line 22"/>
          <p:cNvSpPr>
            <a:spLocks noChangeShapeType="1"/>
          </p:cNvSpPr>
          <p:nvPr/>
        </p:nvSpPr>
        <p:spPr bwMode="auto">
          <a:xfrm>
            <a:off x="495300" y="839788"/>
            <a:ext cx="8088313" cy="0"/>
          </a:xfrm>
          <a:prstGeom prst="line">
            <a:avLst/>
          </a:prstGeom>
          <a:noFill/>
          <a:ln w="25400">
            <a:solidFill>
              <a:srgbClr val="EA8B0C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27" name="Line 23"/>
          <p:cNvSpPr>
            <a:spLocks noChangeShapeType="1"/>
          </p:cNvSpPr>
          <p:nvPr/>
        </p:nvSpPr>
        <p:spPr bwMode="auto">
          <a:xfrm>
            <a:off x="495300" y="857250"/>
            <a:ext cx="639762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28" name="Rectangle 24"/>
          <p:cNvSpPr>
            <a:spLocks noChangeArrowheads="1"/>
          </p:cNvSpPr>
          <p:nvPr/>
        </p:nvSpPr>
        <p:spPr bwMode="auto">
          <a:xfrm>
            <a:off x="6059023" y="833438"/>
            <a:ext cx="2656352" cy="106362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31" name="Line 27"/>
          <p:cNvSpPr>
            <a:spLocks noChangeShapeType="1"/>
          </p:cNvSpPr>
          <p:nvPr/>
        </p:nvSpPr>
        <p:spPr bwMode="auto">
          <a:xfrm>
            <a:off x="498475" y="6419850"/>
            <a:ext cx="81311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33" name="Line 31"/>
          <p:cNvSpPr>
            <a:spLocks noChangeShapeType="1"/>
          </p:cNvSpPr>
          <p:nvPr/>
        </p:nvSpPr>
        <p:spPr bwMode="auto">
          <a:xfrm>
            <a:off x="6059023" y="619125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0503"/>
            <a:ext cx="9144000" cy="62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450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  <p:sldLayoutId id="2147484014" r:id="rId4"/>
    <p:sldLayoutId id="2147484015" r:id="rId5"/>
    <p:sldLayoutId id="2147484016" r:id="rId6"/>
    <p:sldLayoutId id="2147484017" r:id="rId7"/>
    <p:sldLayoutId id="2147484018" r:id="rId8"/>
    <p:sldLayoutId id="2147484019" r:id="rId9"/>
    <p:sldLayoutId id="2147484020" r:id="rId10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i="1">
          <a:solidFill>
            <a:schemeClr val="tx1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i="1">
          <a:solidFill>
            <a:schemeClr val="tx1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i="1">
          <a:solidFill>
            <a:schemeClr val="tx1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i="1">
          <a:solidFill>
            <a:schemeClr val="tx1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D4272E"/>
        </a:buClr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</a:defRPr>
      </a:lvl5pPr>
      <a:lvl6pPr marL="222885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</a:defRPr>
      </a:lvl6pPr>
      <a:lvl7pPr marL="268605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</a:defRPr>
      </a:lvl7pPr>
      <a:lvl8pPr marL="314325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</a:defRPr>
      </a:lvl8pPr>
      <a:lvl9pPr marL="360045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892969" y="553641"/>
            <a:ext cx="7358063" cy="1250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Didot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892969" y="1875234"/>
            <a:ext cx="4393406" cy="417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Didot" charset="0"/>
              </a:rPr>
              <a:t>Click to edit Master text styles</a:t>
            </a:r>
          </a:p>
          <a:p>
            <a:pPr lvl="1"/>
            <a:r>
              <a:rPr lang="en-US" smtClean="0">
                <a:sym typeface="Didot" charset="0"/>
              </a:rPr>
              <a:t>Second level</a:t>
            </a:r>
          </a:p>
          <a:p>
            <a:pPr lvl="2"/>
            <a:r>
              <a:rPr lang="en-US" smtClean="0">
                <a:sym typeface="Didot" charset="0"/>
              </a:rPr>
              <a:t>Third level</a:t>
            </a:r>
          </a:p>
          <a:p>
            <a:pPr lvl="3"/>
            <a:r>
              <a:rPr lang="en-US" smtClean="0">
                <a:sym typeface="Didot" charset="0"/>
              </a:rPr>
              <a:t>Fourth level</a:t>
            </a:r>
          </a:p>
          <a:p>
            <a:pPr lvl="4"/>
            <a:r>
              <a:rPr lang="en-US" smtClean="0">
                <a:sym typeface="Didot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5223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23" r:id="rId2"/>
    <p:sldLayoutId id="2147484024" r:id="rId3"/>
    <p:sldLayoutId id="2147484025" r:id="rId4"/>
    <p:sldLayoutId id="2147484026" r:id="rId5"/>
    <p:sldLayoutId id="2147484027" r:id="rId6"/>
    <p:sldLayoutId id="2147484028" r:id="rId7"/>
    <p:sldLayoutId id="2147484029" r:id="rId8"/>
    <p:sldLayoutId id="2147484030" r:id="rId9"/>
    <p:sldLayoutId id="2147484031" r:id="rId10"/>
    <p:sldLayoutId id="214748403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rgbClr val="3F3F3F"/>
          </a:solidFill>
          <a:latin typeface="+mj-lt"/>
          <a:ea typeface="+mj-ea"/>
          <a:cs typeface="+mj-cs"/>
          <a:sym typeface="Didot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rgbClr val="3F3F3F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rgbClr val="3F3F3F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rgbClr val="3F3F3F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rgbClr val="3F3F3F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5pPr>
      <a:lvl6pPr marL="321457" algn="ctr" rtl="0" fontAlgn="base">
        <a:spcBef>
          <a:spcPct val="0"/>
        </a:spcBef>
        <a:spcAft>
          <a:spcPct val="0"/>
        </a:spcAft>
        <a:defRPr sz="5900">
          <a:solidFill>
            <a:srgbClr val="3F3F3F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5900">
          <a:solidFill>
            <a:srgbClr val="3F3F3F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5900">
          <a:solidFill>
            <a:srgbClr val="3F3F3F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5900">
          <a:solidFill>
            <a:srgbClr val="3F3F3F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9pPr>
    </p:titleStyle>
    <p:bodyStyle>
      <a:lvl1pPr marL="657425" indent="-469908" algn="l" rtl="0" eaLnBrk="0" fontAlgn="base" hangingPunct="0">
        <a:spcBef>
          <a:spcPts val="1125"/>
        </a:spcBef>
        <a:spcAft>
          <a:spcPct val="0"/>
        </a:spcAft>
        <a:buSzPct val="3800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Didot" charset="0"/>
        </a:defRPr>
      </a:lvl1pPr>
      <a:lvl2pPr marL="969953" indent="-469908" algn="l" rtl="0" eaLnBrk="0" fontAlgn="base" hangingPunct="0">
        <a:spcBef>
          <a:spcPts val="1125"/>
        </a:spcBef>
        <a:spcAft>
          <a:spcPct val="0"/>
        </a:spcAft>
        <a:buSzPct val="3800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Didot" charset="0"/>
        </a:defRPr>
      </a:lvl2pPr>
      <a:lvl3pPr marL="1282481" indent="-469908" algn="l" rtl="0" eaLnBrk="0" fontAlgn="base" hangingPunct="0">
        <a:spcBef>
          <a:spcPts val="1125"/>
        </a:spcBef>
        <a:spcAft>
          <a:spcPct val="0"/>
        </a:spcAft>
        <a:buSzPct val="3800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Didot" charset="0"/>
        </a:defRPr>
      </a:lvl3pPr>
      <a:lvl4pPr marL="1595009" indent="-469908" algn="l" rtl="0" eaLnBrk="0" fontAlgn="base" hangingPunct="0">
        <a:spcBef>
          <a:spcPts val="1125"/>
        </a:spcBef>
        <a:spcAft>
          <a:spcPct val="0"/>
        </a:spcAft>
        <a:buSzPct val="3800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Didot" charset="0"/>
        </a:defRPr>
      </a:lvl4pPr>
      <a:lvl5pPr marL="1907537" indent="-469908" algn="l" rtl="0" eaLnBrk="0" fontAlgn="base" hangingPunct="0">
        <a:spcBef>
          <a:spcPts val="1125"/>
        </a:spcBef>
        <a:spcAft>
          <a:spcPct val="0"/>
        </a:spcAft>
        <a:buSzPct val="3800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Didot" charset="0"/>
        </a:defRPr>
      </a:lvl5pPr>
      <a:lvl6pPr marL="2228994" indent="-469908" algn="l" rtl="0" fontAlgn="base">
        <a:spcBef>
          <a:spcPts val="1125"/>
        </a:spcBef>
        <a:spcAft>
          <a:spcPct val="0"/>
        </a:spcAft>
        <a:buSzPct val="3800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Didot" charset="0"/>
        </a:defRPr>
      </a:lvl6pPr>
      <a:lvl7pPr marL="2550452" indent="-469908" algn="l" rtl="0" fontAlgn="base">
        <a:spcBef>
          <a:spcPts val="1125"/>
        </a:spcBef>
        <a:spcAft>
          <a:spcPct val="0"/>
        </a:spcAft>
        <a:buSzPct val="3800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Didot" charset="0"/>
        </a:defRPr>
      </a:lvl7pPr>
      <a:lvl8pPr marL="2871909" indent="-469908" algn="l" rtl="0" fontAlgn="base">
        <a:spcBef>
          <a:spcPts val="1125"/>
        </a:spcBef>
        <a:spcAft>
          <a:spcPct val="0"/>
        </a:spcAft>
        <a:buSzPct val="3800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Didot" charset="0"/>
        </a:defRPr>
      </a:lvl8pPr>
      <a:lvl9pPr marL="3193366" indent="-469908" algn="l" rtl="0" fontAlgn="base">
        <a:spcBef>
          <a:spcPts val="1125"/>
        </a:spcBef>
        <a:spcAft>
          <a:spcPct val="0"/>
        </a:spcAft>
        <a:buSzPct val="3800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Didot" charset="0"/>
        </a:defRPr>
      </a:lvl9pPr>
    </p:bodyStyle>
    <p:otherStyle>
      <a:defPPr>
        <a:defRPr lang="en-US"/>
      </a:defPPr>
      <a:lvl1pPr marL="0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122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 Click to edit Master title style</a:t>
            </a:r>
          </a:p>
        </p:txBody>
      </p:sp>
      <p:cxnSp>
        <p:nvCxnSpPr>
          <p:cNvPr id="11" name="Straight Connector 10"/>
          <p:cNvCxnSpPr/>
          <p:nvPr userDrawn="1"/>
        </p:nvCxnSpPr>
        <p:spPr bwMode="auto">
          <a:xfrm>
            <a:off x="7772400" y="0"/>
            <a:ext cx="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143000"/>
            <a:ext cx="8763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100" name="AutoShape 4"/>
          <p:cNvSpPr>
            <a:spLocks noChangeArrowheads="1"/>
          </p:cNvSpPr>
          <p:nvPr/>
        </p:nvSpPr>
        <p:spPr bwMode="auto">
          <a:xfrm>
            <a:off x="0" y="914400"/>
            <a:ext cx="9144000" cy="76200"/>
          </a:xfrm>
          <a:custGeom>
            <a:avLst/>
            <a:gdLst>
              <a:gd name="G0" fmla="+- 585 0 0"/>
            </a:gdLst>
            <a:ahLst/>
            <a:cxnLst>
              <a:cxn ang="0">
                <a:pos x="0" y="0"/>
              </a:cxn>
              <a:cxn ang="0">
                <a:pos x="585" y="0"/>
              </a:cxn>
              <a:cxn ang="0">
                <a:pos x="585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FF0000"/>
          </a:solidFill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b="1" i="1" baseline="0">
                <a:solidFill>
                  <a:srgbClr val="0070C0"/>
                </a:solidFill>
                <a:latin typeface="Comic Sans MS" pitchFamily="66" charset="0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My T. Thai</a:t>
            </a:r>
          </a:p>
          <a:p>
            <a:pPr>
              <a:defRPr/>
            </a:pPr>
            <a:r>
              <a:rPr lang="en-US" dirty="0" smtClean="0"/>
              <a:t>mythai@cise.ufl.edu</a:t>
            </a:r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62800" y="6553200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fld id="{9B483483-C22D-4020-84D8-45F3163B7E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14" name="Straight Connector 13"/>
          <p:cNvCxnSpPr/>
          <p:nvPr userDrawn="1"/>
        </p:nvCxnSpPr>
        <p:spPr bwMode="auto">
          <a:xfrm>
            <a:off x="7620000" y="762000"/>
            <a:ext cx="152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72717"/>
            <a:ext cx="1523999" cy="31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7049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4" r:id="rId1"/>
    <p:sldLayoutId id="2147484035" r:id="rId2"/>
    <p:sldLayoutId id="2147484036" r:id="rId3"/>
    <p:sldLayoutId id="2147484037" r:id="rId4"/>
    <p:sldLayoutId id="2147484038" r:id="rId5"/>
    <p:sldLayoutId id="2147484039" r:id="rId6"/>
    <p:sldLayoutId id="2147484040" r:id="rId7"/>
    <p:sldLayoutId id="2147484041" r:id="rId8"/>
    <p:sldLayoutId id="2147484042" r:id="rId9"/>
    <p:sldLayoutId id="2147484043" r:id="rId10"/>
    <p:sldLayoutId id="2147484044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Ø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304925" indent="-395288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300">
          <a:solidFill>
            <a:schemeClr val="tx1"/>
          </a:solidFill>
          <a:latin typeface="+mn-lt"/>
        </a:defRPr>
      </a:lvl3pPr>
      <a:lvl4pPr marL="1693863" indent="-3873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o"/>
        <a:defRPr sz="2000">
          <a:solidFill>
            <a:schemeClr val="tx1"/>
          </a:solidFill>
          <a:latin typeface="+mn-lt"/>
        </a:defRPr>
      </a:lvl4pPr>
      <a:lvl5pPr marL="2093913" indent="-398463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8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6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6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6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6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6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6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6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41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44.pn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6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6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3.png"/><Relationship Id="rId5" Type="http://schemas.openxmlformats.org/officeDocument/2006/relationships/image" Target="../media/image39.png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7.xml"/><Relationship Id="rId6" Type="http://schemas.openxmlformats.org/officeDocument/2006/relationships/hyperlink" Target="http://www.avg.com/us-en/homepage" TargetMode="External"/><Relationship Id="rId5" Type="http://schemas.openxmlformats.org/officeDocument/2006/relationships/image" Target="../media/image56.png"/><Relationship Id="rId4" Type="http://schemas.openxmlformats.org/officeDocument/2006/relationships/hyperlink" Target="http://www.vinmag.com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5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61.jpeg"/><Relationship Id="rId5" Type="http://schemas.openxmlformats.org/officeDocument/2006/relationships/image" Target="../media/image59.jpeg"/><Relationship Id="rId4" Type="http://schemas.openxmlformats.org/officeDocument/2006/relationships/hyperlink" Target="http://www.wikispaces.com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69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49.xml"/></Relationships>
</file>

<file path=ppt/slides/_rels/slide48.xml.rels><?xml version="1.0" encoding="UTF-8" standalone="yes"?>
<Relationships xmlns="http://schemas.openxmlformats.org/package/2006/relationships"><Relationship Id="rId7" Type="http://schemas.openxmlformats.org/officeDocument/2006/relationships/image" Target="../media/image70.emf"/><Relationship Id="rId2" Type="http://schemas.openxmlformats.org/officeDocument/2006/relationships/slideLayout" Target="../slideLayouts/slideLayout49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5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7" Type="http://schemas.openxmlformats.org/officeDocument/2006/relationships/image" Target="../media/image291.png"/><Relationship Id="rId1" Type="http://schemas.openxmlformats.org/officeDocument/2006/relationships/slideLayout" Target="../slideLayouts/slideLayout49.xml"/><Relationship Id="rId9" Type="http://schemas.openxmlformats.org/officeDocument/2006/relationships/image" Target="../media/image7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3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80.png"/><Relationship Id="rId4" Type="http://schemas.openxmlformats.org/officeDocument/2006/relationships/image" Target="../media/image73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30.png"/><Relationship Id="rId4" Type="http://schemas.openxmlformats.org/officeDocument/2006/relationships/image" Target="../media/image76.emf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26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20.png"/></Relationships>
</file>

<file path=ppt/slides/_rels/slide61.xml.rels><?xml version="1.0" encoding="UTF-8" standalone="yes"?>
<Relationships xmlns="http://schemas.openxmlformats.org/package/2006/relationships"><Relationship Id="rId7" Type="http://schemas.openxmlformats.org/officeDocument/2006/relationships/image" Target="../media/image280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6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7" Type="http://schemas.openxmlformats.org/officeDocument/2006/relationships/image" Target="../media/image84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90.png"/><Relationship Id="rId4" Type="http://schemas.openxmlformats.org/officeDocument/2006/relationships/image" Target="../media/image85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8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86.png"/><Relationship Id="rId4" Type="http://schemas.openxmlformats.org/officeDocument/2006/relationships/image" Target="../media/image8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6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6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6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9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9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8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89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8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8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08.png"/><Relationship Id="rId5" Type="http://schemas.openxmlformats.org/officeDocument/2006/relationships/image" Target="../media/image107.jpeg"/><Relationship Id="rId4" Type="http://schemas.openxmlformats.org/officeDocument/2006/relationships/image" Target="../media/image106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8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8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8.xml"/><Relationship Id="rId4" Type="http://schemas.openxmlformats.org/officeDocument/2006/relationships/hyperlink" Target="http://www.google.com/flutrends" TargetMode="Externa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106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8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8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116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8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8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8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8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8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8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4000" dirty="0" smtClean="0"/>
              <a:t>Security and Privacy in OSNs</a:t>
            </a:r>
            <a:endParaRPr lang="en-US" sz="4000" dirty="0" smtClean="0">
              <a:solidFill>
                <a:srgbClr val="FF0000"/>
              </a:solidFill>
            </a:endParaRPr>
          </a:p>
        </p:txBody>
      </p:sp>
      <p:pic>
        <p:nvPicPr>
          <p:cNvPr id="1026" name="Picture 2" descr="D:\active\pids\slide\erdos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2438400"/>
            <a:ext cx="8039979" cy="4648200"/>
          </a:xfrm>
          <a:prstGeom prst="rect">
            <a:avLst/>
          </a:prstGeom>
          <a:noFill/>
        </p:spPr>
      </p:pic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590800"/>
            <a:ext cx="7010400" cy="1066800"/>
          </a:xfrm>
        </p:spPr>
        <p:txBody>
          <a:bodyPr/>
          <a:lstStyle/>
          <a:p>
            <a:pPr algn="l" eaLnBrk="1" hangingPunct="1"/>
            <a:r>
              <a:rPr lang="en-US" dirty="0" smtClean="0">
                <a:latin typeface="Plantagenet Cherokee" pitchFamily="18" charset="0"/>
              </a:rPr>
              <a:t>My T. Thai </a:t>
            </a:r>
          </a:p>
          <a:p>
            <a:pPr algn="l" eaLnBrk="1" hangingPunct="1"/>
            <a:r>
              <a:rPr lang="en-US" sz="1800" dirty="0" smtClean="0">
                <a:latin typeface="Plantagenet Cherokee" pitchFamily="18" charset="0"/>
              </a:rPr>
              <a:t>mythai@cise.ufl.edu</a:t>
            </a:r>
          </a:p>
          <a:p>
            <a:pPr algn="l" eaLnBrk="1" hangingPunct="1"/>
            <a:r>
              <a:rPr lang="en-US" sz="1800" dirty="0" smtClean="0">
                <a:latin typeface="Plantagenet Cherokee" pitchFamily="18" charset="0"/>
              </a:rPr>
              <a:t>http://www.cise.ufl.edu/~mythai</a:t>
            </a:r>
          </a:p>
        </p:txBody>
      </p:sp>
      <p:pic>
        <p:nvPicPr>
          <p:cNvPr id="6" name="Picture 27" descr="UFsignature.t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14800"/>
            <a:ext cx="3627544" cy="665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6800"/>
            <a:ext cx="3581400" cy="735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291"/>
            <a:ext cx="9144000" cy="902110"/>
          </a:xfrm>
        </p:spPr>
        <p:txBody>
          <a:bodyPr/>
          <a:lstStyle/>
          <a:p>
            <a:r>
              <a:rPr lang="en-US" altLang="zh-CN" b="1" dirty="0" err="1" smtClean="0"/>
              <a:t>Anonymization</a:t>
            </a:r>
            <a:endParaRPr lang="en-US" altLang="zh-CN" b="1" dirty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219200"/>
            <a:ext cx="8686800" cy="1981200"/>
          </a:xfrm>
        </p:spPr>
        <p:txBody>
          <a:bodyPr/>
          <a:lstStyle/>
          <a:p>
            <a:r>
              <a:rPr lang="en-US" altLang="zh-CN" sz="2800" dirty="0" err="1" smtClean="0"/>
              <a:t>Anonymization</a:t>
            </a:r>
            <a:r>
              <a:rPr lang="en-US" altLang="zh-CN" sz="2800" dirty="0" smtClean="0"/>
              <a:t>: giving data to publish without revealing the personal information of any entity</a:t>
            </a:r>
          </a:p>
          <a:p>
            <a:r>
              <a:rPr lang="en-US" altLang="zh-CN" sz="2800" dirty="0" smtClean="0"/>
              <a:t>De-</a:t>
            </a:r>
            <a:r>
              <a:rPr lang="en-US" altLang="zh-CN" sz="2800" dirty="0" err="1" smtClean="0"/>
              <a:t>anonymization</a:t>
            </a:r>
            <a:r>
              <a:rPr lang="en-US" altLang="zh-CN" sz="2800" dirty="0" smtClean="0"/>
              <a:t>: a reverse process</a:t>
            </a:r>
          </a:p>
          <a:p>
            <a:r>
              <a:rPr lang="en-US" altLang="zh-CN" sz="2800" dirty="0" smtClean="0"/>
              <a:t>A well-studied in software engineering:</a:t>
            </a:r>
          </a:p>
          <a:p>
            <a:pPr lvl="1"/>
            <a:r>
              <a:rPr lang="en-US" altLang="zh-CN" sz="2400" dirty="0" smtClean="0"/>
              <a:t>Software testing to third party (outsourced) with database</a:t>
            </a:r>
          </a:p>
          <a:p>
            <a:pPr lvl="1"/>
            <a:r>
              <a:rPr lang="en-US" altLang="zh-CN" sz="2400" dirty="0" smtClean="0"/>
              <a:t>Need to </a:t>
            </a:r>
            <a:r>
              <a:rPr lang="en-US" altLang="zh-CN" sz="2400" dirty="0" err="1" smtClean="0"/>
              <a:t>anonymize</a:t>
            </a:r>
            <a:r>
              <a:rPr lang="en-US" altLang="zh-CN" sz="2400" dirty="0" smtClean="0"/>
              <a:t> the database</a:t>
            </a:r>
          </a:p>
          <a:p>
            <a:pPr lvl="1"/>
            <a:r>
              <a:rPr lang="en-US" altLang="zh-CN" sz="2400" dirty="0" smtClean="0"/>
              <a:t>A dataset is said k-anonymous if given any entity in the dataset, this entity is indistinguishable from at least k other entities</a:t>
            </a:r>
          </a:p>
          <a:p>
            <a:pPr lvl="1"/>
            <a:r>
              <a:rPr lang="en-US" altLang="zh-CN" sz="2400" dirty="0" smtClean="0"/>
              <a:t>Easy to handle: strict access or simply replace unique entity identifies with unique pseudonyms</a:t>
            </a:r>
          </a:p>
          <a:p>
            <a:endParaRPr lang="en-US" altLang="zh-CN" sz="2800" dirty="0"/>
          </a:p>
        </p:txBody>
      </p:sp>
      <p:grpSp>
        <p:nvGrpSpPr>
          <p:cNvPr id="5" name="Group 4"/>
          <p:cNvGrpSpPr/>
          <p:nvPr/>
        </p:nvGrpSpPr>
        <p:grpSpPr>
          <a:xfrm>
            <a:off x="7620000" y="0"/>
            <a:ext cx="1524000" cy="914400"/>
            <a:chOff x="7620000" y="0"/>
            <a:chExt cx="1524000" cy="914400"/>
          </a:xfrm>
        </p:grpSpPr>
        <p:grpSp>
          <p:nvGrpSpPr>
            <p:cNvPr id="6" name="Group 14"/>
            <p:cNvGrpSpPr/>
            <p:nvPr/>
          </p:nvGrpSpPr>
          <p:grpSpPr>
            <a:xfrm>
              <a:off x="7620000" y="0"/>
              <a:ext cx="1524000" cy="914400"/>
              <a:chOff x="7620000" y="0"/>
              <a:chExt cx="1524000" cy="914400"/>
            </a:xfrm>
          </p:grpSpPr>
          <p:cxnSp>
            <p:nvCxnSpPr>
              <p:cNvPr id="8" name="Straight Connector 7"/>
              <p:cNvCxnSpPr/>
              <p:nvPr/>
            </p:nvCxnSpPr>
            <p:spPr bwMode="auto">
              <a:xfrm>
                <a:off x="7772400" y="0"/>
                <a:ext cx="0" cy="9144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0C0"/>
                </a:solidFill>
                <a:prstDash val="solid"/>
                <a:round/>
                <a:headEnd type="oval" w="med" len="med"/>
                <a:tailEnd type="none" w="med" len="med"/>
              </a:ln>
              <a:effectLst/>
            </p:spPr>
          </p:cxnSp>
          <p:cxnSp>
            <p:nvCxnSpPr>
              <p:cNvPr id="9" name="Straight Connector 8"/>
              <p:cNvCxnSpPr/>
              <p:nvPr/>
            </p:nvCxnSpPr>
            <p:spPr bwMode="auto">
              <a:xfrm>
                <a:off x="7620000" y="762000"/>
                <a:ext cx="1524000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0C0"/>
                </a:solidFill>
                <a:prstDash val="solid"/>
                <a:round/>
                <a:headEnd type="oval" w="med" len="med"/>
                <a:tailEnd type="none" w="med" len="med"/>
              </a:ln>
              <a:effectLst/>
            </p:spPr>
          </p:cxnSp>
        </p:grpSp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372717"/>
              <a:ext cx="1523999" cy="3130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2149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ChangeArrowheads="1"/>
          </p:cNvSpPr>
          <p:nvPr>
            <p:ph type="title"/>
          </p:nvPr>
        </p:nvSpPr>
        <p:spPr>
          <a:xfrm>
            <a:off x="892970" y="553641"/>
            <a:ext cx="7358063" cy="678656"/>
          </a:xfrm>
        </p:spPr>
        <p:txBody>
          <a:bodyPr/>
          <a:lstStyle/>
          <a:p>
            <a:pPr eaLnBrk="1" hangingPunct="1"/>
            <a:r>
              <a:rPr lang="en-US" sz="2500"/>
              <a:t>Conclusion and Future Work</a:t>
            </a:r>
          </a:p>
        </p:txBody>
      </p:sp>
      <p:sp>
        <p:nvSpPr>
          <p:cNvPr id="30723" name="Rectangle 2"/>
          <p:cNvSpPr>
            <a:spLocks noChangeArrowheads="1"/>
          </p:cNvSpPr>
          <p:nvPr>
            <p:ph type="body" idx="1"/>
          </p:nvPr>
        </p:nvSpPr>
        <p:spPr>
          <a:xfrm>
            <a:off x="437554" y="1312665"/>
            <a:ext cx="8072438" cy="4357688"/>
          </a:xfrm>
        </p:spPr>
        <p:txBody>
          <a:bodyPr/>
          <a:lstStyle/>
          <a:p>
            <a:pPr marL="1005619" lvl="1" eaLnBrk="1" hangingPunct="1">
              <a:buSzPct val="154000"/>
              <a:buBlip>
                <a:blip r:embed="rId2"/>
              </a:buBlip>
            </a:pPr>
            <a:r>
              <a:rPr lang="en-US" sz="17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achieve faster and near real time detection.</a:t>
            </a:r>
            <a:endParaRPr lang="en-US" sz="17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  <a:p>
            <a:pPr marL="1005619" lvl="1" eaLnBrk="1" hangingPunct="1">
              <a:buSzPct val="154000"/>
              <a:buBlip>
                <a:blip r:embed="rId2"/>
              </a:buBlip>
            </a:pPr>
            <a:r>
              <a:rPr lang="en-US" sz="17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predict emergence and spread of influenza epidemic.</a:t>
            </a:r>
            <a:endParaRPr lang="en-US" sz="17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  <a:p>
            <a:pPr marL="1005619" lvl="1" eaLnBrk="1" hangingPunct="1">
              <a:buSzPct val="154000"/>
              <a:buBlip>
                <a:blip r:embed="rId2"/>
              </a:buBlip>
            </a:pPr>
            <a:r>
              <a:rPr lang="en-US" sz="17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presented the design of a system called SNEFT, for collecting and aggregating OSN data, extracting information from it, and integrating it with mathematical models of influenza. </a:t>
            </a:r>
            <a:endParaRPr lang="en-US" sz="17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  <a:p>
            <a:pPr marL="1005619" lvl="1" eaLnBrk="1" hangingPunct="1">
              <a:buSzPct val="154000"/>
              <a:buBlip>
                <a:blip r:embed="rId2"/>
              </a:buBlip>
            </a:pPr>
            <a:r>
              <a:rPr lang="en-US" sz="17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OSN data - individually noisy but collectively revealing.  </a:t>
            </a:r>
            <a:endParaRPr lang="en-US" sz="17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  <a:p>
            <a:pPr marL="1005619" lvl="1" eaLnBrk="1" hangingPunct="1">
              <a:buSzPct val="154000"/>
              <a:buBlip>
                <a:blip r:embed="rId2"/>
              </a:buBlip>
            </a:pPr>
            <a:r>
              <a:rPr lang="en-US" sz="17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potential use - disaster relief, supply chain management , epidemic vigilance.</a:t>
            </a:r>
            <a:endParaRPr lang="en-US" sz="17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</p:txBody>
      </p:sp>
      <p:sp>
        <p:nvSpPr>
          <p:cNvPr id="30724" name="Line 3"/>
          <p:cNvSpPr>
            <a:spLocks noChangeShapeType="1"/>
          </p:cNvSpPr>
          <p:nvPr/>
        </p:nvSpPr>
        <p:spPr bwMode="auto">
          <a:xfrm rot="10800000" flipH="1">
            <a:off x="634009" y="1294805"/>
            <a:ext cx="7813477" cy="16744"/>
          </a:xfrm>
          <a:prstGeom prst="line">
            <a:avLst/>
          </a:prstGeom>
          <a:noFill/>
          <a:ln w="25400">
            <a:solidFill>
              <a:srgbClr val="342C29"/>
            </a:solidFill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8479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Deceptive Messages!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Everything is on OSNs, including deceptive messages, which quickly propagate through the network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recent shootings at Fort Hood</a:t>
            </a:r>
            <a:r>
              <a:rPr lang="en-US" dirty="0" smtClean="0"/>
              <a:t>, Texas, when a soldier inside the base </a:t>
            </a:r>
            <a:r>
              <a:rPr lang="en-US" dirty="0" smtClean="0">
                <a:solidFill>
                  <a:srgbClr val="0070C0"/>
                </a:solidFill>
              </a:rPr>
              <a:t>sent out messages via Twitter </a:t>
            </a:r>
            <a:r>
              <a:rPr lang="en-US" dirty="0" smtClean="0"/>
              <a:t>as the event unfolded. Her </a:t>
            </a:r>
            <a:r>
              <a:rPr lang="en-US" dirty="0" smtClean="0">
                <a:solidFill>
                  <a:schemeClr val="accent6"/>
                </a:solidFill>
              </a:rPr>
              <a:t>incorrect reports </a:t>
            </a:r>
            <a:r>
              <a:rPr lang="en-US" dirty="0" smtClean="0"/>
              <a:t>of multiple shooters and shooting locations </a:t>
            </a:r>
            <a:r>
              <a:rPr lang="en-US" dirty="0" smtClean="0">
                <a:solidFill>
                  <a:schemeClr val="accent6"/>
                </a:solidFill>
              </a:rPr>
              <a:t>quickly spread through the social networks</a:t>
            </a:r>
            <a:r>
              <a:rPr lang="en-US" dirty="0" smtClean="0"/>
              <a:t> and even to the mass media </a:t>
            </a:r>
          </a:p>
          <a:p>
            <a:pPr lvl="1"/>
            <a:r>
              <a:rPr lang="en-US" dirty="0" smtClean="0"/>
              <a:t>the spread of </a:t>
            </a:r>
            <a:r>
              <a:rPr lang="en-US" dirty="0" smtClean="0">
                <a:solidFill>
                  <a:srgbClr val="00B0F0"/>
                </a:solidFill>
              </a:rPr>
              <a:t>misinformation on swine flu </a:t>
            </a:r>
            <a:r>
              <a:rPr lang="en-US" dirty="0" smtClean="0"/>
              <a:t>in Twitter. The spread of misinformation in this case reached a very large scale </a:t>
            </a:r>
            <a:r>
              <a:rPr lang="en-US" dirty="0" smtClean="0">
                <a:solidFill>
                  <a:schemeClr val="accent6"/>
                </a:solidFill>
              </a:rPr>
              <a:t>causing panic </a:t>
            </a:r>
            <a:r>
              <a:rPr lang="en-US" dirty="0" smtClean="0"/>
              <a:t>in the population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My T. Thai</a:t>
            </a:r>
          </a:p>
          <a:p>
            <a:pPr>
              <a:defRPr/>
            </a:pPr>
            <a:r>
              <a:rPr lang="en-US" dirty="0" smtClean="0"/>
              <a:t>mythai@cise.ufl.edu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7EA68-D4A4-47B5-B1EB-08AEB32A3B38}" type="slidenum">
              <a:rPr lang="en-US" smtClean="0"/>
              <a:pPr>
                <a:defRPr/>
              </a:pPr>
              <a:t>101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7620000" y="0"/>
            <a:ext cx="1524000" cy="914400"/>
            <a:chOff x="7620000" y="0"/>
            <a:chExt cx="1524000" cy="914400"/>
          </a:xfrm>
        </p:grpSpPr>
        <p:grpSp>
          <p:nvGrpSpPr>
            <p:cNvPr id="7" name="Group 14"/>
            <p:cNvGrpSpPr/>
            <p:nvPr/>
          </p:nvGrpSpPr>
          <p:grpSpPr>
            <a:xfrm>
              <a:off x="7620000" y="0"/>
              <a:ext cx="1524000" cy="914400"/>
              <a:chOff x="7620000" y="0"/>
              <a:chExt cx="1524000" cy="914400"/>
            </a:xfrm>
          </p:grpSpPr>
          <p:cxnSp>
            <p:nvCxnSpPr>
              <p:cNvPr id="9" name="Straight Connector 8"/>
              <p:cNvCxnSpPr/>
              <p:nvPr/>
            </p:nvCxnSpPr>
            <p:spPr bwMode="auto">
              <a:xfrm>
                <a:off x="7772400" y="0"/>
                <a:ext cx="0" cy="9144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0C0"/>
                </a:solidFill>
                <a:prstDash val="solid"/>
                <a:round/>
                <a:headEnd type="oval" w="med" len="med"/>
                <a:tailEnd type="none" w="med" len="med"/>
              </a:ln>
              <a:effectLst/>
            </p:spPr>
          </p:cxnSp>
          <p:cxnSp>
            <p:nvCxnSpPr>
              <p:cNvPr id="10" name="Straight Connector 9"/>
              <p:cNvCxnSpPr/>
              <p:nvPr/>
            </p:nvCxnSpPr>
            <p:spPr bwMode="auto">
              <a:xfrm>
                <a:off x="7620000" y="762000"/>
                <a:ext cx="1524000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0C0"/>
                </a:solidFill>
                <a:prstDash val="solid"/>
                <a:round/>
                <a:headEnd type="oval" w="med" len="med"/>
                <a:tailEnd type="none" w="med" len="med"/>
              </a:ln>
              <a:effectLst/>
            </p:spPr>
          </p:cxnSp>
        </p:grpSp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372717"/>
              <a:ext cx="1523999" cy="3130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Misinformation (bad) effects</a:t>
            </a:r>
            <a:endParaRPr lang="en-US" dirty="0"/>
          </a:p>
        </p:txBody>
      </p:sp>
      <p:pic>
        <p:nvPicPr>
          <p:cNvPr id="2050" name="Picture 2" descr="http://www.wackynwild.com/wd_images/the-funniest-swine-flu-parodies8-12980116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05000"/>
            <a:ext cx="2743200" cy="465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loadpictures.net/pics/955659a7882cb61b11d778626394a0f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438400"/>
            <a:ext cx="57912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783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TempFiles\ist2_5503264socialnetwor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349" y="4191000"/>
            <a:ext cx="4255179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2057400"/>
            <a:ext cx="8686800" cy="40687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US" dirty="0" smtClean="0"/>
              <a:t> OSNs are of large-scales …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Millions users &amp; billions of connections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Immunization: which tweets/posts are bad?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From whom should we fix the misinformation?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 Time constraint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Correct misinformation before it is too </a:t>
            </a:r>
            <a:r>
              <a:rPr lang="en-US" dirty="0" smtClean="0"/>
              <a:t>late</a:t>
            </a:r>
          </a:p>
          <a:p>
            <a:pPr marL="301943" lvl="1" indent="0">
              <a:buNone/>
            </a:pPr>
            <a:endParaRPr lang="en-US" dirty="0" smtClean="0"/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 A potential approach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Let good information “fix” misinformation</a:t>
            </a:r>
            <a:endParaRPr lang="en-US" dirty="0" smtClean="0"/>
          </a:p>
          <a:p>
            <a:pPr marL="301943" lvl="1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Difficulties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19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209800"/>
            <a:ext cx="7408333" cy="4267199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q"/>
            </a:pPr>
            <a:r>
              <a:rPr lang="en-US" dirty="0" smtClean="0"/>
              <a:t> Good information spread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By authorized users</a:t>
            </a:r>
            <a:endParaRPr lang="en-US" dirty="0"/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By multiple direct activations </a:t>
            </a:r>
          </a:p>
          <a:p>
            <a:endParaRPr lang="en-US" dirty="0" smtClean="0"/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 Campaign scenarios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Good info first</a:t>
            </a:r>
          </a:p>
          <a:p>
            <a:pPr lvl="2">
              <a:buFont typeface="Arial" pitchFamily="34" charset="0"/>
              <a:buChar char="•"/>
            </a:pPr>
            <a:r>
              <a:rPr lang="en-US" dirty="0" smtClean="0"/>
              <a:t>Immunization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Misinformation first</a:t>
            </a:r>
          </a:p>
          <a:p>
            <a:pPr lvl="2">
              <a:buFont typeface="Arial" pitchFamily="34" charset="0"/>
              <a:buChar char="•"/>
            </a:pPr>
            <a:r>
              <a:rPr lang="en-US" dirty="0" smtClean="0"/>
              <a:t>Good info “corrects” misinfo accordingly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Simultaneously?</a:t>
            </a:r>
          </a:p>
          <a:p>
            <a:pPr lvl="2">
              <a:buFont typeface="Arial" pitchFamily="34" charset="0"/>
              <a:buChar char="•"/>
            </a:pPr>
            <a:r>
              <a:rPr lang="en-US" dirty="0" smtClean="0"/>
              <a:t>Good info “wins over” misinfo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Information campaigns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24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914400" y="4368220"/>
            <a:ext cx="3200400" cy="2397262"/>
            <a:chOff x="914400" y="4368220"/>
            <a:chExt cx="3200400" cy="2397262"/>
          </a:xfrm>
        </p:grpSpPr>
        <p:pic>
          <p:nvPicPr>
            <p:cNvPr id="4" name="Picture 3" descr="C:\Users\Nam\Pictures\pic1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4368220"/>
              <a:ext cx="3200400" cy="2027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981200" y="6396150"/>
              <a:ext cx="9859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Candara"/>
                  <a:cs typeface="+mn-cs"/>
                </a:rPr>
                <a:t>|S| = 4</a:t>
              </a:r>
              <a:endParaRPr lang="en-US" dirty="0">
                <a:solidFill>
                  <a:prstClr val="black"/>
                </a:solidFill>
                <a:latin typeface="Candara"/>
                <a:cs typeface="+mn-cs"/>
              </a:endParaRPr>
            </a:p>
          </p:txBody>
        </p:sp>
      </p:grp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1" y="2484437"/>
            <a:ext cx="8534399" cy="20875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How can </a:t>
            </a:r>
            <a:r>
              <a:rPr lang="en-US" dirty="0"/>
              <a:t>misinformation </a:t>
            </a:r>
            <a:r>
              <a:rPr lang="en-US" dirty="0" smtClean="0"/>
              <a:t>be </a:t>
            </a:r>
            <a:r>
              <a:rPr lang="en-US" dirty="0"/>
              <a:t>effectively </a:t>
            </a:r>
            <a:r>
              <a:rPr lang="en-US" dirty="0" smtClean="0"/>
              <a:t>contained?</a:t>
            </a:r>
          </a:p>
          <a:p>
            <a:pPr marL="581343" lvl="2" indent="0">
              <a:buNone/>
            </a:pPr>
            <a:r>
              <a:rPr lang="en-US" i="1" dirty="0" smtClean="0"/>
              <a:t>What is the </a:t>
            </a:r>
            <a:r>
              <a:rPr lang="en-US" i="1" dirty="0" smtClean="0">
                <a:solidFill>
                  <a:srgbClr val="FF0000"/>
                </a:solidFill>
              </a:rPr>
              <a:t>tightest</a:t>
            </a:r>
            <a:r>
              <a:rPr lang="en-US" i="1" dirty="0" smtClean="0"/>
              <a:t> set S of people whose dissemination with “good info” achieves a desired </a:t>
            </a:r>
            <a:r>
              <a:rPr lang="en-US" i="1" dirty="0">
                <a:solidFill>
                  <a:srgbClr val="FF0000"/>
                </a:solidFill>
              </a:rPr>
              <a:t>(1-</a:t>
            </a:r>
            <a:r>
              <a:rPr lang="el-GR" i="1" dirty="0">
                <a:solidFill>
                  <a:srgbClr val="FF0000"/>
                </a:solidFill>
              </a:rPr>
              <a:t> β</a:t>
            </a:r>
            <a:r>
              <a:rPr lang="en-US" i="1" dirty="0">
                <a:solidFill>
                  <a:srgbClr val="FF0000"/>
                </a:solidFill>
              </a:rPr>
              <a:t>)</a:t>
            </a:r>
            <a:r>
              <a:rPr lang="en-US" i="1" dirty="0" smtClean="0"/>
              <a:t> misinformation containment ratio?</a:t>
            </a:r>
            <a:endParaRPr lang="en-US" i="1" dirty="0" smtClean="0">
              <a:solidFill>
                <a:srgbClr val="FF0000"/>
              </a:solidFill>
            </a:endParaRPr>
          </a:p>
          <a:p>
            <a:pPr lvl="3">
              <a:buFont typeface="Arial" pitchFamily="34" charset="0"/>
              <a:buChar char="•"/>
            </a:pPr>
            <a:r>
              <a:rPr lang="en-US" i="1" dirty="0" smtClean="0"/>
              <a:t>When source set I is </a:t>
            </a:r>
            <a:r>
              <a:rPr lang="en-US" b="1" i="1" dirty="0" smtClean="0"/>
              <a:t>known</a:t>
            </a:r>
            <a:r>
              <a:rPr lang="en-US" i="1" dirty="0" smtClean="0"/>
              <a:t> or </a:t>
            </a:r>
            <a:r>
              <a:rPr lang="en-US" b="1" i="1" dirty="0" smtClean="0"/>
              <a:t>unknown</a:t>
            </a:r>
            <a:r>
              <a:rPr lang="en-US" i="1" dirty="0" smtClean="0"/>
              <a:t>.</a:t>
            </a:r>
          </a:p>
          <a:p>
            <a:pPr lvl="3">
              <a:buFont typeface="Arial" pitchFamily="34" charset="0"/>
              <a:buChar char="•"/>
            </a:pPr>
            <a:r>
              <a:rPr lang="en-US" i="1" dirty="0" smtClean="0"/>
              <a:t>When time T is </a:t>
            </a:r>
            <a:r>
              <a:rPr lang="en-US" b="1" i="1" dirty="0" smtClean="0"/>
              <a:t>constrained</a:t>
            </a:r>
            <a:r>
              <a:rPr lang="en-US" i="1" dirty="0" smtClean="0"/>
              <a:t> or </a:t>
            </a:r>
            <a:r>
              <a:rPr lang="en-US" b="1" i="1" dirty="0" smtClean="0"/>
              <a:t>unconstrained</a:t>
            </a:r>
            <a:r>
              <a:rPr lang="en-US" i="1" dirty="0" smtClean="0"/>
              <a:t>.</a:t>
            </a:r>
            <a:endParaRPr lang="en-US" i="1" dirty="0"/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we study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1295400" y="5382185"/>
            <a:ext cx="457200" cy="48521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819400" y="5304320"/>
            <a:ext cx="457200" cy="485215"/>
          </a:xfrm>
          <a:prstGeom prst="ellipse">
            <a:avLst/>
          </a:prstGeom>
          <a:noFill/>
          <a:ln w="254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967171" y="4648200"/>
            <a:ext cx="457200" cy="48521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791200" y="3558013"/>
            <a:ext cx="3124200" cy="430887"/>
            <a:chOff x="5791200" y="3558013"/>
            <a:chExt cx="3124200" cy="430887"/>
          </a:xfrm>
        </p:grpSpPr>
        <p:sp>
          <p:nvSpPr>
            <p:cNvPr id="10" name="Rectangle 9"/>
            <p:cNvSpPr/>
            <p:nvPr/>
          </p:nvSpPr>
          <p:spPr>
            <a:xfrm>
              <a:off x="6400800" y="3558013"/>
              <a:ext cx="2514600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l-GR" sz="2200" b="1" dirty="0" smtClean="0">
                  <a:solidFill>
                    <a:srgbClr val="00B0F0"/>
                  </a:solidFill>
                  <a:latin typeface="Candara"/>
                  <a:cs typeface="+mn-cs"/>
                </a:rPr>
                <a:t>β</a:t>
              </a:r>
              <a:r>
                <a:rPr lang="en-US" sz="2200" b="1" baseline="30000" dirty="0" smtClean="0">
                  <a:solidFill>
                    <a:srgbClr val="00B0F0"/>
                  </a:solidFill>
                  <a:latin typeface="Candara"/>
                  <a:cs typeface="+mn-cs"/>
                </a:rPr>
                <a:t>I</a:t>
              </a:r>
              <a:r>
                <a:rPr lang="en-US" sz="2200" b="1" baseline="-25000" dirty="0" smtClean="0">
                  <a:solidFill>
                    <a:srgbClr val="00B0F0"/>
                  </a:solidFill>
                  <a:latin typeface="Candara"/>
                  <a:cs typeface="+mn-cs"/>
                </a:rPr>
                <a:t>T</a:t>
              </a:r>
              <a:r>
                <a:rPr lang="en-US" sz="2200" b="1" dirty="0" smtClean="0">
                  <a:solidFill>
                    <a:srgbClr val="00B0F0"/>
                  </a:solidFill>
                  <a:latin typeface="Candara"/>
                  <a:cs typeface="+mn-cs"/>
                </a:rPr>
                <a:t>-Node Protector</a:t>
              </a:r>
              <a:endParaRPr lang="en-US" sz="2200" b="1" dirty="0">
                <a:solidFill>
                  <a:srgbClr val="00B0F0"/>
                </a:solidFill>
                <a:latin typeface="Candara"/>
                <a:cs typeface="+mn-cs"/>
              </a:endParaRPr>
            </a:p>
          </p:txBody>
        </p:sp>
        <p:sp>
          <p:nvSpPr>
            <p:cNvPr id="11" name="Right Arrow 10"/>
            <p:cNvSpPr/>
            <p:nvPr/>
          </p:nvSpPr>
          <p:spPr>
            <a:xfrm>
              <a:off x="5791200" y="3677277"/>
              <a:ext cx="533400" cy="238527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410200" y="4368220"/>
            <a:ext cx="3200400" cy="2401912"/>
            <a:chOff x="5410200" y="4368220"/>
            <a:chExt cx="3200400" cy="2401912"/>
          </a:xfrm>
        </p:grpSpPr>
        <p:pic>
          <p:nvPicPr>
            <p:cNvPr id="6" name="Picture 5" descr="C:\Users\Nam\Pictures\pic1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200" y="4368220"/>
              <a:ext cx="3200400" cy="2027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6553200" y="6400800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Candara"/>
                  <a:cs typeface="+mn-cs"/>
                </a:rPr>
                <a:t>|S| = 1</a:t>
              </a:r>
              <a:endParaRPr lang="en-US" dirty="0">
                <a:solidFill>
                  <a:prstClr val="black"/>
                </a:solidFill>
                <a:latin typeface="Candar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5144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1" y="2675467"/>
            <a:ext cx="8534400" cy="345069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US" dirty="0" smtClean="0"/>
              <a:t> The goodness of the greedy solution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A linear additive error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An (experimentally) better lower bound of the optimal solution</a:t>
            </a:r>
          </a:p>
          <a:p>
            <a:endParaRPr lang="en-US" dirty="0" smtClean="0"/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 The effect of network community structure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A more intuitive &amp; faster method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Competitive node selection results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study (cont’d)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0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438400"/>
            <a:ext cx="7814733" cy="19727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An OSN is modeled as a directed graph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Nodes </a:t>
            </a:r>
            <a:r>
              <a:rPr lang="en-US" dirty="0" smtClean="0">
                <a:sym typeface="Wingdings" pitchFamily="2" charset="2"/>
              </a:rPr>
              <a:t></a:t>
            </a:r>
            <a:r>
              <a:rPr lang="en-US" dirty="0" smtClean="0"/>
              <a:t> users, edges </a:t>
            </a:r>
            <a:r>
              <a:rPr lang="en-US" dirty="0" smtClean="0">
                <a:sym typeface="Wingdings" pitchFamily="2" charset="2"/>
              </a:rPr>
              <a:t></a:t>
            </a:r>
            <a:r>
              <a:rPr lang="en-US" dirty="0" smtClean="0"/>
              <a:t> relationships</a:t>
            </a:r>
            <a:endParaRPr lang="en-US" dirty="0"/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Nodes are either </a:t>
            </a:r>
            <a:r>
              <a:rPr lang="en-US" b="1" i="1" dirty="0" smtClean="0"/>
              <a:t>active</a:t>
            </a:r>
            <a:r>
              <a:rPr lang="en-US" dirty="0" smtClean="0"/>
              <a:t> or </a:t>
            </a:r>
            <a:r>
              <a:rPr lang="en-US" b="1" i="1" dirty="0" smtClean="0"/>
              <a:t>inactive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An active node can further activate its neighbors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 model</a:t>
            </a:r>
            <a:endParaRPr lang="en-US" dirty="0"/>
          </a:p>
        </p:txBody>
      </p:sp>
      <p:grpSp>
        <p:nvGrpSpPr>
          <p:cNvPr id="65" name="Group 64"/>
          <p:cNvGrpSpPr/>
          <p:nvPr/>
        </p:nvGrpSpPr>
        <p:grpSpPr>
          <a:xfrm>
            <a:off x="457200" y="4298448"/>
            <a:ext cx="3540892" cy="2430296"/>
            <a:chOff x="864641" y="4298448"/>
            <a:chExt cx="3540892" cy="2430296"/>
          </a:xfrm>
        </p:grpSpPr>
        <p:pic>
          <p:nvPicPr>
            <p:cNvPr id="2050" name="Picture 2" descr="https://encrypted-tbn0.google.com/images?q=tbn:ANd9GcRrjr-t1jhfOFpwlLmoylA6gr6QtRQJ3gOG8WOeQzHLK98bi1ymjQ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0689" y="5202961"/>
              <a:ext cx="397740" cy="3977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4" descr="https://encrypted-tbn3.google.com/images?q=tbn:ANd9GcT2DY6Az0LNS2aaL4jnGY2PX434vVr3QD8Ca_olT40FqgDz6nyh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7978" y="4623813"/>
              <a:ext cx="397555" cy="39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https://encrypted-tbn3.google.com/images?q=tbn:ANd9GcT2DY6Az0LNS2aaL4jnGY2PX434vVr3QD8Ca_olT40FqgDz6nyh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1174" y="4298448"/>
              <a:ext cx="397555" cy="39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4" descr="https://encrypted-tbn3.google.com/images?q=tbn:ANd9GcT2DY6Az0LNS2aaL4jnGY2PX434vVr3QD8Ca_olT40FqgDz6nyh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641" y="4912853"/>
              <a:ext cx="397555" cy="39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4" descr="https://encrypted-tbn3.google.com/images?q=tbn:ANd9GcT2DY6Az0LNS2aaL4jnGY2PX434vVr3QD8Ca_olT40FqgDz6nyh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6863" y="6178965"/>
              <a:ext cx="397555" cy="39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4" descr="https://encrypted-tbn3.google.com/images?q=tbn:ANd9GcT2DY6Az0LNS2aaL4jnGY2PX434vVr3QD8Ca_olT40FqgDz6nyh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6382" y="6177184"/>
              <a:ext cx="397555" cy="39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4" descr="https://encrypted-tbn3.google.com/images?q=tbn:ANd9GcT2DY6Az0LNS2aaL4jnGY2PX434vVr3QD8Ca_olT40FqgDz6nyh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8078" y="6331189"/>
              <a:ext cx="397555" cy="39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1155818" y="5295544"/>
              <a:ext cx="228600" cy="228600"/>
            </a:xfrm>
            <a:prstGeom prst="ellipse">
              <a:avLst/>
            </a:prstGeom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008618" y="4699119"/>
              <a:ext cx="228600" cy="228600"/>
            </a:xfrm>
            <a:prstGeom prst="ellipse">
              <a:avLst/>
            </a:prstGeom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1311067" y="6064665"/>
              <a:ext cx="228600" cy="228600"/>
            </a:xfrm>
            <a:prstGeom prst="ellipse">
              <a:avLst/>
            </a:prstGeom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933700" y="5181600"/>
              <a:ext cx="228600" cy="22860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008618" y="5441891"/>
              <a:ext cx="228600" cy="22860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14429" y="6178965"/>
              <a:ext cx="228600" cy="228600"/>
            </a:xfrm>
            <a:prstGeom prst="ellipse">
              <a:avLst/>
            </a:prstGeom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3733800" y="4914901"/>
              <a:ext cx="228600" cy="228600"/>
            </a:xfrm>
            <a:prstGeom prst="ellipse">
              <a:avLst/>
            </a:prstGeom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3505200" y="6087453"/>
              <a:ext cx="228600" cy="228600"/>
            </a:xfrm>
            <a:prstGeom prst="ellipse">
              <a:avLst/>
            </a:prstGeom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3" name="Straight Arrow Connector 12"/>
            <p:cNvCxnSpPr>
              <a:stCxn id="4" idx="7"/>
              <a:endCxn id="5" idx="3"/>
            </p:cNvCxnSpPr>
            <p:nvPr/>
          </p:nvCxnSpPr>
          <p:spPr>
            <a:xfrm flipV="1">
              <a:off x="1350940" y="4894241"/>
              <a:ext cx="691156" cy="434781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4" idx="6"/>
              <a:endCxn id="8" idx="2"/>
            </p:cNvCxnSpPr>
            <p:nvPr/>
          </p:nvCxnSpPr>
          <p:spPr>
            <a:xfrm>
              <a:off x="1384418" y="5409844"/>
              <a:ext cx="624200" cy="146347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6" idx="0"/>
              <a:endCxn id="4" idx="4"/>
            </p:cNvCxnSpPr>
            <p:nvPr/>
          </p:nvCxnSpPr>
          <p:spPr>
            <a:xfrm flipH="1" flipV="1">
              <a:off x="1270118" y="5524144"/>
              <a:ext cx="155249" cy="540521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6" idx="7"/>
              <a:endCxn id="8" idx="3"/>
            </p:cNvCxnSpPr>
            <p:nvPr/>
          </p:nvCxnSpPr>
          <p:spPr>
            <a:xfrm flipV="1">
              <a:off x="1506189" y="5637013"/>
              <a:ext cx="535907" cy="461130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5" idx="6"/>
              <a:endCxn id="10" idx="2"/>
            </p:cNvCxnSpPr>
            <p:nvPr/>
          </p:nvCxnSpPr>
          <p:spPr>
            <a:xfrm>
              <a:off x="2237218" y="4813419"/>
              <a:ext cx="1496582" cy="215782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5" idx="5"/>
              <a:endCxn id="7" idx="2"/>
            </p:cNvCxnSpPr>
            <p:nvPr/>
          </p:nvCxnSpPr>
          <p:spPr>
            <a:xfrm>
              <a:off x="2203740" y="4894241"/>
              <a:ext cx="729960" cy="401659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8" idx="0"/>
              <a:endCxn id="5" idx="4"/>
            </p:cNvCxnSpPr>
            <p:nvPr/>
          </p:nvCxnSpPr>
          <p:spPr>
            <a:xfrm flipV="1">
              <a:off x="2122918" y="4927719"/>
              <a:ext cx="0" cy="514172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9" idx="6"/>
              <a:endCxn id="11" idx="2"/>
            </p:cNvCxnSpPr>
            <p:nvPr/>
          </p:nvCxnSpPr>
          <p:spPr>
            <a:xfrm flipV="1">
              <a:off x="2443029" y="6201753"/>
              <a:ext cx="1062171" cy="91512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stCxn id="7" idx="5"/>
              <a:endCxn id="11" idx="1"/>
            </p:cNvCxnSpPr>
            <p:nvPr/>
          </p:nvCxnSpPr>
          <p:spPr>
            <a:xfrm>
              <a:off x="3128822" y="5376722"/>
              <a:ext cx="409856" cy="744209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>
              <a:stCxn id="9" idx="0"/>
              <a:endCxn id="8" idx="4"/>
            </p:cNvCxnSpPr>
            <p:nvPr/>
          </p:nvCxnSpPr>
          <p:spPr>
            <a:xfrm flipH="1" flipV="1">
              <a:off x="2122918" y="5670491"/>
              <a:ext cx="205811" cy="508474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>
              <a:stCxn id="9" idx="2"/>
              <a:endCxn id="6" idx="5"/>
            </p:cNvCxnSpPr>
            <p:nvPr/>
          </p:nvCxnSpPr>
          <p:spPr>
            <a:xfrm flipH="1" flipV="1">
              <a:off x="1506189" y="6259787"/>
              <a:ext cx="708240" cy="33478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>
              <a:stCxn id="7" idx="3"/>
              <a:endCxn id="9" idx="0"/>
            </p:cNvCxnSpPr>
            <p:nvPr/>
          </p:nvCxnSpPr>
          <p:spPr>
            <a:xfrm flipH="1">
              <a:off x="2328729" y="5376722"/>
              <a:ext cx="638449" cy="802243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>
              <a:stCxn id="10" idx="4"/>
              <a:endCxn id="11" idx="0"/>
            </p:cNvCxnSpPr>
            <p:nvPr/>
          </p:nvCxnSpPr>
          <p:spPr>
            <a:xfrm flipH="1">
              <a:off x="3619500" y="5143501"/>
              <a:ext cx="228600" cy="943952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>
              <a:stCxn id="10" idx="3"/>
              <a:endCxn id="7" idx="6"/>
            </p:cNvCxnSpPr>
            <p:nvPr/>
          </p:nvCxnSpPr>
          <p:spPr>
            <a:xfrm flipH="1">
              <a:off x="3162300" y="5110023"/>
              <a:ext cx="604978" cy="185877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7" name="Picture 2" descr="https://encrypted-tbn0.google.com/images?q=tbn:ANd9GcRrjr-t1jhfOFpwlLmoylA6gr6QtRQJ3gOG8WOeQzHLK98bi1ymjQ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178" y="4695371"/>
              <a:ext cx="397740" cy="3977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6" name="Group 65"/>
          <p:cNvGrpSpPr/>
          <p:nvPr/>
        </p:nvGrpSpPr>
        <p:grpSpPr>
          <a:xfrm>
            <a:off x="5173368" y="4250460"/>
            <a:ext cx="3540892" cy="2525022"/>
            <a:chOff x="5173368" y="4250460"/>
            <a:chExt cx="3540892" cy="2525022"/>
          </a:xfrm>
        </p:grpSpPr>
        <p:pic>
          <p:nvPicPr>
            <p:cNvPr id="108" name="Picture 2" descr="https://encrypted-tbn0.google.com/images?q=tbn:ANd9GcRrjr-t1jhfOFpwlLmoylA6gr6QtRQJ3gOG8WOeQzHLK98bi1ymjQ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800" y="6096000"/>
              <a:ext cx="397740" cy="3977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" name="Picture 2" descr="https://encrypted-tbn0.google.com/images?q=tbn:ANd9GcRrjr-t1jhfOFpwlLmoylA6gr6QtRQJ3gOG8WOeQzHLK98bi1ymjQ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8940" y="6377742"/>
              <a:ext cx="397740" cy="3977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2" descr="https://encrypted-tbn0.google.com/images?q=tbn:ANd9GcRrjr-t1jhfOFpwlLmoylA6gr6QtRQJ3gOG8WOeQzHLK98bi1ymjQ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9416" y="5172382"/>
              <a:ext cx="397740" cy="3977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4" descr="https://encrypted-tbn3.google.com/images?q=tbn:ANd9GcT2DY6Az0LNS2aaL4jnGY2PX434vVr3QD8Ca_olT40FqgDz6nyh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6705" y="4593234"/>
              <a:ext cx="397555" cy="39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4" descr="https://encrypted-tbn3.google.com/images?q=tbn:ANd9GcT2DY6Az0LNS2aaL4jnGY2PX434vVr3QD8Ca_olT40FqgDz6nyh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3368" y="4882274"/>
              <a:ext cx="397555" cy="39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4" descr="https://encrypted-tbn3.google.com/images?q=tbn:ANd9GcT2DY6Az0LNS2aaL4jnGY2PX434vVr3QD8Ca_olT40FqgDz6nyh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5109" y="6146605"/>
              <a:ext cx="397555" cy="39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3" name="Oval 82"/>
            <p:cNvSpPr/>
            <p:nvPr/>
          </p:nvSpPr>
          <p:spPr>
            <a:xfrm>
              <a:off x="5464545" y="5264965"/>
              <a:ext cx="228600" cy="228600"/>
            </a:xfrm>
            <a:prstGeom prst="ellipse">
              <a:avLst/>
            </a:prstGeom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4" name="Oval 83"/>
            <p:cNvSpPr/>
            <p:nvPr/>
          </p:nvSpPr>
          <p:spPr>
            <a:xfrm>
              <a:off x="6317345" y="4668540"/>
              <a:ext cx="228600" cy="22860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5619794" y="6034086"/>
              <a:ext cx="228600" cy="22860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6" name="Oval 85"/>
            <p:cNvSpPr/>
            <p:nvPr/>
          </p:nvSpPr>
          <p:spPr>
            <a:xfrm>
              <a:off x="7242427" y="5151021"/>
              <a:ext cx="228600" cy="22860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7" name="Oval 86"/>
            <p:cNvSpPr/>
            <p:nvPr/>
          </p:nvSpPr>
          <p:spPr>
            <a:xfrm>
              <a:off x="6317345" y="5411312"/>
              <a:ext cx="228600" cy="22860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6523156" y="6148386"/>
              <a:ext cx="228600" cy="22860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8042527" y="4884322"/>
              <a:ext cx="228600" cy="228600"/>
            </a:xfrm>
            <a:prstGeom prst="ellipse">
              <a:avLst/>
            </a:prstGeom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7813927" y="6056874"/>
              <a:ext cx="228600" cy="228600"/>
            </a:xfrm>
            <a:prstGeom prst="ellipse">
              <a:avLst/>
            </a:prstGeom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91" name="Straight Arrow Connector 90"/>
            <p:cNvCxnSpPr>
              <a:stCxn id="83" idx="7"/>
              <a:endCxn id="84" idx="3"/>
            </p:cNvCxnSpPr>
            <p:nvPr/>
          </p:nvCxnSpPr>
          <p:spPr>
            <a:xfrm flipV="1">
              <a:off x="5659667" y="4863662"/>
              <a:ext cx="691156" cy="434781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>
              <a:stCxn id="83" idx="6"/>
              <a:endCxn id="87" idx="2"/>
            </p:cNvCxnSpPr>
            <p:nvPr/>
          </p:nvCxnSpPr>
          <p:spPr>
            <a:xfrm>
              <a:off x="5693145" y="5379265"/>
              <a:ext cx="624200" cy="146347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>
              <a:stCxn id="85" idx="0"/>
              <a:endCxn id="83" idx="4"/>
            </p:cNvCxnSpPr>
            <p:nvPr/>
          </p:nvCxnSpPr>
          <p:spPr>
            <a:xfrm flipH="1" flipV="1">
              <a:off x="5578845" y="5493565"/>
              <a:ext cx="155249" cy="540521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>
              <a:stCxn id="85" idx="7"/>
              <a:endCxn id="87" idx="3"/>
            </p:cNvCxnSpPr>
            <p:nvPr/>
          </p:nvCxnSpPr>
          <p:spPr>
            <a:xfrm flipV="1">
              <a:off x="5814916" y="5606434"/>
              <a:ext cx="535907" cy="461130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/>
            <p:cNvCxnSpPr>
              <a:stCxn id="84" idx="6"/>
              <a:endCxn id="89" idx="2"/>
            </p:cNvCxnSpPr>
            <p:nvPr/>
          </p:nvCxnSpPr>
          <p:spPr>
            <a:xfrm>
              <a:off x="6545945" y="4782840"/>
              <a:ext cx="1496582" cy="215782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/>
            <p:cNvCxnSpPr>
              <a:stCxn id="84" idx="5"/>
              <a:endCxn id="86" idx="2"/>
            </p:cNvCxnSpPr>
            <p:nvPr/>
          </p:nvCxnSpPr>
          <p:spPr>
            <a:xfrm>
              <a:off x="6512467" y="4863662"/>
              <a:ext cx="729960" cy="401659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/>
            <p:cNvCxnSpPr>
              <a:stCxn id="87" idx="0"/>
              <a:endCxn id="84" idx="4"/>
            </p:cNvCxnSpPr>
            <p:nvPr/>
          </p:nvCxnSpPr>
          <p:spPr>
            <a:xfrm flipV="1">
              <a:off x="6431645" y="4897140"/>
              <a:ext cx="0" cy="514172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>
              <a:stCxn id="88" idx="6"/>
              <a:endCxn id="90" idx="2"/>
            </p:cNvCxnSpPr>
            <p:nvPr/>
          </p:nvCxnSpPr>
          <p:spPr>
            <a:xfrm flipV="1">
              <a:off x="6751756" y="6171174"/>
              <a:ext cx="1062171" cy="91512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/>
            <p:cNvCxnSpPr>
              <a:stCxn id="86" idx="5"/>
              <a:endCxn id="90" idx="1"/>
            </p:cNvCxnSpPr>
            <p:nvPr/>
          </p:nvCxnSpPr>
          <p:spPr>
            <a:xfrm>
              <a:off x="7437549" y="5346143"/>
              <a:ext cx="409856" cy="744209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>
              <a:stCxn id="88" idx="0"/>
              <a:endCxn id="87" idx="4"/>
            </p:cNvCxnSpPr>
            <p:nvPr/>
          </p:nvCxnSpPr>
          <p:spPr>
            <a:xfrm flipH="1" flipV="1">
              <a:off x="6431645" y="5639912"/>
              <a:ext cx="205811" cy="508474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/>
            <p:cNvCxnSpPr>
              <a:stCxn id="88" idx="2"/>
              <a:endCxn id="85" idx="5"/>
            </p:cNvCxnSpPr>
            <p:nvPr/>
          </p:nvCxnSpPr>
          <p:spPr>
            <a:xfrm flipH="1" flipV="1">
              <a:off x="5814916" y="6229208"/>
              <a:ext cx="708240" cy="33478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/>
            <p:cNvCxnSpPr>
              <a:stCxn id="86" idx="3"/>
              <a:endCxn id="88" idx="0"/>
            </p:cNvCxnSpPr>
            <p:nvPr/>
          </p:nvCxnSpPr>
          <p:spPr>
            <a:xfrm flipH="1">
              <a:off x="6637456" y="5346143"/>
              <a:ext cx="638449" cy="802243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/>
            <p:cNvCxnSpPr>
              <a:stCxn id="89" idx="4"/>
              <a:endCxn id="90" idx="0"/>
            </p:cNvCxnSpPr>
            <p:nvPr/>
          </p:nvCxnSpPr>
          <p:spPr>
            <a:xfrm flipH="1">
              <a:off x="7928227" y="5112922"/>
              <a:ext cx="228600" cy="943952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>
              <a:stCxn id="89" idx="3"/>
              <a:endCxn id="86" idx="6"/>
            </p:cNvCxnSpPr>
            <p:nvPr/>
          </p:nvCxnSpPr>
          <p:spPr>
            <a:xfrm flipH="1">
              <a:off x="7471027" y="5079444"/>
              <a:ext cx="604978" cy="185877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5" name="Picture 2" descr="https://encrypted-tbn0.google.com/images?q=tbn:ANd9GcRrjr-t1jhfOFpwlLmoylA6gr6QtRQJ3gOG8WOeQzHLK98bi1ymjQ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5905" y="4664792"/>
              <a:ext cx="397740" cy="3977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" name="Picture 2" descr="https://encrypted-tbn0.google.com/images?q=tbn:ANd9GcRrjr-t1jhfOFpwlLmoylA6gr6QtRQJ3gOG8WOeQzHLK98bi1ymjQ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9716" y="4250460"/>
              <a:ext cx="397740" cy="3977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4" name="Right Arrow 73"/>
          <p:cNvSpPr/>
          <p:nvPr/>
        </p:nvSpPr>
        <p:spPr>
          <a:xfrm>
            <a:off x="4114800" y="5493565"/>
            <a:ext cx="762000" cy="253699"/>
          </a:xfrm>
          <a:prstGeom prst="rightArrow">
            <a:avLst/>
          </a:prstGeom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42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2016703"/>
            <a:ext cx="4045527" cy="525606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dirty="0" smtClean="0"/>
              <a:t> Independent cascade</a:t>
            </a:r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Diffusion models</a:t>
            </a:r>
            <a:endParaRPr lang="en-US" dirty="0"/>
          </a:p>
        </p:txBody>
      </p:sp>
      <p:grpSp>
        <p:nvGrpSpPr>
          <p:cNvPr id="42" name="Group 41"/>
          <p:cNvGrpSpPr/>
          <p:nvPr/>
        </p:nvGrpSpPr>
        <p:grpSpPr>
          <a:xfrm>
            <a:off x="990600" y="2819400"/>
            <a:ext cx="2514600" cy="1305937"/>
            <a:chOff x="990600" y="2819400"/>
            <a:chExt cx="2514600" cy="1305937"/>
          </a:xfrm>
        </p:grpSpPr>
        <p:grpSp>
          <p:nvGrpSpPr>
            <p:cNvPr id="17" name="Group 16"/>
            <p:cNvGrpSpPr/>
            <p:nvPr/>
          </p:nvGrpSpPr>
          <p:grpSpPr>
            <a:xfrm>
              <a:off x="990600" y="2819400"/>
              <a:ext cx="2514600" cy="762002"/>
              <a:chOff x="1051560" y="2802465"/>
              <a:chExt cx="2766060" cy="931335"/>
            </a:xfrm>
          </p:grpSpPr>
          <p:pic>
            <p:nvPicPr>
              <p:cNvPr id="4" name="Picture 2" descr="https://encrypted-tbn0.google.com/images?q=tbn:ANd9GcRrjr-t1jhfOFpwlLmoylA6gr6QtRQJ3gOG8WOeQzHLK98bi1ymjQ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1560" y="3047999"/>
                <a:ext cx="685801" cy="6858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" name="Picture 4" descr="https://encrypted-tbn3.google.com/images?q=tbn:ANd9GcT2DY6Az0LNS2aaL4jnGY2PX434vVr3QD8Ca_olT40FqgDz6nyh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1819" y="3047999"/>
                <a:ext cx="685801" cy="6858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7" name="Straight Arrow Connector 6"/>
              <p:cNvCxnSpPr>
                <a:stCxn id="4" idx="3"/>
                <a:endCxn id="5" idx="1"/>
              </p:cNvCxnSpPr>
              <p:nvPr/>
            </p:nvCxnSpPr>
            <p:spPr>
              <a:xfrm>
                <a:off x="1737360" y="3390900"/>
                <a:ext cx="1394459" cy="0"/>
              </a:xfrm>
              <a:prstGeom prst="straightConnector1">
                <a:avLst/>
              </a:prstGeom>
              <a:ln w="25400"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TextBox 7"/>
              <p:cNvSpPr txBox="1"/>
              <p:nvPr/>
            </p:nvSpPr>
            <p:spPr>
              <a:xfrm>
                <a:off x="2057400" y="2802465"/>
                <a:ext cx="762000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500" dirty="0" smtClean="0">
                    <a:solidFill>
                      <a:prstClr val="black"/>
                    </a:solidFill>
                    <a:latin typeface="Candara"/>
                    <a:cs typeface="+mn-cs"/>
                  </a:rPr>
                  <a:t>0.5</a:t>
                </a:r>
                <a:endParaRPr lang="en-US" sz="2500" dirty="0">
                  <a:solidFill>
                    <a:prstClr val="black"/>
                  </a:solidFill>
                  <a:latin typeface="Candara"/>
                  <a:cs typeface="+mn-cs"/>
                </a:endParaRPr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1524000" y="3648283"/>
              <a:ext cx="137160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500" dirty="0" smtClean="0">
                  <a:solidFill>
                    <a:prstClr val="black"/>
                  </a:solidFill>
                  <a:latin typeface="Candara"/>
                  <a:cs typeface="+mn-cs"/>
                </a:rPr>
                <a:t>t</a:t>
              </a:r>
              <a:endParaRPr lang="en-US" sz="2500" dirty="0">
                <a:solidFill>
                  <a:prstClr val="black"/>
                </a:solidFill>
                <a:latin typeface="Candara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091938" y="2542308"/>
            <a:ext cx="2799930" cy="1592346"/>
            <a:chOff x="4091938" y="2542308"/>
            <a:chExt cx="2799930" cy="1592346"/>
          </a:xfrm>
        </p:grpSpPr>
        <p:sp>
          <p:nvSpPr>
            <p:cNvPr id="36" name="TextBox 35"/>
            <p:cNvSpPr txBox="1"/>
            <p:nvPr/>
          </p:nvSpPr>
          <p:spPr>
            <a:xfrm rot="18814922">
              <a:off x="4939704" y="2712501"/>
              <a:ext cx="6927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Candara"/>
                  <a:cs typeface="+mn-cs"/>
                </a:rPr>
                <a:t>0.2</a:t>
              </a:r>
              <a:endParaRPr lang="en-US" dirty="0">
                <a:solidFill>
                  <a:prstClr val="black"/>
                </a:solidFill>
                <a:latin typeface="Candara"/>
                <a:cs typeface="+mn-cs"/>
              </a:endParaRPr>
            </a:p>
          </p:txBody>
        </p:sp>
        <p:pic>
          <p:nvPicPr>
            <p:cNvPr id="26" name="Picture 25" descr="https://encrypted-tbn3.google.com/images?q=tbn:ANd9GcT2DY6Az0LNS2aaL4jnGY2PX434vVr3QD8Ca_olT40FqgDz6nyh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2642" y="2542308"/>
              <a:ext cx="477213" cy="429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https://encrypted-tbn0.google.com/images?q=tbn:ANd9GcRrjr-t1jhfOFpwlLmoylA6gr6QtRQJ3gOG8WOeQzHLK98bi1ymjQ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3020288"/>
              <a:ext cx="623455" cy="561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6" descr="https://encrypted-tbn3.google.com/images?q=tbn:ANd9GcT2DY6Az0LNS2aaL4jnGY2PX434vVr3QD8Ca_olT40FqgDz6nyh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4655" y="3081918"/>
              <a:ext cx="477213" cy="429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7" descr="https://encrypted-tbn3.google.com/images?q=tbn:ANd9GcT2DY6Az0LNS2aaL4jnGY2PX434vVr3QD8Ca_olT40FqgDz6nyh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6455" y="3685308"/>
              <a:ext cx="477213" cy="429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0" name="Straight Arrow Connector 29"/>
            <p:cNvCxnSpPr>
              <a:stCxn id="24" idx="3"/>
              <a:endCxn id="26" idx="1"/>
            </p:cNvCxnSpPr>
            <p:nvPr/>
          </p:nvCxnSpPr>
          <p:spPr>
            <a:xfrm flipV="1">
              <a:off x="5119255" y="2757054"/>
              <a:ext cx="513387" cy="543789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stCxn id="24" idx="3"/>
              <a:endCxn id="27" idx="1"/>
            </p:cNvCxnSpPr>
            <p:nvPr/>
          </p:nvCxnSpPr>
          <p:spPr>
            <a:xfrm flipV="1">
              <a:off x="5119255" y="3296664"/>
              <a:ext cx="1295400" cy="4179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24" idx="3"/>
              <a:endCxn id="28" idx="1"/>
            </p:cNvCxnSpPr>
            <p:nvPr/>
          </p:nvCxnSpPr>
          <p:spPr>
            <a:xfrm>
              <a:off x="5119255" y="3300843"/>
              <a:ext cx="457200" cy="599211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5569528" y="2983468"/>
              <a:ext cx="6927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Candara"/>
                  <a:cs typeface="+mn-cs"/>
                </a:rPr>
                <a:t>0.6</a:t>
              </a:r>
              <a:endParaRPr lang="en-US" dirty="0">
                <a:solidFill>
                  <a:prstClr val="black"/>
                </a:solidFill>
                <a:latin typeface="Candara"/>
                <a:cs typeface="+mn-cs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 rot="3150186">
              <a:off x="5101342" y="3326744"/>
              <a:ext cx="6927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Candara"/>
                  <a:cs typeface="+mn-cs"/>
                </a:rPr>
                <a:t>0.4</a:t>
              </a:r>
              <a:endParaRPr lang="en-US" dirty="0">
                <a:solidFill>
                  <a:prstClr val="black"/>
                </a:solidFill>
                <a:latin typeface="Candara"/>
                <a:cs typeface="+mn-cs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091938" y="3657600"/>
              <a:ext cx="1470662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500" dirty="0" smtClean="0">
                  <a:solidFill>
                    <a:prstClr val="black"/>
                  </a:solidFill>
                  <a:latin typeface="Candara"/>
                  <a:cs typeface="+mn-cs"/>
                </a:rPr>
                <a:t>(t+1)</a:t>
              </a:r>
              <a:endParaRPr lang="en-US" sz="2500" dirty="0">
                <a:solidFill>
                  <a:prstClr val="black"/>
                </a:solidFill>
                <a:latin typeface="Candara"/>
                <a:cs typeface="+mn-cs"/>
              </a:endParaRPr>
            </a:p>
          </p:txBody>
        </p:sp>
      </p:grpSp>
      <p:sp>
        <p:nvSpPr>
          <p:cNvPr id="68" name="Arc 67"/>
          <p:cNvSpPr/>
          <p:nvPr/>
        </p:nvSpPr>
        <p:spPr>
          <a:xfrm>
            <a:off x="3117271" y="3028948"/>
            <a:ext cx="1690255" cy="914400"/>
          </a:xfrm>
          <a:prstGeom prst="arc">
            <a:avLst>
              <a:gd name="adj1" fmla="val 12285295"/>
              <a:gd name="adj2" fmla="val 19805182"/>
            </a:avLst>
          </a:prstGeom>
          <a:ln w="508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00545" y="4495800"/>
            <a:ext cx="2757055" cy="2305854"/>
            <a:chOff x="900545" y="4495800"/>
            <a:chExt cx="2757055" cy="2305854"/>
          </a:xfrm>
        </p:grpSpPr>
        <p:pic>
          <p:nvPicPr>
            <p:cNvPr id="46" name="Picture 2" descr="https://encrypted-tbn0.google.com/images?q=tbn:ANd9GcRrjr-t1jhfOFpwlLmoylA6gr6QtRQJ3gOG8WOeQzHLK98bi1ymjQ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5992090"/>
              <a:ext cx="623455" cy="561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46" descr="https://encrypted-tbn3.google.com/images?q=tbn:ANd9GcT2DY6Az0LNS2aaL4jnGY2PX434vVr3QD8Ca_olT40FqgDz6nyh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5600" y="5334000"/>
              <a:ext cx="623455" cy="561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8" name="Straight Arrow Connector 47"/>
            <p:cNvCxnSpPr>
              <a:stCxn id="46" idx="3"/>
              <a:endCxn id="47" idx="1"/>
            </p:cNvCxnSpPr>
            <p:nvPr/>
          </p:nvCxnSpPr>
          <p:spPr>
            <a:xfrm flipV="1">
              <a:off x="1766455" y="5614555"/>
              <a:ext cx="1129145" cy="658090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 rot="19905292">
              <a:off x="1620326" y="5802667"/>
              <a:ext cx="921327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500" dirty="0" smtClean="0">
                  <a:solidFill>
                    <a:prstClr val="black"/>
                  </a:solidFill>
                  <a:latin typeface="Candara"/>
                  <a:cs typeface="+mn-cs"/>
                </a:rPr>
                <a:t>0.25</a:t>
              </a:r>
              <a:endParaRPr lang="en-US" sz="1500" dirty="0">
                <a:solidFill>
                  <a:prstClr val="black"/>
                </a:solidFill>
                <a:latin typeface="Candara"/>
                <a:cs typeface="+mn-cs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524000" y="6324600"/>
              <a:ext cx="137160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500" dirty="0" smtClean="0">
                  <a:solidFill>
                    <a:prstClr val="black"/>
                  </a:solidFill>
                  <a:latin typeface="Candara"/>
                  <a:cs typeface="+mn-cs"/>
                </a:rPr>
                <a:t>t</a:t>
              </a:r>
              <a:endParaRPr lang="en-US" sz="2500" dirty="0">
                <a:solidFill>
                  <a:prstClr val="black"/>
                </a:solidFill>
                <a:latin typeface="Candara"/>
                <a:cs typeface="+mn-cs"/>
              </a:endParaRPr>
            </a:p>
          </p:txBody>
        </p:sp>
        <p:pic>
          <p:nvPicPr>
            <p:cNvPr id="50" name="Picture 2" descr="https://encrypted-tbn0.google.com/images?q=tbn:ANd9GcRrjr-t1jhfOFpwlLmoylA6gr6QtRQJ3gOG8WOeQzHLK98bi1ymjQ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545" y="5334000"/>
              <a:ext cx="623455" cy="561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 descr="https://encrypted-tbn0.google.com/images?q=tbn:ANd9GcRrjr-t1jhfOFpwlLmoylA6gr6QtRQJ3gOG8WOeQzHLK98bi1ymjQ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545" y="4648200"/>
              <a:ext cx="623455" cy="561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2" name="Straight Arrow Connector 51"/>
            <p:cNvCxnSpPr>
              <a:stCxn id="50" idx="3"/>
              <a:endCxn id="47" idx="1"/>
            </p:cNvCxnSpPr>
            <p:nvPr/>
          </p:nvCxnSpPr>
          <p:spPr>
            <a:xfrm>
              <a:off x="1524000" y="5614555"/>
              <a:ext cx="1371600" cy="0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>
              <a:stCxn id="51" idx="3"/>
              <a:endCxn id="47" idx="1"/>
            </p:cNvCxnSpPr>
            <p:nvPr/>
          </p:nvCxnSpPr>
          <p:spPr>
            <a:xfrm>
              <a:off x="1524000" y="4928755"/>
              <a:ext cx="1371600" cy="685800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/>
            <p:nvPr/>
          </p:nvSpPr>
          <p:spPr>
            <a:xfrm>
              <a:off x="1526234" y="5314890"/>
              <a:ext cx="921327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500" dirty="0" smtClean="0">
                  <a:solidFill>
                    <a:prstClr val="black"/>
                  </a:solidFill>
                  <a:latin typeface="Candara"/>
                  <a:cs typeface="+mn-cs"/>
                </a:rPr>
                <a:t>0.1</a:t>
              </a:r>
              <a:endParaRPr lang="en-US" sz="1500" dirty="0">
                <a:solidFill>
                  <a:prstClr val="black"/>
                </a:solidFill>
                <a:latin typeface="Candara"/>
                <a:cs typeface="+mn-cs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 rot="1651599">
              <a:off x="1726123" y="4900301"/>
              <a:ext cx="692727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500" dirty="0" smtClean="0">
                  <a:solidFill>
                    <a:prstClr val="black"/>
                  </a:solidFill>
                  <a:latin typeface="Candara"/>
                  <a:cs typeface="+mn-cs"/>
                </a:rPr>
                <a:t>0.2</a:t>
              </a:r>
              <a:endParaRPr lang="en-US" sz="1500" dirty="0">
                <a:solidFill>
                  <a:prstClr val="black"/>
                </a:solidFill>
                <a:latin typeface="Candara"/>
                <a:cs typeface="+mn-cs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667000" y="5867400"/>
              <a:ext cx="990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l-GR" sz="2000" dirty="0" smtClean="0">
                  <a:solidFill>
                    <a:prstClr val="black"/>
                  </a:solidFill>
                  <a:latin typeface="Candara"/>
                  <a:cs typeface="+mn-cs"/>
                </a:rPr>
                <a:t>θ</a:t>
              </a:r>
              <a:r>
                <a:rPr lang="en-US" sz="2000" dirty="0" smtClean="0">
                  <a:solidFill>
                    <a:prstClr val="black"/>
                  </a:solidFill>
                  <a:latin typeface="Candara"/>
                  <a:cs typeface="+mn-cs"/>
                </a:rPr>
                <a:t> = 0.5</a:t>
              </a:r>
              <a:endParaRPr lang="en-US" sz="2000" dirty="0">
                <a:solidFill>
                  <a:prstClr val="black"/>
                </a:solidFill>
                <a:latin typeface="Candara"/>
                <a:cs typeface="+mn-cs"/>
              </a:endParaRPr>
            </a:p>
          </p:txBody>
        </p:sp>
        <p:pic>
          <p:nvPicPr>
            <p:cNvPr id="93" name="Picture 92" descr="https://encrypted-tbn3.google.com/images?q=tbn:ANd9GcT2DY6Az0LNS2aaL4jnGY2PX434vVr3QD8Ca_olT40FqgDz6nyh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400" y="4495800"/>
              <a:ext cx="407590" cy="366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4" name="Straight Arrow Connector 93"/>
            <p:cNvCxnSpPr>
              <a:stCxn id="93" idx="2"/>
              <a:endCxn id="47" idx="1"/>
            </p:cNvCxnSpPr>
            <p:nvPr/>
          </p:nvCxnSpPr>
          <p:spPr>
            <a:xfrm>
              <a:off x="2261195" y="4862631"/>
              <a:ext cx="634405" cy="751924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/>
            <p:cNvSpPr txBox="1"/>
            <p:nvPr/>
          </p:nvSpPr>
          <p:spPr>
            <a:xfrm>
              <a:off x="2362200" y="4800600"/>
              <a:ext cx="71594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500" dirty="0" smtClean="0">
                  <a:solidFill>
                    <a:prstClr val="black"/>
                  </a:solidFill>
                  <a:latin typeface="Candara"/>
                  <a:cs typeface="+mn-cs"/>
                </a:rPr>
                <a:t>0.25</a:t>
              </a:r>
              <a:endParaRPr lang="en-US" sz="1500" dirty="0">
                <a:solidFill>
                  <a:prstClr val="black"/>
                </a:solidFill>
                <a:latin typeface="Candara"/>
                <a:cs typeface="+mn-cs"/>
              </a:endParaRPr>
            </a:p>
          </p:txBody>
        </p:sp>
      </p:grpSp>
      <p:sp>
        <p:nvSpPr>
          <p:cNvPr id="110" name="Content Placeholder 1"/>
          <p:cNvSpPr txBox="1">
            <a:spLocks/>
          </p:cNvSpPr>
          <p:nvPr/>
        </p:nvSpPr>
        <p:spPr>
          <a:xfrm>
            <a:off x="838200" y="4046394"/>
            <a:ext cx="4045527" cy="525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Clr>
                <a:srgbClr val="31B6FD"/>
              </a:buClr>
              <a:buFont typeface="Wingdings" pitchFamily="2" charset="2"/>
              <a:buChar char="q"/>
            </a:pPr>
            <a:r>
              <a:rPr lang="en-US" dirty="0" smtClean="0">
                <a:solidFill>
                  <a:srgbClr val="073E87"/>
                </a:solidFill>
              </a:rPr>
              <a:t> Linear threshold</a:t>
            </a:r>
            <a:endParaRPr lang="en-US" dirty="0">
              <a:solidFill>
                <a:srgbClr val="073E87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168138" y="4904508"/>
            <a:ext cx="2799930" cy="1801092"/>
            <a:chOff x="4168138" y="4904508"/>
            <a:chExt cx="2799930" cy="1801092"/>
          </a:xfrm>
        </p:grpSpPr>
        <p:sp>
          <p:nvSpPr>
            <p:cNvPr id="100" name="TextBox 99"/>
            <p:cNvSpPr txBox="1"/>
            <p:nvPr/>
          </p:nvSpPr>
          <p:spPr>
            <a:xfrm rot="18814922">
              <a:off x="5015904" y="5074701"/>
              <a:ext cx="6927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Candara"/>
                  <a:cs typeface="+mn-cs"/>
                </a:rPr>
                <a:t>0.1</a:t>
              </a:r>
              <a:endParaRPr lang="en-US" dirty="0">
                <a:solidFill>
                  <a:prstClr val="black"/>
                </a:solidFill>
                <a:latin typeface="Candara"/>
                <a:cs typeface="+mn-cs"/>
              </a:endParaRPr>
            </a:p>
          </p:txBody>
        </p:sp>
        <p:pic>
          <p:nvPicPr>
            <p:cNvPr id="101" name="Picture 100" descr="https://encrypted-tbn3.google.com/images?q=tbn:ANd9GcT2DY6Az0LNS2aaL4jnGY2PX434vVr3QD8Ca_olT40FqgDz6nyh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8842" y="4904508"/>
              <a:ext cx="477213" cy="429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" name="Picture 2" descr="https://encrypted-tbn0.google.com/images?q=tbn:ANd9GcRrjr-t1jhfOFpwlLmoylA6gr6QtRQJ3gOG8WOeQzHLK98bi1ymjQ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5382488"/>
              <a:ext cx="623455" cy="561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" name="Picture 102" descr="https://encrypted-tbn3.google.com/images?q=tbn:ANd9GcT2DY6Az0LNS2aaL4jnGY2PX434vVr3QD8Ca_olT40FqgDz6nyh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0855" y="5444118"/>
              <a:ext cx="477213" cy="429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" name="Picture 103" descr="https://encrypted-tbn3.google.com/images?q=tbn:ANd9GcT2DY6Az0LNS2aaL4jnGY2PX434vVr3QD8Ca_olT40FqgDz6nyh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2655" y="6047508"/>
              <a:ext cx="477213" cy="429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5" name="Straight Arrow Connector 104"/>
            <p:cNvCxnSpPr>
              <a:stCxn id="102" idx="3"/>
              <a:endCxn id="101" idx="1"/>
            </p:cNvCxnSpPr>
            <p:nvPr/>
          </p:nvCxnSpPr>
          <p:spPr>
            <a:xfrm flipV="1">
              <a:off x="5195455" y="5119254"/>
              <a:ext cx="513387" cy="543789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/>
            <p:cNvCxnSpPr>
              <a:stCxn id="102" idx="3"/>
              <a:endCxn id="103" idx="1"/>
            </p:cNvCxnSpPr>
            <p:nvPr/>
          </p:nvCxnSpPr>
          <p:spPr>
            <a:xfrm flipV="1">
              <a:off x="5195455" y="5658864"/>
              <a:ext cx="1295400" cy="4179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/>
            <p:cNvCxnSpPr>
              <a:stCxn id="102" idx="3"/>
              <a:endCxn id="104" idx="1"/>
            </p:cNvCxnSpPr>
            <p:nvPr/>
          </p:nvCxnSpPr>
          <p:spPr>
            <a:xfrm>
              <a:off x="5195455" y="5663043"/>
              <a:ext cx="457200" cy="599211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extBox 107"/>
            <p:cNvSpPr txBox="1"/>
            <p:nvPr/>
          </p:nvSpPr>
          <p:spPr>
            <a:xfrm>
              <a:off x="5645728" y="5345668"/>
              <a:ext cx="6927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Candara"/>
                  <a:cs typeface="+mn-cs"/>
                </a:rPr>
                <a:t>0.3</a:t>
              </a:r>
              <a:endParaRPr lang="en-US" dirty="0">
                <a:solidFill>
                  <a:prstClr val="black"/>
                </a:solidFill>
                <a:latin typeface="Candara"/>
                <a:cs typeface="+mn-cs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 rot="3150186">
              <a:off x="5177542" y="5688944"/>
              <a:ext cx="6927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Candara"/>
                  <a:cs typeface="+mn-cs"/>
                </a:rPr>
                <a:t>0.2</a:t>
              </a:r>
              <a:endParaRPr lang="en-US" dirty="0">
                <a:solidFill>
                  <a:prstClr val="black"/>
                </a:solidFill>
                <a:latin typeface="Candara"/>
                <a:cs typeface="+mn-cs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4168138" y="6228546"/>
              <a:ext cx="1470662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500" dirty="0" smtClean="0">
                  <a:solidFill>
                    <a:prstClr val="black"/>
                  </a:solidFill>
                  <a:latin typeface="Candara"/>
                  <a:cs typeface="+mn-cs"/>
                </a:rPr>
                <a:t>(t+1)</a:t>
              </a:r>
              <a:endParaRPr lang="en-US" sz="2500" dirty="0">
                <a:solidFill>
                  <a:prstClr val="black"/>
                </a:solidFill>
                <a:latin typeface="Candara"/>
                <a:cs typeface="+mn-cs"/>
              </a:endParaRPr>
            </a:p>
          </p:txBody>
        </p:sp>
      </p:grpSp>
      <p:sp>
        <p:nvSpPr>
          <p:cNvPr id="112" name="Arc 111"/>
          <p:cNvSpPr/>
          <p:nvPr/>
        </p:nvSpPr>
        <p:spPr>
          <a:xfrm>
            <a:off x="3186545" y="5410200"/>
            <a:ext cx="1690255" cy="914400"/>
          </a:xfrm>
          <a:prstGeom prst="arc">
            <a:avLst>
              <a:gd name="adj1" fmla="val 12285295"/>
              <a:gd name="adj2" fmla="val 19805182"/>
            </a:avLst>
          </a:prstGeom>
          <a:ln w="508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67000" y="2678668"/>
            <a:ext cx="944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ndara"/>
                <a:cs typeface="+mn-cs"/>
              </a:rPr>
              <a:t>B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62000" y="2678668"/>
            <a:ext cx="944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ndara"/>
                <a:cs typeface="+mn-cs"/>
              </a:rPr>
              <a:t>A</a:t>
            </a:r>
            <a:endParaRPr lang="en-US" b="1" dirty="0">
              <a:solidFill>
                <a:prstClr val="black"/>
              </a:solidFill>
              <a:latin typeface="Candara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313260" y="2678668"/>
            <a:ext cx="944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ndara"/>
                <a:cs typeface="+mn-cs"/>
              </a:rPr>
              <a:t>B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667000" y="4964668"/>
            <a:ext cx="944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ndara"/>
                <a:cs typeface="+mn-cs"/>
              </a:rPr>
              <a:t>B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343400" y="5040868"/>
            <a:ext cx="944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ndara"/>
                <a:cs typeface="+mn-cs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16270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68" grpId="0" animBg="1"/>
      <p:bldP spid="110" grpId="0"/>
      <p:bldP spid="112" grpId="0" animBg="1"/>
      <p:bldP spid="11" grpId="0"/>
      <p:bldP spid="55" grpId="0"/>
      <p:bldP spid="56" grpId="0"/>
      <p:bldP spid="58" grpId="0"/>
      <p:bldP spid="59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Diffusion models (cont’d)</a:t>
            </a:r>
            <a:endParaRPr lang="en-US" dirty="0"/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872067" y="2675467"/>
            <a:ext cx="7408333" cy="1286933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dirty="0" smtClean="0"/>
              <a:t> Dissemination model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The same as the diffusion model</a:t>
            </a:r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838200" y="4504267"/>
            <a:ext cx="7408333" cy="1286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Clr>
                <a:srgbClr val="31B6FD"/>
              </a:buClr>
              <a:buFont typeface="Wingdings" pitchFamily="2" charset="2"/>
              <a:buChar char="q"/>
            </a:pPr>
            <a:r>
              <a:rPr lang="en-US" dirty="0" smtClean="0">
                <a:solidFill>
                  <a:srgbClr val="073E87"/>
                </a:solidFill>
              </a:rPr>
              <a:t> Assumption</a:t>
            </a:r>
          </a:p>
          <a:p>
            <a:pPr lvl="1" fontAlgn="auto">
              <a:spcAft>
                <a:spcPts val="0"/>
              </a:spcAft>
              <a:buClr>
                <a:srgbClr val="31B6FD"/>
              </a:buCl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73E87"/>
                </a:solidFill>
              </a:rPr>
              <a:t>Good information wins over </a:t>
            </a:r>
            <a:r>
              <a:rPr lang="en-US" sz="2000" smtClean="0">
                <a:solidFill>
                  <a:srgbClr val="073E87"/>
                </a:solidFill>
              </a:rPr>
              <a:t>bad info</a:t>
            </a:r>
            <a:endParaRPr lang="en-US" sz="2000" dirty="0" smtClean="0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74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b="1" dirty="0" err="1" smtClean="0"/>
              <a:t>Anonymization</a:t>
            </a:r>
            <a:r>
              <a:rPr lang="en-US" altLang="zh-CN" sz="3200" b="1" dirty="0" smtClean="0"/>
              <a:t> in OSNs</a:t>
            </a:r>
            <a:endParaRPr lang="en-US" altLang="zh-CN" sz="3200" b="1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143000"/>
            <a:ext cx="3276600" cy="5029200"/>
          </a:xfrm>
        </p:spPr>
        <p:txBody>
          <a:bodyPr/>
          <a:lstStyle/>
          <a:p>
            <a:r>
              <a:rPr lang="en-US" altLang="zh-CN" sz="2800" dirty="0" smtClean="0"/>
              <a:t>Challenges:</a:t>
            </a:r>
          </a:p>
          <a:p>
            <a:pPr lvl="1"/>
            <a:r>
              <a:rPr lang="en-US" altLang="zh-CN" sz="2400" dirty="0" smtClean="0"/>
              <a:t>Network structures and network inferences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620000" y="0"/>
            <a:ext cx="1524000" cy="914400"/>
            <a:chOff x="7620000" y="0"/>
            <a:chExt cx="1524000" cy="914400"/>
          </a:xfrm>
        </p:grpSpPr>
        <p:grpSp>
          <p:nvGrpSpPr>
            <p:cNvPr id="5" name="Group 14"/>
            <p:cNvGrpSpPr/>
            <p:nvPr/>
          </p:nvGrpSpPr>
          <p:grpSpPr>
            <a:xfrm>
              <a:off x="7620000" y="0"/>
              <a:ext cx="1524000" cy="914400"/>
              <a:chOff x="7620000" y="0"/>
              <a:chExt cx="1524000" cy="914400"/>
            </a:xfrm>
          </p:grpSpPr>
          <p:cxnSp>
            <p:nvCxnSpPr>
              <p:cNvPr id="7" name="Straight Connector 6"/>
              <p:cNvCxnSpPr/>
              <p:nvPr/>
            </p:nvCxnSpPr>
            <p:spPr bwMode="auto">
              <a:xfrm>
                <a:off x="7772400" y="0"/>
                <a:ext cx="0" cy="9144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0C0"/>
                </a:solidFill>
                <a:prstDash val="solid"/>
                <a:round/>
                <a:headEnd type="oval" w="med" len="med"/>
                <a:tailEnd type="none" w="med" len="med"/>
              </a:ln>
              <a:effectLst/>
            </p:spPr>
          </p:cxnSp>
          <p:cxnSp>
            <p:nvCxnSpPr>
              <p:cNvPr id="8" name="Straight Connector 7"/>
              <p:cNvCxnSpPr/>
              <p:nvPr/>
            </p:nvCxnSpPr>
            <p:spPr bwMode="auto">
              <a:xfrm>
                <a:off x="7620000" y="762000"/>
                <a:ext cx="1524000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0C0"/>
                </a:solidFill>
                <a:prstDash val="solid"/>
                <a:round/>
                <a:headEnd type="oval" w="med" len="med"/>
                <a:tailEnd type="none" w="med" len="med"/>
              </a:ln>
              <a:effectLst/>
            </p:spPr>
          </p:cxnSp>
        </p:grpSp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372717"/>
              <a:ext cx="1523999" cy="3130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9095" y="914400"/>
            <a:ext cx="5000505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14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2713037"/>
            <a:ext cx="8458200" cy="3687763"/>
          </a:xfrm>
        </p:spPr>
        <p:txBody>
          <a:bodyPr>
            <a:normAutofit/>
          </a:bodyPr>
          <a:lstStyle/>
          <a:p>
            <a:pPr marL="581343" lvl="2" indent="0">
              <a:buNone/>
            </a:pPr>
            <a:r>
              <a:rPr lang="en-US" i="1" dirty="0" smtClean="0">
                <a:solidFill>
                  <a:srgbClr val="FF0000"/>
                </a:solidFill>
              </a:rPr>
              <a:t>In the presence of misinformation spread out from a source set I. Find the smallest set S of nodes </a:t>
            </a:r>
            <a:r>
              <a:rPr lang="en-US" i="1" dirty="0">
                <a:solidFill>
                  <a:srgbClr val="FF0000"/>
                </a:solidFill>
              </a:rPr>
              <a:t>whose dissemination with “good info</a:t>
            </a:r>
            <a:r>
              <a:rPr lang="en-US" i="1" dirty="0" smtClean="0">
                <a:solidFill>
                  <a:srgbClr val="FF0000"/>
                </a:solidFill>
              </a:rPr>
              <a:t>” expectedly </a:t>
            </a:r>
            <a:r>
              <a:rPr lang="en-US" i="1" dirty="0">
                <a:solidFill>
                  <a:srgbClr val="FF0000"/>
                </a:solidFill>
              </a:rPr>
              <a:t>achieves a desired </a:t>
            </a:r>
            <a:r>
              <a:rPr lang="en-US" i="1" dirty="0" smtClean="0">
                <a:solidFill>
                  <a:srgbClr val="FF0000"/>
                </a:solidFill>
              </a:rPr>
              <a:t>decontamination ratio </a:t>
            </a:r>
            <a:r>
              <a:rPr lang="el-GR" i="1" dirty="0" smtClean="0">
                <a:solidFill>
                  <a:srgbClr val="FF0000"/>
                </a:solidFill>
              </a:rPr>
              <a:t>β</a:t>
            </a:r>
            <a:r>
              <a:rPr lang="en-US" i="1" dirty="0" smtClean="0">
                <a:solidFill>
                  <a:srgbClr val="FF0000"/>
                </a:solidFill>
              </a:rPr>
              <a:t> after T time steps.</a:t>
            </a:r>
          </a:p>
          <a:p>
            <a:pPr marL="581343" lvl="2" indent="0">
              <a:buNone/>
            </a:pPr>
            <a:endParaRPr lang="en-US" i="1" dirty="0">
              <a:solidFill>
                <a:srgbClr val="FF0000"/>
              </a:solidFill>
            </a:endParaRPr>
          </a:p>
          <a:p>
            <a:pPr lvl="3">
              <a:buFont typeface="Arial" pitchFamily="34" charset="0"/>
              <a:buChar char="•"/>
            </a:pPr>
            <a:r>
              <a:rPr lang="en-US" dirty="0" smtClean="0"/>
              <a:t>β-NP: I is unknown, T is unconstrained</a:t>
            </a:r>
            <a:endParaRPr lang="en-US" dirty="0"/>
          </a:p>
          <a:p>
            <a:pPr lvl="3">
              <a:buFont typeface="Arial" pitchFamily="34" charset="0"/>
              <a:buChar char="•"/>
            </a:pPr>
            <a:r>
              <a:rPr lang="en-US" dirty="0" smtClean="0"/>
              <a:t>β</a:t>
            </a:r>
            <a:r>
              <a:rPr lang="en-US" baseline="30000" dirty="0" smtClean="0"/>
              <a:t>I</a:t>
            </a:r>
            <a:r>
              <a:rPr lang="en-US" dirty="0" smtClean="0"/>
              <a:t>-NP</a:t>
            </a:r>
            <a:r>
              <a:rPr lang="en-US" dirty="0"/>
              <a:t>: I is </a:t>
            </a:r>
            <a:r>
              <a:rPr lang="en-US" dirty="0" smtClean="0"/>
              <a:t>known</a:t>
            </a:r>
            <a:r>
              <a:rPr lang="en-US" dirty="0"/>
              <a:t>, T is </a:t>
            </a:r>
            <a:r>
              <a:rPr lang="en-US" dirty="0" smtClean="0"/>
              <a:t>unconstrained</a:t>
            </a:r>
          </a:p>
          <a:p>
            <a:pPr lvl="3">
              <a:buFont typeface="Arial" pitchFamily="34" charset="0"/>
              <a:buChar char="•"/>
            </a:pPr>
            <a:r>
              <a:rPr lang="en-US" dirty="0" smtClean="0"/>
              <a:t>β</a:t>
            </a:r>
            <a:r>
              <a:rPr lang="en-US" baseline="-25000" dirty="0" smtClean="0"/>
              <a:t>T</a:t>
            </a:r>
            <a:r>
              <a:rPr lang="en-US" dirty="0" smtClean="0"/>
              <a:t>-NP</a:t>
            </a:r>
            <a:r>
              <a:rPr lang="en-US" dirty="0"/>
              <a:t>: I is unknown, T is </a:t>
            </a:r>
            <a:r>
              <a:rPr lang="en-US" dirty="0" smtClean="0"/>
              <a:t>constrained</a:t>
            </a:r>
          </a:p>
          <a:p>
            <a:pPr lvl="3">
              <a:buFont typeface="Arial" pitchFamily="34" charset="0"/>
              <a:buChar char="•"/>
            </a:pPr>
            <a:r>
              <a:rPr lang="en-US" dirty="0" smtClean="0"/>
              <a:t>β</a:t>
            </a:r>
            <a:r>
              <a:rPr lang="en-US" baseline="30000" dirty="0" smtClean="0"/>
              <a:t>I</a:t>
            </a:r>
            <a:r>
              <a:rPr lang="en-US" baseline="-25000" dirty="0" smtClean="0"/>
              <a:t>T</a:t>
            </a:r>
            <a:r>
              <a:rPr lang="en-US" dirty="0" smtClean="0"/>
              <a:t>-NP</a:t>
            </a:r>
            <a:r>
              <a:rPr lang="en-US" dirty="0"/>
              <a:t>: I is </a:t>
            </a:r>
            <a:r>
              <a:rPr lang="en-US" dirty="0" smtClean="0"/>
              <a:t>known</a:t>
            </a:r>
            <a:r>
              <a:rPr lang="en-US" dirty="0"/>
              <a:t>, T is </a:t>
            </a:r>
            <a:r>
              <a:rPr lang="en-US" dirty="0" smtClean="0"/>
              <a:t>constrained</a:t>
            </a:r>
          </a:p>
          <a:p>
            <a:pPr lvl="3">
              <a:buFont typeface="Arial" pitchFamily="34" charset="0"/>
              <a:buChar char="•"/>
            </a:pPr>
            <a:endParaRPr lang="en-US" i="1" dirty="0"/>
          </a:p>
          <a:p>
            <a:pPr marL="0" indent="0" algn="ctr">
              <a:buNone/>
            </a:pPr>
            <a:r>
              <a:rPr lang="en-US" b="1" dirty="0" smtClean="0"/>
              <a:t>All </a:t>
            </a:r>
            <a:r>
              <a:rPr lang="el-GR" b="1" dirty="0" smtClean="0"/>
              <a:t>β</a:t>
            </a:r>
            <a:r>
              <a:rPr lang="en-US" b="1" baseline="30000" dirty="0" smtClean="0"/>
              <a:t>I</a:t>
            </a:r>
            <a:r>
              <a:rPr lang="en-US" b="1" baseline="-25000" dirty="0" smtClean="0"/>
              <a:t>T</a:t>
            </a:r>
            <a:r>
              <a:rPr lang="en-US" b="1" dirty="0" smtClean="0"/>
              <a:t>-Node Protectors are NP-hard</a:t>
            </a:r>
            <a:endParaRPr lang="en-US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</a:t>
            </a:r>
            <a:r>
              <a:rPr lang="en-US" baseline="30000" dirty="0" smtClean="0"/>
              <a:t>I</a:t>
            </a:r>
            <a:r>
              <a:rPr lang="en-US" baseline="-25000" dirty="0" smtClean="0"/>
              <a:t>T</a:t>
            </a:r>
            <a:r>
              <a:rPr lang="en-US" dirty="0" smtClean="0"/>
              <a:t>-Node Protector</a:t>
            </a:r>
            <a:endParaRPr lang="en-US" dirty="0"/>
          </a:p>
        </p:txBody>
      </p:sp>
      <p:pic>
        <p:nvPicPr>
          <p:cNvPr id="4" name="Picture 3" descr="C:\Users\Nam\Pictures\pic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707438"/>
            <a:ext cx="3048000" cy="193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338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sz="2800" dirty="0" smtClean="0"/>
              <a:t> No </a:t>
            </a:r>
            <a:r>
              <a:rPr lang="en-US" sz="2800" dirty="0" smtClean="0">
                <a:solidFill>
                  <a:srgbClr val="FF0000"/>
                </a:solidFill>
              </a:rPr>
              <a:t>k</a:t>
            </a:r>
            <a:r>
              <a:rPr lang="en-US" sz="2800" dirty="0" smtClean="0"/>
              <a:t>-node budget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/>
              <a:t>Instead, we have the desired ratio </a:t>
            </a:r>
            <a:r>
              <a:rPr lang="el-GR" sz="2800" dirty="0" smtClean="0">
                <a:solidFill>
                  <a:srgbClr val="FF0000"/>
                </a:solidFill>
              </a:rPr>
              <a:t>β</a:t>
            </a:r>
            <a:endParaRPr lang="en-US" sz="2800" dirty="0" smtClean="0">
              <a:solidFill>
                <a:srgbClr val="FF000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Good &amp; bad information campaigns</a:t>
            </a:r>
          </a:p>
          <a:p>
            <a:pPr marL="301943" lvl="1" indent="0">
              <a:buNone/>
            </a:pPr>
            <a:endParaRPr lang="en-US" dirty="0" smtClean="0"/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 Time constraint T.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 The knowledge of the source set I.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Differences from </a:t>
            </a:r>
            <a:br>
              <a:rPr lang="en-US" dirty="0" smtClean="0"/>
            </a:br>
            <a:r>
              <a:rPr lang="en-US" dirty="0" smtClean="0"/>
              <a:t>Influence Maximization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08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2514600"/>
            <a:ext cx="8610600" cy="1828800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/>
              <a:t>Greedy (Hill-Climbing) Algorithm</a:t>
            </a:r>
          </a:p>
          <a:p>
            <a:pPr marL="0" indent="0">
              <a:buNone/>
            </a:pPr>
            <a:r>
              <a:rPr lang="en-US" sz="2000" dirty="0" smtClean="0"/>
              <a:t>	At every step, include the node u having the maximum marginal gain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	to the solution </a:t>
            </a:r>
            <a:r>
              <a:rPr lang="en-US" sz="2000" dirty="0" err="1" smtClean="0"/>
              <a:t>S</a:t>
            </a:r>
            <a:r>
              <a:rPr lang="en-US" sz="2000" baseline="-25000" dirty="0" err="1" smtClean="0"/>
              <a:t>k</a:t>
            </a:r>
            <a:r>
              <a:rPr lang="en-US" sz="2000" dirty="0" smtClean="0"/>
              <a:t>, until </a:t>
            </a:r>
            <a:r>
              <a:rPr lang="el-GR" sz="2000" dirty="0" smtClean="0"/>
              <a:t>σ</a:t>
            </a:r>
            <a:r>
              <a:rPr lang="en-US" sz="2000" dirty="0" smtClean="0"/>
              <a:t>(</a:t>
            </a:r>
            <a:r>
              <a:rPr lang="en-US" sz="2000" dirty="0" err="1" smtClean="0"/>
              <a:t>S</a:t>
            </a:r>
            <a:r>
              <a:rPr lang="en-US" sz="2000" baseline="-25000" dirty="0" err="1" smtClean="0"/>
              <a:t>k</a:t>
            </a:r>
            <a:r>
              <a:rPr lang="en-US" sz="2000" dirty="0" smtClean="0"/>
              <a:t>) ≥ </a:t>
            </a:r>
            <a:r>
              <a:rPr lang="el-GR" sz="2000" dirty="0" smtClean="0"/>
              <a:t>β</a:t>
            </a:r>
            <a:r>
              <a:rPr lang="en-US" sz="2000" dirty="0" smtClean="0"/>
              <a:t>N.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β</a:t>
            </a:r>
            <a:r>
              <a:rPr lang="en-US" dirty="0" smtClean="0"/>
              <a:t>-NP: A greedy approach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352800"/>
            <a:ext cx="2819400" cy="320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https://encrypted-tbn0.google.com/images?q=tbn:ANd9GcTYEUzt0ztYdZrnC9lNIW8EIh_xss31-PU8-IotdTmmHX5W_-s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505200"/>
            <a:ext cx="19812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1"/>
          <p:cNvSpPr txBox="1">
            <a:spLocks/>
          </p:cNvSpPr>
          <p:nvPr/>
        </p:nvSpPr>
        <p:spPr>
          <a:xfrm>
            <a:off x="304800" y="4460542"/>
            <a:ext cx="6324600" cy="19402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Clr>
                <a:srgbClr val="31B6FD"/>
              </a:buClr>
              <a:buFont typeface="Wingdings" pitchFamily="2" charset="2"/>
              <a:buChar char="q"/>
            </a:pPr>
            <a:r>
              <a:rPr lang="en-US" dirty="0" smtClean="0">
                <a:solidFill>
                  <a:srgbClr val="073E87"/>
                </a:solidFill>
              </a:rPr>
              <a:t> HC offers a (1-1/e)-approximation factor to Influence Maximization proble</a:t>
            </a:r>
            <a:r>
              <a:rPr lang="en-US" dirty="0">
                <a:solidFill>
                  <a:srgbClr val="073E87"/>
                </a:solidFill>
              </a:rPr>
              <a:t>m</a:t>
            </a:r>
            <a:endParaRPr lang="en-US" dirty="0" smtClean="0">
              <a:solidFill>
                <a:srgbClr val="073E87"/>
              </a:solidFill>
            </a:endParaRPr>
          </a:p>
          <a:p>
            <a:pPr lvl="1" fontAlgn="auto">
              <a:spcAft>
                <a:spcPts val="0"/>
              </a:spcAft>
              <a:buClr>
                <a:srgbClr val="31B6FD"/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srgbClr val="073E87"/>
                </a:solidFill>
              </a:rPr>
              <a:t>How about in Node Protector problems?</a:t>
            </a:r>
          </a:p>
        </p:txBody>
      </p:sp>
    </p:spTree>
    <p:extLst>
      <p:ext uri="{BB962C8B-B14F-4D97-AF65-F5344CB8AC3E}">
        <p14:creationId xmlns:p14="http://schemas.microsoft.com/office/powerpoint/2010/main" val="15913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7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</a:t>
            </a:r>
            <a:r>
              <a:rPr lang="en-US" dirty="0" smtClean="0"/>
              <a:t>-NP: Solution analysis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437303"/>
            <a:ext cx="5705475" cy="2058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609600" y="4724400"/>
            <a:ext cx="8153401" cy="1981200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q"/>
            </a:pPr>
            <a:r>
              <a:rPr lang="en-US" dirty="0" smtClean="0"/>
              <a:t> Bigger </a:t>
            </a:r>
            <a:r>
              <a:rPr lang="el-GR" dirty="0" smtClean="0"/>
              <a:t>β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 more nodes to include and vice versa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 Greedy solution selects ≤ 36</a:t>
            </a:r>
            <a:r>
              <a:rPr lang="en-US" dirty="0" smtClean="0"/>
              <a:t>% of </a:t>
            </a:r>
            <a:r>
              <a:rPr lang="el-GR" dirty="0" smtClean="0"/>
              <a:t>β</a:t>
            </a:r>
            <a:r>
              <a:rPr lang="en-US" dirty="0" smtClean="0"/>
              <a:t>N</a:t>
            </a:r>
            <a:endParaRPr lang="en-US" dirty="0"/>
          </a:p>
          <a:p>
            <a:pPr lvl="1">
              <a:buFont typeface="Arial" pitchFamily="34" charset="0"/>
              <a:buChar char="•"/>
            </a:pPr>
            <a:r>
              <a:rPr lang="en-US" dirty="0"/>
              <a:t>The bigger </a:t>
            </a:r>
            <a:r>
              <a:rPr lang="el-GR" dirty="0"/>
              <a:t>δ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the</a:t>
            </a:r>
            <a:r>
              <a:rPr lang="en-US" dirty="0"/>
              <a:t> tighter the additive error</a:t>
            </a:r>
            <a:r>
              <a:rPr lang="en-US" dirty="0" smtClean="0"/>
              <a:t>.</a:t>
            </a:r>
            <a:endParaRPr lang="en-US" dirty="0"/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A (better) observation on the lower bound of the Optimal solution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1" y="2971800"/>
            <a:ext cx="2743200" cy="343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1"/>
          <p:cNvSpPr txBox="1">
            <a:spLocks/>
          </p:cNvSpPr>
          <p:nvPr/>
        </p:nvSpPr>
        <p:spPr>
          <a:xfrm>
            <a:off x="6110837" y="3276600"/>
            <a:ext cx="2561128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Clr>
                <a:srgbClr val="31B6FD"/>
              </a:buClr>
              <a:buFont typeface="Symbol" pitchFamily="18" charset="2"/>
              <a:buNone/>
            </a:pPr>
            <a:r>
              <a:rPr lang="en-US" dirty="0" err="1" smtClean="0">
                <a:solidFill>
                  <a:srgbClr val="073E87"/>
                </a:solidFill>
              </a:rPr>
              <a:t>Goyal</a:t>
            </a:r>
            <a:r>
              <a:rPr lang="en-US" dirty="0" smtClean="0">
                <a:solidFill>
                  <a:srgbClr val="073E87"/>
                </a:solidFill>
              </a:rPr>
              <a:t> et al. [2]</a:t>
            </a:r>
            <a:endParaRPr lang="en-US" dirty="0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05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</a:t>
            </a:r>
            <a:r>
              <a:rPr lang="en-US" baseline="30000" dirty="0" smtClean="0"/>
              <a:t>I</a:t>
            </a:r>
            <a:r>
              <a:rPr lang="en-US" baseline="-25000" dirty="0" smtClean="0"/>
              <a:t>T</a:t>
            </a:r>
            <a:r>
              <a:rPr lang="en-US" dirty="0" smtClean="0"/>
              <a:t>-NP: </a:t>
            </a:r>
            <a:r>
              <a:rPr lang="en-US" dirty="0" err="1"/>
              <a:t>Inapproximability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46" y="2514600"/>
            <a:ext cx="7620000" cy="152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371600" y="4846700"/>
            <a:ext cx="3661646" cy="1858900"/>
            <a:chOff x="1371600" y="4846700"/>
            <a:chExt cx="3661646" cy="1858900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1828800" y="5678269"/>
              <a:ext cx="0" cy="30480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1371600" y="5830669"/>
              <a:ext cx="3661646" cy="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5-Point Star 10"/>
            <p:cNvSpPr/>
            <p:nvPr/>
          </p:nvSpPr>
          <p:spPr>
            <a:xfrm>
              <a:off x="3810000" y="5678269"/>
              <a:ext cx="342900" cy="304800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371600" y="6059269"/>
              <a:ext cx="914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Candara"/>
                  <a:cs typeface="+mn-cs"/>
                </a:rPr>
                <a:t>|OPT|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Candara"/>
                  <a:cs typeface="+mn-cs"/>
                </a:rPr>
                <a:t>(min)</a:t>
              </a:r>
              <a:endParaRPr lang="en-US" dirty="0">
                <a:solidFill>
                  <a:prstClr val="black"/>
                </a:solidFill>
                <a:latin typeface="Candara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429000" y="6059269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err="1" smtClean="0">
                  <a:solidFill>
                    <a:prstClr val="black"/>
                  </a:solidFill>
                  <a:latin typeface="Candara"/>
                  <a:cs typeface="+mn-cs"/>
                </a:rPr>
                <a:t>clnN</a:t>
              </a:r>
              <a:r>
                <a:rPr lang="en-US" dirty="0" smtClean="0">
                  <a:solidFill>
                    <a:prstClr val="black"/>
                  </a:solidFill>
                  <a:latin typeface="Candara"/>
                  <a:cs typeface="+mn-cs"/>
                </a:rPr>
                <a:t>×|OPT|</a:t>
              </a:r>
            </a:p>
          </p:txBody>
        </p:sp>
        <p:sp>
          <p:nvSpPr>
            <p:cNvPr id="13" name="Down Arrow 12"/>
            <p:cNvSpPr/>
            <p:nvPr/>
          </p:nvSpPr>
          <p:spPr>
            <a:xfrm>
              <a:off x="3048000" y="5221069"/>
              <a:ext cx="228600" cy="533400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324100" y="4846700"/>
              <a:ext cx="1676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Candara"/>
                  <a:cs typeface="+mn-cs"/>
                </a:rPr>
                <a:t>|S</a:t>
              </a:r>
              <a:r>
                <a:rPr lang="en-US" b="1" baseline="-25000" dirty="0" smtClean="0">
                  <a:solidFill>
                    <a:prstClr val="black"/>
                  </a:solidFill>
                  <a:latin typeface="Harrington" pitchFamily="82" charset="0"/>
                  <a:cs typeface="+mn-cs"/>
                </a:rPr>
                <a:t>A</a:t>
              </a:r>
              <a:r>
                <a:rPr lang="en-US" dirty="0" smtClean="0">
                  <a:solidFill>
                    <a:prstClr val="black"/>
                  </a:solidFill>
                  <a:latin typeface="Candara"/>
                  <a:cs typeface="+mn-cs"/>
                </a:rPr>
                <a:t>|</a:t>
              </a:r>
              <a:endParaRPr lang="en-US" dirty="0">
                <a:solidFill>
                  <a:prstClr val="black"/>
                </a:solidFill>
                <a:latin typeface="Candara"/>
                <a:cs typeface="+mn-cs"/>
              </a:endParaRPr>
            </a:p>
          </p:txBody>
        </p:sp>
      </p:grpSp>
      <p:sp>
        <p:nvSpPr>
          <p:cNvPr id="17" name="Content Placeholder 1"/>
          <p:cNvSpPr>
            <a:spLocks noGrp="1"/>
          </p:cNvSpPr>
          <p:nvPr>
            <p:ph idx="1"/>
          </p:nvPr>
        </p:nvSpPr>
        <p:spPr>
          <a:xfrm>
            <a:off x="2057400" y="4189631"/>
            <a:ext cx="5181600" cy="6109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A reduction from Set Cover problem</a:t>
            </a:r>
            <a:endParaRPr lang="en-US" dirty="0"/>
          </a:p>
        </p:txBody>
      </p:sp>
      <p:sp>
        <p:nvSpPr>
          <p:cNvPr id="19" name="Content Placeholder 1"/>
          <p:cNvSpPr txBox="1">
            <a:spLocks/>
          </p:cNvSpPr>
          <p:nvPr/>
        </p:nvSpPr>
        <p:spPr>
          <a:xfrm>
            <a:off x="5334000" y="5257800"/>
            <a:ext cx="3562519" cy="135245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Clr>
                <a:srgbClr val="31B6FD"/>
              </a:buClr>
              <a:buFont typeface="Symbol" pitchFamily="18" charset="2"/>
              <a:buNone/>
            </a:pPr>
            <a:r>
              <a:rPr lang="en-US" dirty="0" smtClean="0">
                <a:solidFill>
                  <a:srgbClr val="FF0000"/>
                </a:solidFill>
              </a:rPr>
              <a:t>Nonexistence of any logarithmic approximation algorithm </a:t>
            </a:r>
            <a:r>
              <a:rPr lang="en-US" b="1" dirty="0" smtClean="0">
                <a:solidFill>
                  <a:srgbClr val="FF0000"/>
                </a:solidFill>
                <a:latin typeface="Harrington" pitchFamily="82" charset="0"/>
              </a:rPr>
              <a:t>A</a:t>
            </a:r>
            <a:r>
              <a:rPr lang="en-US" dirty="0" smtClean="0">
                <a:solidFill>
                  <a:srgbClr val="FF0000"/>
                </a:solidFill>
              </a:rPr>
              <a:t> for </a:t>
            </a:r>
            <a:r>
              <a:rPr lang="el-GR" dirty="0" smtClean="0">
                <a:solidFill>
                  <a:srgbClr val="FF0000"/>
                </a:solidFill>
              </a:rPr>
              <a:t>β</a:t>
            </a:r>
            <a:r>
              <a:rPr lang="en-US" baseline="30000" dirty="0" smtClean="0">
                <a:solidFill>
                  <a:srgbClr val="FF0000"/>
                </a:solidFill>
              </a:rPr>
              <a:t>I</a:t>
            </a:r>
            <a:r>
              <a:rPr lang="en-US" baseline="-25000" dirty="0" smtClean="0">
                <a:solidFill>
                  <a:srgbClr val="FF0000"/>
                </a:solidFill>
              </a:rPr>
              <a:t>T</a:t>
            </a:r>
            <a:r>
              <a:rPr lang="en-US" dirty="0" smtClean="0">
                <a:solidFill>
                  <a:srgbClr val="FF0000"/>
                </a:solidFill>
              </a:rPr>
              <a:t>-NP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95600" y="4612719"/>
            <a:ext cx="457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000" dirty="0" smtClean="0">
                <a:solidFill>
                  <a:prstClr val="black"/>
                </a:solidFill>
                <a:latin typeface="Candara"/>
                <a:cs typeface="+mn-cs"/>
              </a:rPr>
              <a:t>×</a:t>
            </a:r>
            <a:endParaRPr lang="en-US" sz="10000" dirty="0">
              <a:solidFill>
                <a:prstClr val="black"/>
              </a:solidFill>
              <a:latin typeface="Candar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97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19" grpId="0"/>
      <p:bldP spid="2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β</a:t>
            </a:r>
            <a:r>
              <a:rPr lang="en-US" baseline="30000" dirty="0"/>
              <a:t>I</a:t>
            </a:r>
            <a:r>
              <a:rPr lang="en-US" baseline="-25000" dirty="0"/>
              <a:t>T</a:t>
            </a:r>
            <a:r>
              <a:rPr lang="en-US" dirty="0"/>
              <a:t>-NP: </a:t>
            </a:r>
            <a:r>
              <a:rPr lang="en-US" dirty="0" smtClean="0"/>
              <a:t>Greedy solution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15470" y="2209800"/>
            <a:ext cx="7408333" cy="3907896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dirty="0" smtClean="0"/>
              <a:t> T is constrained: look for N</a:t>
            </a:r>
            <a:r>
              <a:rPr lang="en-US" baseline="-25000" dirty="0" smtClean="0"/>
              <a:t>T</a:t>
            </a:r>
            <a:r>
              <a:rPr lang="en-US" dirty="0" smtClean="0"/>
              <a:t>(u)</a:t>
            </a:r>
          </a:p>
          <a:p>
            <a:endParaRPr lang="en-US" dirty="0" smtClean="0"/>
          </a:p>
          <a:p>
            <a:endParaRPr lang="en-US" dirty="0" smtClean="0"/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 I is known: look for N</a:t>
            </a:r>
            <a:r>
              <a:rPr lang="en-US" baseline="-25000" dirty="0" smtClean="0"/>
              <a:t>T</a:t>
            </a:r>
            <a:r>
              <a:rPr lang="en-US" dirty="0" smtClean="0"/>
              <a:t>(I)</a:t>
            </a:r>
          </a:p>
          <a:p>
            <a:pPr>
              <a:buFont typeface="Wingdings" pitchFamily="2" charset="2"/>
              <a:buChar char="q"/>
            </a:pPr>
            <a:endParaRPr lang="en-US" dirty="0"/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 Apply the greedy algorithm on G</a:t>
            </a:r>
            <a:r>
              <a:rPr lang="en-US" baseline="-25000" dirty="0" smtClean="0"/>
              <a:t>NT(I)</a:t>
            </a:r>
            <a:endParaRPr lang="en-US" baseline="-25000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667000"/>
            <a:ext cx="5943600" cy="793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590800" y="3979720"/>
            <a:ext cx="2819400" cy="363680"/>
            <a:chOff x="2514600" y="5514974"/>
            <a:chExt cx="3590925" cy="523875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5562600"/>
              <a:ext cx="1524000" cy="428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600" y="5514974"/>
              <a:ext cx="2066925" cy="523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277" y="4898251"/>
            <a:ext cx="4111523" cy="1790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1" y="5522431"/>
            <a:ext cx="1752600" cy="54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130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133600"/>
            <a:ext cx="7408333" cy="39925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US" dirty="0" smtClean="0"/>
              <a:t> Datasets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err="1" smtClean="0"/>
              <a:t>NetHEPT</a:t>
            </a:r>
            <a:r>
              <a:rPr lang="en-US" dirty="0" smtClean="0"/>
              <a:t>: 15233 nodes – 31398 links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Facebook: 63731 nodes – 1.6M links</a:t>
            </a:r>
          </a:p>
          <a:p>
            <a:pPr lvl="1"/>
            <a:endParaRPr lang="en-US" dirty="0"/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 Other </a:t>
            </a:r>
            <a:r>
              <a:rPr lang="en-US" dirty="0"/>
              <a:t>methods (ref [3])</a:t>
            </a:r>
            <a:endParaRPr lang="en-US" dirty="0" smtClean="0"/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Random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High degree</a:t>
            </a:r>
          </a:p>
          <a:p>
            <a:pPr lvl="1">
              <a:buFont typeface="Arial" pitchFamily="34" charset="0"/>
              <a:buChar char="•"/>
            </a:pPr>
            <a:r>
              <a:rPr lang="en-US" dirty="0" err="1" smtClean="0"/>
              <a:t>DiscountIC</a:t>
            </a:r>
            <a:endParaRPr lang="en-US" dirty="0" smtClean="0"/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Page Rank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Setup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07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3055"/>
            <a:ext cx="6162784" cy="2159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62200"/>
            <a:ext cx="6162784" cy="2159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0"/>
            <a:ext cx="6248399" cy="215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6400800" y="228600"/>
            <a:ext cx="2590802" cy="1252728"/>
          </a:xfrm>
        </p:spPr>
        <p:txBody>
          <a:bodyPr/>
          <a:lstStyle/>
          <a:p>
            <a:r>
              <a:rPr lang="en-US" sz="2500" dirty="0" smtClean="0"/>
              <a:t>Results for </a:t>
            </a:r>
            <a:br>
              <a:rPr lang="en-US" sz="2500" dirty="0" smtClean="0"/>
            </a:br>
            <a:r>
              <a:rPr lang="el-GR" sz="2500" dirty="0" smtClean="0"/>
              <a:t>β</a:t>
            </a:r>
            <a:r>
              <a:rPr lang="en-US" sz="2500" dirty="0" smtClean="0"/>
              <a:t>-Node Protector</a:t>
            </a:r>
            <a:endParaRPr lang="en-US" sz="2500" dirty="0"/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6400800" y="1447800"/>
            <a:ext cx="1752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 fontAlgn="auto">
              <a:spcAft>
                <a:spcPts val="0"/>
              </a:spcAft>
            </a:pPr>
            <a:r>
              <a:rPr lang="en-US" sz="2500" dirty="0" err="1" smtClean="0">
                <a:solidFill>
                  <a:prstClr val="black"/>
                </a:solidFill>
              </a:rPr>
              <a:t>NetHEPT</a:t>
            </a:r>
            <a:endParaRPr lang="en-US" sz="2500" dirty="0">
              <a:solidFill>
                <a:prstClr val="black"/>
              </a:solidFill>
            </a:endParaRPr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6400800" y="3657600"/>
            <a:ext cx="2057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 fontAlgn="auto">
              <a:spcAft>
                <a:spcPts val="0"/>
              </a:spcAft>
            </a:pPr>
            <a:r>
              <a:rPr lang="en-US" sz="2500" dirty="0" err="1" smtClean="0">
                <a:solidFill>
                  <a:prstClr val="black"/>
                </a:solidFill>
              </a:rPr>
              <a:t>NetHEPT_WC</a:t>
            </a:r>
            <a:endParaRPr lang="en-US" sz="2500" dirty="0">
              <a:solidFill>
                <a:prstClr val="black"/>
              </a:solidFill>
            </a:endParaRPr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6400800" y="5867400"/>
            <a:ext cx="2057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 fontAlgn="auto">
              <a:spcAft>
                <a:spcPts val="0"/>
              </a:spcAft>
            </a:pPr>
            <a:r>
              <a:rPr lang="en-US" sz="2500" dirty="0" smtClean="0">
                <a:solidFill>
                  <a:prstClr val="black"/>
                </a:solidFill>
              </a:rPr>
              <a:t>Facebook</a:t>
            </a:r>
            <a:endParaRPr lang="en-US" sz="25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22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228600"/>
            <a:ext cx="5943601" cy="2077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2286000"/>
            <a:ext cx="5943601" cy="2092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4444686"/>
            <a:ext cx="5943602" cy="2108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6172200" y="228600"/>
            <a:ext cx="2743200" cy="1252728"/>
          </a:xfrm>
        </p:spPr>
        <p:txBody>
          <a:bodyPr/>
          <a:lstStyle/>
          <a:p>
            <a:r>
              <a:rPr lang="en-US" sz="2500" dirty="0" smtClean="0"/>
              <a:t>Results for</a:t>
            </a:r>
            <a:br>
              <a:rPr lang="en-US" sz="2500" dirty="0" smtClean="0"/>
            </a:br>
            <a:r>
              <a:rPr lang="el-GR" sz="2500" dirty="0" smtClean="0"/>
              <a:t>β</a:t>
            </a:r>
            <a:r>
              <a:rPr lang="en-US" sz="2500" baseline="30000" dirty="0" smtClean="0"/>
              <a:t>I</a:t>
            </a:r>
            <a:r>
              <a:rPr lang="en-US" sz="2500" baseline="-25000" dirty="0" smtClean="0"/>
              <a:t>5</a:t>
            </a:r>
            <a:r>
              <a:rPr lang="en-US" sz="2500" dirty="0" smtClean="0"/>
              <a:t>-Node Protector</a:t>
            </a:r>
            <a:endParaRPr lang="en-US" sz="2500" dirty="0"/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6096000" y="1447800"/>
            <a:ext cx="1752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 fontAlgn="auto">
              <a:spcAft>
                <a:spcPts val="0"/>
              </a:spcAft>
            </a:pPr>
            <a:r>
              <a:rPr lang="en-US" sz="2500" dirty="0" err="1" smtClean="0">
                <a:solidFill>
                  <a:prstClr val="black"/>
                </a:solidFill>
              </a:rPr>
              <a:t>NetHEPT</a:t>
            </a:r>
            <a:endParaRPr lang="en-US" sz="2500" dirty="0">
              <a:solidFill>
                <a:prstClr val="black"/>
              </a:solidFill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6096000" y="3505200"/>
            <a:ext cx="22098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 fontAlgn="auto">
              <a:spcAft>
                <a:spcPts val="0"/>
              </a:spcAft>
            </a:pPr>
            <a:r>
              <a:rPr lang="en-US" sz="2500" dirty="0" err="1" smtClean="0">
                <a:solidFill>
                  <a:prstClr val="black"/>
                </a:solidFill>
              </a:rPr>
              <a:t>NetHEPT_WC</a:t>
            </a:r>
            <a:endParaRPr lang="en-US" sz="2500" dirty="0">
              <a:solidFill>
                <a:prstClr val="black"/>
              </a:solidFill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6096000" y="5638800"/>
            <a:ext cx="22098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 fontAlgn="auto">
              <a:spcAft>
                <a:spcPts val="0"/>
              </a:spcAft>
            </a:pPr>
            <a:r>
              <a:rPr lang="en-US" sz="2500" dirty="0" smtClean="0">
                <a:solidFill>
                  <a:prstClr val="black"/>
                </a:solidFill>
              </a:rPr>
              <a:t>Facebook</a:t>
            </a:r>
            <a:endParaRPr lang="en-US" sz="25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93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675466"/>
            <a:ext cx="7433733" cy="380153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US" dirty="0" smtClean="0"/>
              <a:t> HC greedy algorithm is ...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Good </a:t>
            </a:r>
            <a:r>
              <a:rPr lang="en-US" dirty="0" smtClean="0"/>
              <a:t>but (too) slow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Not ideal for large-scale </a:t>
            </a:r>
            <a:r>
              <a:rPr lang="en-US" dirty="0" smtClean="0"/>
              <a:t>networks</a:t>
            </a:r>
            <a:endParaRPr lang="en-US" dirty="0"/>
          </a:p>
          <a:p>
            <a:endParaRPr lang="en-US" dirty="0" smtClean="0"/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 Why community structure?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A common property of OSNs</a:t>
            </a:r>
          </a:p>
          <a:p>
            <a:pPr lvl="2">
              <a:buFont typeface="Arial" pitchFamily="34" charset="0"/>
              <a:buChar char="•"/>
            </a:pPr>
            <a:r>
              <a:rPr lang="en-US" dirty="0" smtClean="0"/>
              <a:t>Natural structure of  the networks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A quicker method with comparative results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community-based approach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23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Data Explosion</a:t>
            </a:r>
            <a:endParaRPr lang="en-US" altLang="zh-CN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zh-CN" sz="3200" dirty="0" smtClean="0"/>
              <a:t>Too many data, including </a:t>
            </a:r>
            <a:r>
              <a:rPr lang="en-US" altLang="zh-CN" sz="3200" dirty="0" err="1" smtClean="0"/>
              <a:t>mis</a:t>
            </a:r>
            <a:r>
              <a:rPr lang="en-US" altLang="zh-CN" sz="3200" dirty="0" smtClean="0"/>
              <a:t>-information</a:t>
            </a:r>
          </a:p>
          <a:p>
            <a:pPr>
              <a:lnSpc>
                <a:spcPct val="90000"/>
              </a:lnSpc>
            </a:pPr>
            <a:r>
              <a:rPr lang="en-US" altLang="zh-CN" sz="3200" dirty="0" smtClean="0"/>
              <a:t>How to detect/predict outbreak?</a:t>
            </a:r>
          </a:p>
          <a:p>
            <a:pPr>
              <a:lnSpc>
                <a:spcPct val="90000"/>
              </a:lnSpc>
            </a:pPr>
            <a:r>
              <a:rPr lang="en-US" altLang="zh-CN" sz="3200" dirty="0" smtClean="0"/>
              <a:t>Limit </a:t>
            </a:r>
            <a:r>
              <a:rPr lang="en-US" altLang="zh-CN" sz="3200" dirty="0" err="1" smtClean="0"/>
              <a:t>mis</a:t>
            </a:r>
            <a:r>
              <a:rPr lang="en-US" altLang="zh-CN" sz="3200" dirty="0" smtClean="0"/>
              <a:t>-information</a:t>
            </a:r>
            <a:endParaRPr lang="en-US" altLang="zh-CN" sz="3200" dirty="0"/>
          </a:p>
        </p:txBody>
      </p:sp>
      <p:grpSp>
        <p:nvGrpSpPr>
          <p:cNvPr id="6" name="Group 5"/>
          <p:cNvGrpSpPr/>
          <p:nvPr/>
        </p:nvGrpSpPr>
        <p:grpSpPr>
          <a:xfrm>
            <a:off x="7620000" y="0"/>
            <a:ext cx="1524000" cy="914400"/>
            <a:chOff x="7620000" y="0"/>
            <a:chExt cx="1524000" cy="914400"/>
          </a:xfrm>
        </p:grpSpPr>
        <p:grpSp>
          <p:nvGrpSpPr>
            <p:cNvPr id="7" name="Group 14"/>
            <p:cNvGrpSpPr/>
            <p:nvPr/>
          </p:nvGrpSpPr>
          <p:grpSpPr>
            <a:xfrm>
              <a:off x="7620000" y="0"/>
              <a:ext cx="1524000" cy="914400"/>
              <a:chOff x="7620000" y="0"/>
              <a:chExt cx="1524000" cy="914400"/>
            </a:xfrm>
          </p:grpSpPr>
          <p:cxnSp>
            <p:nvCxnSpPr>
              <p:cNvPr id="9" name="Straight Connector 8"/>
              <p:cNvCxnSpPr/>
              <p:nvPr/>
            </p:nvCxnSpPr>
            <p:spPr bwMode="auto">
              <a:xfrm>
                <a:off x="7772400" y="0"/>
                <a:ext cx="0" cy="9144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0C0"/>
                </a:solidFill>
                <a:prstDash val="solid"/>
                <a:round/>
                <a:headEnd type="oval" w="med" len="med"/>
                <a:tailEnd type="none" w="med" len="med"/>
              </a:ln>
              <a:effectLst/>
            </p:spPr>
          </p:cxnSp>
          <p:cxnSp>
            <p:nvCxnSpPr>
              <p:cNvPr id="10" name="Straight Connector 9"/>
              <p:cNvCxnSpPr/>
              <p:nvPr/>
            </p:nvCxnSpPr>
            <p:spPr bwMode="auto">
              <a:xfrm>
                <a:off x="7620000" y="762000"/>
                <a:ext cx="1524000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0C0"/>
                </a:solidFill>
                <a:prstDash val="solid"/>
                <a:round/>
                <a:headEnd type="oval" w="med" len="med"/>
                <a:tailEnd type="none" w="med" len="med"/>
              </a:ln>
              <a:effectLst/>
            </p:spPr>
          </p:cxnSp>
        </p:grpSp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372717"/>
              <a:ext cx="1523999" cy="3130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8101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Community structure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72067" y="1981200"/>
            <a:ext cx="7408333" cy="4495800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q"/>
            </a:pPr>
            <a:r>
              <a:rPr lang="en-US" dirty="0" smtClean="0"/>
              <a:t> Network </a:t>
            </a:r>
            <a:r>
              <a:rPr lang="en-US" dirty="0"/>
              <a:t>communities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Densely </a:t>
            </a:r>
            <a:r>
              <a:rPr lang="en-US" dirty="0"/>
              <a:t>connected inside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Less connections crossing communities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 Community </a:t>
            </a:r>
            <a:r>
              <a:rPr lang="en-US" dirty="0"/>
              <a:t>structure detection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The </a:t>
            </a:r>
            <a:r>
              <a:rPr lang="en-US" dirty="0" smtClean="0"/>
              <a:t>identification </a:t>
            </a:r>
            <a:r>
              <a:rPr lang="en-US" dirty="0"/>
              <a:t>of network communities</a:t>
            </a:r>
          </a:p>
          <a:p>
            <a:pPr lvl="1">
              <a:buFontTx/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6" descr="F:\SOFTWARES\TempFiles\Network_Community_Structur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1450" y="3048000"/>
            <a:ext cx="2292350" cy="240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4343400" y="392577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Candara"/>
                <a:cs typeface="+mn-cs"/>
              </a:rPr>
              <a:t>+ Strong </a:t>
            </a:r>
            <a:r>
              <a:rPr lang="en-US" b="1" dirty="0">
                <a:solidFill>
                  <a:srgbClr val="FF0000"/>
                </a:solidFill>
                <a:latin typeface="Candara"/>
                <a:cs typeface="+mn-cs"/>
              </a:rPr>
              <a:t>influence within each community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Candara"/>
                <a:cs typeface="+mn-cs"/>
              </a:rPr>
              <a:t>+ Less </a:t>
            </a:r>
            <a:r>
              <a:rPr lang="en-US" b="1" dirty="0">
                <a:solidFill>
                  <a:srgbClr val="FF0000"/>
                </a:solidFill>
                <a:latin typeface="Candara"/>
                <a:cs typeface="+mn-cs"/>
              </a:rPr>
              <a:t>influence across communities</a:t>
            </a:r>
          </a:p>
        </p:txBody>
      </p:sp>
    </p:spTree>
    <p:extLst>
      <p:ext uri="{BB962C8B-B14F-4D97-AF65-F5344CB8AC3E}">
        <p14:creationId xmlns:p14="http://schemas.microsoft.com/office/powerpoint/2010/main" val="142559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675466"/>
            <a:ext cx="7408333" cy="3801533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dirty="0" smtClean="0"/>
              <a:t> Detect network communities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Using </a:t>
            </a:r>
            <a:r>
              <a:rPr lang="en-US" dirty="0" err="1" smtClean="0"/>
              <a:t>Blondel’s</a:t>
            </a:r>
            <a:r>
              <a:rPr lang="en-US" dirty="0" smtClean="0"/>
              <a:t> method [1]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Fast and with high reliability</a:t>
            </a:r>
            <a:endParaRPr lang="en-US" dirty="0"/>
          </a:p>
          <a:p>
            <a:endParaRPr lang="en-US" dirty="0" smtClean="0"/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 High influential node selection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Apply greedy alg. in each community</a:t>
            </a:r>
          </a:p>
          <a:p>
            <a:pPr lvl="2">
              <a:buFont typeface="Arial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Strong influence within each community</a:t>
            </a:r>
          </a:p>
          <a:p>
            <a:pPr lvl="2">
              <a:buFont typeface="Arial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Less influence across communities</a:t>
            </a:r>
            <a:endParaRPr lang="en-US" b="1" dirty="0" smtClean="0">
              <a:solidFill>
                <a:srgbClr val="FF0000"/>
              </a:solidFill>
            </a:endParaRPr>
          </a:p>
          <a:p>
            <a:pPr lvl="2">
              <a:buFont typeface="Arial" pitchFamily="34" charset="0"/>
              <a:buChar char="•"/>
            </a:pPr>
            <a:r>
              <a:rPr lang="en-US" dirty="0" smtClean="0"/>
              <a:t>Quick</a:t>
            </a:r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social-based method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471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52158"/>
            <a:ext cx="8686800" cy="2367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600706"/>
            <a:ext cx="5762625" cy="1983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085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133600"/>
            <a:ext cx="7408333" cy="44958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US" dirty="0" smtClean="0"/>
              <a:t> Greedy </a:t>
            </a:r>
            <a:r>
              <a:rPr lang="en-US" dirty="0"/>
              <a:t>HC algorithm is good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Best </a:t>
            </a:r>
            <a:r>
              <a:rPr lang="en-US" dirty="0" smtClean="0"/>
              <a:t>solutions </a:t>
            </a:r>
            <a:r>
              <a:rPr lang="en-US" dirty="0"/>
              <a:t>with approximation </a:t>
            </a:r>
            <a:r>
              <a:rPr lang="en-US" dirty="0" smtClean="0"/>
              <a:t>guarantee(s) for </a:t>
            </a:r>
            <a:br>
              <a:rPr lang="en-US" dirty="0" smtClean="0"/>
            </a:br>
            <a:r>
              <a:rPr lang="el-GR" dirty="0" smtClean="0"/>
              <a:t>β</a:t>
            </a:r>
            <a:r>
              <a:rPr lang="en-US" baseline="30000" dirty="0" smtClean="0"/>
              <a:t>I</a:t>
            </a:r>
            <a:r>
              <a:rPr lang="en-US" baseline="-25000" dirty="0" smtClean="0"/>
              <a:t>T</a:t>
            </a:r>
            <a:r>
              <a:rPr lang="en-US" dirty="0" smtClean="0"/>
              <a:t>-Node Protectors.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Slow &amp; ideal for small-sized networks</a:t>
            </a:r>
          </a:p>
          <a:p>
            <a:pPr lvl="1"/>
            <a:endParaRPr lang="en-US" dirty="0"/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 Another point of view into the lower bound of the optimal solution</a:t>
            </a:r>
          </a:p>
          <a:p>
            <a:endParaRPr lang="en-US" dirty="0"/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 Community structure is helpful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Explores the natural structure of the network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Expedites the execution with good results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20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Stop Misinformation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Method</a:t>
            </a:r>
            <a:r>
              <a:rPr lang="en-US" dirty="0" smtClean="0"/>
              <a:t>: Via the social networks by sending corrected messages</a:t>
            </a:r>
          </a:p>
          <a:p>
            <a:r>
              <a:rPr lang="en-US" b="1" dirty="0" smtClean="0"/>
              <a:t>Goal</a:t>
            </a:r>
            <a:r>
              <a:rPr lang="en-US" dirty="0" smtClean="0"/>
              <a:t>: </a:t>
            </a:r>
            <a:r>
              <a:rPr lang="en-US" dirty="0" smtClean="0">
                <a:solidFill>
                  <a:schemeClr val="accent6"/>
                </a:solidFill>
              </a:rPr>
              <a:t>limit</a:t>
            </a:r>
            <a:r>
              <a:rPr lang="en-US" dirty="0" smtClean="0"/>
              <a:t> the number of people that adopt the deceptive message at </a:t>
            </a:r>
            <a:r>
              <a:rPr lang="en-US" dirty="0" smtClean="0">
                <a:solidFill>
                  <a:schemeClr val="accent6"/>
                </a:solidFill>
              </a:rPr>
              <a:t>the end of both propagation processes </a:t>
            </a:r>
            <a:r>
              <a:rPr lang="en-US" dirty="0" smtClean="0"/>
              <a:t>by selecting the </a:t>
            </a:r>
            <a:r>
              <a:rPr lang="en-US" dirty="0" smtClean="0">
                <a:solidFill>
                  <a:schemeClr val="accent6"/>
                </a:solidFill>
              </a:rPr>
              <a:t>minimum number</a:t>
            </a:r>
            <a:r>
              <a:rPr lang="en-US" dirty="0" smtClean="0"/>
              <a:t> of nodes to be “disinfected” initially</a:t>
            </a:r>
          </a:p>
          <a:p>
            <a:r>
              <a:rPr lang="en-US" i="1" dirty="0" smtClean="0"/>
              <a:t>Note: It is different with the immunization problem in epidemiology since the immunization process is not propagated in this setting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My T. Thai</a:t>
            </a:r>
          </a:p>
          <a:p>
            <a:pPr>
              <a:defRPr/>
            </a:pPr>
            <a:r>
              <a:rPr lang="en-US" smtClean="0"/>
              <a:t>mythai@cise.ufl.edu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7EA68-D4A4-47B5-B1EB-08AEB32A3B38}" type="slidenum">
              <a:rPr lang="en-US" smtClean="0"/>
              <a:pPr>
                <a:defRPr/>
              </a:pPr>
              <a:t>124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7620000" y="0"/>
            <a:ext cx="1524000" cy="914400"/>
            <a:chOff x="7620000" y="0"/>
            <a:chExt cx="1524000" cy="914400"/>
          </a:xfrm>
        </p:grpSpPr>
        <p:grpSp>
          <p:nvGrpSpPr>
            <p:cNvPr id="7" name="Group 14"/>
            <p:cNvGrpSpPr/>
            <p:nvPr/>
          </p:nvGrpSpPr>
          <p:grpSpPr>
            <a:xfrm>
              <a:off x="7620000" y="0"/>
              <a:ext cx="1524000" cy="914400"/>
              <a:chOff x="7620000" y="0"/>
              <a:chExt cx="1524000" cy="914400"/>
            </a:xfrm>
          </p:grpSpPr>
          <p:cxnSp>
            <p:nvCxnSpPr>
              <p:cNvPr id="9" name="Straight Connector 8"/>
              <p:cNvCxnSpPr/>
              <p:nvPr/>
            </p:nvCxnSpPr>
            <p:spPr bwMode="auto">
              <a:xfrm>
                <a:off x="7772400" y="0"/>
                <a:ext cx="0" cy="9144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0C0"/>
                </a:solidFill>
                <a:prstDash val="solid"/>
                <a:round/>
                <a:headEnd type="oval" w="med" len="med"/>
                <a:tailEnd type="none" w="med" len="med"/>
              </a:ln>
              <a:effectLst/>
            </p:spPr>
          </p:cxnSp>
          <p:cxnSp>
            <p:nvCxnSpPr>
              <p:cNvPr id="10" name="Straight Connector 9"/>
              <p:cNvCxnSpPr/>
              <p:nvPr/>
            </p:nvCxnSpPr>
            <p:spPr bwMode="auto">
              <a:xfrm>
                <a:off x="7620000" y="762000"/>
                <a:ext cx="1524000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0C0"/>
                </a:solidFill>
                <a:prstDash val="solid"/>
                <a:round/>
                <a:headEnd type="oval" w="med" len="med"/>
                <a:tailEnd type="none" w="med" len="med"/>
              </a:ln>
              <a:effectLst/>
            </p:spPr>
          </p:cxnSp>
        </p:grpSp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372717"/>
              <a:ext cx="1523999" cy="3130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3568" y="1052736"/>
            <a:ext cx="7772400" cy="1470025"/>
          </a:xfrm>
        </p:spPr>
        <p:txBody>
          <a:bodyPr>
            <a:normAutofit/>
          </a:bodyPr>
          <a:lstStyle/>
          <a:p>
            <a:r>
              <a:rPr lang="en-US" altLang="zh-CN" sz="3600" dirty="0" smtClean="0"/>
              <a:t>Exploiting Vulnerability to Secure User Privacy on Social Networking Site</a:t>
            </a:r>
            <a:endParaRPr lang="zh-CN" altLang="en-US" sz="3600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683568" y="3284984"/>
            <a:ext cx="8064896" cy="2423120"/>
          </a:xfrm>
        </p:spPr>
        <p:txBody>
          <a:bodyPr>
            <a:normAutofit/>
          </a:bodyPr>
          <a:lstStyle/>
          <a:p>
            <a:r>
              <a:rPr lang="en-US" altLang="zh-CN" dirty="0" err="1" smtClean="0"/>
              <a:t>Pritam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Gundecha</a:t>
            </a:r>
            <a:r>
              <a:rPr lang="en-US" altLang="zh-CN" dirty="0" smtClean="0"/>
              <a:t>, Geoffrey </a:t>
            </a:r>
            <a:r>
              <a:rPr lang="en-US" altLang="zh-CN" dirty="0" err="1" smtClean="0"/>
              <a:t>Barbier</a:t>
            </a:r>
            <a:r>
              <a:rPr lang="en-US" altLang="zh-CN" dirty="0" smtClean="0"/>
              <a:t>, </a:t>
            </a:r>
            <a:r>
              <a:rPr lang="en-US" altLang="zh-CN" dirty="0" err="1" smtClean="0"/>
              <a:t>Huan</a:t>
            </a:r>
            <a:r>
              <a:rPr lang="en-US" altLang="zh-CN" dirty="0" smtClean="0"/>
              <a:t> Liu</a:t>
            </a:r>
          </a:p>
          <a:p>
            <a:r>
              <a:rPr lang="en-US" altLang="zh-CN" dirty="0" smtClean="0"/>
              <a:t>Arizona State University</a:t>
            </a:r>
          </a:p>
          <a:p>
            <a:r>
              <a:rPr lang="en-US" altLang="zh-CN" dirty="0" smtClean="0"/>
              <a:t>KDD 2011 Oral presentation + poster</a:t>
            </a:r>
            <a:endParaRPr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67544" y="6021288"/>
            <a:ext cx="2110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dirty="0" err="1" smtClean="0">
                <a:solidFill>
                  <a:prstClr val="black"/>
                </a:solidFill>
                <a:latin typeface="Calibri"/>
                <a:cs typeface="+mn-cs"/>
              </a:rPr>
              <a:t>Representer</a:t>
            </a:r>
            <a:r>
              <a:rPr lang="en-US" altLang="zh-CN" dirty="0" smtClean="0">
                <a:solidFill>
                  <a:prstClr val="black"/>
                </a:solidFill>
                <a:latin typeface="Calibri"/>
                <a:cs typeface="+mn-cs"/>
              </a:rPr>
              <a:t>: Lei Pan</a:t>
            </a:r>
            <a:endParaRPr lang="zh-CN" alt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829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Privacy protection problem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2116832"/>
          </a:xfrm>
        </p:spPr>
        <p:txBody>
          <a:bodyPr/>
          <a:lstStyle/>
          <a:p>
            <a:r>
              <a:rPr lang="en-US" altLang="zh-CN" dirty="0" smtClean="0"/>
              <a:t>As (one's) social network expands, a user's privacy protection goes beyond his privacy settings and becomes a social networking problem.</a:t>
            </a:r>
            <a:endParaRPr lang="zh-CN" altLang="en-US" dirty="0"/>
          </a:p>
        </p:txBody>
      </p:sp>
      <p:pic>
        <p:nvPicPr>
          <p:cNvPr id="1026" name="Picture 2" descr="Google Produc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4221088"/>
            <a:ext cx="1944216" cy="604506"/>
          </a:xfrm>
          <a:prstGeom prst="rect">
            <a:avLst/>
          </a:prstGeom>
          <a:noFill/>
        </p:spPr>
      </p:pic>
      <p:pic>
        <p:nvPicPr>
          <p:cNvPr id="1030" name="Picture 6" descr="http://soshable.com/wp-content/uploads/2011/03/LinkedIn-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4221088"/>
            <a:ext cx="2039267" cy="576064"/>
          </a:xfrm>
          <a:prstGeom prst="rect">
            <a:avLst/>
          </a:prstGeom>
          <a:noFill/>
        </p:spPr>
      </p:pic>
      <p:pic>
        <p:nvPicPr>
          <p:cNvPr id="1032" name="Picture 8" descr="http://tctechcrunch2011.files.wordpress.com/2010/10/new_bird_534.png?w=64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5013176"/>
            <a:ext cx="2644538" cy="1510457"/>
          </a:xfrm>
          <a:prstGeom prst="rect">
            <a:avLst/>
          </a:prstGeom>
          <a:noFill/>
        </p:spPr>
      </p:pic>
      <p:pic>
        <p:nvPicPr>
          <p:cNvPr id="1028" name="Picture 4" descr="http://www.inquisitr.com/wp-content/2011/12/facebook-logo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3717032"/>
            <a:ext cx="2593245" cy="1440160"/>
          </a:xfrm>
          <a:prstGeom prst="rect">
            <a:avLst/>
          </a:prstGeom>
          <a:noFill/>
        </p:spPr>
      </p:pic>
      <p:sp>
        <p:nvSpPr>
          <p:cNvPr id="1034" name="AutoShape 10" descr="myspace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1036" name="Picture 12" descr="myspace 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5301208"/>
            <a:ext cx="3381676" cy="936104"/>
          </a:xfrm>
          <a:prstGeom prst="rect">
            <a:avLst/>
          </a:prstGeom>
          <a:noFill/>
        </p:spPr>
      </p:pic>
      <p:sp>
        <p:nvSpPr>
          <p:cNvPr id="10" name="矩形 9"/>
          <p:cNvSpPr/>
          <p:nvPr/>
        </p:nvSpPr>
        <p:spPr>
          <a:xfrm>
            <a:off x="0" y="371703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dirty="0" smtClean="0">
                <a:solidFill>
                  <a:prstClr val="black"/>
                </a:solidFill>
                <a:latin typeface="Calibri"/>
                <a:cs typeface="+mn-cs"/>
              </a:rPr>
              <a:t>Estimated Unique Monthly Visitors</a:t>
            </a:r>
            <a:endParaRPr lang="zh-CN" alt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572000" y="4797152"/>
            <a:ext cx="1462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 smtClean="0">
                <a:solidFill>
                  <a:prstClr val="black"/>
                </a:solidFill>
                <a:latin typeface="Calibri"/>
                <a:cs typeface="+mn-cs"/>
              </a:rPr>
              <a:t>750,000,000</a:t>
            </a:r>
            <a:r>
              <a:rPr lang="en-US" altLang="zh-CN" dirty="0" smtClean="0">
                <a:solidFill>
                  <a:prstClr val="black"/>
                </a:solidFill>
                <a:latin typeface="Calibri"/>
                <a:cs typeface="+mn-cs"/>
              </a:rPr>
              <a:t> </a:t>
            </a:r>
            <a:endParaRPr lang="zh-CN" alt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843808" y="6488668"/>
            <a:ext cx="1356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 smtClean="0">
                <a:solidFill>
                  <a:prstClr val="black"/>
                </a:solidFill>
                <a:latin typeface="Calibri"/>
                <a:cs typeface="+mn-cs"/>
              </a:rPr>
              <a:t>250,000,000</a:t>
            </a:r>
            <a:endParaRPr lang="zh-CN" alt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236296" y="4797152"/>
            <a:ext cx="14093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 smtClean="0">
                <a:solidFill>
                  <a:prstClr val="black"/>
                </a:solidFill>
                <a:latin typeface="Calibri"/>
                <a:cs typeface="+mn-cs"/>
              </a:rPr>
              <a:t>110,000,000</a:t>
            </a:r>
            <a:r>
              <a:rPr lang="zh-CN" altLang="en-US" dirty="0" smtClean="0">
                <a:solidFill>
                  <a:prstClr val="black"/>
                </a:solidFill>
                <a:latin typeface="Calibri"/>
                <a:cs typeface="+mn-cs"/>
              </a:rPr>
              <a:t> </a:t>
            </a:r>
            <a:endParaRPr lang="zh-CN" alt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372200" y="6309320"/>
            <a:ext cx="12394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 smtClean="0">
                <a:solidFill>
                  <a:prstClr val="black"/>
                </a:solidFill>
                <a:latin typeface="Calibri"/>
                <a:cs typeface="+mn-cs"/>
              </a:rPr>
              <a:t>70,500,000</a:t>
            </a:r>
            <a:endParaRPr lang="zh-CN" alt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907704" y="4797152"/>
            <a:ext cx="12394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 smtClean="0">
                <a:solidFill>
                  <a:prstClr val="black"/>
                </a:solidFill>
                <a:latin typeface="Calibri"/>
                <a:cs typeface="+mn-cs"/>
              </a:rPr>
              <a:t>65,000,000</a:t>
            </a:r>
            <a:endParaRPr lang="zh-CN" alt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2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620688"/>
            <a:ext cx="2880320" cy="181588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dist="50800" sx="1000" sy="1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800" dirty="0" smtClean="0">
                <a:solidFill>
                  <a:prstClr val="white"/>
                </a:solidFill>
                <a:latin typeface="Calibri"/>
                <a:cs typeface="+mn-cs"/>
              </a:rPr>
              <a:t>Would the highest privacy settings guarantee a secure protection?</a:t>
            </a:r>
            <a:endParaRPr lang="zh-CN" altLang="en-US" sz="280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47864" y="620688"/>
            <a:ext cx="2592288" cy="181588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800" dirty="0" smtClean="0">
                <a:solidFill>
                  <a:prstClr val="white"/>
                </a:solidFill>
                <a:latin typeface="Calibri"/>
                <a:cs typeface="+mn-cs"/>
              </a:rPr>
              <a:t>Is it possible to manage one's privacy protection? </a:t>
            </a:r>
            <a:endParaRPr lang="zh-CN" altLang="en-US" sz="280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084168" y="620688"/>
            <a:ext cx="2880320" cy="1785104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indent="-2286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200" dirty="0" smtClean="0">
                <a:solidFill>
                  <a:prstClr val="white"/>
                </a:solidFill>
                <a:latin typeface="Calibri"/>
                <a:cs typeface="+mn-cs"/>
              </a:rPr>
              <a:t>How can one figure out an effective approach to balance between vulnerability and privacy?</a:t>
            </a:r>
            <a:endParaRPr lang="zh-CN" altLang="en-US" sz="220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4923631"/>
            <a:ext cx="78105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3843511"/>
            <a:ext cx="78105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3843511"/>
            <a:ext cx="78105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923631"/>
            <a:ext cx="78105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6003751"/>
            <a:ext cx="78105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6003751"/>
            <a:ext cx="78105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直接箭头连接符 14"/>
          <p:cNvCxnSpPr/>
          <p:nvPr/>
        </p:nvCxnSpPr>
        <p:spPr>
          <a:xfrm flipH="1" flipV="1">
            <a:off x="1475656" y="4563591"/>
            <a:ext cx="216024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 flipV="1">
            <a:off x="2339752" y="4563591"/>
            <a:ext cx="216024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>
            <a:endCxn id="15365" idx="3"/>
          </p:cNvCxnSpPr>
          <p:nvPr/>
        </p:nvCxnSpPr>
        <p:spPr>
          <a:xfrm flipH="1" flipV="1">
            <a:off x="1176586" y="5290344"/>
            <a:ext cx="371078" cy="6533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 flipH="1">
            <a:off x="1547664" y="5643711"/>
            <a:ext cx="216024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>
          <a:xfrm>
            <a:off x="2267744" y="5643711"/>
            <a:ext cx="288032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4779615"/>
            <a:ext cx="7715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7" name="直接箭头连接符 26"/>
          <p:cNvCxnSpPr>
            <a:stCxn id="15362" idx="3"/>
            <a:endCxn id="15368" idx="1"/>
          </p:cNvCxnSpPr>
          <p:nvPr/>
        </p:nvCxnSpPr>
        <p:spPr>
          <a:xfrm flipV="1">
            <a:off x="2400722" y="5241578"/>
            <a:ext cx="1163166" cy="487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555776" y="4995639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3600" dirty="0" smtClean="0">
                <a:solidFill>
                  <a:prstClr val="black"/>
                </a:solidFill>
                <a:latin typeface="Calibri"/>
                <a:cs typeface="+mn-cs"/>
              </a:rPr>
              <a:t>?</a:t>
            </a:r>
            <a:endParaRPr lang="zh-CN" altLang="en-US" sz="3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4995639"/>
            <a:ext cx="69532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3987527"/>
            <a:ext cx="69532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248" y="4059535"/>
            <a:ext cx="69532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2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4923631"/>
            <a:ext cx="69532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3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5931743"/>
            <a:ext cx="69532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4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5931743"/>
            <a:ext cx="69532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4923631"/>
            <a:ext cx="7715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8" name="直接箭头连接符 37"/>
          <p:cNvCxnSpPr/>
          <p:nvPr/>
        </p:nvCxnSpPr>
        <p:spPr>
          <a:xfrm flipV="1">
            <a:off x="6804248" y="4779615"/>
            <a:ext cx="216024" cy="3600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箭头连接符 39"/>
          <p:cNvCxnSpPr/>
          <p:nvPr/>
        </p:nvCxnSpPr>
        <p:spPr>
          <a:xfrm flipH="1" flipV="1">
            <a:off x="6012160" y="4851623"/>
            <a:ext cx="360040" cy="3600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箭头连接符 41"/>
          <p:cNvCxnSpPr>
            <a:stCxn id="15369" idx="1"/>
            <a:endCxn id="15372" idx="3"/>
          </p:cNvCxnSpPr>
          <p:nvPr/>
        </p:nvCxnSpPr>
        <p:spPr>
          <a:xfrm flipH="1" flipV="1">
            <a:off x="5771381" y="5328444"/>
            <a:ext cx="456803" cy="720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箭头连接符 43"/>
          <p:cNvCxnSpPr/>
          <p:nvPr/>
        </p:nvCxnSpPr>
        <p:spPr>
          <a:xfrm flipH="1">
            <a:off x="6156176" y="5787727"/>
            <a:ext cx="288032" cy="2880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箭头连接符 45"/>
          <p:cNvCxnSpPr/>
          <p:nvPr/>
        </p:nvCxnSpPr>
        <p:spPr>
          <a:xfrm>
            <a:off x="6804248" y="5787727"/>
            <a:ext cx="288032" cy="3600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箭头连接符 47"/>
          <p:cNvCxnSpPr>
            <a:stCxn id="15369" idx="3"/>
          </p:cNvCxnSpPr>
          <p:nvPr/>
        </p:nvCxnSpPr>
        <p:spPr>
          <a:xfrm>
            <a:off x="6923509" y="5400452"/>
            <a:ext cx="744835" cy="272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矩形 51"/>
          <p:cNvSpPr/>
          <p:nvPr/>
        </p:nvSpPr>
        <p:spPr>
          <a:xfrm>
            <a:off x="7668344" y="5931743"/>
            <a:ext cx="125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 smtClean="0">
                <a:solidFill>
                  <a:srgbClr val="FF0000"/>
                </a:solidFill>
                <a:latin typeface="Calibri"/>
                <a:cs typeface="+mn-cs"/>
              </a:rPr>
              <a:t>vulnerable</a:t>
            </a:r>
            <a:r>
              <a:rPr lang="en-US" altLang="zh-CN" dirty="0" smtClean="0">
                <a:solidFill>
                  <a:prstClr val="black"/>
                </a:solidFill>
                <a:latin typeface="Calibri"/>
                <a:cs typeface="+mn-cs"/>
              </a:rPr>
              <a:t> friend leak </a:t>
            </a:r>
            <a:endParaRPr lang="zh-CN" alt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3419872" y="5715719"/>
            <a:ext cx="125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 smtClean="0">
                <a:solidFill>
                  <a:srgbClr val="FF0000"/>
                </a:solidFill>
                <a:latin typeface="Calibri"/>
                <a:cs typeface="+mn-cs"/>
              </a:rPr>
              <a:t>vulnerable</a:t>
            </a:r>
            <a:r>
              <a:rPr lang="en-US" altLang="zh-CN" dirty="0" smtClean="0">
                <a:solidFill>
                  <a:prstClr val="black"/>
                </a:solidFill>
                <a:latin typeface="Calibri"/>
                <a:cs typeface="+mn-cs"/>
              </a:rPr>
              <a:t> friend leak</a:t>
            </a:r>
            <a:endParaRPr lang="zh-CN" alt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95536" y="2852936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3600" b="1" dirty="0" smtClean="0">
                <a:solidFill>
                  <a:srgbClr val="FF0000"/>
                </a:solidFill>
                <a:latin typeface="Calibri"/>
                <a:cs typeface="+mn-cs"/>
              </a:rPr>
              <a:t>Protect the privacy!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475656" y="0"/>
            <a:ext cx="397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3600" b="1" dirty="0" smtClean="0">
                <a:solidFill>
                  <a:srgbClr val="FF0000"/>
                </a:solidFill>
                <a:latin typeface="Calibri"/>
                <a:cs typeface="+mn-cs"/>
              </a:rPr>
              <a:t>?</a:t>
            </a:r>
            <a:endParaRPr lang="zh-CN" altLang="en-US" sz="3600" b="1" dirty="0">
              <a:solidFill>
                <a:srgbClr val="FF0000"/>
              </a:solidFill>
              <a:latin typeface="Calibri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390158" y="-27384"/>
            <a:ext cx="397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3600" b="1" dirty="0" smtClean="0">
                <a:solidFill>
                  <a:srgbClr val="FF0000"/>
                </a:solidFill>
                <a:latin typeface="Calibri"/>
                <a:cs typeface="+mn-cs"/>
              </a:rPr>
              <a:t>?</a:t>
            </a:r>
            <a:endParaRPr lang="zh-CN" altLang="en-US" sz="3600" b="1" dirty="0">
              <a:solidFill>
                <a:srgbClr val="FF0000"/>
              </a:solidFill>
              <a:latin typeface="Calibri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414494" y="-25643"/>
            <a:ext cx="397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3600" b="1" dirty="0" smtClean="0">
                <a:solidFill>
                  <a:srgbClr val="FF0000"/>
                </a:solidFill>
                <a:latin typeface="Calibri"/>
                <a:cs typeface="+mn-cs"/>
              </a:rPr>
              <a:t>?</a:t>
            </a:r>
            <a:endParaRPr lang="zh-CN" altLang="en-US" sz="3600" b="1" dirty="0">
              <a:solidFill>
                <a:srgbClr val="FF0000"/>
              </a:solidFill>
              <a:latin typeface="Calibri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403648" y="4581128"/>
            <a:ext cx="848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dirty="0" smtClean="0">
                <a:solidFill>
                  <a:prstClr val="black"/>
                </a:solidFill>
                <a:latin typeface="Calibri"/>
                <a:cs typeface="+mn-cs"/>
              </a:rPr>
              <a:t>picture</a:t>
            </a:r>
            <a:endParaRPr lang="zh-CN" alt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483768" y="4725144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dirty="0" smtClean="0">
                <a:solidFill>
                  <a:prstClr val="black"/>
                </a:solidFill>
                <a:latin typeface="Calibri"/>
                <a:cs typeface="+mn-cs"/>
              </a:rPr>
              <a:t>video</a:t>
            </a:r>
            <a:endParaRPr lang="zh-CN" alt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115616" y="5373216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dirty="0" smtClean="0">
                <a:solidFill>
                  <a:prstClr val="black"/>
                </a:solidFill>
                <a:latin typeface="Calibri"/>
                <a:cs typeface="+mn-cs"/>
              </a:rPr>
              <a:t>blog</a:t>
            </a:r>
            <a:endParaRPr lang="zh-CN" alt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403648" y="5805264"/>
            <a:ext cx="796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dirty="0" smtClean="0">
                <a:solidFill>
                  <a:prstClr val="black"/>
                </a:solidFill>
                <a:latin typeface="Calibri"/>
                <a:cs typeface="+mn-cs"/>
              </a:rPr>
              <a:t>profile</a:t>
            </a:r>
            <a:endParaRPr lang="zh-CN" alt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267744" y="5661248"/>
            <a:ext cx="937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dirty="0" smtClean="0">
                <a:solidFill>
                  <a:prstClr val="black"/>
                </a:solidFill>
                <a:latin typeface="Calibri"/>
                <a:cs typeface="+mn-cs"/>
              </a:rPr>
              <a:t>location</a:t>
            </a:r>
            <a:endParaRPr lang="zh-CN" alt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30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en-US" altLang="zh-CN" dirty="0" smtClean="0"/>
              <a:t>Vulnerability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256584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dirty="0" smtClean="0"/>
              <a:t>A vulnerable friend is defined by</a:t>
            </a:r>
          </a:p>
          <a:p>
            <a:pPr lvl="1"/>
            <a:r>
              <a:rPr lang="en-US" altLang="zh-CN" dirty="0" smtClean="0"/>
              <a:t>whether or not the user's friends' security and privacy settings protect the friend and the individual's network of friends (which includes the user). </a:t>
            </a:r>
          </a:p>
          <a:p>
            <a:endParaRPr lang="en-US" altLang="zh-CN" dirty="0" smtClean="0"/>
          </a:p>
          <a:p>
            <a:pPr marL="0"/>
            <a:r>
              <a:rPr lang="en-US" altLang="zh-CN" dirty="0" smtClean="0"/>
              <a:t>An individual is vulnerable if </a:t>
            </a:r>
            <a:r>
              <a:rPr lang="en-US" altLang="zh-CN" dirty="0" smtClean="0">
                <a:solidFill>
                  <a:srgbClr val="FF0000"/>
                </a:solidFill>
              </a:rPr>
              <a:t>any</a:t>
            </a:r>
            <a:r>
              <a:rPr lang="en-US" altLang="zh-CN" dirty="0" smtClean="0"/>
              <a:t> friend in the network of friends has insufficient security and privacy settings to protect the entire network of friends.</a:t>
            </a:r>
          </a:p>
          <a:p>
            <a:pPr>
              <a:buNone/>
            </a:pPr>
            <a:endParaRPr lang="en-US" altLang="zh-CN" dirty="0" smtClean="0"/>
          </a:p>
          <a:p>
            <a:pPr marL="0"/>
            <a:r>
              <a:rPr lang="en-US" altLang="zh-CN" dirty="0" smtClean="0"/>
              <a:t>Whether an individual is vulnerable or not depends on </a:t>
            </a:r>
            <a:r>
              <a:rPr lang="en-US" altLang="zh-CN" dirty="0" smtClean="0">
                <a:solidFill>
                  <a:srgbClr val="FF0000"/>
                </a:solidFill>
              </a:rPr>
              <a:t>himself as well as his friends </a:t>
            </a:r>
            <a:r>
              <a:rPr lang="en-US" altLang="zh-CN" dirty="0" smtClean="0"/>
              <a:t>(or his social networks). </a:t>
            </a:r>
          </a:p>
          <a:p>
            <a:pPr>
              <a:buNone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765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n-US" altLang="zh-CN" dirty="0" smtClean="0"/>
              <a:t>Vulnerability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544616"/>
          </a:xfrm>
        </p:spPr>
        <p:txBody>
          <a:bodyPr>
            <a:normAutofit fontScale="92500" lnSpcReduction="10000"/>
          </a:bodyPr>
          <a:lstStyle/>
          <a:p>
            <a:endParaRPr lang="en-US" altLang="zh-CN" dirty="0" smtClean="0"/>
          </a:p>
          <a:p>
            <a:r>
              <a:rPr lang="en-US" altLang="zh-CN" dirty="0" smtClean="0"/>
              <a:t>Malicious individuals or groups may take advantage of openness and naivety of users by exploring vulnerability. 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Such exploration can cause physical and emotional distress to users, sometimes with dire consequences.  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Many a time, a user is unaware that he poses a threat to his friends or one of his friends does so. </a:t>
            </a:r>
          </a:p>
          <a:p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326598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Related Work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544616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User privacy on social networking sites is an active area of research in recent years </a:t>
            </a:r>
          </a:p>
          <a:p>
            <a:pPr lvl="1"/>
            <a:r>
              <a:rPr lang="en-US" altLang="zh-CN" dirty="0" smtClean="0"/>
              <a:t>[Narayanan et al.’08, ’09],  [</a:t>
            </a:r>
            <a:r>
              <a:rPr lang="en-US" altLang="zh-CN" dirty="0" err="1" smtClean="0"/>
              <a:t>Wondracek</a:t>
            </a:r>
            <a:r>
              <a:rPr lang="en-US" altLang="zh-CN" dirty="0" smtClean="0"/>
              <a:t> et al.’10], [Krishnamurthy et al.’10], [</a:t>
            </a:r>
            <a:r>
              <a:rPr lang="en-US" altLang="zh-CN" dirty="0" err="1" smtClean="0"/>
              <a:t>Squicciarani</a:t>
            </a:r>
            <a:r>
              <a:rPr lang="en-US" altLang="zh-CN" dirty="0" smtClean="0"/>
              <a:t> et al.’09], [Fang et al.’10], [</a:t>
            </a:r>
            <a:r>
              <a:rPr lang="en-US" altLang="zh-CN" dirty="0" err="1" smtClean="0"/>
              <a:t>Zhelva</a:t>
            </a:r>
            <a:r>
              <a:rPr lang="en-US" altLang="zh-CN" dirty="0" smtClean="0"/>
              <a:t> et al.’09], [Baden et al.’09] 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Most approaches either suggest the </a:t>
            </a:r>
            <a:r>
              <a:rPr lang="en-US" altLang="zh-CN" dirty="0" smtClean="0">
                <a:solidFill>
                  <a:srgbClr val="FF0000"/>
                </a:solidFill>
              </a:rPr>
              <a:t>fundamental changes </a:t>
            </a:r>
            <a:r>
              <a:rPr lang="en-US" altLang="zh-CN" dirty="0" smtClean="0"/>
              <a:t>to social networking site’s existing architecture or try to show how vulnerable users are on social networking sites. </a:t>
            </a:r>
          </a:p>
          <a:p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321403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In this paper…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This paper identifies vulnerable friends of a user, and provide a mechanism to help secure users without suggesting any fundamental changes to social networking sites. 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We are interested to know </a:t>
            </a:r>
          </a:p>
          <a:p>
            <a:pPr lvl="1"/>
            <a:r>
              <a:rPr lang="en-US" altLang="zh-CN" dirty="0" smtClean="0"/>
              <a:t>(1) how vulnerable a user is</a:t>
            </a:r>
          </a:p>
          <a:p>
            <a:pPr lvl="1"/>
            <a:r>
              <a:rPr lang="en-US" altLang="zh-CN" dirty="0" smtClean="0"/>
              <a:t>(2) how we can find our vulnerable friends.</a:t>
            </a:r>
            <a:endParaRPr lang="zh-CN" altLang="en-US" dirty="0" smtClean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4834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861" y="-13002"/>
            <a:ext cx="9144000" cy="911225"/>
          </a:xfrm>
        </p:spPr>
        <p:txBody>
          <a:bodyPr/>
          <a:lstStyle/>
          <a:p>
            <a:r>
              <a:rPr lang="en-US" dirty="0" smtClean="0"/>
              <a:t> Protecting User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ym typeface="Symbol"/>
              </a:rPr>
              <a:t>Protection From Other Users:</a:t>
            </a:r>
          </a:p>
          <a:p>
            <a:pPr lvl="1"/>
            <a:r>
              <a:rPr lang="en-US" dirty="0" smtClean="0">
                <a:sym typeface="Symbol"/>
              </a:rPr>
              <a:t>Direct Access:</a:t>
            </a:r>
          </a:p>
          <a:p>
            <a:pPr lvl="2"/>
            <a:r>
              <a:rPr lang="en-US" dirty="0" smtClean="0">
                <a:sym typeface="Symbol"/>
              </a:rPr>
              <a:t>Privacy setting: </a:t>
            </a:r>
          </a:p>
          <a:p>
            <a:pPr lvl="3"/>
            <a:r>
              <a:rPr lang="en-US" dirty="0" smtClean="0">
                <a:sym typeface="Symbol"/>
              </a:rPr>
              <a:t>hard for new users</a:t>
            </a:r>
          </a:p>
          <a:p>
            <a:pPr lvl="3"/>
            <a:r>
              <a:rPr lang="en-US" dirty="0" smtClean="0">
                <a:sym typeface="Symbol"/>
              </a:rPr>
              <a:t>Research suggested new scheme to automatically build the privacy setting based on existing information</a:t>
            </a:r>
          </a:p>
          <a:p>
            <a:pPr lvl="3"/>
            <a:r>
              <a:rPr lang="en-US" dirty="0" smtClean="0">
                <a:sym typeface="Symbol"/>
              </a:rPr>
              <a:t>Encryption</a:t>
            </a:r>
          </a:p>
          <a:p>
            <a:pPr lvl="1"/>
            <a:r>
              <a:rPr lang="en-US" dirty="0" smtClean="0">
                <a:sym typeface="Symbol"/>
              </a:rPr>
              <a:t>Indirect Access</a:t>
            </a:r>
          </a:p>
          <a:p>
            <a:pPr lvl="2"/>
            <a:r>
              <a:rPr lang="en-US" dirty="0" smtClean="0">
                <a:sym typeface="Symbol"/>
              </a:rPr>
              <a:t>Leaking problems to unintended audience</a:t>
            </a:r>
          </a:p>
          <a:p>
            <a:pPr lvl="3"/>
            <a:r>
              <a:rPr lang="en-US" dirty="0" smtClean="0">
                <a:sym typeface="Symbol"/>
              </a:rPr>
              <a:t>Testing on twitter data reveals that 4.42 million re-tweets are tweets that leak</a:t>
            </a:r>
          </a:p>
          <a:p>
            <a:pPr lvl="3"/>
            <a:r>
              <a:rPr lang="en-US" dirty="0" smtClean="0">
                <a:sym typeface="Symbol"/>
              </a:rPr>
              <a:t>Minimize vulnerability -&gt; Maximize Circle of Trust</a:t>
            </a:r>
          </a:p>
          <a:p>
            <a:pPr lvl="3"/>
            <a:r>
              <a:rPr lang="en-US" dirty="0" smtClean="0">
                <a:sym typeface="Symbol"/>
              </a:rPr>
              <a:t>Identify vulnerable friends</a:t>
            </a:r>
            <a:endParaRPr lang="en-US" dirty="0">
              <a:sym typeface="Symbo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My T. Thai</a:t>
            </a:r>
          </a:p>
          <a:p>
            <a:pPr>
              <a:defRPr/>
            </a:pPr>
            <a:r>
              <a:rPr lang="en-US" smtClean="0"/>
              <a:t>mythai@cise.ufl.edu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7EA68-D4A4-47B5-B1EB-08AEB32A3B3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7620000" y="0"/>
            <a:ext cx="1524000" cy="914400"/>
            <a:chOff x="7620000" y="0"/>
            <a:chExt cx="1524000" cy="914400"/>
          </a:xfrm>
        </p:grpSpPr>
        <p:grpSp>
          <p:nvGrpSpPr>
            <p:cNvPr id="7" name="Group 14"/>
            <p:cNvGrpSpPr/>
            <p:nvPr/>
          </p:nvGrpSpPr>
          <p:grpSpPr>
            <a:xfrm>
              <a:off x="7620000" y="0"/>
              <a:ext cx="1524000" cy="914400"/>
              <a:chOff x="7620000" y="0"/>
              <a:chExt cx="1524000" cy="914400"/>
            </a:xfrm>
          </p:grpSpPr>
          <p:cxnSp>
            <p:nvCxnSpPr>
              <p:cNvPr id="9" name="Straight Connector 8"/>
              <p:cNvCxnSpPr/>
              <p:nvPr/>
            </p:nvCxnSpPr>
            <p:spPr bwMode="auto">
              <a:xfrm>
                <a:off x="7772400" y="0"/>
                <a:ext cx="0" cy="9144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0C0"/>
                </a:solidFill>
                <a:prstDash val="solid"/>
                <a:round/>
                <a:headEnd type="oval" w="med" len="med"/>
                <a:tailEnd type="none" w="med" len="med"/>
              </a:ln>
              <a:effectLst/>
            </p:spPr>
          </p:cxnSp>
          <p:cxnSp>
            <p:nvCxnSpPr>
              <p:cNvPr id="10" name="Straight Connector 9"/>
              <p:cNvCxnSpPr/>
              <p:nvPr/>
            </p:nvCxnSpPr>
            <p:spPr bwMode="auto">
              <a:xfrm>
                <a:off x="7620000" y="762000"/>
                <a:ext cx="1524000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0C0"/>
                </a:solidFill>
                <a:prstDash val="solid"/>
                <a:round/>
                <a:headEnd type="oval" w="med" len="med"/>
                <a:tailEnd type="none" w="med" len="med"/>
              </a:ln>
              <a:effectLst/>
            </p:spPr>
          </p:cxnSp>
        </p:grpSp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372717"/>
              <a:ext cx="1523999" cy="3130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Importance to a Social Networking Site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472608"/>
          </a:xfrm>
        </p:spPr>
        <p:txBody>
          <a:bodyPr>
            <a:normAutofit fontScale="85000" lnSpcReduction="20000"/>
          </a:bodyPr>
          <a:lstStyle/>
          <a:p>
            <a:r>
              <a:rPr lang="en-US" altLang="zh-CN" dirty="0" smtClean="0"/>
              <a:t>Users share a large amount of personal information through profile, status updates, messages, comments, etc. 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Not only a user but his friends also have responsibility to protect their privacy. </a:t>
            </a:r>
          </a:p>
          <a:p>
            <a:pPr lvl="1"/>
            <a:r>
              <a:rPr lang="en-US" altLang="zh-CN" dirty="0" smtClean="0"/>
              <a:t>When a user shares personal information with friends, she implicitly places a certain degree of trust. 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User privacy depends on both </a:t>
            </a:r>
            <a:r>
              <a:rPr lang="en-US" altLang="zh-CN" dirty="0" smtClean="0">
                <a:solidFill>
                  <a:srgbClr val="FF0000"/>
                </a:solidFill>
              </a:rPr>
              <a:t>individual attributes </a:t>
            </a:r>
            <a:r>
              <a:rPr lang="en-US" altLang="zh-CN" dirty="0" smtClean="0"/>
              <a:t>and </a:t>
            </a:r>
            <a:r>
              <a:rPr lang="en-US" altLang="zh-CN" dirty="0" smtClean="0">
                <a:solidFill>
                  <a:srgbClr val="FF0000"/>
                </a:solidFill>
              </a:rPr>
              <a:t>community attributes </a:t>
            </a:r>
          </a:p>
          <a:p>
            <a:pPr lvl="1"/>
            <a:r>
              <a:rPr lang="en-US" altLang="zh-CN" dirty="0" smtClean="0"/>
              <a:t>Individual attributes: gender, birth-date, phone number, address, etc.</a:t>
            </a:r>
          </a:p>
          <a:p>
            <a:pPr lvl="1"/>
            <a:r>
              <a:rPr lang="en-US" altLang="zh-CN" dirty="0" smtClean="0"/>
              <a:t>Community attributes: photo tagging, wall interactions, friends trace, etc.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3129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More questions</a:t>
            </a:r>
            <a:endParaRPr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59632" y="1340768"/>
            <a:ext cx="3240360" cy="1384995"/>
          </a:xfrm>
          <a:prstGeom prst="rect">
            <a:avLst/>
          </a:prstGeom>
          <a:solidFill>
            <a:schemeClr val="accent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800" dirty="0" smtClean="0">
                <a:solidFill>
                  <a:prstClr val="black"/>
                </a:solidFill>
                <a:latin typeface="Calibri"/>
                <a:cs typeface="+mn-cs"/>
              </a:rPr>
              <a:t>Are there vulnerable friends on a social networking site?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9552" y="2924944"/>
            <a:ext cx="3096344" cy="954107"/>
          </a:xfrm>
          <a:prstGeom prst="rect">
            <a:avLst/>
          </a:prstGeom>
          <a:solidFill>
            <a:schemeClr val="accent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800" dirty="0" smtClean="0">
                <a:solidFill>
                  <a:prstClr val="black"/>
                </a:solidFill>
                <a:latin typeface="Calibri"/>
                <a:cs typeface="+mn-cs"/>
              </a:rPr>
              <a:t>Why is it important to find them?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96136" y="1052736"/>
            <a:ext cx="2520280" cy="1815882"/>
          </a:xfrm>
          <a:prstGeom prst="rect">
            <a:avLst/>
          </a:prstGeom>
          <a:solidFill>
            <a:schemeClr val="accent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800" dirty="0" smtClean="0">
                <a:solidFill>
                  <a:prstClr val="black"/>
                </a:solidFill>
                <a:latin typeface="Calibri"/>
                <a:cs typeface="+mn-cs"/>
              </a:rPr>
              <a:t>How to define vulnerable users and find them? </a:t>
            </a:r>
          </a:p>
        </p:txBody>
      </p:sp>
      <p:sp>
        <p:nvSpPr>
          <p:cNvPr id="7" name="矩形 6"/>
          <p:cNvSpPr/>
          <p:nvPr/>
        </p:nvSpPr>
        <p:spPr>
          <a:xfrm>
            <a:off x="5004048" y="3140968"/>
            <a:ext cx="3240360" cy="1384995"/>
          </a:xfrm>
          <a:prstGeom prst="rect">
            <a:avLst/>
          </a:prstGeom>
          <a:solidFill>
            <a:schemeClr val="accent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800" dirty="0" smtClean="0">
                <a:solidFill>
                  <a:prstClr val="black"/>
                </a:solidFill>
                <a:latin typeface="Calibri"/>
                <a:cs typeface="+mn-cs"/>
              </a:rPr>
              <a:t>What measures can one take for effective protection? </a:t>
            </a:r>
          </a:p>
        </p:txBody>
      </p:sp>
      <p:sp>
        <p:nvSpPr>
          <p:cNvPr id="8" name="矩形 7"/>
          <p:cNvSpPr/>
          <p:nvPr/>
        </p:nvSpPr>
        <p:spPr>
          <a:xfrm>
            <a:off x="4932040" y="4941168"/>
            <a:ext cx="3995936" cy="1569660"/>
          </a:xfrm>
          <a:prstGeom prst="rect">
            <a:avLst/>
          </a:prstGeom>
          <a:solidFill>
            <a:schemeClr val="accent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400" dirty="0" smtClean="0">
                <a:solidFill>
                  <a:prstClr val="black"/>
                </a:solidFill>
                <a:latin typeface="Calibri"/>
                <a:cs typeface="+mn-cs"/>
              </a:rPr>
              <a:t>What is the impact of new friends on the vulnerability of a user? Or can we trust a new user? </a:t>
            </a:r>
          </a:p>
        </p:txBody>
      </p:sp>
      <p:sp>
        <p:nvSpPr>
          <p:cNvPr id="10" name="矩形 9"/>
          <p:cNvSpPr/>
          <p:nvPr/>
        </p:nvSpPr>
        <p:spPr>
          <a:xfrm>
            <a:off x="179512" y="4149080"/>
            <a:ext cx="4176464" cy="1815882"/>
          </a:xfrm>
          <a:prstGeom prst="rect">
            <a:avLst/>
          </a:prstGeom>
          <a:solidFill>
            <a:schemeClr val="accent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800" dirty="0" smtClean="0">
                <a:solidFill>
                  <a:prstClr val="black"/>
                </a:solidFill>
                <a:latin typeface="Calibri"/>
                <a:cs typeface="+mn-cs"/>
              </a:rPr>
              <a:t>Can we make users less vulnerable without suggesting fundamental changes to its architecture?</a:t>
            </a:r>
            <a:endParaRPr lang="zh-CN" altLang="en-US" sz="2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436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To answer the questions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We have four indices:</a:t>
            </a:r>
          </a:p>
          <a:p>
            <a:pPr lvl="1"/>
            <a:r>
              <a:rPr lang="en-US" altLang="zh-CN" dirty="0" smtClean="0"/>
              <a:t>I-index (individual index)</a:t>
            </a:r>
          </a:p>
          <a:p>
            <a:pPr lvl="1"/>
            <a:r>
              <a:rPr lang="en-US" altLang="zh-CN" dirty="0" smtClean="0"/>
              <a:t>C-index (community index)</a:t>
            </a:r>
          </a:p>
          <a:p>
            <a:pPr lvl="1"/>
            <a:r>
              <a:rPr lang="en-US" altLang="zh-CN" dirty="0" smtClean="0"/>
              <a:t>P-index (publicity)</a:t>
            </a:r>
          </a:p>
          <a:p>
            <a:pPr lvl="1"/>
            <a:r>
              <a:rPr lang="en-US" altLang="zh-CN" dirty="0" smtClean="0"/>
              <a:t>V-index (user vulnerability)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6412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I-Index (Individual Index)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7544" y="1268761"/>
            <a:ext cx="8229600" cy="1656184"/>
          </a:xfrm>
        </p:spPr>
        <p:txBody>
          <a:bodyPr/>
          <a:lstStyle/>
          <a:p>
            <a:r>
              <a:rPr lang="en-US" altLang="zh-CN" dirty="0" smtClean="0"/>
              <a:t>It estimates how much risk to privacy a user can have by allowing individual attributes to be visible to other users </a:t>
            </a:r>
            <a:endParaRPr lang="zh-CN" alt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068960"/>
            <a:ext cx="4536504" cy="3617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15808" y="4005064"/>
            <a:ext cx="1728192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>
            <a:off x="5364088" y="3068960"/>
            <a:ext cx="33843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800" dirty="0" smtClean="0">
                <a:solidFill>
                  <a:prstClr val="black"/>
                </a:solidFill>
                <a:latin typeface="Calibri"/>
                <a:cs typeface="+mn-cs"/>
              </a:rPr>
              <a:t>I-index for user, u , is given by, </a:t>
            </a:r>
            <a:endParaRPr lang="zh-CN" altLang="en-US" sz="2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92080" y="4293096"/>
            <a:ext cx="21547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3600" dirty="0" err="1" smtClean="0">
                <a:solidFill>
                  <a:prstClr val="black"/>
                </a:solidFill>
                <a:latin typeface="Calibri"/>
                <a:cs typeface="+mn-cs"/>
              </a:rPr>
              <a:t>I</a:t>
            </a:r>
            <a:r>
              <a:rPr lang="en-US" altLang="zh-CN" sz="3600" baseline="-25000" dirty="0" err="1" smtClean="0">
                <a:solidFill>
                  <a:prstClr val="black"/>
                </a:solidFill>
                <a:latin typeface="Calibri"/>
                <a:cs typeface="+mn-cs"/>
              </a:rPr>
              <a:t>u</a:t>
            </a:r>
            <a:r>
              <a:rPr lang="en-US" altLang="zh-CN" sz="3600" dirty="0" smtClean="0">
                <a:solidFill>
                  <a:prstClr val="black"/>
                </a:solidFill>
                <a:latin typeface="Calibri"/>
                <a:cs typeface="+mn-cs"/>
              </a:rPr>
              <a:t> = F(A</a:t>
            </a:r>
            <a:r>
              <a:rPr lang="en-US" altLang="zh-CN" sz="3600" baseline="-25000" dirty="0" smtClean="0">
                <a:solidFill>
                  <a:prstClr val="black"/>
                </a:solidFill>
                <a:latin typeface="Calibri"/>
                <a:cs typeface="+mn-cs"/>
              </a:rPr>
              <a:t>u</a:t>
            </a:r>
            <a:r>
              <a:rPr lang="en-US" altLang="zh-CN" sz="3600" dirty="0" smtClean="0">
                <a:solidFill>
                  <a:prstClr val="black"/>
                </a:solidFill>
                <a:latin typeface="Calibri"/>
                <a:cs typeface="+mn-cs"/>
              </a:rPr>
              <a:t>) =</a:t>
            </a:r>
            <a:endParaRPr lang="zh-CN" altLang="en-US" sz="3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488668"/>
            <a:ext cx="2727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dirty="0" smtClean="0">
                <a:solidFill>
                  <a:prstClr val="black"/>
                </a:solidFill>
                <a:latin typeface="Calibri"/>
                <a:cs typeface="+mn-cs"/>
              </a:rPr>
              <a:t>*Taken from </a:t>
            </a:r>
            <a:r>
              <a:rPr lang="en-US" altLang="zh-CN" dirty="0" err="1" smtClean="0">
                <a:solidFill>
                  <a:prstClr val="black"/>
                </a:solidFill>
                <a:latin typeface="Calibri"/>
                <a:cs typeface="+mn-cs"/>
              </a:rPr>
              <a:t>Pritam’s</a:t>
            </a:r>
            <a:r>
              <a:rPr lang="en-US" altLang="zh-CN" dirty="0" smtClean="0">
                <a:solidFill>
                  <a:prstClr val="black"/>
                </a:solidFill>
                <a:latin typeface="Calibri"/>
                <a:cs typeface="+mn-cs"/>
              </a:rPr>
              <a:t> slides</a:t>
            </a:r>
            <a:endParaRPr lang="zh-CN" alt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5661248"/>
            <a:ext cx="1491344" cy="391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984" y="6165304"/>
            <a:ext cx="4440493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0625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46274"/>
            <a:ext cx="4608512" cy="6595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467544" y="1412776"/>
            <a:ext cx="3662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dirty="0" err="1" smtClean="0">
                <a:solidFill>
                  <a:prstClr val="black"/>
                </a:solidFill>
                <a:latin typeface="Calibri"/>
                <a:cs typeface="+mn-cs"/>
              </a:rPr>
              <a:t>Facebook</a:t>
            </a:r>
            <a:r>
              <a:rPr lang="en-US" altLang="zh-CN" dirty="0" smtClean="0">
                <a:solidFill>
                  <a:prstClr val="black"/>
                </a:solidFill>
                <a:latin typeface="Calibri"/>
                <a:cs typeface="+mn-cs"/>
              </a:rPr>
              <a:t> dataset of 2,056,646 users.</a:t>
            </a:r>
            <a:endParaRPr lang="zh-CN" alt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67544" y="1916832"/>
            <a:ext cx="4104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dirty="0" smtClean="0">
                <a:solidFill>
                  <a:prstClr val="black"/>
                </a:solidFill>
                <a:latin typeface="Calibri"/>
                <a:cs typeface="+mn-cs"/>
              </a:rPr>
              <a:t>Define the sensitivity (weight), of an attribute as a percentage of </a:t>
            </a:r>
            <a:r>
              <a:rPr lang="en-US" altLang="zh-CN" dirty="0" smtClean="0">
                <a:solidFill>
                  <a:srgbClr val="FF0000"/>
                </a:solidFill>
                <a:latin typeface="Calibri"/>
                <a:cs typeface="+mn-cs"/>
              </a:rPr>
              <a:t>non-visibility.</a:t>
            </a:r>
          </a:p>
        </p:txBody>
      </p:sp>
    </p:spTree>
    <p:extLst>
      <p:ext uri="{BB962C8B-B14F-4D97-AF65-F5344CB8AC3E}">
        <p14:creationId xmlns:p14="http://schemas.microsoft.com/office/powerpoint/2010/main" val="210703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50106"/>
          </a:xfrm>
        </p:spPr>
        <p:txBody>
          <a:bodyPr/>
          <a:lstStyle/>
          <a:p>
            <a:r>
              <a:rPr lang="en-US" altLang="zh-CN" dirty="0" smtClean="0"/>
              <a:t>C-Index (Community Index)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5536" y="1124744"/>
            <a:ext cx="8229600" cy="1440160"/>
          </a:xfrm>
        </p:spPr>
        <p:txBody>
          <a:bodyPr>
            <a:normAutofit lnSpcReduction="10000"/>
          </a:bodyPr>
          <a:lstStyle/>
          <a:p>
            <a:r>
              <a:rPr lang="en-US" altLang="zh-CN" dirty="0" smtClean="0"/>
              <a:t>It estimates how much threat a user can pose to their friends by making community attributes visible to their users </a:t>
            </a:r>
            <a:endParaRPr lang="zh-CN" altLang="en-US" dirty="0"/>
          </a:p>
        </p:txBody>
      </p:sp>
      <p:grpSp>
        <p:nvGrpSpPr>
          <p:cNvPr id="6" name="组合 5"/>
          <p:cNvGrpSpPr/>
          <p:nvPr/>
        </p:nvGrpSpPr>
        <p:grpSpPr>
          <a:xfrm>
            <a:off x="107504" y="2636912"/>
            <a:ext cx="5277991" cy="4006974"/>
            <a:chOff x="323528" y="2708920"/>
            <a:chExt cx="5277991" cy="4006974"/>
          </a:xfrm>
        </p:grpSpPr>
        <p:pic>
          <p:nvPicPr>
            <p:cNvPr id="1741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7544" y="2924944"/>
              <a:ext cx="5133975" cy="3790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矩形 4"/>
            <p:cNvSpPr/>
            <p:nvPr/>
          </p:nvSpPr>
          <p:spPr>
            <a:xfrm>
              <a:off x="323528" y="2708920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5580112" y="2636912"/>
            <a:ext cx="30963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800" dirty="0" smtClean="0">
                <a:solidFill>
                  <a:prstClr val="black"/>
                </a:solidFill>
                <a:latin typeface="Calibri"/>
                <a:cs typeface="+mn-cs"/>
              </a:rPr>
              <a:t>C-index of user </a:t>
            </a:r>
            <a:r>
              <a:rPr lang="en-US" altLang="zh-CN" sz="2800" i="1" dirty="0" smtClean="0">
                <a:solidFill>
                  <a:prstClr val="black"/>
                </a:solidFill>
                <a:latin typeface="Calibri"/>
                <a:cs typeface="+mn-cs"/>
              </a:rPr>
              <a:t>u</a:t>
            </a:r>
            <a:r>
              <a:rPr lang="en-US" altLang="zh-CN" sz="2800" dirty="0" smtClean="0">
                <a:solidFill>
                  <a:prstClr val="black"/>
                </a:solidFill>
                <a:latin typeface="Calibri"/>
                <a:cs typeface="+mn-cs"/>
              </a:rPr>
              <a:t> is given by,</a:t>
            </a:r>
            <a:endParaRPr lang="zh-CN" altLang="en-US" sz="2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3573016"/>
            <a:ext cx="1800200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292080" y="4005064"/>
            <a:ext cx="18694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800" dirty="0" smtClean="0">
                <a:solidFill>
                  <a:prstClr val="black"/>
                </a:solidFill>
                <a:latin typeface="Calibri"/>
                <a:cs typeface="+mn-cs"/>
              </a:rPr>
              <a:t>C</a:t>
            </a:r>
            <a:r>
              <a:rPr lang="en-US" altLang="zh-CN" sz="2800" baseline="-25000" dirty="0" smtClean="0">
                <a:solidFill>
                  <a:prstClr val="black"/>
                </a:solidFill>
                <a:latin typeface="Calibri"/>
                <a:cs typeface="+mn-cs"/>
              </a:rPr>
              <a:t>u</a:t>
            </a:r>
            <a:r>
              <a:rPr lang="en-US" altLang="zh-CN" sz="2800" dirty="0" smtClean="0">
                <a:solidFill>
                  <a:prstClr val="black"/>
                </a:solidFill>
                <a:latin typeface="Calibri"/>
                <a:cs typeface="+mn-cs"/>
              </a:rPr>
              <a:t> = G(B</a:t>
            </a:r>
            <a:r>
              <a:rPr lang="en-US" altLang="zh-CN" sz="2800" baseline="-25000" dirty="0" smtClean="0">
                <a:solidFill>
                  <a:prstClr val="black"/>
                </a:solidFill>
                <a:latin typeface="Calibri"/>
                <a:cs typeface="+mn-cs"/>
              </a:rPr>
              <a:t>u</a:t>
            </a:r>
            <a:r>
              <a:rPr lang="en-US" altLang="zh-CN" sz="2800" dirty="0" smtClean="0">
                <a:solidFill>
                  <a:prstClr val="black"/>
                </a:solidFill>
                <a:latin typeface="Calibri"/>
                <a:cs typeface="+mn-cs"/>
              </a:rPr>
              <a:t>) =</a:t>
            </a:r>
            <a:endParaRPr lang="zh-CN" altLang="en-US" sz="2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488668"/>
            <a:ext cx="2727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dirty="0" smtClean="0">
                <a:solidFill>
                  <a:prstClr val="black"/>
                </a:solidFill>
                <a:latin typeface="Calibri"/>
                <a:cs typeface="+mn-cs"/>
              </a:rPr>
              <a:t>*Taken from </a:t>
            </a:r>
            <a:r>
              <a:rPr lang="en-US" altLang="zh-CN" dirty="0" err="1" smtClean="0">
                <a:solidFill>
                  <a:prstClr val="black"/>
                </a:solidFill>
                <a:latin typeface="Calibri"/>
                <a:cs typeface="+mn-cs"/>
              </a:rPr>
              <a:t>Pritam’s</a:t>
            </a:r>
            <a:r>
              <a:rPr lang="en-US" altLang="zh-CN" dirty="0" smtClean="0">
                <a:solidFill>
                  <a:prstClr val="black"/>
                </a:solidFill>
                <a:latin typeface="Calibri"/>
                <a:cs typeface="+mn-cs"/>
              </a:rPr>
              <a:t> slides</a:t>
            </a:r>
            <a:endParaRPr lang="zh-CN" alt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5229200"/>
            <a:ext cx="122872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064" y="5589240"/>
            <a:ext cx="37528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1478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n-US" altLang="zh-CN" dirty="0" smtClean="0"/>
              <a:t>C-Index (Community Index)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4320480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dirty="0" smtClean="0"/>
              <a:t>log (base 10) function to estimate the penalty for each user based on the number friends placed at risk by each C-attribute 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average the C-index with constant c.</a:t>
            </a:r>
            <a:endParaRPr lang="zh-CN" altLang="en-US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r>
              <a:rPr lang="en-US" altLang="zh-CN" dirty="0" smtClean="0"/>
              <a:t>a large portion of users are either not careful or not aware of the security and privacy concerns of their friends.</a:t>
            </a:r>
          </a:p>
          <a:p>
            <a:endParaRPr lang="en-US" altLang="zh-CN" dirty="0" smtClean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980728"/>
            <a:ext cx="1800200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627784" y="1412776"/>
            <a:ext cx="18694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800" dirty="0" smtClean="0">
                <a:solidFill>
                  <a:prstClr val="black"/>
                </a:solidFill>
                <a:latin typeface="Calibri"/>
                <a:cs typeface="+mn-cs"/>
              </a:rPr>
              <a:t>C</a:t>
            </a:r>
            <a:r>
              <a:rPr lang="en-US" altLang="zh-CN" sz="2800" baseline="-25000" dirty="0" smtClean="0">
                <a:solidFill>
                  <a:prstClr val="black"/>
                </a:solidFill>
                <a:latin typeface="Calibri"/>
                <a:cs typeface="+mn-cs"/>
              </a:rPr>
              <a:t>u</a:t>
            </a:r>
            <a:r>
              <a:rPr lang="en-US" altLang="zh-CN" sz="2800" dirty="0" smtClean="0">
                <a:solidFill>
                  <a:prstClr val="black"/>
                </a:solidFill>
                <a:latin typeface="Calibri"/>
                <a:cs typeface="+mn-cs"/>
              </a:rPr>
              <a:t> = G(B</a:t>
            </a:r>
            <a:r>
              <a:rPr lang="en-US" altLang="zh-CN" sz="2800" baseline="-25000" dirty="0" smtClean="0">
                <a:solidFill>
                  <a:prstClr val="black"/>
                </a:solidFill>
                <a:latin typeface="Calibri"/>
                <a:cs typeface="+mn-cs"/>
              </a:rPr>
              <a:t>u</a:t>
            </a:r>
            <a:r>
              <a:rPr lang="en-US" altLang="zh-CN" sz="2800" dirty="0" smtClean="0">
                <a:solidFill>
                  <a:prstClr val="black"/>
                </a:solidFill>
                <a:latin typeface="Calibri"/>
                <a:cs typeface="+mn-cs"/>
              </a:rPr>
              <a:t>) =</a:t>
            </a:r>
            <a:endParaRPr lang="zh-CN" altLang="en-US" sz="2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10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276872"/>
            <a:ext cx="4333875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P-Index (Publicity)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1440160"/>
          </a:xfrm>
        </p:spPr>
        <p:txBody>
          <a:bodyPr>
            <a:normAutofit fontScale="85000" lnSpcReduction="20000"/>
          </a:bodyPr>
          <a:lstStyle/>
          <a:p>
            <a:r>
              <a:rPr lang="en-US" altLang="zh-CN" dirty="0" smtClean="0"/>
              <a:t>It estimates how public (visible) or private (non-visible) a user is on a social  networking site </a:t>
            </a:r>
          </a:p>
          <a:p>
            <a:pPr lvl="1"/>
            <a:r>
              <a:rPr lang="en-US" altLang="zh-CN" dirty="0" smtClean="0"/>
              <a:t>also indicates how much an individual user aims to protect self as well as their friends.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4449894" y="2780928"/>
            <a:ext cx="46941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800" dirty="0" smtClean="0">
                <a:solidFill>
                  <a:prstClr val="black"/>
                </a:solidFill>
                <a:latin typeface="Calibri"/>
                <a:cs typeface="+mn-cs"/>
              </a:rPr>
              <a:t>P-index of a user </a:t>
            </a:r>
            <a:r>
              <a:rPr lang="en-US" altLang="zh-CN" sz="2800" i="1" dirty="0" smtClean="0">
                <a:solidFill>
                  <a:prstClr val="black"/>
                </a:solidFill>
                <a:latin typeface="Calibri"/>
                <a:cs typeface="+mn-cs"/>
              </a:rPr>
              <a:t>u</a:t>
            </a:r>
            <a:r>
              <a:rPr lang="en-US" altLang="zh-CN" sz="2800" dirty="0" smtClean="0">
                <a:solidFill>
                  <a:prstClr val="black"/>
                </a:solidFill>
                <a:latin typeface="Calibri"/>
                <a:cs typeface="+mn-cs"/>
              </a:rPr>
              <a:t> is given by,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3356992"/>
            <a:ext cx="3096344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887938" y="4725144"/>
            <a:ext cx="1106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800" dirty="0" smtClean="0">
                <a:solidFill>
                  <a:prstClr val="black"/>
                </a:solidFill>
                <a:latin typeface="Calibri"/>
                <a:cs typeface="+mn-cs"/>
              </a:rPr>
              <a:t>where</a:t>
            </a:r>
            <a:endParaRPr lang="zh-CN" altLang="en-US" sz="2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40066" y="4653136"/>
            <a:ext cx="127635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6416587" y="6488668"/>
            <a:ext cx="2727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dirty="0" smtClean="0">
                <a:solidFill>
                  <a:prstClr val="black"/>
                </a:solidFill>
                <a:latin typeface="Calibri"/>
                <a:cs typeface="+mn-cs"/>
              </a:rPr>
              <a:t>*Taken from </a:t>
            </a:r>
            <a:r>
              <a:rPr lang="en-US" altLang="zh-CN" dirty="0" err="1" smtClean="0">
                <a:solidFill>
                  <a:prstClr val="black"/>
                </a:solidFill>
                <a:latin typeface="Calibri"/>
                <a:cs typeface="+mn-cs"/>
              </a:rPr>
              <a:t>Pritam’s</a:t>
            </a:r>
            <a:r>
              <a:rPr lang="en-US" altLang="zh-CN" dirty="0" smtClean="0">
                <a:solidFill>
                  <a:prstClr val="black"/>
                </a:solidFill>
                <a:latin typeface="Calibri"/>
                <a:cs typeface="+mn-cs"/>
              </a:rPr>
              <a:t> slides</a:t>
            </a:r>
            <a:endParaRPr lang="zh-CN" alt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436096" y="4293096"/>
            <a:ext cx="3384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dirty="0" smtClean="0">
                <a:solidFill>
                  <a:prstClr val="black"/>
                </a:solidFill>
                <a:latin typeface="Calibri"/>
                <a:cs typeface="+mn-cs"/>
              </a:rPr>
              <a:t>simple weighted average function </a:t>
            </a:r>
            <a:endParaRPr lang="zh-CN" alt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716016" y="5733256"/>
            <a:ext cx="4248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dirty="0" smtClean="0">
                <a:solidFill>
                  <a:prstClr val="black"/>
                </a:solidFill>
                <a:latin typeface="Calibri"/>
                <a:cs typeface="+mn-cs"/>
              </a:rPr>
              <a:t>Tunable parameter </a:t>
            </a:r>
            <a:r>
              <a:rPr lang="en-US" altLang="zh-CN" dirty="0" smtClean="0">
                <a:solidFill>
                  <a:prstClr val="black"/>
                </a:solidFill>
                <a:latin typeface="Symbol" pitchFamily="18" charset="2"/>
                <a:cs typeface="+mn-cs"/>
              </a:rPr>
              <a:t>a </a:t>
            </a:r>
            <a:r>
              <a:rPr lang="en-US" altLang="zh-CN" dirty="0" smtClean="0">
                <a:solidFill>
                  <a:prstClr val="black"/>
                </a:solidFill>
                <a:latin typeface="Calibri"/>
                <a:cs typeface="+mn-cs"/>
              </a:rPr>
              <a:t>can be set to address a range of users.</a:t>
            </a:r>
            <a:endParaRPr lang="zh-CN" alt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78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708920"/>
            <a:ext cx="4210050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n-US" altLang="zh-CN" dirty="0" smtClean="0"/>
              <a:t>V-index (User Vulnerability)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7544" y="1196752"/>
            <a:ext cx="8424936" cy="1108720"/>
          </a:xfrm>
        </p:spPr>
        <p:txBody>
          <a:bodyPr/>
          <a:lstStyle/>
          <a:p>
            <a:r>
              <a:rPr lang="en-US" altLang="zh-CN" dirty="0" smtClean="0"/>
              <a:t>It estimates how vulnerable a user is on a social networking site 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4067944" y="2492896"/>
            <a:ext cx="4711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800" dirty="0" smtClean="0">
                <a:solidFill>
                  <a:prstClr val="black"/>
                </a:solidFill>
                <a:latin typeface="Calibri"/>
                <a:cs typeface="+mn-cs"/>
              </a:rPr>
              <a:t>V-index of a user </a:t>
            </a:r>
            <a:r>
              <a:rPr lang="en-US" altLang="zh-CN" sz="2800" i="1" dirty="0" smtClean="0">
                <a:solidFill>
                  <a:prstClr val="black"/>
                </a:solidFill>
                <a:latin typeface="Calibri"/>
                <a:cs typeface="+mn-cs"/>
              </a:rPr>
              <a:t>u</a:t>
            </a:r>
            <a:r>
              <a:rPr lang="en-US" altLang="zh-CN" sz="2800" dirty="0" smtClean="0">
                <a:solidFill>
                  <a:prstClr val="black"/>
                </a:solidFill>
                <a:latin typeface="Calibri"/>
                <a:cs typeface="+mn-cs"/>
              </a:rPr>
              <a:t> is given by,</a:t>
            </a:r>
            <a:endParaRPr lang="zh-CN" altLang="en-US" sz="2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932040" y="4365104"/>
            <a:ext cx="39604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800" dirty="0" smtClean="0">
                <a:solidFill>
                  <a:prstClr val="black"/>
                </a:solidFill>
                <a:latin typeface="Calibri"/>
                <a:cs typeface="+mn-cs"/>
              </a:rPr>
              <a:t>where  </a:t>
            </a:r>
            <a:r>
              <a:rPr lang="en-US" altLang="zh-CN" sz="2800" dirty="0" err="1" smtClean="0">
                <a:solidFill>
                  <a:prstClr val="black"/>
                </a:solidFill>
                <a:latin typeface="Calibri"/>
                <a:cs typeface="+mn-cs"/>
              </a:rPr>
              <a:t>R</a:t>
            </a:r>
            <a:r>
              <a:rPr lang="en-US" altLang="zh-CN" sz="2800" baseline="-25000" dirty="0" err="1" smtClean="0">
                <a:solidFill>
                  <a:prstClr val="black"/>
                </a:solidFill>
                <a:latin typeface="Calibri"/>
                <a:cs typeface="+mn-cs"/>
              </a:rPr>
              <a:t>u</a:t>
            </a:r>
            <a:r>
              <a:rPr lang="en-US" altLang="zh-CN" sz="2800" dirty="0" smtClean="0">
                <a:solidFill>
                  <a:prstClr val="black"/>
                </a:solidFill>
                <a:latin typeface="Calibri"/>
                <a:cs typeface="+mn-cs"/>
              </a:rPr>
              <a:t>  is the set of friends of user u </a:t>
            </a:r>
            <a:endParaRPr lang="zh-CN" altLang="en-US" sz="2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3068960"/>
            <a:ext cx="4241651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416587" y="6488668"/>
            <a:ext cx="2727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dirty="0" smtClean="0">
                <a:solidFill>
                  <a:prstClr val="black"/>
                </a:solidFill>
                <a:latin typeface="Calibri"/>
                <a:cs typeface="+mn-cs"/>
              </a:rPr>
              <a:t>*Taken from </a:t>
            </a:r>
            <a:r>
              <a:rPr lang="en-US" altLang="zh-CN" dirty="0" err="1" smtClean="0">
                <a:solidFill>
                  <a:prstClr val="black"/>
                </a:solidFill>
                <a:latin typeface="Calibri"/>
                <a:cs typeface="+mn-cs"/>
              </a:rPr>
              <a:t>Pritam’s</a:t>
            </a:r>
            <a:r>
              <a:rPr lang="en-US" altLang="zh-CN" dirty="0" smtClean="0">
                <a:solidFill>
                  <a:prstClr val="black"/>
                </a:solidFill>
                <a:latin typeface="Calibri"/>
                <a:cs typeface="+mn-cs"/>
              </a:rPr>
              <a:t> slides</a:t>
            </a:r>
            <a:endParaRPr lang="zh-CN" alt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5445224"/>
            <a:ext cx="153017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7586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Relationships among Indexes</a:t>
            </a:r>
            <a:endParaRPr lang="zh-CN" alt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556792"/>
            <a:ext cx="4644008" cy="3793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8516" y="1628800"/>
            <a:ext cx="4425484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416587" y="6488668"/>
            <a:ext cx="2727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dirty="0" smtClean="0">
                <a:solidFill>
                  <a:prstClr val="black"/>
                </a:solidFill>
                <a:latin typeface="Calibri"/>
                <a:cs typeface="+mn-cs"/>
              </a:rPr>
              <a:t>*Taken from </a:t>
            </a:r>
            <a:r>
              <a:rPr lang="en-US" altLang="zh-CN" dirty="0" err="1" smtClean="0">
                <a:solidFill>
                  <a:prstClr val="black"/>
                </a:solidFill>
                <a:latin typeface="Calibri"/>
                <a:cs typeface="+mn-cs"/>
              </a:rPr>
              <a:t>Pritam’s</a:t>
            </a:r>
            <a:r>
              <a:rPr lang="en-US" altLang="zh-CN" dirty="0" smtClean="0">
                <a:solidFill>
                  <a:prstClr val="black"/>
                </a:solidFill>
                <a:latin typeface="Calibri"/>
                <a:cs typeface="+mn-cs"/>
              </a:rPr>
              <a:t> slides</a:t>
            </a:r>
            <a:endParaRPr lang="zh-CN" alt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32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Protection from Application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Third party apps (API) can access data of users, usually obtain more than what they need</a:t>
            </a:r>
          </a:p>
          <a:p>
            <a:r>
              <a:rPr lang="en-US" dirty="0" smtClean="0"/>
              <a:t>Approaches:</a:t>
            </a:r>
          </a:p>
          <a:p>
            <a:pPr lvl="1"/>
            <a:r>
              <a:rPr lang="en-US" dirty="0" smtClean="0"/>
              <a:t>FAITH Architecture: </a:t>
            </a:r>
          </a:p>
          <a:p>
            <a:pPr lvl="2"/>
            <a:r>
              <a:rPr lang="en-US" dirty="0" smtClean="0"/>
              <a:t>Instead of users accessing data directly through the social network, all the API calls are routed through the FAITH server. </a:t>
            </a:r>
          </a:p>
          <a:p>
            <a:pPr lvl="2"/>
            <a:r>
              <a:rPr lang="en-US" dirty="0"/>
              <a:t>T</a:t>
            </a:r>
            <a:r>
              <a:rPr lang="en-US" dirty="0" smtClean="0"/>
              <a:t>his server can decide, based on users specification, what information to expose to this application at this time</a:t>
            </a:r>
          </a:p>
          <a:p>
            <a:pPr lvl="1"/>
            <a:r>
              <a:rPr lang="en-US" dirty="0" smtClean="0"/>
              <a:t>Ask Apps to specify what data they need to collect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My T. Thai</a:t>
            </a:r>
          </a:p>
          <a:p>
            <a:pPr>
              <a:defRPr/>
            </a:pPr>
            <a:r>
              <a:rPr lang="en-US" smtClean="0"/>
              <a:t>mythai@cise.ufl.edu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7EA68-D4A4-47B5-B1EB-08AEB32A3B3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7620000" y="0"/>
            <a:ext cx="1524000" cy="914400"/>
            <a:chOff x="7620000" y="0"/>
            <a:chExt cx="1524000" cy="914400"/>
          </a:xfrm>
        </p:grpSpPr>
        <p:grpSp>
          <p:nvGrpSpPr>
            <p:cNvPr id="7" name="Group 14"/>
            <p:cNvGrpSpPr/>
            <p:nvPr/>
          </p:nvGrpSpPr>
          <p:grpSpPr>
            <a:xfrm>
              <a:off x="7620000" y="0"/>
              <a:ext cx="1524000" cy="914400"/>
              <a:chOff x="7620000" y="0"/>
              <a:chExt cx="1524000" cy="914400"/>
            </a:xfrm>
          </p:grpSpPr>
          <p:cxnSp>
            <p:nvCxnSpPr>
              <p:cNvPr id="9" name="Straight Connector 8"/>
              <p:cNvCxnSpPr/>
              <p:nvPr/>
            </p:nvCxnSpPr>
            <p:spPr bwMode="auto">
              <a:xfrm>
                <a:off x="7772400" y="0"/>
                <a:ext cx="0" cy="9144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0C0"/>
                </a:solidFill>
                <a:prstDash val="solid"/>
                <a:round/>
                <a:headEnd type="oval" w="med" len="med"/>
                <a:tailEnd type="none" w="med" len="med"/>
              </a:ln>
              <a:effectLst/>
            </p:spPr>
          </p:cxnSp>
          <p:cxnSp>
            <p:nvCxnSpPr>
              <p:cNvPr id="10" name="Straight Connector 9"/>
              <p:cNvCxnSpPr/>
              <p:nvPr/>
            </p:nvCxnSpPr>
            <p:spPr bwMode="auto">
              <a:xfrm>
                <a:off x="7620000" y="762000"/>
                <a:ext cx="1524000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0C0"/>
                </a:solidFill>
                <a:prstDash val="solid"/>
                <a:round/>
                <a:headEnd type="oval" w="med" len="med"/>
                <a:tailEnd type="none" w="med" len="med"/>
              </a:ln>
              <a:effectLst/>
            </p:spPr>
          </p:cxnSp>
        </p:grpSp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372717"/>
              <a:ext cx="1523999" cy="3130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4471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Vulnerable Friend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7544" y="1052737"/>
            <a:ext cx="8229600" cy="1728192"/>
          </a:xfrm>
        </p:spPr>
        <p:txBody>
          <a:bodyPr/>
          <a:lstStyle/>
          <a:p>
            <a:r>
              <a:rPr lang="en-US" altLang="zh-CN" dirty="0" smtClean="0"/>
              <a:t>A vulnerable friend of a user is defined as a friend whose removal (</a:t>
            </a:r>
            <a:r>
              <a:rPr lang="en-US" altLang="zh-CN" dirty="0" err="1" smtClean="0"/>
              <a:t>unfriending</a:t>
            </a:r>
            <a:r>
              <a:rPr lang="en-US" altLang="zh-CN" dirty="0" smtClean="0"/>
              <a:t>) will lower the V-index score of a user.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4860032" y="2636912"/>
            <a:ext cx="39604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400" dirty="0" smtClean="0">
                <a:solidFill>
                  <a:prstClr val="black"/>
                </a:solidFill>
                <a:latin typeface="Calibri"/>
                <a:cs typeface="+mn-cs"/>
              </a:rPr>
              <a:t>The V-index of a user, u, upon removing the vulnerable friend, v, is given by</a:t>
            </a:r>
            <a:endParaRPr lang="zh-CN" altLang="en-US" sz="24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36912"/>
            <a:ext cx="4229100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4221088"/>
            <a:ext cx="2824314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740352" y="4437112"/>
            <a:ext cx="8146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3200" dirty="0" smtClean="0">
                <a:solidFill>
                  <a:prstClr val="black"/>
                </a:solidFill>
                <a:latin typeface="Calibri"/>
                <a:cs typeface="+mn-cs"/>
              </a:rPr>
              <a:t>and</a:t>
            </a:r>
            <a:endParaRPr lang="zh-CN" altLang="en-US" sz="32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5517232"/>
            <a:ext cx="100811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416587" y="6488668"/>
            <a:ext cx="2727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dirty="0" smtClean="0">
                <a:solidFill>
                  <a:prstClr val="black"/>
                </a:solidFill>
                <a:latin typeface="Calibri"/>
                <a:cs typeface="+mn-cs"/>
              </a:rPr>
              <a:t>*Taken from </a:t>
            </a:r>
            <a:r>
              <a:rPr lang="en-US" altLang="zh-CN" dirty="0" err="1" smtClean="0">
                <a:solidFill>
                  <a:prstClr val="black"/>
                </a:solidFill>
                <a:latin typeface="Calibri"/>
                <a:cs typeface="+mn-cs"/>
              </a:rPr>
              <a:t>Pritam’s</a:t>
            </a:r>
            <a:r>
              <a:rPr lang="en-US" altLang="zh-CN" dirty="0" smtClean="0">
                <a:solidFill>
                  <a:prstClr val="black"/>
                </a:solidFill>
                <a:latin typeface="Calibri"/>
                <a:cs typeface="+mn-cs"/>
              </a:rPr>
              <a:t> slides</a:t>
            </a:r>
            <a:endParaRPr lang="zh-CN" alt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84368" y="5589240"/>
            <a:ext cx="112342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6732240" y="5661248"/>
            <a:ext cx="1129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dirty="0" smtClean="0">
                <a:solidFill>
                  <a:prstClr val="black"/>
                </a:solidFill>
                <a:latin typeface="Calibri"/>
                <a:cs typeface="+mn-cs"/>
              </a:rPr>
              <a:t>Can prove</a:t>
            </a:r>
            <a:endParaRPr lang="zh-CN" alt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35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n-US" altLang="zh-CN" dirty="0" smtClean="0"/>
              <a:t>K-Vulnerable Friends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5536" y="1124744"/>
            <a:ext cx="8229600" cy="1368152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dirty="0" smtClean="0"/>
              <a:t>k-vulnerable friends of a user are k friends whose removal (</a:t>
            </a:r>
            <a:r>
              <a:rPr lang="en-US" altLang="zh-CN" dirty="0" err="1" smtClean="0"/>
              <a:t>unfriending</a:t>
            </a:r>
            <a:r>
              <a:rPr lang="en-US" altLang="zh-CN" dirty="0" smtClean="0"/>
              <a:t>) will lower the V-index score of a user.</a:t>
            </a:r>
            <a:endParaRPr lang="zh-CN" alt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780928"/>
            <a:ext cx="4482579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4644008" y="2204864"/>
            <a:ext cx="4320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400" dirty="0" smtClean="0">
                <a:solidFill>
                  <a:prstClr val="black"/>
                </a:solidFill>
                <a:latin typeface="Calibri"/>
                <a:cs typeface="+mn-cs"/>
              </a:rPr>
              <a:t>The V-index of a user, u, upon removing the k-vulnerable friends, v</a:t>
            </a:r>
            <a:r>
              <a:rPr lang="en-US" altLang="zh-CN" sz="2400" baseline="-25000" dirty="0" smtClean="0">
                <a:solidFill>
                  <a:prstClr val="black"/>
                </a:solidFill>
                <a:latin typeface="Calibri"/>
                <a:cs typeface="+mn-cs"/>
              </a:rPr>
              <a:t>1</a:t>
            </a:r>
            <a:r>
              <a:rPr lang="en-US" altLang="zh-CN" sz="2400" dirty="0" smtClean="0">
                <a:solidFill>
                  <a:prstClr val="black"/>
                </a:solidFill>
                <a:latin typeface="Calibri"/>
                <a:cs typeface="+mn-cs"/>
              </a:rPr>
              <a:t>,v</a:t>
            </a:r>
            <a:r>
              <a:rPr lang="en-US" altLang="zh-CN" sz="2400" baseline="-25000" dirty="0" smtClean="0">
                <a:solidFill>
                  <a:prstClr val="black"/>
                </a:solidFill>
                <a:latin typeface="Calibri"/>
                <a:cs typeface="+mn-cs"/>
              </a:rPr>
              <a:t>2</a:t>
            </a:r>
            <a:r>
              <a:rPr lang="en-US" altLang="zh-CN" sz="2400" dirty="0" smtClean="0">
                <a:solidFill>
                  <a:prstClr val="black"/>
                </a:solidFill>
                <a:latin typeface="Calibri"/>
                <a:cs typeface="+mn-cs"/>
              </a:rPr>
              <a:t>,…,</a:t>
            </a:r>
            <a:r>
              <a:rPr lang="en-US" altLang="zh-CN" sz="2400" dirty="0" err="1" smtClean="0">
                <a:solidFill>
                  <a:prstClr val="black"/>
                </a:solidFill>
                <a:latin typeface="Calibri"/>
                <a:cs typeface="+mn-cs"/>
              </a:rPr>
              <a:t>v</a:t>
            </a:r>
            <a:r>
              <a:rPr lang="en-US" altLang="zh-CN" sz="2400" baseline="-25000" dirty="0" err="1" smtClean="0">
                <a:solidFill>
                  <a:prstClr val="black"/>
                </a:solidFill>
                <a:latin typeface="Calibri"/>
                <a:cs typeface="+mn-cs"/>
              </a:rPr>
              <a:t>k</a:t>
            </a:r>
            <a:r>
              <a:rPr lang="en-US" altLang="zh-CN" sz="2400" dirty="0" smtClean="0">
                <a:solidFill>
                  <a:prstClr val="black"/>
                </a:solidFill>
                <a:latin typeface="Calibri"/>
                <a:cs typeface="+mn-cs"/>
              </a:rPr>
              <a:t>, is given by</a:t>
            </a:r>
            <a:endParaRPr lang="zh-CN" altLang="en-US" sz="24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3429000"/>
            <a:ext cx="2607718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364088" y="4509120"/>
            <a:ext cx="8146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3200" dirty="0" smtClean="0">
                <a:solidFill>
                  <a:prstClr val="black"/>
                </a:solidFill>
                <a:latin typeface="Calibri"/>
                <a:cs typeface="+mn-cs"/>
              </a:rPr>
              <a:t>and</a:t>
            </a:r>
            <a:endParaRPr lang="zh-CN" altLang="en-US" sz="32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4437112"/>
            <a:ext cx="1319289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416587" y="6488668"/>
            <a:ext cx="2727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dirty="0" smtClean="0">
                <a:solidFill>
                  <a:prstClr val="black"/>
                </a:solidFill>
                <a:latin typeface="Calibri"/>
                <a:cs typeface="+mn-cs"/>
              </a:rPr>
              <a:t>*Taken from </a:t>
            </a:r>
            <a:r>
              <a:rPr lang="en-US" altLang="zh-CN" dirty="0" err="1" smtClean="0">
                <a:solidFill>
                  <a:prstClr val="black"/>
                </a:solidFill>
                <a:latin typeface="Calibri"/>
                <a:cs typeface="+mn-cs"/>
              </a:rPr>
              <a:t>Pritam’s</a:t>
            </a:r>
            <a:r>
              <a:rPr lang="en-US" altLang="zh-CN" dirty="0" smtClean="0">
                <a:solidFill>
                  <a:prstClr val="black"/>
                </a:solidFill>
                <a:latin typeface="Calibri"/>
                <a:cs typeface="+mn-cs"/>
              </a:rPr>
              <a:t> slides</a:t>
            </a:r>
            <a:endParaRPr lang="zh-CN" alt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076056" y="5589240"/>
            <a:ext cx="15393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dirty="0" smtClean="0">
                <a:solidFill>
                  <a:prstClr val="black"/>
                </a:solidFill>
                <a:latin typeface="Calibri"/>
                <a:cs typeface="+mn-cs"/>
              </a:rPr>
              <a:t>can prove that</a:t>
            </a:r>
            <a:endParaRPr lang="zh-CN" alt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224" y="5373216"/>
            <a:ext cx="244792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2046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en-US" altLang="zh-CN" dirty="0" err="1" smtClean="0"/>
              <a:t>Facebook</a:t>
            </a:r>
            <a:r>
              <a:rPr lang="en-US" altLang="zh-CN" dirty="0" smtClean="0"/>
              <a:t> Data</a:t>
            </a:r>
            <a:endParaRPr lang="zh-CN" alt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196752"/>
            <a:ext cx="6552728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395536" y="616530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dirty="0" smtClean="0">
                <a:solidFill>
                  <a:prstClr val="black"/>
                </a:solidFill>
                <a:latin typeface="Calibri"/>
                <a:cs typeface="+mn-cs"/>
              </a:rPr>
              <a:t>created by crawling </a:t>
            </a:r>
            <a:r>
              <a:rPr lang="en-US" altLang="zh-CN" dirty="0" err="1" smtClean="0">
                <a:solidFill>
                  <a:prstClr val="black"/>
                </a:solidFill>
                <a:latin typeface="Calibri"/>
                <a:cs typeface="+mn-cs"/>
              </a:rPr>
              <a:t>Facebook</a:t>
            </a:r>
            <a:r>
              <a:rPr lang="en-US" altLang="zh-CN" dirty="0" smtClean="0">
                <a:solidFill>
                  <a:prstClr val="black"/>
                </a:solidFill>
                <a:latin typeface="Calibri"/>
                <a:cs typeface="+mn-cs"/>
              </a:rPr>
              <a:t> user profiles</a:t>
            </a:r>
            <a:endParaRPr lang="zh-CN" alt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65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717032"/>
            <a:ext cx="4381822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en-US" altLang="zh-CN" sz="3600" dirty="0" smtClean="0"/>
              <a:t>Performance Comparisons for </a:t>
            </a:r>
            <a:r>
              <a:rPr lang="en-US" altLang="zh-CN" sz="3600" dirty="0" err="1" smtClean="0"/>
              <a:t>Unfriending</a:t>
            </a:r>
            <a:endParaRPr lang="zh-CN" altLang="en-US" sz="3600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3" y="1052736"/>
            <a:ext cx="4392488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1052736"/>
            <a:ext cx="4547528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3789040"/>
            <a:ext cx="4392488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416587" y="6488668"/>
            <a:ext cx="2727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dirty="0" smtClean="0">
                <a:solidFill>
                  <a:prstClr val="black"/>
                </a:solidFill>
                <a:latin typeface="Calibri"/>
                <a:cs typeface="+mn-cs"/>
              </a:rPr>
              <a:t>*Taken from </a:t>
            </a:r>
            <a:r>
              <a:rPr lang="en-US" altLang="zh-CN" dirty="0" err="1" smtClean="0">
                <a:solidFill>
                  <a:prstClr val="black"/>
                </a:solidFill>
                <a:latin typeface="Calibri"/>
                <a:cs typeface="+mn-cs"/>
              </a:rPr>
              <a:t>Pritam’s</a:t>
            </a:r>
            <a:r>
              <a:rPr lang="en-US" altLang="zh-CN" dirty="0" smtClean="0">
                <a:solidFill>
                  <a:prstClr val="black"/>
                </a:solidFill>
                <a:latin typeface="Calibri"/>
                <a:cs typeface="+mn-cs"/>
              </a:rPr>
              <a:t> slides</a:t>
            </a:r>
            <a:endParaRPr lang="zh-CN" alt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099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en-US" altLang="zh-CN" sz="3600" dirty="0" smtClean="0"/>
              <a:t>Comparing </a:t>
            </a:r>
            <a:r>
              <a:rPr lang="en-US" altLang="zh-CN" sz="3600" dirty="0" err="1" smtClean="0"/>
              <a:t>Unfriending</a:t>
            </a:r>
            <a:r>
              <a:rPr lang="en-US" altLang="zh-CN" sz="3600" dirty="0" smtClean="0"/>
              <a:t> Schemes with M1</a:t>
            </a:r>
            <a:endParaRPr lang="zh-CN" altLang="en-US" sz="3600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980728"/>
            <a:ext cx="4176464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052736"/>
            <a:ext cx="4248472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583" y="3501008"/>
            <a:ext cx="4543425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43425" y="3573016"/>
            <a:ext cx="4600575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416587" y="6488668"/>
            <a:ext cx="2727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dirty="0" smtClean="0">
                <a:solidFill>
                  <a:prstClr val="black"/>
                </a:solidFill>
                <a:latin typeface="Calibri"/>
                <a:cs typeface="+mn-cs"/>
              </a:rPr>
              <a:t>*Taken from </a:t>
            </a:r>
            <a:r>
              <a:rPr lang="en-US" altLang="zh-CN" dirty="0" err="1" smtClean="0">
                <a:solidFill>
                  <a:prstClr val="black"/>
                </a:solidFill>
                <a:latin typeface="Calibri"/>
                <a:cs typeface="+mn-cs"/>
              </a:rPr>
              <a:t>Pritam’s</a:t>
            </a:r>
            <a:r>
              <a:rPr lang="en-US" altLang="zh-CN" dirty="0" smtClean="0">
                <a:solidFill>
                  <a:prstClr val="black"/>
                </a:solidFill>
                <a:latin typeface="Calibri"/>
                <a:cs typeface="+mn-cs"/>
              </a:rPr>
              <a:t> slides</a:t>
            </a:r>
            <a:endParaRPr lang="zh-CN" alt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34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Impact of New Friends</a:t>
            </a:r>
            <a:endParaRPr lang="zh-CN" alt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556792"/>
            <a:ext cx="4392488" cy="4108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556792"/>
            <a:ext cx="4399731" cy="4046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416587" y="6488668"/>
            <a:ext cx="2727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dirty="0" smtClean="0">
                <a:solidFill>
                  <a:prstClr val="black"/>
                </a:solidFill>
                <a:latin typeface="Calibri"/>
                <a:cs typeface="+mn-cs"/>
              </a:rPr>
              <a:t>*Taken from </a:t>
            </a:r>
            <a:r>
              <a:rPr lang="en-US" altLang="zh-CN" dirty="0" err="1" smtClean="0">
                <a:solidFill>
                  <a:prstClr val="black"/>
                </a:solidFill>
                <a:latin typeface="Calibri"/>
                <a:cs typeface="+mn-cs"/>
              </a:rPr>
              <a:t>Pritam’s</a:t>
            </a:r>
            <a:r>
              <a:rPr lang="en-US" altLang="zh-CN" dirty="0" smtClean="0">
                <a:solidFill>
                  <a:prstClr val="black"/>
                </a:solidFill>
                <a:latin typeface="Calibri"/>
                <a:cs typeface="+mn-cs"/>
              </a:rPr>
              <a:t> slides</a:t>
            </a:r>
            <a:endParaRPr lang="zh-CN" alt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44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Conclusions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85000" lnSpcReduction="20000"/>
          </a:bodyPr>
          <a:lstStyle/>
          <a:p>
            <a:r>
              <a:rPr lang="en-US" altLang="zh-CN" dirty="0" smtClean="0"/>
              <a:t>The authors proposed a feasible approach to a novel problem of identifying a user’s vulnerable friends, which allows for experimenting with various scenarios.  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Privacy related efforts have concentrated on protecting mainly individual attributes.  </a:t>
            </a:r>
          </a:p>
          <a:p>
            <a:pPr lvl="1"/>
            <a:r>
              <a:rPr lang="en-US" altLang="zh-CN" dirty="0" smtClean="0"/>
              <a:t>Users can be vulnerable through community attributes. </a:t>
            </a:r>
          </a:p>
          <a:p>
            <a:endParaRPr lang="en-US" altLang="zh-CN" dirty="0" smtClean="0"/>
          </a:p>
          <a:p>
            <a:r>
              <a:rPr lang="en-US" altLang="zh-CN" dirty="0" err="1" smtClean="0"/>
              <a:t>Unfriending</a:t>
            </a:r>
            <a:r>
              <a:rPr lang="en-US" altLang="zh-CN" dirty="0" smtClean="0"/>
              <a:t> vulnerable friends can help protect users against security risks. 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Less vulnerable users can become more vulnerable if they are not cautious when making new friends.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2477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n-US" altLang="zh-CN" dirty="0" smtClean="0"/>
              <a:t>Future Work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altLang="zh-CN" dirty="0" smtClean="0"/>
              <a:t>Many further directions to pursue. Some examples below. </a:t>
            </a:r>
          </a:p>
          <a:p>
            <a:pPr lvl="1"/>
            <a:r>
              <a:rPr lang="en-US" altLang="zh-CN" dirty="0" smtClean="0"/>
              <a:t>Can removing vulnerable friends from a user’s network decrease the utility of a social networking site? </a:t>
            </a:r>
          </a:p>
          <a:p>
            <a:pPr lvl="1"/>
            <a:endParaRPr lang="en-US" altLang="zh-CN" dirty="0" smtClean="0"/>
          </a:p>
          <a:p>
            <a:pPr lvl="1"/>
            <a:r>
              <a:rPr lang="en-US" altLang="zh-CN" dirty="0" smtClean="0"/>
              <a:t>Can we suggest alternative/optimal strategies for </a:t>
            </a:r>
            <a:r>
              <a:rPr lang="en-US" altLang="zh-CN" dirty="0" err="1" smtClean="0"/>
              <a:t>unfriending</a:t>
            </a:r>
            <a:r>
              <a:rPr lang="en-US" altLang="zh-CN" dirty="0" smtClean="0"/>
              <a:t> vulnerable friends? </a:t>
            </a:r>
          </a:p>
          <a:p>
            <a:pPr lvl="1"/>
            <a:endParaRPr lang="en-US" altLang="zh-CN" dirty="0" smtClean="0"/>
          </a:p>
          <a:p>
            <a:pPr lvl="1"/>
            <a:r>
              <a:rPr lang="en-US" altLang="zh-CN" dirty="0" smtClean="0"/>
              <a:t>What will be the impact of K-hop or fringe users on a user’s vulnerability? </a:t>
            </a:r>
          </a:p>
          <a:p>
            <a:pPr lvl="1"/>
            <a:endParaRPr lang="en-US" altLang="zh-CN" dirty="0" smtClean="0"/>
          </a:p>
          <a:p>
            <a:pPr lvl="1"/>
            <a:r>
              <a:rPr lang="en-US" altLang="zh-CN" dirty="0" smtClean="0"/>
              <a:t>Exploring the tradeoff between a user’s degree of risk aversion and his public exposure.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611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discussion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dirty="0" smtClean="0"/>
              <a:t>How to set the tunable parameter </a:t>
            </a:r>
            <a:r>
              <a:rPr lang="en-US" altLang="zh-CN" dirty="0" smtClean="0">
                <a:latin typeface="Symbol" pitchFamily="18" charset="2"/>
              </a:rPr>
              <a:t>a</a:t>
            </a:r>
            <a:r>
              <a:rPr lang="en-US" altLang="zh-CN" dirty="0" smtClean="0"/>
              <a:t>?</a:t>
            </a:r>
          </a:p>
          <a:p>
            <a:endParaRPr lang="en-US" altLang="zh-CN" dirty="0" smtClean="0">
              <a:latin typeface="Symbol" pitchFamily="18" charset="2"/>
            </a:endParaRPr>
          </a:p>
          <a:p>
            <a:r>
              <a:rPr lang="en-US" altLang="zh-CN" dirty="0" smtClean="0"/>
              <a:t>How can general social network users calculate the vulnerabilities of their friend without knowing the global network condition?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How do you decide whether to add a new friend or not without knowing his or her indices?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Does it make sense to use the V-index to show the result?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8197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1"/>
          </p:nvPr>
        </p:nvSpPr>
        <p:spPr>
          <a:xfrm>
            <a:off x="2854131" y="5033949"/>
            <a:ext cx="4931830" cy="621241"/>
          </a:xfrm>
          <a:prstGeom prst="rect">
            <a:avLst/>
          </a:prstGeom>
        </p:spPr>
        <p:txBody>
          <a:bodyPr/>
          <a:lstStyle>
            <a:lvl1pPr marL="342900" marR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4272E"/>
              </a:buClr>
              <a:buSzTx/>
              <a:buFontTx/>
              <a:buNone/>
              <a:tabLst/>
              <a:defRPr lang="en-US" sz="1200" smtClean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Dept.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Comp. &amp; Info. Sci.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Eng., University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Florida, 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Gainesville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Florida, USA  32611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Text Placeholder 6"/>
          <p:cNvSpPr>
            <a:spLocks noGrp="1"/>
          </p:cNvSpPr>
          <p:nvPr>
            <p:ph type="body" idx="12"/>
          </p:nvPr>
        </p:nvSpPr>
        <p:spPr>
          <a:xfrm>
            <a:off x="352530" y="467330"/>
            <a:ext cx="5794873" cy="2189622"/>
          </a:xfrm>
          <a:prstGeom prst="rect">
            <a:avLst/>
          </a:prstGeom>
        </p:spPr>
        <p:txBody>
          <a:bodyPr anchor="b"/>
          <a:lstStyle>
            <a:lvl1pPr marL="0" indent="342900" algn="r">
              <a:spcBef>
                <a:spcPts val="0"/>
              </a:spcBef>
              <a:buFontTx/>
              <a:buNone/>
              <a:defRPr lang="en-US" sz="2800" b="1" dirty="0">
                <a:latin typeface="+mn-lt"/>
              </a:defRPr>
            </a:lvl1pPr>
          </a:lstStyle>
          <a:p>
            <a:r>
              <a:rPr lang="en-US" sz="3200" dirty="0" smtClean="0"/>
              <a:t>The </a:t>
            </a:r>
            <a:r>
              <a:rPr lang="en-US" sz="3200" dirty="0"/>
              <a:t>Walls Have </a:t>
            </a:r>
            <a:r>
              <a:rPr lang="en-US" sz="3200" dirty="0" smtClean="0"/>
              <a:t>Ears: </a:t>
            </a:r>
            <a:br>
              <a:rPr lang="en-US" sz="3200" dirty="0" smtClean="0"/>
            </a:br>
            <a:r>
              <a:rPr lang="en-US" sz="3200" dirty="0" smtClean="0"/>
              <a:t>Optimize </a:t>
            </a:r>
            <a:r>
              <a:rPr lang="en-US" sz="3200" dirty="0"/>
              <a:t>Sharing for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Visibility &amp;</a:t>
            </a:r>
            <a:r>
              <a:rPr lang="en-US" sz="3200" dirty="0"/>
              <a:t> </a:t>
            </a:r>
            <a:r>
              <a:rPr lang="en-US" sz="3200" dirty="0" smtClean="0"/>
              <a:t>Privacy </a:t>
            </a:r>
            <a:br>
              <a:rPr lang="en-US" sz="3200" dirty="0" smtClean="0"/>
            </a:br>
            <a:r>
              <a:rPr lang="en-US" sz="3200" dirty="0" smtClean="0"/>
              <a:t>in </a:t>
            </a:r>
            <a:r>
              <a:rPr lang="en-US" sz="3200" dirty="0"/>
              <a:t>Online Social </a:t>
            </a:r>
            <a:r>
              <a:rPr lang="en-US" sz="3200" dirty="0" smtClean="0"/>
              <a:t>Networks</a:t>
            </a:r>
            <a:endParaRPr lang="en-US" sz="3200" dirty="0"/>
          </a:p>
        </p:txBody>
      </p:sp>
      <p:pic>
        <p:nvPicPr>
          <p:cNvPr id="6152" name="Picture 8" descr="AP408H - Warning! Walls Have Ears (30x40cm Art Print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802" y="191905"/>
            <a:ext cx="285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987505" y="3836727"/>
            <a:ext cx="15969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  <a:latin typeface="Times New Roman" pitchFamily="18" charset="0"/>
                <a:cs typeface="+mn-cs"/>
              </a:rPr>
              <a:t>image via </a:t>
            </a:r>
            <a:r>
              <a:rPr lang="en-US" sz="1200" dirty="0" smtClean="0">
                <a:solidFill>
                  <a:prstClr val="black"/>
                </a:solidFill>
                <a:latin typeface="Times New Roman" pitchFamily="18" charset="0"/>
                <a:cs typeface="+mn-cs"/>
                <a:hlinkClick r:id="rId4"/>
              </a:rPr>
              <a:t>vinmag.com</a:t>
            </a:r>
            <a:endParaRPr lang="en-US" sz="1400" dirty="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6" name="Text Placeholder 6"/>
          <p:cNvSpPr>
            <a:spLocks noGrp="1"/>
          </p:cNvSpPr>
          <p:nvPr>
            <p:ph type="body" idx="1"/>
          </p:nvPr>
        </p:nvSpPr>
        <p:spPr>
          <a:xfrm>
            <a:off x="1343367" y="4531763"/>
            <a:ext cx="6445956" cy="382588"/>
          </a:xfrm>
          <a:prstGeom prst="rect">
            <a:avLst/>
          </a:prstGeom>
        </p:spPr>
        <p:txBody>
          <a:bodyPr anchor="ctr"/>
          <a:lstStyle>
            <a:lvl1pPr algn="r">
              <a:buFontTx/>
              <a:buNone/>
              <a:defRPr lang="en-US" sz="200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Thang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N.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Dinh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*,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Yilin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Shen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My T.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Thai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159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3592">
            <a:off x="551485" y="2811204"/>
            <a:ext cx="4195794" cy="1560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508436" y="4576149"/>
            <a:ext cx="15438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  <a:latin typeface="Times New Roman" pitchFamily="18" charset="0"/>
                <a:cs typeface="+mn-cs"/>
              </a:rPr>
              <a:t>image via </a:t>
            </a:r>
            <a:r>
              <a:rPr lang="en-US" sz="1200" dirty="0" smtClean="0">
                <a:solidFill>
                  <a:prstClr val="black"/>
                </a:solidFill>
                <a:latin typeface="Times New Roman" pitchFamily="18" charset="0"/>
                <a:cs typeface="+mn-cs"/>
                <a:hlinkClick r:id="rId6"/>
              </a:rPr>
              <a:t>AVG Tech</a:t>
            </a:r>
            <a:r>
              <a:rPr lang="en-US" sz="1200" dirty="0" smtClean="0">
                <a:solidFill>
                  <a:prstClr val="black"/>
                </a:solidFill>
                <a:latin typeface="Times New Roman" pitchFamily="18" charset="0"/>
                <a:cs typeface="+mn-cs"/>
              </a:rPr>
              <a:t>.</a:t>
            </a:r>
            <a:endParaRPr lang="en-US" sz="1400" dirty="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pic>
        <p:nvPicPr>
          <p:cNvPr id="6161" name="Picture 17" descr="https://encrypted-tbn3.gstatic.com/images?q=tbn:ANd9GcQeCi-AXZ7pEZA4hAj0GR7hN4v7Nm9zBuZuo-EpmQhC8UcVAef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7" y="61279"/>
            <a:ext cx="1007382" cy="102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28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Protection from Advertisers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Many ads out there</a:t>
            </a:r>
          </a:p>
          <a:p>
            <a:r>
              <a:rPr lang="en-US" dirty="0" smtClean="0"/>
              <a:t>Research focuses on block ads that fit into any of the following categories:</a:t>
            </a:r>
          </a:p>
          <a:p>
            <a:pPr lvl="1"/>
            <a:r>
              <a:rPr lang="en-US" dirty="0" smtClean="0"/>
              <a:t>Counterfeit goods, misleading or inaccurate claims</a:t>
            </a:r>
          </a:p>
          <a:p>
            <a:pPr lvl="1"/>
            <a:r>
              <a:rPr lang="en-US" dirty="0" smtClean="0"/>
              <a:t>Phishing, malware</a:t>
            </a:r>
          </a:p>
          <a:p>
            <a:r>
              <a:rPr lang="en-US" dirty="0" smtClean="0"/>
              <a:t>Machine learning approaches: </a:t>
            </a:r>
          </a:p>
          <a:p>
            <a:pPr lvl="1"/>
            <a:r>
              <a:rPr lang="en-US" dirty="0" smtClean="0"/>
              <a:t>Natural languages features: individual terms</a:t>
            </a:r>
          </a:p>
          <a:p>
            <a:pPr lvl="1"/>
            <a:r>
              <a:rPr lang="en-US" dirty="0" smtClean="0"/>
              <a:t>String based features: target international misspelling, typo manipulation</a:t>
            </a:r>
          </a:p>
          <a:p>
            <a:pPr lvl="1"/>
            <a:r>
              <a:rPr lang="en-US" dirty="0" smtClean="0"/>
              <a:t>Structural features: actual layout of the landing page? Where is the ad placed</a:t>
            </a:r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My T. Thai</a:t>
            </a:r>
          </a:p>
          <a:p>
            <a:pPr>
              <a:defRPr/>
            </a:pPr>
            <a:r>
              <a:rPr lang="en-US" smtClean="0"/>
              <a:t>mythai@cise.ufl.edu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7EA68-D4A4-47B5-B1EB-08AEB32A3B3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620000" y="0"/>
            <a:ext cx="1524000" cy="914400"/>
            <a:chOff x="7620000" y="0"/>
            <a:chExt cx="1524000" cy="914400"/>
          </a:xfrm>
        </p:grpSpPr>
        <p:grpSp>
          <p:nvGrpSpPr>
            <p:cNvPr id="8" name="Group 14"/>
            <p:cNvGrpSpPr/>
            <p:nvPr/>
          </p:nvGrpSpPr>
          <p:grpSpPr>
            <a:xfrm>
              <a:off x="7620000" y="0"/>
              <a:ext cx="1524000" cy="914400"/>
              <a:chOff x="7620000" y="0"/>
              <a:chExt cx="1524000" cy="914400"/>
            </a:xfrm>
          </p:grpSpPr>
          <p:cxnSp>
            <p:nvCxnSpPr>
              <p:cNvPr id="10" name="Straight Connector 9"/>
              <p:cNvCxnSpPr/>
              <p:nvPr/>
            </p:nvCxnSpPr>
            <p:spPr bwMode="auto">
              <a:xfrm>
                <a:off x="7772400" y="0"/>
                <a:ext cx="0" cy="9144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0C0"/>
                </a:solidFill>
                <a:prstDash val="solid"/>
                <a:round/>
                <a:headEnd type="oval" w="med" len="med"/>
                <a:tailEnd type="none" w="med" len="med"/>
              </a:ln>
              <a:effectLst/>
            </p:spPr>
          </p:cxnSp>
          <p:cxnSp>
            <p:nvCxnSpPr>
              <p:cNvPr id="11" name="Straight Connector 10"/>
              <p:cNvCxnSpPr/>
              <p:nvPr/>
            </p:nvCxnSpPr>
            <p:spPr bwMode="auto">
              <a:xfrm>
                <a:off x="7620000" y="762000"/>
                <a:ext cx="1524000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0C0"/>
                </a:solidFill>
                <a:prstDash val="solid"/>
                <a:round/>
                <a:headEnd type="oval" w="med" len="med"/>
                <a:tailEnd type="none" w="med" len="med"/>
              </a:ln>
              <a:effectLst/>
            </p:spPr>
          </p:cxnSp>
        </p:grpSp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372717"/>
              <a:ext cx="1523999" cy="3130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2838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381000" y="942069"/>
                <a:ext cx="8324850" cy="5216525"/>
              </a:xfrm>
            </p:spPr>
            <p:txBody>
              <a:bodyPr/>
              <a:lstStyle/>
              <a:p>
                <a:pPr marL="514350" indent="-514350">
                  <a:buFont typeface="+mj-lt"/>
                  <a:buAutoNum type="romanUcPeriod"/>
                </a:pPr>
                <a:r>
                  <a:rPr lang="en-US" sz="2400" dirty="0" smtClean="0"/>
                  <a:t>Introduction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2000" dirty="0" smtClean="0"/>
                  <a:t>OSNs: Privacy and Visibility trade-off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2000" dirty="0" smtClean="0"/>
                  <a:t>Privacy control via Trust Circle </a:t>
                </a:r>
              </a:p>
              <a:p>
                <a:pPr marL="514350" indent="-514350">
                  <a:buFont typeface="+mj-lt"/>
                  <a:buAutoNum type="romanUcPeriod"/>
                </a:pPr>
                <a:r>
                  <a:rPr lang="en-US" sz="2400" dirty="0" smtClean="0"/>
                  <a:t>Max Circle of Trust Problem (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𝛿</m:t>
                    </m:r>
                  </m:oMath>
                </a14:m>
                <a:r>
                  <a:rPr lang="en-US" sz="2400" dirty="0" smtClean="0"/>
                  <a:t>-MCT)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2000" dirty="0" smtClean="0"/>
                  <a:t>SML </a:t>
                </a:r>
                <a:r>
                  <a:rPr lang="en-US" sz="2000" dirty="0"/>
                  <a:t>L</a:t>
                </a:r>
                <a:r>
                  <a:rPr lang="en-US" sz="2000" dirty="0" smtClean="0"/>
                  <a:t>eakage Model &amp; Definitions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2000" dirty="0" smtClean="0"/>
                  <a:t>The Friends of Friends Surround (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/>
                      </a:rPr>
                      <m:t>𝛿</m:t>
                    </m:r>
                    <m:r>
                      <a:rPr lang="en-US" sz="2000" b="0" i="1" smtClean="0">
                        <a:latin typeface="Cambria Math"/>
                      </a:rPr>
                      <m:t>=2)</m:t>
                    </m:r>
                  </m:oMath>
                </a14:m>
                <a:endParaRPr lang="en-US" dirty="0" smtClean="0"/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2000" dirty="0" smtClean="0"/>
                  <a:t>The Further Neighborhood (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/>
                      </a:rPr>
                      <m:t>𝛿</m:t>
                    </m:r>
                    <m:r>
                      <a:rPr lang="en-US" sz="2000" b="0" i="1" smtClean="0">
                        <a:latin typeface="Cambria Math"/>
                      </a:rPr>
                      <m:t>&gt;2)</m:t>
                    </m:r>
                  </m:oMath>
                </a14:m>
                <a:endParaRPr lang="en-US" sz="2000" dirty="0" smtClean="0"/>
              </a:p>
              <a:p>
                <a:pPr marL="514350" indent="-514350">
                  <a:buFont typeface="+mj-lt"/>
                  <a:buAutoNum type="romanUcPeriod"/>
                </a:pPr>
                <a:r>
                  <a:rPr lang="en-US" sz="2400" dirty="0" smtClean="0"/>
                  <a:t>Experimental Study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2000" dirty="0" smtClean="0"/>
                  <a:t>Dataset &amp; Measurements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2000" dirty="0" smtClean="0"/>
                  <a:t>Results</a:t>
                </a:r>
              </a:p>
              <a:p>
                <a:pPr marL="514350" indent="-457200">
                  <a:buFont typeface="+mj-lt"/>
                  <a:buAutoNum type="romanUcPeriod"/>
                </a:pPr>
                <a:r>
                  <a:rPr lang="en-US" dirty="0" smtClean="0"/>
                  <a:t>Discussion</a:t>
                </a:r>
                <a:endParaRPr lang="en-US" sz="2600" dirty="0" smtClean="0"/>
              </a:p>
              <a:p>
                <a:pPr marL="1371600" lvl="2" indent="-514350">
                  <a:buFont typeface="+mj-lt"/>
                  <a:buAutoNum type="romanUcPeriod"/>
                </a:pPr>
                <a:endParaRPr lang="en-US" sz="2400" dirty="0" smtClean="0"/>
              </a:p>
              <a:p>
                <a:pPr marL="1371600" lvl="2" indent="-514350">
                  <a:buFont typeface="+mj-lt"/>
                  <a:buAutoNum type="romanUcPeriod"/>
                </a:pPr>
                <a:endParaRPr lang="en-US" sz="2400" dirty="0" smtClean="0"/>
              </a:p>
              <a:p>
                <a:pPr marL="971550" lvl="1" indent="-514350">
                  <a:buFont typeface="+mj-lt"/>
                  <a:buAutoNum type="romanUcPeriod"/>
                </a:pPr>
                <a:r>
                  <a:rPr lang="en-US" dirty="0"/>
                  <a:t>	</a:t>
                </a:r>
                <a:endParaRPr lang="en-US" dirty="0" smtClean="0"/>
              </a:p>
              <a:p>
                <a:pPr marL="971550" lvl="1" indent="-514350">
                  <a:buFont typeface="+mj-lt"/>
                  <a:buAutoNum type="romanUcPeriod"/>
                </a:pPr>
                <a:endParaRPr lang="en-US" dirty="0" smtClean="0"/>
              </a:p>
              <a:p>
                <a:pPr marL="971550" lvl="1" indent="-514350">
                  <a:buFont typeface="+mj-lt"/>
                  <a:buAutoNum type="romanUcPeriod"/>
                </a:pPr>
                <a:endParaRPr lang="en-US" dirty="0" smtClean="0"/>
              </a:p>
              <a:p>
                <a:pPr marL="971550" lvl="1" indent="-514350">
                  <a:buFont typeface="+mj-lt"/>
                  <a:buAutoNum type="romanUcPeriod"/>
                </a:pPr>
                <a:endParaRPr lang="en-US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000" y="942069"/>
                <a:ext cx="8324850" cy="5216525"/>
              </a:xfrm>
              <a:blipFill rotWithShape="1">
                <a:blip r:embed="rId2"/>
                <a:stretch>
                  <a:fillRect l="-1026" t="-819" b="-11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5035117" y="6458238"/>
            <a:ext cx="1657350" cy="203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298876" y="6408305"/>
            <a:ext cx="762000" cy="365125"/>
          </a:xfrm>
          <a:prstGeom prst="rect">
            <a:avLst/>
          </a:prstGeom>
        </p:spPr>
        <p:txBody>
          <a:bodyPr/>
          <a:lstStyle/>
          <a:p>
            <a:fld id="{B10B4E02-7974-49DC-B796-DD0665C87519}" type="slidenum">
              <a:rPr lang="en-US" smtClean="0">
                <a:solidFill>
                  <a:prstClr val="white"/>
                </a:solidFill>
              </a:rPr>
              <a:pPr/>
              <a:t>40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971896" y="2093267"/>
            <a:ext cx="2020105" cy="2906762"/>
            <a:chOff x="6572249" y="1424285"/>
            <a:chExt cx="2020105" cy="2906762"/>
          </a:xfrm>
        </p:grpSpPr>
        <p:sp>
          <p:nvSpPr>
            <p:cNvPr id="2" name="TextBox 1"/>
            <p:cNvSpPr txBox="1"/>
            <p:nvPr/>
          </p:nvSpPr>
          <p:spPr>
            <a:xfrm>
              <a:off x="6572249" y="1424285"/>
              <a:ext cx="20201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  <a:latin typeface="Times New Roman" pitchFamily="18" charset="0"/>
                  <a:cs typeface="+mn-cs"/>
                </a:rPr>
                <a:t>More visibility</a:t>
              </a:r>
              <a:endParaRPr lang="en-US" sz="2400" dirty="0">
                <a:solidFill>
                  <a:srgbClr val="FF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572249" y="3869382"/>
              <a:ext cx="18501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0070C0"/>
                  </a:solidFill>
                  <a:latin typeface="Times New Roman" pitchFamily="18" charset="0"/>
                  <a:cs typeface="+mn-cs"/>
                </a:rPr>
                <a:t>More privacy</a:t>
              </a:r>
              <a:endParaRPr lang="en-US" sz="2400" dirty="0">
                <a:solidFill>
                  <a:srgbClr val="0070C0"/>
                </a:solidFill>
                <a:latin typeface="Times New Roman" pitchFamily="18" charset="0"/>
                <a:cs typeface="+mn-cs"/>
              </a:endParaRPr>
            </a:p>
          </p:txBody>
        </p:sp>
        <p:pic>
          <p:nvPicPr>
            <p:cNvPr id="1126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6920" y="2033059"/>
              <a:ext cx="556429" cy="173884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pic>
        <p:nvPicPr>
          <p:cNvPr id="12" name="Picture 11" descr="http://jms492fall11.wikispaces.com/file/view/Austin-Social-Media-company.jpg/251268338/Austin-Social-Media-compan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436" y="3816697"/>
            <a:ext cx="2308384" cy="171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325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://culturalpropertylaw.files.wordpress.com/2010/04/cash_rebates_2-238134852_st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641" y="4176712"/>
            <a:ext cx="1749425" cy="174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Online Social Networks (OSNs):</a:t>
            </a:r>
          </a:p>
          <a:p>
            <a:pPr lvl="1">
              <a:buFont typeface="Arial" pitchFamily="34" charset="0"/>
              <a:buChar char="+"/>
            </a:pPr>
            <a:r>
              <a:rPr lang="en-US" dirty="0" smtClean="0">
                <a:solidFill>
                  <a:srgbClr val="00B0F0"/>
                </a:solidFill>
              </a:rPr>
              <a:t>Keep friends &amp; family &amp; fans updated</a:t>
            </a:r>
          </a:p>
          <a:p>
            <a:pPr lvl="1">
              <a:buFont typeface="Arial" pitchFamily="34" charset="0"/>
              <a:buChar char="+"/>
            </a:pPr>
            <a:r>
              <a:rPr lang="en-US" dirty="0" smtClean="0">
                <a:solidFill>
                  <a:srgbClr val="00B0F0"/>
                </a:solidFill>
              </a:rPr>
              <a:t>Networking, collaborating</a:t>
            </a:r>
          </a:p>
          <a:p>
            <a:pPr lvl="1">
              <a:buFont typeface="Arial" pitchFamily="34" charset="0"/>
              <a:buChar char="+"/>
            </a:pPr>
            <a:r>
              <a:rPr lang="en-US" dirty="0" smtClean="0">
                <a:solidFill>
                  <a:srgbClr val="00B0F0"/>
                </a:solidFill>
              </a:rPr>
              <a:t>Promote brand name, product, etc.</a:t>
            </a:r>
          </a:p>
          <a:p>
            <a:pPr lvl="1">
              <a:buFont typeface="Arial" pitchFamily="34" charset="0"/>
              <a:buChar char="+"/>
            </a:pPr>
            <a:r>
              <a:rPr lang="en-US" dirty="0" smtClean="0">
                <a:solidFill>
                  <a:srgbClr val="00B0F0"/>
                </a:solidFill>
              </a:rPr>
              <a:t>…</a:t>
            </a:r>
          </a:p>
          <a:p>
            <a:pPr lvl="1">
              <a:buFont typeface="Arial" pitchFamily="34" charset="0"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Spread of misinformation</a:t>
            </a:r>
          </a:p>
          <a:p>
            <a:pPr lvl="1">
              <a:buFont typeface="Arial" pitchFamily="34" charset="0"/>
              <a:buChar char="-"/>
            </a:pPr>
            <a:r>
              <a:rPr lang="en-US" dirty="0">
                <a:solidFill>
                  <a:srgbClr val="FF0000"/>
                </a:solidFill>
              </a:rPr>
              <a:t>Private information gets </a:t>
            </a:r>
            <a:r>
              <a:rPr lang="en-US" dirty="0" smtClean="0">
                <a:solidFill>
                  <a:srgbClr val="FF0000"/>
                </a:solidFill>
              </a:rPr>
              <a:t>exposed to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endParaRPr lang="en-US" sz="2800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r>
              <a:rPr lang="en-US" sz="2800" b="1" i="1" dirty="0">
                <a:solidFill>
                  <a:srgbClr val="FF0000"/>
                </a:solidFill>
              </a:rPr>
              <a:t>unwanted </a:t>
            </a:r>
            <a:r>
              <a:rPr lang="en-US" sz="2800" b="1" i="1" dirty="0" smtClean="0">
                <a:solidFill>
                  <a:srgbClr val="FF0000"/>
                </a:solidFill>
              </a:rPr>
              <a:t>targets!</a:t>
            </a:r>
            <a:endParaRPr lang="en-US" b="1" dirty="0">
              <a:solidFill>
                <a:srgbClr val="FF0000"/>
              </a:solidFill>
            </a:endParaRPr>
          </a:p>
          <a:p>
            <a:pPr lvl="1">
              <a:buFont typeface="Arial" pitchFamily="34" charset="0"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…</a:t>
            </a:r>
          </a:p>
          <a:p>
            <a:pPr marL="457200" lvl="1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1.1 </a:t>
            </a:r>
            <a:r>
              <a:rPr lang="en-US" sz="2000" dirty="0" smtClean="0"/>
              <a:t>OSNs: Privacy-Visibility Trade-off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5035117" y="6458238"/>
            <a:ext cx="1657350" cy="203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98876" y="6408305"/>
            <a:ext cx="762000" cy="365125"/>
          </a:xfrm>
          <a:prstGeom prst="rect">
            <a:avLst/>
          </a:prstGeom>
        </p:spPr>
        <p:txBody>
          <a:bodyPr/>
          <a:lstStyle/>
          <a:p>
            <a:fld id="{6BDC6CA1-3079-41D7-B342-FC2EBDE55DF0}" type="slidenum">
              <a:rPr lang="en-US" smtClean="0">
                <a:solidFill>
                  <a:prstClr val="white"/>
                </a:solidFill>
              </a:rPr>
              <a:pPr/>
              <a:t>41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153607" y="159657"/>
            <a:ext cx="2540450" cy="522514"/>
          </a:xfrm>
        </p:spPr>
        <p:txBody>
          <a:bodyPr/>
          <a:lstStyle/>
          <a:p>
            <a:r>
              <a:rPr lang="en-US" dirty="0" smtClean="0"/>
              <a:t>I. Introduction</a:t>
            </a:r>
            <a:endParaRPr lang="en-US" dirty="0"/>
          </a:p>
        </p:txBody>
      </p:sp>
      <p:sp>
        <p:nvSpPr>
          <p:cNvPr id="25" name="TextBox 5"/>
          <p:cNvSpPr txBox="1"/>
          <p:nvPr/>
        </p:nvSpPr>
        <p:spPr>
          <a:xfrm>
            <a:off x="6642080" y="2891797"/>
            <a:ext cx="20209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 smtClean="0">
                <a:solidFill>
                  <a:prstClr val="black"/>
                </a:solidFill>
              </a:rPr>
              <a:t>Image via </a:t>
            </a:r>
            <a:r>
              <a:rPr lang="en-US" sz="1000" dirty="0">
                <a:solidFill>
                  <a:prstClr val="black"/>
                </a:solidFill>
                <a:hlinkClick r:id="rId4"/>
              </a:rPr>
              <a:t>www.wikispaces.com</a:t>
            </a:r>
            <a:endParaRPr lang="en-US" sz="1000" dirty="0" smtClean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27846" y="3377827"/>
            <a:ext cx="2849074" cy="224676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white"/>
                </a:solidFill>
                <a:latin typeface="Segoe UI Symbol" pitchFamily="34" charset="0"/>
                <a:ea typeface="Segoe UI Symbol" pitchFamily="34" charset="0"/>
              </a:rPr>
              <a:t>Girls Robbed After Posting Photo of Grandma’s </a:t>
            </a:r>
            <a:r>
              <a:rPr lang="en-US" sz="2400" dirty="0">
                <a:solidFill>
                  <a:prstClr val="white"/>
                </a:solidFill>
                <a:latin typeface="Segoe UI Symbol" pitchFamily="34" charset="0"/>
                <a:ea typeface="Segoe UI Symbol" pitchFamily="34" charset="0"/>
              </a:rPr>
              <a:t>S</a:t>
            </a:r>
            <a:r>
              <a:rPr lang="en-US" sz="2400" dirty="0" smtClean="0">
                <a:solidFill>
                  <a:prstClr val="white"/>
                </a:solidFill>
                <a:latin typeface="Segoe UI Symbol" pitchFamily="34" charset="0"/>
                <a:ea typeface="Segoe UI Symbol" pitchFamily="34" charset="0"/>
              </a:rPr>
              <a:t>aving on Facebook</a:t>
            </a:r>
          </a:p>
          <a:p>
            <a:endParaRPr lang="en-US" sz="2400" dirty="0" smtClean="0">
              <a:solidFill>
                <a:prstClr val="white"/>
              </a:solidFill>
            </a:endParaRPr>
          </a:p>
          <a:p>
            <a:r>
              <a:rPr lang="en-US" sz="2000" dirty="0" err="1" smtClean="0">
                <a:solidFill>
                  <a:prstClr val="white"/>
                </a:solidFill>
              </a:rPr>
              <a:t>Dailymail</a:t>
            </a:r>
            <a:r>
              <a:rPr lang="en-US" sz="2000" dirty="0" smtClean="0">
                <a:solidFill>
                  <a:prstClr val="white"/>
                </a:solidFill>
              </a:rPr>
              <a:t>, UK, May’12</a:t>
            </a:r>
            <a:endParaRPr lang="en-US" sz="2000" dirty="0">
              <a:solidFill>
                <a:prstClr val="white"/>
              </a:solidFill>
            </a:endParaRPr>
          </a:p>
        </p:txBody>
      </p:sp>
      <p:pic>
        <p:nvPicPr>
          <p:cNvPr id="24" name="Picture 23" descr="http://jms492fall11.wikispaces.com/file/view/Austin-Social-Media-company.jpg/251268338/Austin-Social-Media-compan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632" y="1052251"/>
            <a:ext cx="2308384" cy="171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urricane Sandy &quot;Frankenstorm&quot; Fake Phot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066" y="1052251"/>
            <a:ext cx="2726853" cy="200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4930" y="3061818"/>
            <a:ext cx="21371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latin typeface="Times New Roman" pitchFamily="18" charset="0"/>
                <a:cs typeface="+mn-cs"/>
              </a:rPr>
              <a:t>500,000 shares over 2 days</a:t>
            </a:r>
            <a:endParaRPr lang="en-US" sz="1400" dirty="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96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Much of shared information is sensitive</a:t>
            </a:r>
          </a:p>
          <a:p>
            <a:pPr lvl="1"/>
            <a:r>
              <a:rPr lang="en-US" dirty="0" smtClean="0"/>
              <a:t>Location, </a:t>
            </a:r>
            <a:r>
              <a:rPr lang="en-US" dirty="0"/>
              <a:t>p</a:t>
            </a:r>
            <a:r>
              <a:rPr lang="en-US" dirty="0" smtClean="0"/>
              <a:t>et name, car (security questions), </a:t>
            </a:r>
            <a:br>
              <a:rPr lang="en-US" dirty="0" smtClean="0"/>
            </a:br>
            <a:r>
              <a:rPr lang="en-US" dirty="0" smtClean="0"/>
              <a:t>your hobbies, interests</a:t>
            </a:r>
          </a:p>
          <a:p>
            <a:pPr lvl="1"/>
            <a:r>
              <a:rPr lang="en-US" dirty="0" smtClean="0"/>
              <a:t>Photos of Last Friday Night party</a:t>
            </a:r>
          </a:p>
          <a:p>
            <a:r>
              <a:rPr lang="en-US" sz="2800" dirty="0" smtClean="0"/>
              <a:t>Unwanted targets (UTs)</a:t>
            </a:r>
          </a:p>
          <a:p>
            <a:pPr lvl="1"/>
            <a:r>
              <a:rPr lang="en-US" sz="2600" dirty="0" smtClean="0"/>
              <a:t>Criminal, sexual offender, </a:t>
            </a:r>
            <a:r>
              <a:rPr lang="en-US" sz="2600" dirty="0" err="1" smtClean="0"/>
              <a:t>etc</a:t>
            </a:r>
            <a:endParaRPr lang="en-US" sz="2600" dirty="0" smtClean="0"/>
          </a:p>
          <a:p>
            <a:pPr lvl="1"/>
            <a:r>
              <a:rPr lang="en-US" sz="2600" dirty="0" smtClean="0"/>
              <a:t>OR “Less </a:t>
            </a:r>
            <a:r>
              <a:rPr lang="en-US" sz="2600" dirty="0"/>
              <a:t>legitimate</a:t>
            </a:r>
            <a:r>
              <a:rPr lang="en-US" sz="2600" dirty="0" smtClean="0"/>
              <a:t>”: Parents, Bosses, etc. </a:t>
            </a:r>
            <a:r>
              <a:rPr lang="en-US" sz="2600" dirty="0">
                <a:sym typeface="Wingdings" pitchFamily="2" charset="2"/>
              </a:rPr>
              <a:t></a:t>
            </a:r>
            <a:endParaRPr lang="en-US" sz="2600" b="1" dirty="0" smtClean="0"/>
          </a:p>
          <a:p>
            <a:pPr lvl="1"/>
            <a:r>
              <a:rPr lang="en-US" dirty="0" smtClean="0"/>
              <a:t>OR</a:t>
            </a:r>
            <a:r>
              <a:rPr lang="en-US" b="1" dirty="0" smtClean="0"/>
              <a:t> </a:t>
            </a:r>
            <a:r>
              <a:rPr lang="en-US" dirty="0" smtClean="0"/>
              <a:t>users with weak privacy-settings who can expose your personal information</a:t>
            </a:r>
          </a:p>
          <a:p>
            <a:r>
              <a:rPr lang="en-US" sz="2800" dirty="0"/>
              <a:t>Unfriend with all unwanted targets?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1.1 </a:t>
            </a:r>
            <a:r>
              <a:rPr lang="en-US" sz="2000" dirty="0"/>
              <a:t>OSNs: </a:t>
            </a:r>
            <a:r>
              <a:rPr lang="en-US" sz="2000" dirty="0" smtClean="0"/>
              <a:t>Privacy-Visibility…(cont’d)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2BAA75-E530-4D8A-BAF6-D98276AEC2C4}" type="slidenum">
              <a:rPr lang="en-US" smtClean="0">
                <a:solidFill>
                  <a:prstClr val="white"/>
                </a:solidFill>
              </a:rPr>
              <a:pPr/>
              <a:t>42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I. Introduction</a:t>
            </a:r>
          </a:p>
          <a:p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364" y="1085850"/>
            <a:ext cx="5159850" cy="4991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612" y="995362"/>
            <a:ext cx="5838791" cy="5100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175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allfacebook.com/files/2011/07/google_plus_circles_gra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0041"/>
            <a:ext cx="5715000" cy="158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Visibility </a:t>
            </a:r>
            <a:r>
              <a:rPr lang="en-US" dirty="0"/>
              <a:t>– Privacy trade-off</a:t>
            </a:r>
          </a:p>
          <a:p>
            <a:pPr lvl="1"/>
            <a:r>
              <a:rPr lang="en-US" dirty="0"/>
              <a:t>Do NOT use OSNs</a:t>
            </a:r>
          </a:p>
          <a:p>
            <a:pPr lvl="1"/>
            <a:r>
              <a:rPr lang="en-US" dirty="0"/>
              <a:t>View-only: share-nothing </a:t>
            </a:r>
            <a:r>
              <a:rPr lang="en-US" dirty="0" smtClean="0"/>
              <a:t>accounts</a:t>
            </a:r>
          </a:p>
          <a:p>
            <a:pPr lvl="1"/>
            <a:r>
              <a:rPr lang="en-US" dirty="0"/>
              <a:t>Selective sharing:</a:t>
            </a:r>
          </a:p>
          <a:p>
            <a:pPr lvl="2"/>
            <a:r>
              <a:rPr lang="en-US" dirty="0"/>
              <a:t>Circles (Google </a:t>
            </a:r>
            <a:r>
              <a:rPr lang="en-US" dirty="0" smtClean="0"/>
              <a:t>+)	</a:t>
            </a:r>
            <a:endParaRPr lang="en-US" dirty="0"/>
          </a:p>
          <a:p>
            <a:pPr lvl="2"/>
            <a:r>
              <a:rPr lang="en-US" dirty="0"/>
              <a:t>Friend groups (Facebook)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1.1 </a:t>
            </a:r>
            <a:r>
              <a:rPr lang="en-US" sz="2000" dirty="0"/>
              <a:t>OSNs: Privacy-Visibility…(cont’d)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2BAA75-E530-4D8A-BAF6-D98276AEC2C4}" type="slidenum">
              <a:rPr lang="en-US" smtClean="0">
                <a:solidFill>
                  <a:prstClr val="white"/>
                </a:solidFill>
              </a:rPr>
              <a:pPr/>
              <a:t>43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I. Introduction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 bwMode="auto">
          <a:xfrm>
            <a:off x="6727767" y="1457325"/>
            <a:ext cx="1104900" cy="24765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smtClean="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6732341" y="1457325"/>
            <a:ext cx="1104900" cy="24765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smtClean="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81474" y="1123890"/>
            <a:ext cx="1024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+mn-cs"/>
              </a:rPr>
              <a:t>Privacy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80402" y="1120728"/>
            <a:ext cx="11690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Visibility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6799982" y="1952625"/>
            <a:ext cx="1104900" cy="24765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smtClean="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6732341" y="1952625"/>
            <a:ext cx="1100326" cy="24765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smtClean="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935995" y="2466975"/>
            <a:ext cx="1104900" cy="24765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smtClean="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6751391" y="2466975"/>
            <a:ext cx="601041" cy="24765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smtClean="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826245"/>
            <a:ext cx="3342529" cy="330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970168" y="6004155"/>
            <a:ext cx="2629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+mn-cs"/>
              </a:rPr>
              <a:t>Image via blog.facebook.com</a:t>
            </a:r>
            <a:endParaRPr lang="en-US" sz="1600" dirty="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23551" y="5479582"/>
            <a:ext cx="20986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+mn-cs"/>
              </a:rPr>
              <a:t>Image via blogads.com</a:t>
            </a:r>
            <a:endParaRPr lang="en-US" sz="1600" dirty="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90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904589"/>
            <a:ext cx="8135679" cy="5216525"/>
          </a:xfrm>
        </p:spPr>
        <p:txBody>
          <a:bodyPr/>
          <a:lstStyle/>
          <a:p>
            <a:r>
              <a:rPr lang="en-US" dirty="0" smtClean="0"/>
              <a:t>Limitation of Selective Sharing: </a:t>
            </a:r>
          </a:p>
          <a:p>
            <a:pPr lvl="1"/>
            <a:r>
              <a:rPr lang="en-US" dirty="0" smtClean="0"/>
              <a:t>Manual customization for specific situation.</a:t>
            </a:r>
          </a:p>
          <a:p>
            <a:pPr lvl="1"/>
            <a:r>
              <a:rPr lang="en-US" dirty="0" smtClean="0"/>
              <a:t>Often do NOT consider connection pattern beyond the first hop.</a:t>
            </a:r>
          </a:p>
          <a:p>
            <a:pPr lvl="1"/>
            <a:r>
              <a:rPr lang="en-US" dirty="0" smtClean="0"/>
              <a:t>Unwanted targets might be hard to detect manually (access to criminal record, privacy-settings, etc.)</a:t>
            </a:r>
          </a:p>
          <a:p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2BAA75-E530-4D8A-BAF6-D98276AEC2C4}" type="slidenum">
              <a:rPr lang="en-US" smtClean="0">
                <a:solidFill>
                  <a:prstClr val="white"/>
                </a:solidFill>
              </a:rPr>
              <a:pPr/>
              <a:t>44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I. Introduction</a:t>
            </a:r>
            <a:endParaRPr lang="en-US" dirty="0"/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381000" y="171450"/>
            <a:ext cx="5410200" cy="536575"/>
          </a:xfrm>
        </p:spPr>
        <p:txBody>
          <a:bodyPr/>
          <a:lstStyle/>
          <a:p>
            <a:r>
              <a:rPr lang="en-US" sz="2000" dirty="0" smtClean="0"/>
              <a:t>1.1 </a:t>
            </a:r>
            <a:r>
              <a:rPr lang="en-US" sz="2000" dirty="0"/>
              <a:t>OSNs: </a:t>
            </a:r>
            <a:r>
              <a:rPr lang="en-US" sz="2000" dirty="0" smtClean="0"/>
              <a:t>Privacy-Visibility…(cont’d)</a:t>
            </a:r>
            <a:endParaRPr lang="en-US" sz="2000" dirty="0"/>
          </a:p>
        </p:txBody>
      </p:sp>
      <p:pic>
        <p:nvPicPr>
          <p:cNvPr id="4100" name="Picture 4" descr="C:\Users\Thang\Desktop\cikm\g+circl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376" y="-252248"/>
            <a:ext cx="5638910" cy="86309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872597" y="5413360"/>
            <a:ext cx="40783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latin typeface="Times New Roman" pitchFamily="18" charset="0"/>
                <a:cs typeface="+mn-cs"/>
              </a:rPr>
              <a:t>Image via happyplace.com (with minor modification )</a:t>
            </a:r>
            <a:endParaRPr lang="en-US" sz="1400" dirty="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87621" y="2273322"/>
            <a:ext cx="2175298" cy="10772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D4272E"/>
                </a:solidFill>
                <a:latin typeface="Arial Black"/>
              </a:rPr>
              <a:t>EXTREME</a:t>
            </a:r>
          </a:p>
          <a:p>
            <a:r>
              <a:rPr lang="en-US" sz="3600" dirty="0" smtClean="0">
                <a:solidFill>
                  <a:prstClr val="white"/>
                </a:solidFill>
                <a:latin typeface="Arial Narrow" pitchFamily="34" charset="0"/>
                <a:ea typeface="Tahoma" pitchFamily="34" charset="0"/>
                <a:cs typeface="Tahoma" pitchFamily="34" charset="0"/>
              </a:rPr>
              <a:t>CIRCLING</a:t>
            </a:r>
            <a:endParaRPr lang="en-US" sz="2800" dirty="0">
              <a:solidFill>
                <a:prstClr val="white"/>
              </a:solidFill>
              <a:latin typeface="Arial Narrow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41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380999" y="1000125"/>
                <a:ext cx="7343633" cy="5216525"/>
              </a:xfrm>
            </p:spPr>
            <p:txBody>
              <a:bodyPr/>
              <a:lstStyle/>
              <a:p>
                <a:r>
                  <a:rPr lang="en-US" sz="2400" dirty="0" smtClean="0"/>
                  <a:t>Our approach: </a:t>
                </a:r>
              </a:p>
              <a:p>
                <a:pPr lvl="1"/>
                <a:r>
                  <a:rPr lang="en-US" sz="2200" dirty="0" smtClean="0"/>
                  <a:t>Construct </a:t>
                </a:r>
                <a:r>
                  <a:rPr lang="en-US" sz="2200" i="1" dirty="0" smtClean="0"/>
                  <a:t>on-the-fly</a:t>
                </a:r>
                <a:r>
                  <a:rPr lang="en-US" sz="2200" dirty="0" smtClean="0"/>
                  <a:t> </a:t>
                </a:r>
                <a:r>
                  <a:rPr lang="en-US" sz="2200" dirty="0" smtClean="0">
                    <a:solidFill>
                      <a:srgbClr val="0070C0"/>
                    </a:solidFill>
                  </a:rPr>
                  <a:t>Trust Circle</a:t>
                </a:r>
              </a:p>
              <a:p>
                <a:r>
                  <a:rPr lang="en-US" sz="2400" dirty="0" smtClean="0"/>
                  <a:t>Input:</a:t>
                </a:r>
              </a:p>
              <a:p>
                <a:pPr lvl="1"/>
                <a:r>
                  <a:rPr lang="en-US" sz="2200" dirty="0" smtClean="0"/>
                  <a:t>Unwanted targets </a:t>
                </a:r>
              </a:p>
              <a:p>
                <a:pPr lvl="1"/>
                <a:r>
                  <a:rPr lang="en-US" sz="2200" dirty="0" smtClean="0"/>
                  <a:t>A risk level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/>
                      </a:rPr>
                      <m:t>𝜏</m:t>
                    </m:r>
                    <m:r>
                      <a:rPr lang="en-US" sz="2200" b="0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sz="2200" dirty="0" smtClean="0"/>
                  <a:t>of privacy breach</a:t>
                </a:r>
              </a:p>
              <a:p>
                <a:r>
                  <a:rPr lang="en-US" dirty="0" smtClean="0"/>
                  <a:t>Output</a:t>
                </a:r>
              </a:p>
              <a:p>
                <a:pPr lvl="1"/>
                <a:r>
                  <a:rPr lang="en-US" dirty="0" smtClean="0"/>
                  <a:t>A trust circle (list of friends) that </a:t>
                </a:r>
              </a:p>
              <a:p>
                <a:pPr lvl="2"/>
                <a:r>
                  <a:rPr lang="en-US" dirty="0" smtClean="0"/>
                  <a:t>MAXIMIZE the visibility of the message</a:t>
                </a:r>
              </a:p>
              <a:p>
                <a:pPr lvl="2"/>
                <a:r>
                  <a:rPr lang="en-US" dirty="0" smtClean="0"/>
                  <a:t>The exposure risk to unwanted targets does not exceeds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𝜏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0999" y="1000125"/>
                <a:ext cx="7343633" cy="5216525"/>
              </a:xfrm>
              <a:blipFill rotWithShape="1">
                <a:blip r:embed="rId2"/>
                <a:stretch>
                  <a:fillRect l="-1245" t="-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1.2 Privacy control via Trust Circle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2BAA75-E530-4D8A-BAF6-D98276AEC2C4}" type="slidenum">
              <a:rPr lang="en-US" smtClean="0">
                <a:solidFill>
                  <a:prstClr val="white"/>
                </a:solidFill>
              </a:rPr>
              <a:pPr/>
              <a:t>45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I. Introduction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511345" y="1056148"/>
            <a:ext cx="1024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+mn-cs"/>
              </a:rPr>
              <a:t>Privacy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80402" y="1056930"/>
            <a:ext cx="1073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Visibility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7453420" y="1456258"/>
            <a:ext cx="1127054" cy="226966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smtClean="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453667" y="1456258"/>
            <a:ext cx="999754" cy="226966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smtClean="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38" y="1456258"/>
            <a:ext cx="8510563" cy="3434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http://mlkshk.com/r/AUN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220" y="3102837"/>
            <a:ext cx="2314575" cy="2381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70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  <p:bldP spid="1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Coming next !</a:t>
            </a:r>
          </a:p>
          <a:p>
            <a:pPr lvl="1"/>
            <a:r>
              <a:rPr lang="en-US" dirty="0" smtClean="0"/>
              <a:t>How the information leaks from the source?</a:t>
            </a:r>
          </a:p>
          <a:p>
            <a:pPr lvl="1"/>
            <a:r>
              <a:rPr lang="en-US" dirty="0" smtClean="0"/>
              <a:t>Method to compute the leakage probability w.r.t. particular unwanted target.</a:t>
            </a:r>
          </a:p>
          <a:p>
            <a:pPr lvl="1"/>
            <a:r>
              <a:rPr lang="en-US" i="1" dirty="0" smtClean="0"/>
              <a:t>On-the-fly</a:t>
            </a:r>
            <a:r>
              <a:rPr lang="en-US" dirty="0" smtClean="0"/>
              <a:t> algorithms to construct the trust circle for large OSNs.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1.2 Privacy control via Trust Circle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2BAA75-E530-4D8A-BAF6-D98276AEC2C4}" type="slidenum">
              <a:rPr lang="en-US" smtClean="0">
                <a:solidFill>
                  <a:prstClr val="white"/>
                </a:solidFill>
              </a:rPr>
              <a:pPr/>
              <a:t>46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I. 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12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381000" y="942069"/>
                <a:ext cx="8324850" cy="5216525"/>
              </a:xfrm>
            </p:spPr>
            <p:txBody>
              <a:bodyPr/>
              <a:lstStyle/>
              <a:p>
                <a:pPr marL="514350" indent="-514350">
                  <a:buFont typeface="+mj-lt"/>
                  <a:buAutoNum type="romanUcPeriod"/>
                </a:pPr>
                <a:r>
                  <a:rPr lang="en-US" sz="2000" dirty="0" smtClean="0">
                    <a:solidFill>
                      <a:schemeClr val="bg1">
                        <a:lumMod val="65000"/>
                      </a:schemeClr>
                    </a:solidFill>
                  </a:rPr>
                  <a:t>Introduction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1800" dirty="0" smtClean="0">
                    <a:solidFill>
                      <a:schemeClr val="bg1">
                        <a:lumMod val="65000"/>
                      </a:schemeClr>
                    </a:solidFill>
                  </a:rPr>
                  <a:t>OSNs: Privacy and Visibility trade-off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1800" dirty="0" smtClean="0">
                    <a:solidFill>
                      <a:schemeClr val="bg1">
                        <a:lumMod val="65000"/>
                      </a:schemeClr>
                    </a:solidFill>
                  </a:rPr>
                  <a:t>Privacy control via Trust Circle </a:t>
                </a:r>
                <a:endParaRPr lang="en-US" sz="1800" b="1" dirty="0" smtClean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514350" indent="-514350">
                  <a:buFont typeface="+mj-lt"/>
                  <a:buAutoNum type="romanUcPeriod"/>
                </a:pPr>
                <a:r>
                  <a:rPr lang="en-US" sz="2400" b="1" dirty="0" smtClean="0"/>
                  <a:t>MAXIMIZE CIRCLE OF TRUST PROBLEM (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/>
                      </a:rPr>
                      <m:t>𝜹</m:t>
                    </m:r>
                  </m:oMath>
                </a14:m>
                <a:r>
                  <a:rPr lang="en-US" sz="2400" b="1" dirty="0" smtClean="0"/>
                  <a:t>-MCT)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2000" b="1" dirty="0" smtClean="0"/>
                  <a:t>SML </a:t>
                </a:r>
                <a:r>
                  <a:rPr lang="en-US" sz="2000" b="1" dirty="0"/>
                  <a:t>L</a:t>
                </a:r>
                <a:r>
                  <a:rPr lang="en-US" sz="2000" b="1" dirty="0" smtClean="0"/>
                  <a:t>eakage Model &amp;  Definitions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2000" b="1" dirty="0" smtClean="0"/>
                  <a:t>The Friends of Friends surround (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/>
                      </a:rPr>
                      <m:t>𝜹</m:t>
                    </m:r>
                    <m:r>
                      <a:rPr lang="en-US" sz="2000" b="1" i="1" smtClean="0">
                        <a:latin typeface="Cambria Math"/>
                      </a:rPr>
                      <m:t>=</m:t>
                    </m:r>
                    <m:r>
                      <a:rPr lang="en-US" sz="2000" b="1" i="1" smtClean="0">
                        <a:latin typeface="Cambria Math"/>
                      </a:rPr>
                      <m:t>𝟐</m:t>
                    </m:r>
                  </m:oMath>
                </a14:m>
                <a:r>
                  <a:rPr lang="en-US" b="1" dirty="0" smtClean="0"/>
                  <a:t>)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2000" b="1" dirty="0" smtClean="0"/>
                  <a:t>The Further </a:t>
                </a:r>
                <a:r>
                  <a:rPr lang="en-US" sz="2000" b="1" dirty="0"/>
                  <a:t>N</a:t>
                </a:r>
                <a:r>
                  <a:rPr lang="en-US" sz="2000" b="1" dirty="0" smtClean="0"/>
                  <a:t>eighborhood (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/>
                      </a:rPr>
                      <m:t>𝜹</m:t>
                    </m:r>
                    <m:r>
                      <a:rPr lang="en-US" sz="2000" b="1" i="1" smtClean="0">
                        <a:latin typeface="Cambria Math"/>
                      </a:rPr>
                      <m:t>&gt;</m:t>
                    </m:r>
                    <m:r>
                      <a:rPr lang="en-US" sz="2000" b="1" i="1" smtClean="0">
                        <a:latin typeface="Cambria Math"/>
                      </a:rPr>
                      <m:t>𝟐</m:t>
                    </m:r>
                    <m:r>
                      <a:rPr lang="en-US" sz="2000" b="1" i="1" smtClean="0">
                        <a:latin typeface="Cambria Math"/>
                      </a:rPr>
                      <m:t>)</m:t>
                    </m:r>
                  </m:oMath>
                </a14:m>
                <a:endParaRPr lang="en-US" sz="2000" b="1" dirty="0" smtClean="0"/>
              </a:p>
              <a:p>
                <a:pPr marL="514350" indent="-514350">
                  <a:buFont typeface="+mj-lt"/>
                  <a:buAutoNum type="romanUcPeriod"/>
                </a:pPr>
                <a:r>
                  <a:rPr lang="en-US" sz="2000" dirty="0" smtClean="0">
                    <a:solidFill>
                      <a:schemeClr val="bg1">
                        <a:lumMod val="65000"/>
                      </a:schemeClr>
                    </a:solidFill>
                  </a:rPr>
                  <a:t>Experimental Study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1800" dirty="0" smtClean="0">
                    <a:solidFill>
                      <a:schemeClr val="bg1">
                        <a:lumMod val="65000"/>
                      </a:schemeClr>
                    </a:solidFill>
                  </a:rPr>
                  <a:t>Dataset &amp; Measurements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1800" dirty="0" smtClean="0">
                    <a:solidFill>
                      <a:schemeClr val="bg1">
                        <a:lumMod val="65000"/>
                      </a:schemeClr>
                    </a:solidFill>
                  </a:rPr>
                  <a:t>Results</a:t>
                </a:r>
              </a:p>
              <a:p>
                <a:pPr marL="514350" indent="-457200">
                  <a:buFont typeface="+mj-lt"/>
                  <a:buAutoNum type="romanUcPeriod"/>
                </a:pPr>
                <a:r>
                  <a:rPr lang="en-US" sz="2400" dirty="0" smtClean="0">
                    <a:solidFill>
                      <a:schemeClr val="bg1">
                        <a:lumMod val="65000"/>
                      </a:schemeClr>
                    </a:solidFill>
                  </a:rPr>
                  <a:t>Discussion</a:t>
                </a:r>
              </a:p>
              <a:p>
                <a:pPr marL="1371600" lvl="2" indent="-514350">
                  <a:buFont typeface="+mj-lt"/>
                  <a:buAutoNum type="romanUcPeriod"/>
                </a:pPr>
                <a:endParaRPr lang="en-US" sz="2400" dirty="0" smtClean="0"/>
              </a:p>
              <a:p>
                <a:pPr marL="1371600" lvl="2" indent="-514350">
                  <a:buFont typeface="+mj-lt"/>
                  <a:buAutoNum type="romanUcPeriod"/>
                </a:pPr>
                <a:endParaRPr lang="en-US" sz="2400" dirty="0" smtClean="0"/>
              </a:p>
              <a:p>
                <a:pPr marL="971550" lvl="1" indent="-514350">
                  <a:buFont typeface="+mj-lt"/>
                  <a:buAutoNum type="romanUcPeriod"/>
                </a:pPr>
                <a:r>
                  <a:rPr lang="en-US" dirty="0"/>
                  <a:t>	</a:t>
                </a:r>
                <a:endParaRPr lang="en-US" dirty="0" smtClean="0"/>
              </a:p>
              <a:p>
                <a:pPr marL="971550" lvl="1" indent="-514350">
                  <a:buFont typeface="+mj-lt"/>
                  <a:buAutoNum type="romanUcPeriod"/>
                </a:pPr>
                <a:endParaRPr lang="en-US" dirty="0" smtClean="0"/>
              </a:p>
              <a:p>
                <a:pPr marL="971550" lvl="1" indent="-514350">
                  <a:buFont typeface="+mj-lt"/>
                  <a:buAutoNum type="romanUcPeriod"/>
                </a:pPr>
                <a:endParaRPr lang="en-US" dirty="0" smtClean="0"/>
              </a:p>
              <a:p>
                <a:pPr marL="971550" lvl="1" indent="-514350">
                  <a:buFont typeface="+mj-lt"/>
                  <a:buAutoNum type="romanUcPeriod"/>
                </a:pPr>
                <a:endParaRPr lang="en-US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000" y="942069"/>
                <a:ext cx="8324850" cy="5216525"/>
              </a:xfrm>
              <a:blipFill rotWithShape="1">
                <a:blip r:embed="rId2"/>
                <a:stretch>
                  <a:fillRect l="-1026" t="-468" b="-6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5035117" y="6458238"/>
            <a:ext cx="1657350" cy="203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298876" y="6408305"/>
            <a:ext cx="762000" cy="365125"/>
          </a:xfrm>
          <a:prstGeom prst="rect">
            <a:avLst/>
          </a:prstGeom>
        </p:spPr>
        <p:txBody>
          <a:bodyPr/>
          <a:lstStyle/>
          <a:p>
            <a:fld id="{B10B4E02-7974-49DC-B796-DD0665C87519}" type="slidenum">
              <a:rPr lang="en-US" smtClean="0">
                <a:solidFill>
                  <a:prstClr val="white"/>
                </a:solidFill>
              </a:rPr>
              <a:pPr/>
              <a:t>47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21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381000" y="1000125"/>
                <a:ext cx="4095307" cy="5216525"/>
              </a:xfrm>
            </p:spPr>
            <p:txBody>
              <a:bodyPr/>
              <a:lstStyle/>
              <a:p>
                <a:r>
                  <a:rPr lang="en-US" dirty="0" smtClean="0"/>
                  <a:t>Extend the Independent Cascade model (</a:t>
                </a:r>
                <a:r>
                  <a:rPr lang="en-US" dirty="0" err="1" smtClean="0"/>
                  <a:t>Kemple</a:t>
                </a:r>
                <a:r>
                  <a:rPr lang="en-US" dirty="0" smtClean="0"/>
                  <a:t> et al. ’05)</a:t>
                </a:r>
              </a:p>
              <a:p>
                <a:r>
                  <a:rPr lang="en-US" dirty="0" smtClean="0"/>
                  <a:t>Information propagate within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𝛿</m:t>
                    </m:r>
                  </m:oMath>
                </a14:m>
                <a:r>
                  <a:rPr lang="en-US" dirty="0" smtClean="0"/>
                  <a:t> hops, where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𝛿</m:t>
                    </m:r>
                  </m:oMath>
                </a14:m>
                <a:r>
                  <a:rPr lang="en-US" dirty="0" smtClean="0"/>
                  <a:t> is a given parameter.</a:t>
                </a:r>
              </a:p>
              <a:p>
                <a:r>
                  <a:rPr lang="en-US" dirty="0" smtClean="0"/>
                  <a:t>Two propagation channels</a:t>
                </a:r>
                <a:endParaRPr lang="en-US" dirty="0"/>
              </a:p>
              <a:p>
                <a:pPr lvl="1"/>
                <a:r>
                  <a:rPr lang="en-US" dirty="0" smtClean="0"/>
                  <a:t>Sharing</a:t>
                </a:r>
                <a:endParaRPr lang="en-US" dirty="0"/>
              </a:p>
              <a:p>
                <a:pPr lvl="1"/>
                <a:r>
                  <a:rPr lang="en-US" dirty="0" smtClean="0"/>
                  <a:t>Mentioning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000" y="1000125"/>
                <a:ext cx="4095307" cy="5216525"/>
              </a:xfrm>
              <a:blipFill rotWithShape="1">
                <a:blip r:embed="rId5"/>
                <a:stretch>
                  <a:fillRect l="-2385" t="-1051" r="-37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2.1 SML Leakage Model &amp; Definitions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2BAA75-E530-4D8A-BAF6-D98276AEC2C4}" type="slidenum">
              <a:rPr lang="en-US" smtClean="0">
                <a:solidFill>
                  <a:prstClr val="white"/>
                </a:solidFill>
              </a:rPr>
              <a:pPr/>
              <a:t>48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II. Max. Tr. Cir.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3276668"/>
              </p:ext>
            </p:extLst>
          </p:nvPr>
        </p:nvGraphicFramePr>
        <p:xfrm>
          <a:off x="3962816" y="1084496"/>
          <a:ext cx="5040427" cy="38338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Visio" r:id="rId6" imgW="9734240" imgH="7403670" progId="Visio.Drawing.11">
                  <p:embed/>
                </p:oleObj>
              </mc:Choice>
              <mc:Fallback>
                <p:oleObj name="Visio" r:id="rId6" imgW="9734240" imgH="740367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816" y="1084496"/>
                        <a:ext cx="5040427" cy="38338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6411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435935" y="2204992"/>
            <a:ext cx="4040188" cy="639762"/>
          </a:xfrm>
        </p:spPr>
        <p:txBody>
          <a:bodyPr/>
          <a:lstStyle/>
          <a:p>
            <a:r>
              <a:rPr lang="en-US" dirty="0" smtClean="0"/>
              <a:t>Sharing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35935" y="2844754"/>
            <a:ext cx="4040188" cy="2105618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000" dirty="0" smtClean="0"/>
              <a:t>Provided by OSNs e.g. “</a:t>
            </a:r>
            <a:r>
              <a:rPr lang="en-US" sz="2000" dirty="0" err="1" smtClean="0"/>
              <a:t>Retweet</a:t>
            </a:r>
            <a:r>
              <a:rPr lang="en-US" sz="2000" dirty="0" smtClean="0"/>
              <a:t>”, “Sharing”, “Reply”.</a:t>
            </a:r>
          </a:p>
          <a:p>
            <a:r>
              <a:rPr lang="en-US" sz="2000" dirty="0" smtClean="0"/>
              <a:t>The message is duplicated.</a:t>
            </a:r>
          </a:p>
          <a:p>
            <a:r>
              <a:rPr lang="en-US" sz="2000" dirty="0" smtClean="0"/>
              <a:t>Can be tracked or prohibited by OSNs provider </a:t>
            </a:r>
            <a:endParaRPr lang="en-US" sz="20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623760" y="2204992"/>
            <a:ext cx="4041775" cy="639762"/>
          </a:xfrm>
        </p:spPr>
        <p:txBody>
          <a:bodyPr/>
          <a:lstStyle/>
          <a:p>
            <a:r>
              <a:rPr lang="en-US" dirty="0" smtClean="0"/>
              <a:t>Mentioning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4623760" y="2844754"/>
            <a:ext cx="4041775" cy="2121384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000" dirty="0" smtClean="0"/>
              <a:t>Retype the message or part.</a:t>
            </a:r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Paraphrasing</a:t>
            </a:r>
          </a:p>
          <a:p>
            <a:r>
              <a:rPr lang="en-US" sz="2000" dirty="0" smtClean="0"/>
              <a:t>Might be challenging to track</a:t>
            </a:r>
            <a:endParaRPr lang="en-US" sz="20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2.1</a:t>
            </a:r>
            <a:r>
              <a:rPr lang="en-US" dirty="0"/>
              <a:t>. SML Model &amp; </a:t>
            </a:r>
            <a:r>
              <a:rPr lang="en-US" dirty="0" err="1" smtClean="0"/>
              <a:t>Defs</a:t>
            </a:r>
            <a:r>
              <a:rPr lang="en-US" dirty="0" smtClean="0"/>
              <a:t> (cont’d)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II. Max. Tr. Cir.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2000" y="6408738"/>
            <a:ext cx="762000" cy="365125"/>
          </a:xfrm>
          <a:prstGeom prst="rect">
            <a:avLst/>
          </a:prstGeom>
        </p:spPr>
        <p:txBody>
          <a:bodyPr/>
          <a:lstStyle/>
          <a:p>
            <a:fld id="{322BAA75-E530-4D8A-BAF6-D98276AEC2C4}" type="slidenum">
              <a:rPr lang="en-US" sz="2400" smtClean="0">
                <a:solidFill>
                  <a:prstClr val="black"/>
                </a:solidFill>
                <a:latin typeface="Times New Roman" pitchFamily="18" charset="0"/>
                <a:cs typeface="+mn-cs"/>
              </a:rPr>
              <a:pPr/>
              <a:t>49</a:t>
            </a:fld>
            <a:endParaRPr lang="en-US" sz="2400" dirty="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381965" y="1167342"/>
                <a:ext cx="8272937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itchFamily="34" charset="0"/>
                  <a:buChar char="•"/>
                </a:pP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+mn-cs"/>
                  </a:rPr>
                  <a:t>Each edge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prstClr val="black"/>
                        </a:solidFill>
                        <a:latin typeface="Cambria Math"/>
                        <a:cs typeface="+mn-cs"/>
                      </a:rPr>
                      <m:t>(</m:t>
                    </m:r>
                    <m:r>
                      <a:rPr lang="en-US" sz="2400" i="1" smtClean="0">
                        <a:solidFill>
                          <a:prstClr val="black"/>
                        </a:solidFill>
                        <a:latin typeface="Cambria Math"/>
                        <a:cs typeface="+mn-cs"/>
                      </a:rPr>
                      <m:t>𝑢</m:t>
                    </m:r>
                    <m:r>
                      <a:rPr lang="en-US" sz="2400" i="1" smtClean="0">
                        <a:solidFill>
                          <a:prstClr val="black"/>
                        </a:solidFill>
                        <a:latin typeface="Cambria Math"/>
                        <a:cs typeface="+mn-cs"/>
                      </a:rPr>
                      <m:t>, </m:t>
                    </m:r>
                    <m:r>
                      <a:rPr lang="en-US" sz="2400" i="1" smtClean="0">
                        <a:solidFill>
                          <a:prstClr val="black"/>
                        </a:solidFill>
                        <a:latin typeface="Cambria Math"/>
                        <a:cs typeface="+mn-cs"/>
                      </a:rPr>
                      <m:t>𝑣</m:t>
                    </m:r>
                    <m:r>
                      <a:rPr lang="en-US" sz="2400" i="1" smtClean="0">
                        <a:solidFill>
                          <a:prstClr val="black"/>
                        </a:solidFill>
                        <a:latin typeface="Cambria Math"/>
                        <a:cs typeface="+mn-cs"/>
                      </a:rPr>
                      <m:t>)</m:t>
                    </m:r>
                  </m:oMath>
                </a14:m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+mn-cs"/>
                  </a:rPr>
                  <a:t> is associated with a pairs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prstClr val="black"/>
                        </a:solidFill>
                        <a:latin typeface="Cambria Math"/>
                        <a:cs typeface="+mn-cs"/>
                      </a:rPr>
                      <m:t>&lt;</m:t>
                    </m:r>
                    <m:sSub>
                      <m:sSubPr>
                        <m:ctrlPr>
                          <a:rPr lang="en-US" sz="2400" i="1" smtClean="0">
                            <a:solidFill>
                              <a:prstClr val="black"/>
                            </a:solidFill>
                            <a:latin typeface="Cambria Math"/>
                            <a:cs typeface="+mn-cs"/>
                          </a:rPr>
                        </m:ctrlPr>
                      </m:sSubPr>
                      <m:e>
                        <m:r>
                          <a:rPr lang="en-US" sz="2400" i="1" smtClean="0">
                            <a:solidFill>
                              <a:prstClr val="black"/>
                            </a:solidFill>
                            <a:latin typeface="Cambria Math"/>
                            <a:cs typeface="+mn-cs"/>
                          </a:rPr>
                          <m:t>𝑎</m:t>
                        </m:r>
                      </m:e>
                      <m:sub>
                        <m:r>
                          <a:rPr lang="en-US" sz="2400" i="1" smtClean="0">
                            <a:solidFill>
                              <a:prstClr val="black"/>
                            </a:solidFill>
                            <a:latin typeface="Cambria Math"/>
                            <a:cs typeface="+mn-cs"/>
                          </a:rPr>
                          <m:t>𝑢𝑣</m:t>
                        </m:r>
                      </m:sub>
                    </m:sSub>
                    <m:r>
                      <a:rPr lang="en-US" sz="2400" i="1" smtClean="0">
                        <a:solidFill>
                          <a:prstClr val="black"/>
                        </a:solidFill>
                        <a:latin typeface="Cambria Math"/>
                        <a:cs typeface="+mn-cs"/>
                      </a:rPr>
                      <m:t>, </m:t>
                    </m:r>
                    <m:sSub>
                      <m:sSubPr>
                        <m:ctrlPr>
                          <a:rPr lang="en-US" sz="2400" i="1" smtClean="0">
                            <a:solidFill>
                              <a:prstClr val="black"/>
                            </a:solidFill>
                            <a:latin typeface="Cambria Math"/>
                            <a:cs typeface="+mn-cs"/>
                          </a:rPr>
                        </m:ctrlPr>
                      </m:sSubPr>
                      <m:e>
                        <m:r>
                          <a:rPr lang="en-US" sz="2400" i="1" smtClean="0">
                            <a:solidFill>
                              <a:prstClr val="black"/>
                            </a:solidFill>
                            <a:latin typeface="Cambria Math"/>
                            <a:cs typeface="+mn-cs"/>
                          </a:rPr>
                          <m:t>𝑝</m:t>
                        </m:r>
                      </m:e>
                      <m:sub>
                        <m:r>
                          <a:rPr lang="en-US" sz="2400" i="1" smtClean="0">
                            <a:solidFill>
                              <a:prstClr val="black"/>
                            </a:solidFill>
                            <a:latin typeface="Cambria Math"/>
                            <a:cs typeface="+mn-cs"/>
                          </a:rPr>
                          <m:t>𝑢𝑣</m:t>
                        </m:r>
                      </m:sub>
                    </m:sSub>
                    <m:r>
                      <a:rPr lang="en-US" sz="2400" i="1" smtClean="0">
                        <a:solidFill>
                          <a:prstClr val="black"/>
                        </a:solidFill>
                        <a:latin typeface="Cambria Math"/>
                        <a:cs typeface="+mn-cs"/>
                      </a:rPr>
                      <m:t>&gt;:</m:t>
                    </m:r>
                  </m:oMath>
                </a14:m>
                <a:endParaRPr lang="en-US" sz="2400" dirty="0" smtClean="0">
                  <a:solidFill>
                    <a:prstClr val="black"/>
                  </a:solidFill>
                  <a:latin typeface="Times New Roman" pitchFamily="18" charset="0"/>
                  <a:cs typeface="+mn-cs"/>
                </a:endParaRPr>
              </a:p>
              <a:p>
                <a:r>
                  <a:rPr lang="en-US" sz="2400" i="1" dirty="0" smtClean="0">
                    <a:solidFill>
                      <a:prstClr val="black"/>
                    </a:solidFill>
                    <a:latin typeface="Times New Roman" pitchFamily="18" charset="0"/>
                    <a:cs typeface="+mn-cs"/>
                  </a:rPr>
                  <a:t>	&lt;sharing probability, mentioning probability&gt;</a:t>
                </a:r>
                <a:endParaRPr lang="en-US" sz="2400" i="1" dirty="0">
                  <a:solidFill>
                    <a:prstClr val="black"/>
                  </a:solidFill>
                  <a:latin typeface="Times New Roman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965" y="1167342"/>
                <a:ext cx="8272937" cy="830997"/>
              </a:xfrm>
              <a:prstGeom prst="rect">
                <a:avLst/>
              </a:prstGeom>
              <a:blipFill rotWithShape="1">
                <a:blip r:embed="rId2"/>
                <a:stretch>
                  <a:fillRect l="-1032" t="-5839" b="-15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560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Protection from the Provider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Data being sold</a:t>
            </a:r>
          </a:p>
          <a:p>
            <a:r>
              <a:rPr lang="en-US" dirty="0" smtClean="0"/>
              <a:t>Users place their trust on OSN providers (with ignorance)</a:t>
            </a:r>
          </a:p>
          <a:p>
            <a:r>
              <a:rPr lang="en-US" dirty="0" smtClean="0"/>
              <a:t>Approaches:</a:t>
            </a:r>
          </a:p>
          <a:p>
            <a:pPr lvl="1"/>
            <a:r>
              <a:rPr lang="en-US" dirty="0" smtClean="0"/>
              <a:t>Distributed OSNs (like Bit torrent)</a:t>
            </a:r>
          </a:p>
          <a:p>
            <a:pPr lvl="1"/>
            <a:r>
              <a:rPr lang="en-US" dirty="0" smtClean="0"/>
              <a:t>Data stored on users’ machines (rather than at the provider levels)</a:t>
            </a:r>
          </a:p>
          <a:p>
            <a:pPr lvl="1"/>
            <a:r>
              <a:rPr lang="en-US" dirty="0" smtClean="0"/>
              <a:t>Encryption</a:t>
            </a:r>
          </a:p>
          <a:p>
            <a:r>
              <a:rPr lang="en-US" dirty="0" smtClean="0"/>
              <a:t>No intensive for providers to adopt these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620000" y="0"/>
            <a:ext cx="1524000" cy="914400"/>
            <a:chOff x="7620000" y="0"/>
            <a:chExt cx="1524000" cy="914400"/>
          </a:xfrm>
        </p:grpSpPr>
        <p:grpSp>
          <p:nvGrpSpPr>
            <p:cNvPr id="9" name="Group 14"/>
            <p:cNvGrpSpPr/>
            <p:nvPr/>
          </p:nvGrpSpPr>
          <p:grpSpPr>
            <a:xfrm>
              <a:off x="7620000" y="0"/>
              <a:ext cx="1524000" cy="914400"/>
              <a:chOff x="7620000" y="0"/>
              <a:chExt cx="1524000" cy="914400"/>
            </a:xfrm>
          </p:grpSpPr>
          <p:cxnSp>
            <p:nvCxnSpPr>
              <p:cNvPr id="11" name="Straight Connector 10"/>
              <p:cNvCxnSpPr/>
              <p:nvPr/>
            </p:nvCxnSpPr>
            <p:spPr bwMode="auto">
              <a:xfrm>
                <a:off x="7772400" y="0"/>
                <a:ext cx="0" cy="9144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0C0"/>
                </a:solidFill>
                <a:prstDash val="solid"/>
                <a:round/>
                <a:headEnd type="oval" w="med" len="med"/>
                <a:tailEnd type="none" w="med" len="med"/>
              </a:ln>
              <a:effectLst/>
            </p:spPr>
          </p:cxnSp>
          <p:cxnSp>
            <p:nvCxnSpPr>
              <p:cNvPr id="12" name="Straight Connector 11"/>
              <p:cNvCxnSpPr/>
              <p:nvPr/>
            </p:nvCxnSpPr>
            <p:spPr bwMode="auto">
              <a:xfrm>
                <a:off x="7620000" y="762000"/>
                <a:ext cx="1524000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0C0"/>
                </a:solidFill>
                <a:prstDash val="solid"/>
                <a:round/>
                <a:headEnd type="oval" w="med" len="med"/>
                <a:tailEnd type="none" w="med" len="med"/>
              </a:ln>
              <a:effectLst/>
            </p:spPr>
          </p:cxnSp>
        </p:grpSp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372717"/>
              <a:ext cx="1523999" cy="3130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4666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9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Information leaks from the source to an unwanted target via a </a:t>
                </a:r>
                <a:r>
                  <a:rPr lang="en-US" i="1" dirty="0" smtClean="0"/>
                  <a:t>leakage path</a:t>
                </a:r>
                <a:r>
                  <a:rPr lang="en-US" dirty="0" smtClean="0"/>
                  <a:t>.</a:t>
                </a:r>
              </a:p>
              <a:p>
                <a:r>
                  <a:rPr lang="en-US" b="1" dirty="0" smtClean="0"/>
                  <a:t>Leakage path</a:t>
                </a:r>
                <a:r>
                  <a:rPr lang="en-US" dirty="0" smtClean="0"/>
                  <a:t>: a path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/>
                      </a:rPr>
                      <m:t>&lt;</m:t>
                    </m:r>
                    <m:r>
                      <a:rPr lang="en-US" b="0" i="1" smtClean="0">
                        <a:latin typeface="Cambria Math"/>
                      </a:rPr>
                      <m:t>𝑠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,…,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𝑙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𝑡</m:t>
                    </m:r>
                    <m:r>
                      <a:rPr lang="en-US" b="0" i="1" smtClean="0">
                        <a:latin typeface="Cambria Math"/>
                      </a:rPr>
                      <m:t>&gt;</m:t>
                    </m:r>
                  </m:oMath>
                </a14:m>
                <a:r>
                  <a:rPr lang="en-US" dirty="0" smtClean="0"/>
                  <a:t> in which each edge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/>
                              </a:rPr>
                              <m:t>v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/>
                              </a:rPr>
                              <m:t>i</m:t>
                            </m:r>
                          </m:sub>
                        </m:sSub>
                        <m:r>
                          <a:rPr lang="en-US" b="0" i="0" smtClean="0">
                            <a:latin typeface="Cambria Math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+1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 smtClean="0"/>
                  <a:t> is either</a:t>
                </a:r>
              </a:p>
              <a:p>
                <a:pPr lvl="1"/>
                <a:r>
                  <a:rPr lang="en-US" dirty="0" smtClean="0"/>
                  <a:t>A </a:t>
                </a:r>
                <a:r>
                  <a:rPr lang="en-US" i="1" dirty="0" smtClean="0"/>
                  <a:t>sharing edge</a:t>
                </a:r>
                <a:r>
                  <a:rPr lang="en-US" dirty="0" smtClean="0"/>
                  <a:t>: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𝑖</m:t>
                        </m:r>
                        <m:r>
                          <a:rPr lang="en-US" b="0" i="1" smtClean="0">
                            <a:latin typeface="Cambria Math"/>
                          </a:rPr>
                          <m:t>+1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dirty="0" smtClean="0"/>
                  <a:t>learns about the message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 smtClean="0"/>
                  <a:t> via sharing</a:t>
                </a:r>
              </a:p>
              <a:p>
                <a:pPr lvl="1"/>
                <a:r>
                  <a:rPr lang="en-US" dirty="0" smtClean="0"/>
                  <a:t>A </a:t>
                </a:r>
                <a:r>
                  <a:rPr lang="en-US" i="1" dirty="0" smtClean="0"/>
                  <a:t>mentioning edge</a:t>
                </a:r>
                <a:r>
                  <a:rPr lang="en-US" dirty="0" smtClean="0"/>
                  <a:t>: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𝑖</m:t>
                        </m:r>
                        <m:r>
                          <a:rPr lang="en-US" b="0" i="1" smtClean="0">
                            <a:latin typeface="Cambria Math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dirty="0" smtClean="0"/>
                  <a:t> learns about the message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 smtClean="0"/>
                  <a:t> via mentioning. </a:t>
                </a:r>
              </a:p>
              <a:p>
                <a:r>
                  <a:rPr lang="en-US" sz="2500" b="1" i="1" dirty="0" smtClean="0"/>
                  <a:t>Facebook</a:t>
                </a:r>
                <a:r>
                  <a:rPr lang="en-US" sz="2500" dirty="0" smtClean="0"/>
                  <a:t>: ‘Hide this from’ function </a:t>
                </a:r>
                <a:r>
                  <a:rPr lang="en-US" sz="2500" dirty="0" smtClean="0">
                    <a:sym typeface="Wingdings" pitchFamily="2" charset="2"/>
                  </a:rPr>
                  <a:t> A leakage path must have at least </a:t>
                </a:r>
                <a:r>
                  <a:rPr lang="en-US" sz="2500" dirty="0" smtClean="0">
                    <a:solidFill>
                      <a:srgbClr val="00B0F0"/>
                    </a:solidFill>
                    <a:sym typeface="Wingdings" pitchFamily="2" charset="2"/>
                  </a:rPr>
                  <a:t>one mentioning edge</a:t>
                </a:r>
                <a:r>
                  <a:rPr lang="en-US" sz="2500" dirty="0" smtClean="0">
                    <a:sym typeface="Wingdings" pitchFamily="2" charset="2"/>
                  </a:rPr>
                  <a:t>.</a:t>
                </a:r>
              </a:p>
              <a:p>
                <a:r>
                  <a:rPr lang="en-US" sz="2500" b="1" i="1" dirty="0" smtClean="0">
                    <a:sym typeface="Wingdings" pitchFamily="2" charset="2"/>
                  </a:rPr>
                  <a:t>Google+</a:t>
                </a:r>
                <a:r>
                  <a:rPr lang="en-US" sz="2500" dirty="0" smtClean="0">
                    <a:sym typeface="Wingdings" pitchFamily="2" charset="2"/>
                  </a:rPr>
                  <a:t>:  ‘Lock this post’ function  The </a:t>
                </a:r>
                <a:r>
                  <a:rPr lang="en-US" sz="2500" dirty="0" smtClean="0">
                    <a:solidFill>
                      <a:srgbClr val="00B0F0"/>
                    </a:solidFill>
                    <a:sym typeface="Wingdings" pitchFamily="2" charset="2"/>
                  </a:rPr>
                  <a:t>second edge</a:t>
                </a:r>
                <a:r>
                  <a:rPr lang="en-US" sz="2500" dirty="0" smtClean="0">
                    <a:sym typeface="Wingdings" pitchFamily="2" charset="2"/>
                  </a:rPr>
                  <a:t> on any leakage path must be an </a:t>
                </a:r>
                <a:r>
                  <a:rPr lang="en-US" sz="2500" dirty="0" smtClean="0">
                    <a:solidFill>
                      <a:srgbClr val="00B0F0"/>
                    </a:solidFill>
                    <a:sym typeface="Wingdings" pitchFamily="2" charset="2"/>
                  </a:rPr>
                  <a:t>mentioning edge</a:t>
                </a:r>
                <a:r>
                  <a:rPr lang="en-US" sz="2500" dirty="0" smtClean="0">
                    <a:sym typeface="Wingdings" pitchFamily="2" charset="2"/>
                  </a:rPr>
                  <a:t>.</a:t>
                </a:r>
              </a:p>
            </p:txBody>
          </p:sp>
        </mc:Choice>
        <mc:Fallback xmlns="">
          <p:sp>
            <p:nvSpPr>
              <p:cNvPr id="10" name="Content Placeholder 9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7"/>
                <a:stretch>
                  <a:fillRect l="-1172" t="-1051" r="-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2.1. SML Model &amp; </a:t>
            </a:r>
            <a:r>
              <a:rPr lang="en-US" dirty="0" err="1"/>
              <a:t>Defs</a:t>
            </a:r>
            <a:r>
              <a:rPr lang="en-US" dirty="0"/>
              <a:t> (cont’d)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II. Max. Tr. Cir.</a:t>
            </a:r>
          </a:p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4294967295"/>
          </p:nvPr>
        </p:nvSpPr>
        <p:spPr>
          <a:xfrm>
            <a:off x="0" y="6530975"/>
            <a:ext cx="1657350" cy="203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60879BF-36C0-4945-9E67-19C72C1EC4C2}" type="datetime1">
              <a:rPr lang="en-US" sz="2400" smtClean="0">
                <a:solidFill>
                  <a:prstClr val="black"/>
                </a:solidFill>
                <a:latin typeface="Times New Roman" pitchFamily="18" charset="0"/>
                <a:cs typeface="+mn-cs"/>
              </a:rPr>
              <a:pPr>
                <a:defRPr/>
              </a:pPr>
              <a:t>11/18/2012</a:t>
            </a:fld>
            <a:endParaRPr lang="en-US" sz="2400" dirty="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pic>
        <p:nvPicPr>
          <p:cNvPr id="12" name="Picture 3" descr="D:\active\kdd12\figure\facebook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24" y="1600154"/>
            <a:ext cx="5776281" cy="2782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D:\active\kdd12\figure\google+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395" y="1568622"/>
            <a:ext cx="2381358" cy="2743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7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381000" y="1400175"/>
                <a:ext cx="8248650" cy="4714875"/>
              </a:xfr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b="1" dirty="0" smtClean="0"/>
                  <a:t>Input</a:t>
                </a:r>
                <a:endParaRPr lang="en-US" b="1" dirty="0"/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𝐺</m:t>
                    </m:r>
                    <m:r>
                      <a:rPr lang="en-US" i="1" dirty="0" smtClean="0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i="1" dirty="0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/>
                          </a:rPr>
                          <m:t>𝑉</m:t>
                        </m:r>
                        <m:r>
                          <a:rPr lang="en-US" i="1" dirty="0" smtClean="0">
                            <a:latin typeface="Cambria Math"/>
                          </a:rPr>
                          <m:t>, </m:t>
                        </m:r>
                        <m:r>
                          <a:rPr lang="en-US" i="1" dirty="0" smtClean="0">
                            <a:latin typeface="Cambria Math"/>
                          </a:rPr>
                          <m:t>𝐸</m:t>
                        </m:r>
                      </m:e>
                    </m:d>
                  </m:oMath>
                </a14:m>
                <a:r>
                  <a:rPr lang="en-US" dirty="0" smtClean="0"/>
                  <a:t> and pairs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&lt;</m:t>
                    </m:r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𝑢𝑣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, </m:t>
                    </m:r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𝑢𝑣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&gt;</m:t>
                    </m:r>
                  </m:oMath>
                </a14:m>
                <a:r>
                  <a:rPr lang="en-US" b="1" i="1" dirty="0" smtClean="0"/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∀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𝑢</m:t>
                        </m:r>
                        <m:r>
                          <a:rPr lang="en-US" b="0" i="1" smtClean="0">
                            <a:latin typeface="Cambria Math"/>
                          </a:rPr>
                          <m:t>, </m:t>
                        </m:r>
                        <m:r>
                          <a:rPr lang="en-US" b="0" i="1" smtClean="0">
                            <a:latin typeface="Cambria Math"/>
                          </a:rPr>
                          <m:t>𝑣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∈</m:t>
                    </m:r>
                    <m:r>
                      <a:rPr lang="en-US" b="0" i="1" smtClean="0">
                        <a:latin typeface="Cambria Math"/>
                      </a:rPr>
                      <m:t>𝐸</m:t>
                    </m:r>
                  </m:oMath>
                </a14:m>
                <a:r>
                  <a:rPr lang="en-US" b="1" i="1" dirty="0" smtClean="0"/>
                  <a:t>.</a:t>
                </a:r>
                <a:endParaRPr lang="en-US" b="1" i="1" dirty="0"/>
              </a:p>
              <a:p>
                <a:pPr lvl="1"/>
                <a:r>
                  <a:rPr lang="en-US" dirty="0"/>
                  <a:t>A source user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𝑠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𝑘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/>
                  <a:t>unwanted targets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𝑇</m:t>
                    </m:r>
                    <m:r>
                      <a:rPr lang="en-US" i="1" dirty="0" smtClean="0">
                        <a:latin typeface="Cambria Math"/>
                      </a:rPr>
                      <m:t>={</m:t>
                    </m:r>
                    <m:r>
                      <a:rPr lang="en-US" i="1" dirty="0" smtClean="0">
                        <a:latin typeface="Cambria Math"/>
                      </a:rPr>
                      <m:t>𝑡</m:t>
                    </m:r>
                    <m:r>
                      <a:rPr lang="en-US" i="1" baseline="-25000" dirty="0" smtClean="0">
                        <a:latin typeface="Cambria Math"/>
                      </a:rPr>
                      <m:t>1 </m:t>
                    </m:r>
                    <m:r>
                      <a:rPr lang="en-US" i="1" dirty="0" smtClean="0">
                        <a:latin typeface="Cambria Math"/>
                      </a:rPr>
                      <m:t>, … , </m:t>
                    </m:r>
                    <m:r>
                      <a:rPr lang="en-US" i="1" dirty="0" smtClean="0">
                        <a:latin typeface="Cambria Math"/>
                      </a:rPr>
                      <m:t>𝑡𝑘</m:t>
                    </m:r>
                    <m:r>
                      <a:rPr lang="en-US" i="1" dirty="0" smtClean="0">
                        <a:latin typeface="Cambria Math"/>
                      </a:rPr>
                      <m:t>}</m:t>
                    </m:r>
                  </m:oMath>
                </a14:m>
                <a:r>
                  <a:rPr lang="en-US" dirty="0"/>
                  <a:t> with leakage </a:t>
                </a:r>
                <a:r>
                  <a:rPr lang="en-US" dirty="0" smtClean="0"/>
                  <a:t>thresholds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{</m:t>
                    </m:r>
                    <m:r>
                      <a:rPr lang="el-GR" i="1" dirty="0">
                        <a:latin typeface="Cambria Math"/>
                      </a:rPr>
                      <m:t>𝜏</m:t>
                    </m:r>
                    <m:r>
                      <a:rPr lang="en-US" i="1" baseline="-25000" dirty="0">
                        <a:latin typeface="Cambria Math"/>
                      </a:rPr>
                      <m:t>1 </m:t>
                    </m:r>
                    <m:r>
                      <a:rPr lang="en-US" i="1" dirty="0">
                        <a:latin typeface="Cambria Math"/>
                      </a:rPr>
                      <m:t>, … , </m:t>
                    </m:r>
                    <m:r>
                      <a:rPr lang="el-GR" i="1" dirty="0">
                        <a:latin typeface="Cambria Math"/>
                      </a:rPr>
                      <m:t>𝜏</m:t>
                    </m:r>
                    <m:r>
                      <a:rPr lang="en-US" i="1" baseline="-25000" dirty="0">
                        <a:latin typeface="Cambria Math"/>
                      </a:rPr>
                      <m:t>𝑘</m:t>
                    </m:r>
                    <m:r>
                      <a:rPr lang="en-US" i="1" dirty="0">
                        <a:latin typeface="Cambria Math"/>
                      </a:rPr>
                      <m:t>}</m:t>
                    </m:r>
                  </m:oMath>
                </a14:m>
                <a:r>
                  <a:rPr lang="en-US" i="1" dirty="0"/>
                  <a:t> </a:t>
                </a:r>
                <a:r>
                  <a:rPr lang="en-US" dirty="0" smtClean="0"/>
                  <a:t>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en-US" b="0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/>
                          </a:rPr>
                          <m:t>𝜏</m:t>
                        </m:r>
                      </m:e>
                      <m:sub>
                        <m:r>
                          <a:rPr lang="en-US" b="0" i="1" dirty="0" smtClean="0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b="0" i="1" dirty="0" smtClean="0">
                        <a:latin typeface="Cambria Math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i="1" dirty="0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/>
                          </a:rPr>
                          <m:t>0, 1</m:t>
                        </m:r>
                      </m:e>
                    </m:d>
                    <m:r>
                      <a:rPr lang="en-US" b="0" i="1" dirty="0" smtClean="0">
                        <a:latin typeface="Cambria Math"/>
                      </a:rPr>
                      <m:t>∀</m:t>
                    </m:r>
                    <m:r>
                      <a:rPr lang="en-US" b="0" i="1" dirty="0" smtClean="0">
                        <a:latin typeface="Cambria Math"/>
                      </a:rPr>
                      <m:t>𝑖</m:t>
                    </m:r>
                    <m:r>
                      <a:rPr lang="en-US" b="0" i="1" dirty="0" smtClean="0">
                        <a:latin typeface="Cambria Math"/>
                      </a:rPr>
                      <m:t>=1..</m:t>
                    </m:r>
                    <m:r>
                      <a:rPr lang="en-US" b="0" i="1" dirty="0" smtClean="0">
                        <a:latin typeface="Cambria Math"/>
                      </a:rPr>
                      <m:t>𝑘</m:t>
                    </m:r>
                  </m:oMath>
                </a14:m>
                <a:r>
                  <a:rPr lang="en-US" dirty="0"/>
                  <a:t>)</a:t>
                </a:r>
              </a:p>
              <a:p>
                <a:r>
                  <a:rPr lang="en-US" b="1" dirty="0" smtClean="0"/>
                  <a:t>Output</a:t>
                </a:r>
                <a:endParaRPr lang="en-US" b="1" dirty="0"/>
              </a:p>
              <a:p>
                <a:pPr lvl="1"/>
                <a:r>
                  <a:rPr lang="en-US" dirty="0"/>
                  <a:t>A circle of </a:t>
                </a:r>
                <a:r>
                  <a:rPr lang="en-US" dirty="0" smtClean="0"/>
                  <a:t>trust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𝐶</m:t>
                    </m:r>
                    <m:r>
                      <a:rPr lang="en-US" b="0" i="1" smtClean="0">
                        <a:latin typeface="Cambria Math"/>
                      </a:rPr>
                      <m:t>⊆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 smtClean="0"/>
                  <a:t> satisfies</a:t>
                </a:r>
              </a:p>
              <a:p>
                <a:pPr lvl="2"/>
                <a:r>
                  <a:rPr lang="en-US" sz="2400" dirty="0" smtClean="0"/>
                  <a:t>Maximum the </a:t>
                </a:r>
                <a:r>
                  <a:rPr lang="en-US" sz="2400" dirty="0"/>
                  <a:t>expected </a:t>
                </a:r>
                <a:r>
                  <a:rPr lang="en-US" sz="2400" dirty="0" smtClean="0"/>
                  <a:t>visibility: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400" b="0" i="1" smtClean="0">
                            <a:latin typeface="Cambria Math"/>
                          </a:rPr>
                        </m:ctrlPr>
                      </m:naryPr>
                      <m:sub>
                        <m:r>
                          <a:rPr lang="en-US" sz="2400" b="0" i="1" smtClean="0">
                            <a:latin typeface="Cambria Math"/>
                          </a:rPr>
                          <m:t>𝑢</m:t>
                        </m:r>
                        <m:r>
                          <a:rPr lang="en-US" sz="2400" b="0" i="1" smtClean="0">
                            <a:latin typeface="Cambria Math"/>
                          </a:rPr>
                          <m:t>∈</m:t>
                        </m:r>
                        <m:r>
                          <a:rPr lang="en-US" sz="2400" b="0" i="1" smtClean="0">
                            <a:latin typeface="Cambria Math"/>
                          </a:rPr>
                          <m:t>𝐶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/>
                              </a:rPr>
                              <m:t>𝑠𝑢</m:t>
                            </m:r>
                          </m:sub>
                        </m:sSub>
                      </m:e>
                    </m:nary>
                  </m:oMath>
                </a14:m>
                <a:endParaRPr lang="en-US" sz="2400" i="1" dirty="0" smtClean="0"/>
              </a:p>
              <a:p>
                <a:pPr lvl="2"/>
                <a:r>
                  <a:rPr lang="en-US" sz="2400" dirty="0" smtClean="0"/>
                  <a:t>The probability of message reaching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en-US" sz="2400" b="0" i="1" smtClean="0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 smtClean="0"/>
                  <a:t> does not exceed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/>
                          </a:rPr>
                          <m:t>𝜏</m:t>
                        </m:r>
                      </m:e>
                      <m:sub>
                        <m:r>
                          <a:rPr lang="en-US" sz="2400" b="0" i="1" smtClean="0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 smtClean="0"/>
                  <a:t> for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𝑖</m:t>
                    </m:r>
                    <m:r>
                      <a:rPr lang="en-US" sz="2400" b="0" i="1" smtClean="0">
                        <a:latin typeface="Cambria Math"/>
                      </a:rPr>
                      <m:t>=1..</m:t>
                    </m:r>
                    <m:r>
                      <a:rPr lang="en-US" sz="2400" b="0" i="1" smtClean="0">
                        <a:latin typeface="Cambria Math"/>
                      </a:rPr>
                      <m:t>𝑘</m:t>
                    </m:r>
                  </m:oMath>
                </a14:m>
                <a:r>
                  <a:rPr lang="en-US" sz="2400" dirty="0" smtClean="0"/>
                  <a:t>.</a:t>
                </a:r>
              </a:p>
              <a:p>
                <a:pPr lvl="2"/>
                <a:r>
                  <a:rPr lang="en-US" dirty="0" smtClean="0"/>
                  <a:t>Conservative selection: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𝐶</m:t>
                    </m:r>
                    <m:r>
                      <a:rPr lang="en-US" b="0" i="1" smtClean="0">
                        <a:latin typeface="Cambria Math"/>
                      </a:rPr>
                      <m:t>∩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𝑠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∩</m:t>
                        </m:r>
                        <m:r>
                          <a:rPr lang="en-US" b="0" i="1" smtClean="0">
                            <a:latin typeface="Cambria Math"/>
                          </a:rPr>
                          <m:t>𝑇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=∅</m:t>
                    </m:r>
                  </m:oMath>
                </a14:m>
                <a:r>
                  <a:rPr lang="en-US" dirty="0" smtClean="0"/>
                  <a:t>.</a:t>
                </a:r>
                <a:endParaRPr lang="en-US" dirty="0"/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000" y="1400175"/>
                <a:ext cx="8248650" cy="4714875"/>
              </a:xfrm>
              <a:blipFill rotWithShape="1">
                <a:blip r:embed="rId3"/>
                <a:stretch>
                  <a:fillRect l="-1032" t="-901" b="-28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2.1</a:t>
            </a:r>
            <a:r>
              <a:rPr lang="en-US" dirty="0"/>
              <a:t>. SML Model &amp; </a:t>
            </a:r>
            <a:r>
              <a:rPr lang="en-US" dirty="0" err="1"/>
              <a:t>Defs</a:t>
            </a:r>
            <a:r>
              <a:rPr lang="en-US" dirty="0"/>
              <a:t> (cont’d)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2BAA75-E530-4D8A-BAF6-D98276AEC2C4}" type="slidenum">
              <a:rPr lang="en-US" smtClean="0">
                <a:solidFill>
                  <a:prstClr val="white"/>
                </a:solidFill>
              </a:rPr>
              <a:pPr/>
              <a:t>51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II. Max. Tr. Cir.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63047" y="912168"/>
                <a:ext cx="236000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prstClr val="black"/>
                        </a:solidFill>
                        <a:latin typeface="Cambria Math"/>
                        <a:cs typeface="+mn-cs"/>
                      </a:rPr>
                      <m:t>𝜹</m:t>
                    </m:r>
                  </m:oMath>
                </a14:m>
                <a:r>
                  <a:rPr lang="en-US" sz="2400" b="1" dirty="0">
                    <a:solidFill>
                      <a:prstClr val="black"/>
                    </a:solidFill>
                    <a:latin typeface="Times New Roman" pitchFamily="18" charset="0"/>
                    <a:cs typeface="+mn-cs"/>
                  </a:rPr>
                  <a:t>-MCT problem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047" y="912168"/>
                <a:ext cx="2360005" cy="461665"/>
              </a:xfrm>
              <a:prstGeom prst="rect">
                <a:avLst/>
              </a:prstGeom>
              <a:blipFill rotWithShape="1">
                <a:blip r:embed="rId4"/>
                <a:stretch>
                  <a:fillRect l="-775" t="-10667" r="-2326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443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Single-2-MCT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557416"/>
          </a:xfrm>
        </p:spPr>
        <p:txBody>
          <a:bodyPr/>
          <a:lstStyle/>
          <a:p>
            <a:r>
              <a:rPr lang="en-US" dirty="0" smtClean="0"/>
              <a:t>Bad News: </a:t>
            </a:r>
            <a:r>
              <a:rPr lang="en-US" dirty="0" smtClean="0">
                <a:solidFill>
                  <a:srgbClr val="FF0000"/>
                </a:solidFill>
              </a:rPr>
              <a:t>NP-hard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Hypertext-2012, </a:t>
            </a:r>
            <a:r>
              <a:rPr lang="en-US" smtClean="0"/>
              <a:t>Milwaukee, WI. USA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C6CA1-3079-41D7-B342-FC2EBDE55DF0}" type="slidenum">
              <a:rPr lang="en-US" smtClean="0"/>
              <a:pPr/>
              <a:t>52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8055265"/>
              </p:ext>
            </p:extLst>
          </p:nvPr>
        </p:nvGraphicFramePr>
        <p:xfrm>
          <a:off x="5580112" y="2636912"/>
          <a:ext cx="4275174" cy="32428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Visio" r:id="rId3" imgW="6124454" imgH="4092660" progId="Visio.Drawing.11">
                  <p:embed/>
                </p:oleObj>
              </mc:Choice>
              <mc:Fallback>
                <p:oleObj name="Visio" r:id="rId3" imgW="6124454" imgH="4092660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80112" y="2636912"/>
                        <a:ext cx="4275174" cy="32428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39552" y="2746879"/>
                <a:ext cx="5760640" cy="2916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Idea </a:t>
                </a:r>
                <a:r>
                  <a:rPr lang="en-US" dirty="0"/>
                  <a:t>of proof: reduced from </a:t>
                </a:r>
                <a:r>
                  <a:rPr lang="en-US" i="1" dirty="0" smtClean="0"/>
                  <a:t>SUBSET SUM PROBLEM</a:t>
                </a:r>
                <a:endParaRPr lang="en-US" dirty="0" smtClean="0"/>
              </a:p>
              <a:p>
                <a:pPr marL="285750" indent="-285750" algn="just">
                  <a:buFont typeface="Arial" pitchFamily="34" charset="0"/>
                  <a:buChar char="•"/>
                </a:pPr>
                <a:endParaRPr lang="en-US" dirty="0" smtClean="0"/>
              </a:p>
              <a:p>
                <a:pPr marL="285750" indent="-285750" algn="just">
                  <a:buFont typeface="Arial" pitchFamily="34" charset="0"/>
                  <a:buChar char="•"/>
                </a:pPr>
                <a:r>
                  <a:rPr lang="en-US" dirty="0" smtClean="0"/>
                  <a:t>Two </a:t>
                </a:r>
                <a:r>
                  <a:rPr lang="en-US" dirty="0"/>
                  <a:t>terminal nodes </a:t>
                </a:r>
                <a:r>
                  <a:rPr lang="en-US" i="1" dirty="0"/>
                  <a:t>s</a:t>
                </a:r>
                <a:r>
                  <a:rPr lang="en-US" dirty="0"/>
                  <a:t>, </a:t>
                </a:r>
                <a:r>
                  <a:rPr lang="en-US" i="1" dirty="0"/>
                  <a:t>t</a:t>
                </a:r>
                <a:r>
                  <a:rPr lang="en-US" dirty="0"/>
                  <a:t> and </a:t>
                </a:r>
                <a:r>
                  <a:rPr lang="en-US" i="1" dirty="0"/>
                  <a:t>n</a:t>
                </a:r>
                <a:r>
                  <a:rPr lang="en-US" dirty="0"/>
                  <a:t> nodes </a:t>
                </a:r>
                <a:r>
                  <a:rPr lang="en-US" i="1" dirty="0"/>
                  <a:t>N</a:t>
                </a:r>
                <a:r>
                  <a:rPr lang="en-US" i="1" baseline="-25000" dirty="0"/>
                  <a:t>i</a:t>
                </a:r>
                <a:r>
                  <a:rPr lang="en-US" dirty="0"/>
                  <a:t> for each item in </a:t>
                </a:r>
                <a:r>
                  <a:rPr lang="en-US" dirty="0" smtClean="0"/>
                  <a:t>I</a:t>
                </a:r>
              </a:p>
              <a:p>
                <a:pPr marL="285750" indent="-285750" algn="just">
                  <a:buFont typeface="Arial" pitchFamily="34" charset="0"/>
                  <a:buChar char="•"/>
                </a:pPr>
                <a:r>
                  <a:rPr lang="en-US" dirty="0" smtClean="0"/>
                  <a:t>For </a:t>
                </a:r>
                <a:r>
                  <a:rPr lang="en-US" dirty="0"/>
                  <a:t>each node </a:t>
                </a:r>
                <a:r>
                  <a:rPr lang="en-US" i="1" dirty="0" smtClean="0"/>
                  <a:t>N</a:t>
                </a:r>
                <a:r>
                  <a:rPr lang="en-US" i="1" baseline="-25000" dirty="0" smtClean="0"/>
                  <a:t>i </a:t>
                </a:r>
                <a:r>
                  <a:rPr lang="en-US" dirty="0" smtClean="0"/>
                  <a:t>, add an edge from </a:t>
                </a:r>
                <a:r>
                  <a:rPr lang="en-US" i="1" dirty="0"/>
                  <a:t>s</a:t>
                </a:r>
                <a:r>
                  <a:rPr lang="en-US" dirty="0" smtClean="0"/>
                  <a:t> </a:t>
                </a:r>
                <a:r>
                  <a:rPr lang="en-US" dirty="0"/>
                  <a:t>to it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𝑠𝑖</m:t>
                        </m:r>
                      </m:sub>
                    </m:sSub>
                    <m:r>
                      <a:rPr lang="en-US" i="1" smtClean="0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en-US" i="1" smtClean="0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b="0" i="1" smtClean="0">
                                <a:latin typeface="Cambria Math"/>
                              </a:rPr>
                              <m:t>𝑖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den>
                    </m:f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𝑠𝑖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1−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−</m:t>
                        </m:r>
                        <m:f>
                          <m:fPr>
                            <m:ctrlPr>
                              <a:rPr lang="en-US" i="1">
                                <a:latin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𝑖</m:t>
                                </m:r>
                              </m:sub>
                            </m:sSub>
                          </m:num>
                          <m:den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/>
                                  </a:rPr>
                                  <m:t>𝑖</m:t>
                                </m:r>
                              </m:sub>
                              <m:sup/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nary>
                          </m:den>
                        </m:f>
                      </m:sup>
                    </m:sSup>
                  </m:oMath>
                </a14:m>
                <a:endParaRPr lang="en-US" dirty="0" smtClean="0"/>
              </a:p>
              <a:p>
                <a:pPr marL="285750" indent="-285750" algn="just">
                  <a:buFont typeface="Arial" pitchFamily="34" charset="0"/>
                  <a:buChar char="•"/>
                </a:pPr>
                <a:r>
                  <a:rPr lang="en-US" dirty="0" smtClean="0"/>
                  <a:t>For </a:t>
                </a:r>
                <a:r>
                  <a:rPr lang="en-US" dirty="0"/>
                  <a:t>each node </a:t>
                </a:r>
                <a:r>
                  <a:rPr lang="en-US" i="1" dirty="0"/>
                  <a:t>N</a:t>
                </a:r>
                <a:r>
                  <a:rPr lang="en-US" i="1" baseline="-25000" dirty="0"/>
                  <a:t>i </a:t>
                </a:r>
                <a:r>
                  <a:rPr lang="en-US" dirty="0"/>
                  <a:t>, add an edge from </a:t>
                </a:r>
                <a:r>
                  <a:rPr lang="en-US" dirty="0" smtClean="0"/>
                  <a:t>it to </a:t>
                </a:r>
                <a:r>
                  <a:rPr lang="en-US" i="1" dirty="0" smtClean="0"/>
                  <a:t>t </a:t>
                </a:r>
                <a:r>
                  <a:rPr lang="en-US" dirty="0" smtClean="0"/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𝑠𝑖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𝑠𝑖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1</m:t>
                    </m:r>
                  </m:oMath>
                </a14:m>
                <a:endParaRPr lang="en-US" dirty="0" smtClean="0"/>
              </a:p>
              <a:p>
                <a:pPr marL="285750" indent="-285750" algn="just">
                  <a:buFont typeface="Arial" pitchFamily="34" charset="0"/>
                  <a:buChar char="•"/>
                </a:pPr>
                <a:r>
                  <a:rPr lang="en-US" dirty="0" smtClean="0"/>
                  <a:t>Leakage threshold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/>
                        <a:ea typeface="Cambria Math"/>
                      </a:rPr>
                      <m:t>τ</m:t>
                    </m:r>
                    <m:r>
                      <a:rPr lang="en-US" i="1">
                        <a:latin typeface="Cambria Math"/>
                      </a:rPr>
                      <m:t>=1−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−</m:t>
                        </m:r>
                        <m:f>
                          <m:fPr>
                            <m:ctrlPr>
                              <a:rPr lang="en-US" i="1">
                                <a:latin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𝑖</m:t>
                                </m:r>
                              </m:sub>
                            </m:sSub>
                          </m:num>
                          <m:den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/>
                                  </a:rPr>
                                  <m:t>𝑖</m:t>
                                </m:r>
                              </m:sub>
                              <m:sup/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nary>
                          </m:den>
                        </m:f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2746879"/>
                <a:ext cx="5760640" cy="2916824"/>
              </a:xfrm>
              <a:prstGeom prst="rect">
                <a:avLst/>
              </a:prstGeom>
              <a:blipFill rotWithShape="1">
                <a:blip r:embed="rId5"/>
                <a:stretch>
                  <a:fillRect l="-953" t="-1046" r="-953" b="-25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148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Single-2-MCT </a:t>
            </a:r>
            <a:r>
              <a:rPr lang="en-US" dirty="0" smtClean="0"/>
              <a:t>Problem(Cont’d)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8540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Good News: </a:t>
            </a:r>
            <a:r>
              <a:rPr lang="en-US" dirty="0" smtClean="0">
                <a:solidFill>
                  <a:srgbClr val="FF0000"/>
                </a:solidFill>
              </a:rPr>
              <a:t>FPTAS algorithm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Hypertext-2012, </a:t>
            </a:r>
            <a:r>
              <a:rPr lang="en-US" smtClean="0"/>
              <a:t>Milwaukee, WI. USA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C6CA1-3079-41D7-B342-FC2EBDE55DF0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564904"/>
            <a:ext cx="4982544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9552" y="2627620"/>
            <a:ext cx="352839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Idea of Algorithm: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n-US" dirty="0" smtClean="0"/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dirty="0" smtClean="0"/>
              <a:t>Dynamic programming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n-US" dirty="0"/>
          </a:p>
          <a:p>
            <a:pPr algn="just"/>
            <a:r>
              <a:rPr lang="en-US" sz="1400" i="1" dirty="0"/>
              <a:t>L</a:t>
            </a:r>
            <a:r>
              <a:rPr lang="en-US" sz="1400" i="1" baseline="-25000" dirty="0"/>
              <a:t>i</a:t>
            </a:r>
            <a:r>
              <a:rPr lang="en-US" sz="1400" i="1" dirty="0"/>
              <a:t>(a)</a:t>
            </a:r>
            <a:r>
              <a:rPr lang="en-US" sz="1400" dirty="0"/>
              <a:t> be the minimum leakage probability of a subset of </a:t>
            </a:r>
            <a:r>
              <a:rPr lang="en-US" sz="1400" i="1" dirty="0" smtClean="0"/>
              <a:t>s</a:t>
            </a:r>
            <a:r>
              <a:rPr lang="en-US" sz="1400" dirty="0" smtClean="0"/>
              <a:t>’s first </a:t>
            </a:r>
            <a:r>
              <a:rPr lang="en-US" sz="1400" i="1" dirty="0" err="1" smtClean="0"/>
              <a:t>i</a:t>
            </a:r>
            <a:r>
              <a:rPr lang="en-US" sz="1400" i="1" dirty="0"/>
              <a:t> </a:t>
            </a:r>
            <a:r>
              <a:rPr lang="en-US" sz="1400" dirty="0" smtClean="0"/>
              <a:t>friends </a:t>
            </a:r>
            <a:r>
              <a:rPr lang="en-US" sz="1400" dirty="0"/>
              <a:t>with the circle of trust of size equal to </a:t>
            </a:r>
            <a:r>
              <a:rPr lang="en-US" sz="1400" i="1" dirty="0" smtClean="0"/>
              <a:t>a</a:t>
            </a:r>
            <a:endParaRPr lang="en-US" sz="14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4653136"/>
            <a:ext cx="3851920" cy="501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239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Single-2-MCT Problem(Cont’d)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23528" y="792480"/>
                <a:ext cx="8363272" cy="4389120"/>
              </a:xfrm>
            </p:spPr>
            <p:txBody>
              <a:bodyPr/>
              <a:lstStyle/>
              <a:p>
                <a:pPr marL="0" indent="0" algn="just">
                  <a:buNone/>
                </a:pPr>
                <a:endParaRPr lang="en-US" b="1" dirty="0" smtClean="0"/>
              </a:p>
              <a:p>
                <a:pPr marL="0" indent="0" algn="just">
                  <a:buNone/>
                </a:pPr>
                <a:r>
                  <a:rPr lang="en-US" b="1" dirty="0" smtClean="0"/>
                  <a:t>Lemma 1:</a:t>
                </a:r>
                <a:r>
                  <a:rPr lang="en-US" dirty="0" smtClean="0"/>
                  <a:t> </a:t>
                </a:r>
                <a:r>
                  <a:rPr lang="en-US" dirty="0"/>
                  <a:t>Algorithm 1 is a (</a:t>
                </a:r>
                <a:r>
                  <a:rPr lang="en-US" dirty="0" smtClean="0"/>
                  <a:t>1-</a:t>
                </a:r>
                <a:r>
                  <a:rPr lang="el-GR" dirty="0" smtClean="0"/>
                  <a:t>ε</a:t>
                </a:r>
                <a:r>
                  <a:rPr lang="en-US" dirty="0" smtClean="0"/>
                  <a:t>)-</a:t>
                </a:r>
                <a:r>
                  <a:rPr lang="en-US" dirty="0"/>
                  <a:t>approximation </a:t>
                </a:r>
                <a:r>
                  <a:rPr lang="en-US" dirty="0" smtClean="0"/>
                  <a:t>algorithm of Single-2-MCT.</a:t>
                </a:r>
                <a:endParaRPr lang="en-US" dirty="0"/>
              </a:p>
              <a:p>
                <a:pPr marL="0" indent="0" algn="just">
                  <a:buNone/>
                </a:pPr>
                <a:endParaRPr lang="en-US" b="1" dirty="0" smtClean="0"/>
              </a:p>
              <a:p>
                <a:pPr marL="0" indent="0" algn="just">
                  <a:buNone/>
                </a:pPr>
                <a:r>
                  <a:rPr lang="en-US" b="1" dirty="0" smtClean="0"/>
                  <a:t>Lemma 2:</a:t>
                </a:r>
                <a:r>
                  <a:rPr lang="en-US" dirty="0" smtClean="0"/>
                  <a:t> </a:t>
                </a:r>
                <a:r>
                  <a:rPr lang="en-US" dirty="0"/>
                  <a:t>Algorithm 1 has the running time </a:t>
                </a:r>
                <a:r>
                  <a:rPr lang="en-US" dirty="0" smtClean="0"/>
                  <a:t>of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/>
                      </a:rPr>
                      <m:t> </m:t>
                    </m:r>
                    <m:r>
                      <a:rPr lang="en-US" b="0" i="1" smtClean="0">
                        <a:latin typeface="Cambria Math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sSubSup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  <m:sub/>
                              <m:sup>
                                <m:r>
                                  <a:rPr lang="en-US" b="0" i="1" smtClean="0">
                                    <a:latin typeface="Cambria Math"/>
                                  </a:rPr>
                                  <m:t>3</m:t>
                                </m:r>
                              </m:sup>
                            </m:sSubSup>
                          </m:num>
                          <m:den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𝜀</m:t>
                            </m:r>
                          </m:den>
                        </m:f>
                      </m:e>
                    </m:d>
                  </m:oMath>
                </a14:m>
                <a:r>
                  <a:rPr lang="en-US" dirty="0" smtClean="0"/>
                  <a:t> .</a:t>
                </a:r>
              </a:p>
              <a:p>
                <a:pPr marL="0" indent="0" algn="just">
                  <a:buNone/>
                </a:pPr>
                <a:endParaRPr lang="en-US" dirty="0"/>
              </a:p>
              <a:p>
                <a:pPr marL="0" indent="0" algn="just">
                  <a:buNone/>
                </a:pPr>
                <a:r>
                  <a:rPr lang="en-US" b="1" dirty="0" smtClean="0"/>
                  <a:t>Theorem 1:</a:t>
                </a:r>
                <a:r>
                  <a:rPr lang="en-US" dirty="0" smtClean="0"/>
                  <a:t> </a:t>
                </a:r>
                <a:r>
                  <a:rPr lang="en-US" dirty="0"/>
                  <a:t>Algorithm 1 is an FPTAS approximation </a:t>
                </a:r>
                <a:r>
                  <a:rPr lang="en-US" dirty="0" smtClean="0"/>
                  <a:t>algorithm for </a:t>
                </a:r>
                <a:r>
                  <a:rPr lang="en-US" dirty="0"/>
                  <a:t>Single-2-MCT.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3528" y="792480"/>
                <a:ext cx="8363272" cy="4389120"/>
              </a:xfrm>
              <a:blipFill rotWithShape="1">
                <a:blip r:embed="rId2"/>
                <a:stretch>
                  <a:fillRect l="-1676" r="-1749" b="-19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Hypertext-2012, </a:t>
            </a:r>
            <a:r>
              <a:rPr lang="en-US" smtClean="0"/>
              <a:t>Milwaukee, WI. USA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C6CA1-3079-41D7-B342-FC2EBDE55DF0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26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Bounded-2-MCT Problem for </a:t>
            </a:r>
            <a:r>
              <a:rPr lang="en-US" i="1" dirty="0" smtClean="0"/>
              <a:t>k</a:t>
            </a:r>
            <a:r>
              <a:rPr lang="en-US" dirty="0" smtClean="0"/>
              <a:t>≥2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557416"/>
          </a:xfrm>
        </p:spPr>
        <p:txBody>
          <a:bodyPr/>
          <a:lstStyle/>
          <a:p>
            <a:r>
              <a:rPr lang="en-US" dirty="0" smtClean="0"/>
              <a:t>Bad News: </a:t>
            </a:r>
            <a:r>
              <a:rPr lang="en-US" dirty="0" smtClean="0">
                <a:solidFill>
                  <a:srgbClr val="FF0000"/>
                </a:solidFill>
              </a:rPr>
              <a:t>No FPTAS algorithm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Hypertext-2012, </a:t>
            </a:r>
            <a:r>
              <a:rPr lang="en-US" smtClean="0"/>
              <a:t>Milwaukee, WI. USA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C6CA1-3079-41D7-B342-FC2EBDE55DF0}" type="slidenum">
              <a:rPr lang="en-US" smtClean="0"/>
              <a:pPr/>
              <a:t>55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2569769"/>
              </p:ext>
            </p:extLst>
          </p:nvPr>
        </p:nvGraphicFramePr>
        <p:xfrm>
          <a:off x="5580112" y="2636912"/>
          <a:ext cx="4275174" cy="32428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Visio" r:id="rId3" imgW="6124454" imgH="4092660" progId="Visio.Drawing.11">
                  <p:embed/>
                </p:oleObj>
              </mc:Choice>
              <mc:Fallback>
                <p:oleObj name="Visio" r:id="rId3" imgW="6124454" imgH="4092660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80112" y="2636912"/>
                        <a:ext cx="4275174" cy="32428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39552" y="2746879"/>
                <a:ext cx="5760640" cy="34156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Idea </a:t>
                </a:r>
                <a:r>
                  <a:rPr lang="en-US" dirty="0"/>
                  <a:t>of proof: reduced from </a:t>
                </a:r>
                <a:r>
                  <a:rPr lang="en-US" i="1" dirty="0" smtClean="0"/>
                  <a:t>EQUIPARTITION</a:t>
                </a:r>
                <a:r>
                  <a:rPr lang="en-US" dirty="0" smtClean="0"/>
                  <a:t> </a:t>
                </a:r>
                <a:r>
                  <a:rPr lang="en-US" i="1" dirty="0" smtClean="0"/>
                  <a:t>PROBLEM</a:t>
                </a:r>
                <a:endParaRPr lang="en-US" dirty="0" smtClean="0"/>
              </a:p>
              <a:p>
                <a:pPr marL="285750" indent="-285750" algn="just">
                  <a:buFont typeface="Arial" pitchFamily="34" charset="0"/>
                  <a:buChar char="•"/>
                </a:pPr>
                <a:endParaRPr lang="en-US" dirty="0" smtClean="0"/>
              </a:p>
              <a:p>
                <a:pPr marL="285750" indent="-285750" algn="just">
                  <a:buFont typeface="Arial" pitchFamily="34" charset="0"/>
                  <a:buChar char="•"/>
                </a:pPr>
                <a:r>
                  <a:rPr lang="en-US" dirty="0" smtClean="0"/>
                  <a:t>A source node </a:t>
                </a:r>
                <a:r>
                  <a:rPr lang="en-US" i="1" dirty="0"/>
                  <a:t>s</a:t>
                </a:r>
                <a:r>
                  <a:rPr lang="en-US" dirty="0"/>
                  <a:t>, </a:t>
                </a:r>
                <a:r>
                  <a:rPr lang="en-US" dirty="0" smtClean="0"/>
                  <a:t>two unwanted targets </a:t>
                </a:r>
                <a:r>
                  <a:rPr lang="en-US" i="1" dirty="0" smtClean="0"/>
                  <a:t>t</a:t>
                </a:r>
                <a:r>
                  <a:rPr lang="en-US" i="1" baseline="-25000" dirty="0" smtClean="0"/>
                  <a:t>1</a:t>
                </a:r>
                <a:r>
                  <a:rPr lang="en-US" i="1" dirty="0" smtClean="0"/>
                  <a:t> and t</a:t>
                </a:r>
                <a:r>
                  <a:rPr lang="en-US" i="1" baseline="-25000" dirty="0" smtClean="0"/>
                  <a:t>2</a:t>
                </a:r>
                <a:r>
                  <a:rPr lang="en-US" dirty="0" smtClean="0"/>
                  <a:t> </a:t>
                </a:r>
                <a:r>
                  <a:rPr lang="en-US" dirty="0"/>
                  <a:t>and </a:t>
                </a:r>
                <a:r>
                  <a:rPr lang="en-US" i="1" dirty="0"/>
                  <a:t>n</a:t>
                </a:r>
                <a:r>
                  <a:rPr lang="en-US" dirty="0"/>
                  <a:t> nodes </a:t>
                </a:r>
                <a:r>
                  <a:rPr lang="en-US" i="1" dirty="0"/>
                  <a:t>N</a:t>
                </a:r>
                <a:r>
                  <a:rPr lang="en-US" i="1" baseline="-25000" dirty="0"/>
                  <a:t>i</a:t>
                </a:r>
                <a:r>
                  <a:rPr lang="en-US" dirty="0"/>
                  <a:t> for each item in </a:t>
                </a:r>
                <a:r>
                  <a:rPr lang="en-US" dirty="0" smtClean="0"/>
                  <a:t>I</a:t>
                </a:r>
              </a:p>
              <a:p>
                <a:pPr marL="285750" indent="-285750" algn="just">
                  <a:buFont typeface="Arial" pitchFamily="34" charset="0"/>
                  <a:buChar char="•"/>
                </a:pPr>
                <a:r>
                  <a:rPr lang="en-US" dirty="0"/>
                  <a:t>For each node </a:t>
                </a:r>
                <a:r>
                  <a:rPr lang="en-US" i="1" dirty="0"/>
                  <a:t>N</a:t>
                </a:r>
                <a:r>
                  <a:rPr lang="en-US" i="1" baseline="-25000" dirty="0"/>
                  <a:t>i </a:t>
                </a:r>
                <a:r>
                  <a:rPr lang="en-US" dirty="0"/>
                  <a:t>, add an edge from </a:t>
                </a:r>
                <a:r>
                  <a:rPr lang="en-US" i="1" dirty="0"/>
                  <a:t>s</a:t>
                </a:r>
                <a:r>
                  <a:rPr lang="en-US" dirty="0"/>
                  <a:t> to it </a:t>
                </a:r>
                <a:r>
                  <a:rPr lang="en-US" dirty="0" smtClean="0"/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𝑠𝑖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𝑠𝑖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=1</m:t>
                    </m:r>
                  </m:oMath>
                </a14:m>
                <a:endParaRPr lang="en-US" dirty="0" smtClean="0"/>
              </a:p>
              <a:p>
                <a:pPr marL="285750" indent="-285750" algn="just">
                  <a:buFont typeface="Arial" pitchFamily="34" charset="0"/>
                  <a:buChar char="•"/>
                </a:pPr>
                <a:r>
                  <a:rPr lang="en-US" dirty="0" smtClean="0"/>
                  <a:t>For </a:t>
                </a:r>
                <a:r>
                  <a:rPr lang="en-US" dirty="0"/>
                  <a:t>each node </a:t>
                </a:r>
                <a:r>
                  <a:rPr lang="en-US" i="1" dirty="0" smtClean="0"/>
                  <a:t>N</a:t>
                </a:r>
                <a:r>
                  <a:rPr lang="en-US" i="1" baseline="-25000" dirty="0" smtClean="0"/>
                  <a:t>i </a:t>
                </a:r>
                <a:r>
                  <a:rPr lang="en-US" dirty="0" smtClean="0"/>
                  <a:t>, add an edge from it to </a:t>
                </a:r>
                <a:r>
                  <a:rPr lang="en-US" i="1" dirty="0"/>
                  <a:t>t</a:t>
                </a:r>
                <a:r>
                  <a:rPr lang="en-US" i="1" baseline="-25000" dirty="0"/>
                  <a:t>1</a:t>
                </a:r>
                <a:r>
                  <a:rPr lang="en-US" i="1" dirty="0"/>
                  <a:t> and t</a:t>
                </a:r>
                <a:r>
                  <a:rPr lang="en-US" i="1" baseline="-25000" dirty="0"/>
                  <a:t>2</a:t>
                </a:r>
                <a:r>
                  <a:rPr lang="en-US" dirty="0" smtClean="0"/>
                  <a:t> </a:t>
                </a:r>
                <a:r>
                  <a:rPr lang="en-US" dirty="0"/>
                  <a:t>with </a:t>
                </a:r>
                <a:r>
                  <a:rPr lang="en-US" dirty="0" smtClean="0"/>
                  <a:t>mention probability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𝑖</m:t>
                        </m:r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=1−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−</m:t>
                        </m:r>
                        <m:f>
                          <m:fPr>
                            <m:ctrlPr>
                              <a:rPr lang="en-US" i="1">
                                <a:latin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 smtClean="0">
                                    <a:latin typeface="Cambria Math"/>
                                    <a:ea typeface="Cambria Math"/>
                                  </a:rPr>
                                  <m:t>𝜛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𝑖</m:t>
                                </m:r>
                              </m:sub>
                            </m:sSub>
                          </m:num>
                          <m:den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/>
                                  </a:rPr>
                                  <m:t>𝑖</m:t>
                                </m:r>
                              </m:sub>
                              <m:sup/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  <m:t>𝜛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nary>
                          </m:den>
                        </m:f>
                      </m:sup>
                    </m:sSup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𝑖</m:t>
                        </m:r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1−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−</m:t>
                        </m:r>
                        <m:f>
                          <m:fPr>
                            <m:ctrlPr>
                              <a:rPr lang="en-US" i="1">
                                <a:latin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  <m:t>𝜛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  <a:ea typeface="Cambria Math"/>
                                      </a:rPr>
                                      <m:t>𝑚𝑎𝑥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−</m:t>
                                </m:r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𝜛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𝑖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i="1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𝑛</m:t>
                                </m:r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𝜛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𝑚𝑎𝑥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−</m:t>
                            </m:r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/>
                                  </a:rPr>
                                  <m:t>𝑖</m:t>
                                </m:r>
                              </m:sub>
                              <m:sup/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  <m:t>𝜛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nary>
                          </m:den>
                        </m:f>
                      </m:sup>
                    </m:sSup>
                  </m:oMath>
                </a14:m>
                <a:endParaRPr lang="en-US" dirty="0" smtClean="0"/>
              </a:p>
              <a:p>
                <a:pPr marL="285750" indent="-285750" algn="just">
                  <a:buFont typeface="Arial" pitchFamily="34" charset="0"/>
                  <a:buChar char="•"/>
                </a:pPr>
                <a:r>
                  <a:rPr lang="en-US" dirty="0" smtClean="0"/>
                  <a:t>Leakage threshold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/>
                            <a:ea typeface="Cambria Math"/>
                          </a:rPr>
                          <m:t>τ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/>
                        <a:ea typeface="Cambria Math"/>
                      </a:rPr>
                      <m:t>=</m:t>
                    </m:r>
                    <m:sSub>
                      <m:sSubPr>
                        <m:ctrlPr>
                          <a:rPr lang="el-GR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/>
                            <a:ea typeface="Cambria Math"/>
                          </a:rPr>
                          <m:t>τ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=1−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−</m:t>
                        </m:r>
                        <m:f>
                          <m:fPr>
                            <m:ctrlPr>
                              <a:rPr lang="en-US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i="1" smtClean="0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2746879"/>
                <a:ext cx="5760640" cy="3415679"/>
              </a:xfrm>
              <a:prstGeom prst="rect">
                <a:avLst/>
              </a:prstGeom>
              <a:blipFill rotWithShape="1">
                <a:blip r:embed="rId5"/>
                <a:stretch>
                  <a:fillRect l="-953" t="-893" r="-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508483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Bounded-2-MCT </a:t>
            </a:r>
            <a:r>
              <a:rPr lang="en-US" dirty="0" smtClean="0"/>
              <a:t>Problem(Cont’d</a:t>
            </a:r>
            <a:r>
              <a:rPr lang="en-US" dirty="0"/>
              <a:t>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8540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Good News: </a:t>
            </a:r>
            <a:r>
              <a:rPr lang="en-US" dirty="0" smtClean="0">
                <a:solidFill>
                  <a:srgbClr val="FF0000"/>
                </a:solidFill>
              </a:rPr>
              <a:t>PTAS algorithm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Hypertext-2012, </a:t>
            </a:r>
            <a:r>
              <a:rPr lang="en-US" smtClean="0"/>
              <a:t>Milwaukee, WI. USA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C6CA1-3079-41D7-B342-FC2EBDE55DF0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9552" y="2627620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Integer Linear </a:t>
            </a:r>
            <a:r>
              <a:rPr lang="en-US" dirty="0" smtClean="0"/>
              <a:t>Programming (ILP</a:t>
            </a:r>
            <a:r>
              <a:rPr lang="en-US" dirty="0"/>
              <a:t>) formulation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708" y="3356992"/>
            <a:ext cx="5256584" cy="1540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972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r>
              <a:rPr lang="en-US" dirty="0"/>
              <a:t>Bounded-2-MCT Problem(Cont’d)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Hypertext-2012, </a:t>
            </a:r>
            <a:r>
              <a:rPr lang="en-US" smtClean="0"/>
              <a:t>Milwaukee, WI. USA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C6CA1-3079-41D7-B342-FC2EBDE55DF0}" type="slidenum">
              <a:rPr lang="en-US" smtClean="0"/>
              <a:pPr/>
              <a:t>57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-6671" y="1988840"/>
                <a:ext cx="3898348" cy="3828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Two-Phase Algorithm:</a:t>
                </a:r>
              </a:p>
              <a:p>
                <a:pPr marL="285750" indent="-285750" algn="just">
                  <a:buFont typeface="Arial" pitchFamily="34" charset="0"/>
                  <a:buChar char="•"/>
                </a:pPr>
                <a:endParaRPr lang="en-US" dirty="0" smtClean="0"/>
              </a:p>
              <a:p>
                <a:pPr marL="285750" indent="-285750" algn="just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𝛽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𝑚𝑖𝑛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⌈"/>
                            <m:endChr m:val="⌉"/>
                            <m:ctrlPr>
                              <a:rPr lang="en-US" b="0" i="1" smtClean="0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𝑘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𝜀</m:t>
                                </m:r>
                              </m:den>
                            </m:f>
                          </m:e>
                        </m:d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−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𝑘</m:t>
                            </m:r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−1</m:t>
                            </m:r>
                          </m:e>
                        </m:d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,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𝑁</m:t>
                            </m:r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𝑠</m:t>
                            </m:r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)\</m:t>
                            </m:r>
                            <m:r>
                              <m:rPr>
                                <m:sty m:val="p"/>
                              </m:rP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T</m:t>
                            </m:r>
                          </m:e>
                        </m:d>
                      </m:e>
                    </m:d>
                  </m:oMath>
                </a14:m>
                <a:endParaRPr lang="en-US" dirty="0" smtClean="0"/>
              </a:p>
              <a:p>
                <a:pPr marL="285750" indent="-285750" algn="just">
                  <a:buFont typeface="Arial" pitchFamily="34" charset="0"/>
                  <a:buChar char="•"/>
                </a:pPr>
                <a:endParaRPr lang="en-US" dirty="0"/>
              </a:p>
              <a:p>
                <a:pPr marL="285750" indent="-285750" algn="just">
                  <a:buFont typeface="Arial" pitchFamily="34" charset="0"/>
                  <a:buChar char="•"/>
                </a:pPr>
                <a:r>
                  <a:rPr lang="en-US" dirty="0"/>
                  <a:t>W</a:t>
                </a:r>
                <a:r>
                  <a:rPr lang="en-US" dirty="0" smtClean="0"/>
                  <a:t>hen </a:t>
                </a:r>
                <a:r>
                  <a:rPr lang="en-US" dirty="0"/>
                  <a:t>the number of visible neighbors of </a:t>
                </a:r>
                <a:r>
                  <a:rPr lang="en-US" i="1" dirty="0"/>
                  <a:t>s</a:t>
                </a:r>
                <a:r>
                  <a:rPr lang="en-US" dirty="0"/>
                  <a:t> is </a:t>
                </a:r>
                <a:r>
                  <a:rPr lang="en-US" dirty="0" smtClean="0"/>
                  <a:t>less than </a:t>
                </a:r>
                <a:r>
                  <a:rPr lang="el-GR" i="1" dirty="0" smtClean="0"/>
                  <a:t>β</a:t>
                </a:r>
                <a:r>
                  <a:rPr lang="en-US" dirty="0" smtClean="0"/>
                  <a:t>, enumerate and </a:t>
                </a:r>
                <a:r>
                  <a:rPr lang="en-US" dirty="0"/>
                  <a:t>select a feasible </a:t>
                </a:r>
                <a:r>
                  <a:rPr lang="en-US" dirty="0" smtClean="0"/>
                  <a:t>solution with a </a:t>
                </a:r>
                <a:r>
                  <a:rPr lang="en-US" dirty="0"/>
                  <a:t>maximum </a:t>
                </a:r>
                <a:r>
                  <a:rPr lang="en-US" dirty="0" smtClean="0"/>
                  <a:t>visibility</a:t>
                </a:r>
                <a:endParaRPr lang="en-US" dirty="0"/>
              </a:p>
              <a:p>
                <a:pPr marL="285750" indent="-285750" algn="just">
                  <a:buFont typeface="Arial" pitchFamily="34" charset="0"/>
                  <a:buChar char="•"/>
                </a:pPr>
                <a:endParaRPr lang="en-US" dirty="0" smtClean="0"/>
              </a:p>
              <a:p>
                <a:pPr marL="285750" indent="-285750" algn="just">
                  <a:buFont typeface="Arial" pitchFamily="34" charset="0"/>
                  <a:buChar char="•"/>
                </a:pPr>
                <a:r>
                  <a:rPr lang="en-US" dirty="0" smtClean="0"/>
                  <a:t>Otherwise, for each </a:t>
                </a:r>
                <a:r>
                  <a:rPr lang="en-US" dirty="0"/>
                  <a:t>combination of size </a:t>
                </a:r>
                <a:r>
                  <a:rPr lang="en-US" dirty="0" smtClean="0"/>
                  <a:t> </a:t>
                </a:r>
                <a:r>
                  <a:rPr lang="el-GR" i="1" dirty="0" smtClean="0"/>
                  <a:t>β</a:t>
                </a:r>
                <a:r>
                  <a:rPr lang="en-US" dirty="0" smtClean="0"/>
                  <a:t>, solve the LP on each combination and update the solution if it is better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671" y="1988840"/>
                <a:ext cx="3898348" cy="3828805"/>
              </a:xfrm>
              <a:prstGeom prst="rect">
                <a:avLst/>
              </a:prstGeom>
              <a:blipFill rotWithShape="1">
                <a:blip r:embed="rId2"/>
                <a:stretch>
                  <a:fillRect l="-1408" t="-796" r="-1252" b="-15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289" y="1346958"/>
            <a:ext cx="5218711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490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Bounded-2-MCT Problem(Cont’d)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23528" y="1066800"/>
                <a:ext cx="8496944" cy="4389120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 algn="just">
                  <a:buNone/>
                </a:pPr>
                <a:endParaRPr lang="en-US" b="1" dirty="0" smtClean="0"/>
              </a:p>
              <a:p>
                <a:pPr marL="0" indent="0" algn="just">
                  <a:buNone/>
                </a:pPr>
                <a:r>
                  <a:rPr lang="en-US" b="1" dirty="0" smtClean="0"/>
                  <a:t>Lemma 3:</a:t>
                </a:r>
                <a:r>
                  <a:rPr lang="en-US" dirty="0" smtClean="0"/>
                  <a:t> </a:t>
                </a:r>
                <a:r>
                  <a:rPr lang="en-US" dirty="0"/>
                  <a:t>Algorithm </a:t>
                </a:r>
                <a:r>
                  <a:rPr lang="en-US" dirty="0" smtClean="0"/>
                  <a:t>2 </a:t>
                </a:r>
                <a:r>
                  <a:rPr lang="en-US" dirty="0"/>
                  <a:t>is a (</a:t>
                </a:r>
                <a:r>
                  <a:rPr lang="en-US" dirty="0" smtClean="0"/>
                  <a:t>1-</a:t>
                </a:r>
                <a:r>
                  <a:rPr lang="el-GR" dirty="0" smtClean="0"/>
                  <a:t>ε</a:t>
                </a:r>
                <a:r>
                  <a:rPr lang="en-US" dirty="0" smtClean="0"/>
                  <a:t>)-</a:t>
                </a:r>
                <a:r>
                  <a:rPr lang="en-US" dirty="0"/>
                  <a:t>approximation </a:t>
                </a:r>
                <a:r>
                  <a:rPr lang="en-US" dirty="0" smtClean="0"/>
                  <a:t>algorithm of Bounded-2-MCT.</a:t>
                </a:r>
                <a:endParaRPr lang="en-US" dirty="0"/>
              </a:p>
              <a:p>
                <a:pPr marL="0" indent="0" algn="just">
                  <a:buNone/>
                </a:pPr>
                <a:endParaRPr lang="en-US" b="1" dirty="0" smtClean="0"/>
              </a:p>
              <a:p>
                <a:pPr marL="0" indent="0" algn="just">
                  <a:buNone/>
                </a:pPr>
                <a:r>
                  <a:rPr lang="en-US" b="1" dirty="0" smtClean="0"/>
                  <a:t>Lemma 4:</a:t>
                </a:r>
                <a:r>
                  <a:rPr lang="en-US" dirty="0" smtClean="0"/>
                  <a:t> </a:t>
                </a:r>
                <a:r>
                  <a:rPr lang="en-US" dirty="0"/>
                  <a:t>Algorithm </a:t>
                </a:r>
                <a:r>
                  <a:rPr lang="en-US" dirty="0" smtClean="0"/>
                  <a:t>2 </a:t>
                </a:r>
                <a:r>
                  <a:rPr lang="en-US" dirty="0"/>
                  <a:t>has the running time </a:t>
                </a:r>
                <a:r>
                  <a:rPr lang="en-US" dirty="0" smtClean="0"/>
                  <a:t>of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/>
                      </a:rPr>
                      <m:t> </m:t>
                    </m:r>
                    <m:r>
                      <a:rPr lang="en-US" b="0" i="1" smtClean="0">
                        <a:latin typeface="Cambria Math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Sup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  <m:sub/>
                          <m:sup>
                            <m:d>
                              <m:dPr>
                                <m:begChr m:val="⌈"/>
                                <m:endChr m:val="⌉"/>
                                <m:ctrlPr>
                                  <a:rPr lang="en-US" i="1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𝑘</m:t>
                                    </m:r>
                                  </m:num>
                                  <m:den>
                                    <m:r>
                                      <a:rPr lang="en-US" i="1" smtClean="0">
                                        <a:latin typeface="Cambria Math"/>
                                        <a:ea typeface="Cambria Math"/>
                                      </a:rPr>
                                      <m:t>𝜀</m:t>
                                    </m:r>
                                  </m:den>
                                </m:f>
                              </m:e>
                            </m:d>
                          </m:sup>
                        </m:sSubSup>
                      </m:e>
                    </m:d>
                  </m:oMath>
                </a14:m>
                <a:r>
                  <a:rPr lang="en-US" dirty="0" smtClean="0"/>
                  <a:t> .</a:t>
                </a:r>
              </a:p>
              <a:p>
                <a:pPr marL="0" indent="0" algn="just">
                  <a:buNone/>
                </a:pPr>
                <a:endParaRPr lang="en-US" dirty="0"/>
              </a:p>
              <a:p>
                <a:pPr marL="0" indent="0" algn="just">
                  <a:buNone/>
                </a:pPr>
                <a:r>
                  <a:rPr lang="en-US" b="1" dirty="0" smtClean="0"/>
                  <a:t>Theorem 2:</a:t>
                </a:r>
                <a:r>
                  <a:rPr lang="en-US" dirty="0" smtClean="0"/>
                  <a:t> </a:t>
                </a:r>
                <a:r>
                  <a:rPr lang="en-US" dirty="0"/>
                  <a:t>Algorithm </a:t>
                </a:r>
                <a:r>
                  <a:rPr lang="en-US" dirty="0" smtClean="0"/>
                  <a:t>2 </a:t>
                </a:r>
                <a:r>
                  <a:rPr lang="en-US" dirty="0"/>
                  <a:t>is an </a:t>
                </a:r>
                <a:r>
                  <a:rPr lang="en-US" dirty="0" smtClean="0"/>
                  <a:t>PTAS </a:t>
                </a:r>
                <a:r>
                  <a:rPr lang="en-US" dirty="0"/>
                  <a:t>approximation </a:t>
                </a:r>
                <a:r>
                  <a:rPr lang="en-US" dirty="0" smtClean="0"/>
                  <a:t>algorithm for </a:t>
                </a:r>
                <a:r>
                  <a:rPr lang="en-US" dirty="0"/>
                  <a:t>Bounded-2-MCT</a:t>
                </a:r>
                <a:r>
                  <a:rPr lang="en-US" dirty="0" smtClean="0"/>
                  <a:t>.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3528" y="1066800"/>
                <a:ext cx="8496944" cy="4389120"/>
              </a:xfrm>
              <a:blipFill rotWithShape="1">
                <a:blip r:embed="rId2"/>
                <a:stretch>
                  <a:fillRect l="-1435" r="-1506" b="-1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Hypertext-2012, </a:t>
            </a:r>
            <a:r>
              <a:rPr lang="en-US" smtClean="0"/>
              <a:t>Milwaukee, WI. USA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C6CA1-3079-41D7-B342-FC2EBDE55DF0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93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089" y="2262147"/>
            <a:ext cx="3795711" cy="838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8" y="3457442"/>
            <a:ext cx="7134225" cy="279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𝜹</m:t>
                    </m:r>
                    <m:r>
                      <a:rPr lang="en-US" b="1" i="1" smtClean="0">
                        <a:latin typeface="Cambria Math"/>
                      </a:rPr>
                      <m:t>=</m:t>
                    </m:r>
                    <m:r>
                      <a:rPr lang="en-US" b="1" i="1" smtClean="0">
                        <a:latin typeface="Cambria Math"/>
                      </a:rPr>
                      <m:t>𝟐</m:t>
                    </m:r>
                  </m:oMath>
                </a14:m>
                <a:r>
                  <a:rPr lang="en-US" dirty="0" smtClean="0"/>
                  <a:t>: Leakage path = one </a:t>
                </a:r>
                <a:r>
                  <a:rPr lang="en-US" dirty="0" smtClean="0">
                    <a:solidFill>
                      <a:srgbClr val="00B0F0"/>
                    </a:solidFill>
                  </a:rPr>
                  <a:t>sharing edge </a:t>
                </a:r>
                <a:r>
                  <a:rPr lang="en-US" dirty="0" smtClean="0"/>
                  <a:t>followed by one </a:t>
                </a:r>
                <a:r>
                  <a:rPr lang="en-US" dirty="0" smtClean="0">
                    <a:solidFill>
                      <a:srgbClr val="00B0F0"/>
                    </a:solidFill>
                  </a:rPr>
                  <a:t>mentioning edge</a:t>
                </a:r>
                <a:r>
                  <a:rPr lang="en-US" dirty="0" smtClean="0"/>
                  <a:t>.</a:t>
                </a:r>
              </a:p>
              <a:p>
                <a:r>
                  <a:rPr lang="en-US" dirty="0" smtClean="0"/>
                  <a:t>Leakage probability at each UT can be </a:t>
                </a:r>
                <a:r>
                  <a:rPr lang="en-US" b="1" dirty="0" smtClean="0"/>
                  <a:t>computed exactly</a:t>
                </a:r>
                <a:r>
                  <a:rPr lang="en-US" dirty="0" smtClean="0"/>
                  <a:t>. Leakage constraint: </a:t>
                </a:r>
              </a:p>
              <a:p>
                <a:endParaRPr lang="en-US" dirty="0" smtClean="0"/>
              </a:p>
              <a:p>
                <a:r>
                  <a:rPr lang="en-US" dirty="0" smtClean="0"/>
                  <a:t>2-MCT as an Integer Linear Programming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4"/>
                <a:stretch>
                  <a:fillRect l="-1172" t="-1051" r="-10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2.2 </a:t>
            </a:r>
            <a:r>
              <a:rPr lang="en-US" sz="2000" dirty="0" smtClean="0"/>
              <a:t>The Friends of Friends Surround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2BAA75-E530-4D8A-BAF6-D98276AEC2C4}" type="slidenum">
              <a:rPr lang="en-US" smtClean="0">
                <a:solidFill>
                  <a:prstClr val="white"/>
                </a:solidFill>
              </a:rPr>
              <a:pPr/>
              <a:t>59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II. Max. Tr. Cir.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9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Protecting Location Information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52400" y="1143000"/>
            <a:ext cx="8229600" cy="2046196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Locations are being leaked</a:t>
            </a:r>
          </a:p>
          <a:p>
            <a:r>
              <a:rPr lang="en-US" sz="2800" dirty="0" smtClean="0"/>
              <a:t>Can we really be able to protect this?</a:t>
            </a:r>
          </a:p>
          <a:p>
            <a:r>
              <a:rPr lang="en-US" sz="2800" dirty="0" smtClean="0"/>
              <a:t>Users’ information and behaviors can be tracked. Can we protect this?</a:t>
            </a:r>
            <a:endParaRPr lang="en-US" sz="2800" dirty="0" smtClean="0">
              <a:solidFill>
                <a:schemeClr val="tx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620000" y="0"/>
            <a:ext cx="1524000" cy="914400"/>
            <a:chOff x="7620000" y="0"/>
            <a:chExt cx="1524000" cy="914400"/>
          </a:xfrm>
        </p:grpSpPr>
        <p:grpSp>
          <p:nvGrpSpPr>
            <p:cNvPr id="5" name="Group 14"/>
            <p:cNvGrpSpPr/>
            <p:nvPr/>
          </p:nvGrpSpPr>
          <p:grpSpPr>
            <a:xfrm>
              <a:off x="7620000" y="0"/>
              <a:ext cx="1524000" cy="914400"/>
              <a:chOff x="7620000" y="0"/>
              <a:chExt cx="1524000" cy="914400"/>
            </a:xfrm>
          </p:grpSpPr>
          <p:cxnSp>
            <p:nvCxnSpPr>
              <p:cNvPr id="9" name="Straight Connector 8"/>
              <p:cNvCxnSpPr/>
              <p:nvPr/>
            </p:nvCxnSpPr>
            <p:spPr bwMode="auto">
              <a:xfrm>
                <a:off x="7772400" y="0"/>
                <a:ext cx="0" cy="9144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0C0"/>
                </a:solidFill>
                <a:prstDash val="solid"/>
                <a:round/>
                <a:headEnd type="oval" w="med" len="med"/>
                <a:tailEnd type="none" w="med" len="med"/>
              </a:ln>
              <a:effectLst/>
            </p:spPr>
          </p:cxnSp>
          <p:cxnSp>
            <p:nvCxnSpPr>
              <p:cNvPr id="10" name="Straight Connector 9"/>
              <p:cNvCxnSpPr/>
              <p:nvPr/>
            </p:nvCxnSpPr>
            <p:spPr bwMode="auto">
              <a:xfrm>
                <a:off x="7620000" y="762000"/>
                <a:ext cx="1524000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0C0"/>
                </a:solidFill>
                <a:prstDash val="solid"/>
                <a:round/>
                <a:headEnd type="oval" w="med" len="med"/>
                <a:tailEnd type="none" w="med" len="med"/>
              </a:ln>
              <a:effectLst/>
            </p:spPr>
          </p:cxnSp>
        </p:grpSp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372717"/>
              <a:ext cx="1523999" cy="3130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0622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Polynomial time solvable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𝛿</m:t>
                    </m:r>
                    <m:r>
                      <a:rPr lang="en-US" b="0" i="1" smtClean="0">
                        <a:latin typeface="Cambria Math"/>
                      </a:rPr>
                      <m:t>=2</m:t>
                    </m:r>
                  </m:oMath>
                </a14:m>
                <a:r>
                  <a:rPr lang="en-US" dirty="0" smtClean="0"/>
                  <a:t>?</a:t>
                </a:r>
              </a:p>
              <a:p>
                <a:r>
                  <a:rPr lang="en-US" dirty="0" smtClean="0"/>
                  <a:t>No, still NP-hard.</a:t>
                </a:r>
              </a:p>
              <a:p>
                <a:r>
                  <a:rPr lang="en-US" dirty="0" smtClean="0"/>
                  <a:t>Even worse</a:t>
                </a:r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r>
                  <a:rPr lang="en-US" dirty="0" smtClean="0"/>
                  <a:t>A gap-reduction from the Max-clique problem, which is NP-hard to approximate within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1/2−</m:t>
                        </m:r>
                        <m:r>
                          <a:rPr lang="en-US" b="0" i="1" smtClean="0">
                            <a:latin typeface="Cambria Math"/>
                          </a:rPr>
                          <m:t>𝜖</m:t>
                        </m:r>
                      </m:sup>
                    </m:sSup>
                  </m:oMath>
                </a14:m>
                <a:r>
                  <a:rPr lang="en-US" dirty="0" smtClean="0"/>
                  <a:t> (</a:t>
                </a:r>
                <a:r>
                  <a:rPr lang="en-US" dirty="0" err="1" smtClean="0"/>
                  <a:t>Hastad</a:t>
                </a:r>
                <a:r>
                  <a:rPr lang="en-US" dirty="0" smtClean="0"/>
                  <a:t>).</a:t>
                </a:r>
              </a:p>
              <a:p>
                <a:r>
                  <a:rPr lang="en-US" dirty="0" smtClean="0"/>
                  <a:t>The more UTs, the harder the problem!</a:t>
                </a:r>
                <a:endParaRPr lang="en-US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172" t="-1051" r="-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2.2 The Friends of Friends Surround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2BAA75-E530-4D8A-BAF6-D98276AEC2C4}" type="slidenum">
              <a:rPr lang="en-US" smtClean="0">
                <a:solidFill>
                  <a:prstClr val="white"/>
                </a:solidFill>
              </a:rPr>
              <a:pPr/>
              <a:t>60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II. Max. Tr. Cir.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00891" y="2651760"/>
                <a:ext cx="7968344" cy="1597232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prstClr val="black"/>
                    </a:solidFill>
                  </a:rPr>
                  <a:t>Theorem 1</a:t>
                </a:r>
                <a:r>
                  <a:rPr lang="en-US" sz="2400" dirty="0" smtClean="0">
                    <a:solidFill>
                      <a:prstClr val="black"/>
                    </a:solidFill>
                  </a:rPr>
                  <a:t>. For any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prstClr val="black"/>
                        </a:solidFill>
                        <a:latin typeface="Cambria Math"/>
                      </a:rPr>
                      <m:t>𝜖</m:t>
                    </m:r>
                    <m:r>
                      <a:rPr lang="en-US" sz="2400" i="1" smtClean="0">
                        <a:solidFill>
                          <a:prstClr val="black"/>
                        </a:solidFill>
                        <a:latin typeface="Cambria Math"/>
                      </a:rPr>
                      <m:t>&gt;0</m:t>
                    </m:r>
                  </m:oMath>
                </a14:m>
                <a:r>
                  <a:rPr lang="en-US" sz="2400" dirty="0" smtClean="0">
                    <a:solidFill>
                      <a:prstClr val="black"/>
                    </a:solidFill>
                  </a:rPr>
                  <a:t>, 2-MCT is hard to be approximated within a factor</a:t>
                </a:r>
              </a:p>
              <a:p>
                <a:pPr marL="342900" indent="-342900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𝑘</m:t>
                        </m:r>
                      </m:e>
                      <m:sup>
                        <m:r>
                          <a:rPr lang="en-US" sz="24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1/4−</m:t>
                        </m:r>
                        <m:r>
                          <a:rPr lang="en-US" sz="24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𝜖</m:t>
                        </m:r>
                      </m:sup>
                    </m:sSup>
                  </m:oMath>
                </a14:m>
                <a:r>
                  <a:rPr lang="en-US" sz="2400" dirty="0" smtClean="0">
                    <a:solidFill>
                      <a:prstClr val="black"/>
                    </a:solidFill>
                  </a:rPr>
                  <a:t>, unless P = NP</a:t>
                </a:r>
              </a:p>
              <a:p>
                <a:pPr marL="342900" indent="-342900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𝑘</m:t>
                        </m:r>
                      </m:e>
                      <m:sup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1/</m:t>
                        </m:r>
                        <m:r>
                          <a:rPr lang="en-US" sz="24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2</m:t>
                        </m:r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𝜖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prstClr val="black"/>
                    </a:solidFill>
                  </a:rPr>
                  <a:t>, unless P = </a:t>
                </a:r>
                <a:r>
                  <a:rPr lang="en-US" sz="2400" dirty="0" smtClean="0">
                    <a:solidFill>
                      <a:prstClr val="black"/>
                    </a:solidFill>
                  </a:rPr>
                  <a:t>ZPP (Las Vegas algorithms)</a:t>
                </a:r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891" y="2651760"/>
                <a:ext cx="7968344" cy="1597232"/>
              </a:xfrm>
              <a:prstGeom prst="rect">
                <a:avLst/>
              </a:prstGeom>
              <a:blipFill rotWithShape="1">
                <a:blip r:embed="rId6"/>
                <a:stretch>
                  <a:fillRect l="-1068" t="-1880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093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>
                    <a:solidFill>
                      <a:srgbClr val="00B0F0"/>
                    </a:solidFill>
                  </a:rPr>
                  <a:t>Good news</a:t>
                </a:r>
                <a:r>
                  <a:rPr lang="en-US" dirty="0" smtClean="0"/>
                  <a:t>: Randomized algorithm with a performance guarantee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𝑂</m:t>
                    </m:r>
                    <m:r>
                      <a:rPr lang="en-US" b="0" i="1" smtClean="0">
                        <a:latin typeface="Cambria Math"/>
                      </a:rPr>
                      <m:t>(1/</m:t>
                    </m:r>
                    <m:r>
                      <a:rPr lang="en-US" b="0" i="1" smtClean="0">
                        <a:latin typeface="Cambria Math"/>
                      </a:rPr>
                      <m:t>𝑘</m:t>
                    </m:r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 smtClean="0"/>
                  <a:t>.</a:t>
                </a:r>
              </a:p>
              <a:p>
                <a:r>
                  <a:rPr lang="en-US" dirty="0" smtClean="0"/>
                  <a:t>Two-phase Algorithm:</a:t>
                </a:r>
              </a:p>
              <a:p>
                <a:pPr lvl="1"/>
                <a:r>
                  <a:rPr lang="en-US" dirty="0" smtClean="0"/>
                  <a:t>Phase 1: Solve LP relaxation and select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𝑢</m:t>
                    </m:r>
                    <m:r>
                      <a:rPr lang="en-US" b="0" i="1" smtClean="0">
                        <a:latin typeface="Cambria Math"/>
                      </a:rPr>
                      <m:t>∈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 smtClean="0"/>
                  <a:t> with probability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𝑢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4</m:t>
                        </m:r>
                        <m:r>
                          <a:rPr lang="en-US" b="0" i="1" smtClean="0">
                            <a:latin typeface="Cambria Math"/>
                          </a:rPr>
                          <m:t>𝑘</m:t>
                        </m:r>
                      </m:den>
                    </m:f>
                  </m:oMath>
                </a14:m>
                <a:r>
                  <a:rPr lang="en-US" dirty="0" smtClean="0"/>
                  <a:t> ; </a:t>
                </a:r>
                <a:r>
                  <a:rPr lang="en-US" dirty="0">
                    <a:sym typeface="Wingdings" pitchFamily="2" charset="2"/>
                  </a:rPr>
                  <a:t>O</a:t>
                </a:r>
                <a:r>
                  <a:rPr lang="en-US" dirty="0" smtClean="0">
                    <a:sym typeface="Wingdings" pitchFamily="2" charset="2"/>
                  </a:rPr>
                  <a:t>utput temp. circle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/>
                            <a:sym typeface="Wingdings" pitchFamily="2" charset="2"/>
                          </a:rPr>
                          <m:t>𝐶</m:t>
                        </m:r>
                      </m:e>
                      <m:sub/>
                    </m:sSub>
                  </m:oMath>
                </a14:m>
                <a:r>
                  <a:rPr lang="en-US" dirty="0" smtClean="0">
                    <a:sym typeface="Wingdings" pitchFamily="2" charset="2"/>
                  </a:rPr>
                  <a:t> </a:t>
                </a:r>
                <a:endParaRPr lang="en-US" dirty="0" smtClean="0"/>
              </a:p>
              <a:p>
                <a:pPr lvl="1"/>
                <a:r>
                  <a:rPr lang="en-US" dirty="0" smtClean="0"/>
                  <a:t>Phase 2: Make the rounded solution feasible by iteratively remove the neighbor that causes leakage. Output trust circle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𝐶</m:t>
                    </m:r>
                    <m:r>
                      <a:rPr lang="en-US" b="0" i="1" smtClean="0">
                        <a:latin typeface="Cambria Math"/>
                      </a:rPr>
                      <m:t>′⊆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𝐶</m:t>
                        </m:r>
                      </m:e>
                      <m:sub/>
                    </m:sSub>
                    <m:r>
                      <a:rPr lang="en-US" b="0" i="1" smtClean="0">
                        <a:latin typeface="Cambria Math"/>
                      </a:rPr>
                      <m:t>.</m:t>
                    </m:r>
                  </m:oMath>
                </a14:m>
                <a:endParaRPr lang="en-US" b="0" dirty="0" smtClean="0"/>
              </a:p>
              <a:p>
                <a:endParaRPr lang="en-US" dirty="0" smtClean="0"/>
              </a:p>
              <a:p>
                <a:endParaRPr lang="en-US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6"/>
                <a:stretch>
                  <a:fillRect l="-1172" t="-10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2.2 The Friends of Friends Surround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2BAA75-E530-4D8A-BAF6-D98276AEC2C4}" type="slidenum">
              <a:rPr lang="en-US" smtClean="0">
                <a:solidFill>
                  <a:prstClr val="white"/>
                </a:solidFill>
              </a:rPr>
              <a:pPr/>
              <a:t>61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II. Max. Tr. Cir.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57200" y="4415246"/>
                <a:ext cx="7968344" cy="1200329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prstClr val="black"/>
                    </a:solidFill>
                  </a:rPr>
                  <a:t>Theorem 2</a:t>
                </a:r>
                <a:r>
                  <a:rPr lang="en-US" sz="2400" dirty="0" smtClean="0">
                    <a:solidFill>
                      <a:prstClr val="black"/>
                    </a:solidFill>
                  </a:rPr>
                  <a:t>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𝐶</m:t>
                        </m:r>
                      </m:e>
                      <m:sup>
                        <m:r>
                          <a:rPr lang="en-US" sz="24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2400" dirty="0" smtClean="0">
                    <a:solidFill>
                      <a:prstClr val="black"/>
                    </a:solidFill>
                  </a:rPr>
                  <a:t> is a trust circle with </a:t>
                </a:r>
                <a:r>
                  <a:rPr lang="en-US" sz="2400" dirty="0" smtClean="0">
                    <a:solidFill>
                      <a:srgbClr val="00B0F0"/>
                    </a:solidFill>
                  </a:rPr>
                  <a:t>probability one</a:t>
                </a:r>
                <a:r>
                  <a:rPr lang="en-US" sz="2400" dirty="0" smtClean="0">
                    <a:solidFill>
                      <a:prstClr val="black"/>
                    </a:solidFill>
                  </a:rPr>
                  <a:t>, and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prstClr val="black"/>
                        </a:solidFill>
                        <a:latin typeface="Cambria Math"/>
                      </a:rPr>
                      <m:t>𝐶</m:t>
                    </m:r>
                    <m:r>
                      <a:rPr lang="en-US" sz="2400" i="1" smtClean="0">
                        <a:solidFill>
                          <a:prstClr val="black"/>
                        </a:solidFill>
                        <a:latin typeface="Cambria Math"/>
                      </a:rPr>
                      <m:t>′</m:t>
                    </m:r>
                  </m:oMath>
                </a14:m>
                <a:r>
                  <a:rPr lang="en-US" sz="2400" dirty="0" smtClean="0">
                    <a:solidFill>
                      <a:prstClr val="black"/>
                    </a:solidFill>
                  </a:rPr>
                  <a:t> has the expected visibility at least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smtClean="0">
                        <a:solidFill>
                          <a:srgbClr val="00B0F0"/>
                        </a:solidFill>
                        <a:latin typeface="Cambria Math"/>
                      </a:rPr>
                      <m:t>O</m:t>
                    </m:r>
                    <m:r>
                      <a:rPr lang="en-US" sz="2400" smtClean="0">
                        <a:solidFill>
                          <a:srgbClr val="00B0F0"/>
                        </a:solidFill>
                        <a:latin typeface="Cambria Math"/>
                      </a:rPr>
                      <m:t>(1/</m:t>
                    </m:r>
                    <m:r>
                      <m:rPr>
                        <m:sty m:val="p"/>
                      </m:rPr>
                      <a:rPr lang="en-US" sz="2400" smtClean="0">
                        <a:solidFill>
                          <a:srgbClr val="00B0F0"/>
                        </a:solidFill>
                        <a:latin typeface="Cambria Math"/>
                      </a:rPr>
                      <m:t>k</m:t>
                    </m:r>
                    <m:r>
                      <a:rPr lang="en-US" sz="2400" smtClean="0">
                        <a:solidFill>
                          <a:srgbClr val="00B0F0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US" sz="2400" dirty="0" smtClean="0">
                    <a:solidFill>
                      <a:srgbClr val="00B0F0"/>
                    </a:solidFill>
                  </a:rPr>
                  <a:t> times the optimal expected visibility</a:t>
                </a:r>
                <a:r>
                  <a:rPr lang="en-US" sz="2400" dirty="0" smtClean="0">
                    <a:solidFill>
                      <a:prstClr val="black"/>
                    </a:solidFill>
                  </a:rPr>
                  <a:t>.</a:t>
                </a:r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4415246"/>
                <a:ext cx="7968344" cy="1200329"/>
              </a:xfrm>
              <a:prstGeom prst="rect">
                <a:avLst/>
              </a:prstGeom>
              <a:blipFill rotWithShape="1">
                <a:blip r:embed="rId7"/>
                <a:stretch>
                  <a:fillRect l="-992" t="-2488" b="-99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040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𝐶</m:t>
                    </m:r>
                    <m:r>
                      <a:rPr lang="en-US" b="0" i="1" smtClean="0">
                        <a:latin typeface="Cambria Math"/>
                      </a:rPr>
                      <m:t>′</m:t>
                    </m:r>
                  </m:oMath>
                </a14:m>
                <a:r>
                  <a:rPr lang="en-US" dirty="0" smtClean="0"/>
                  <a:t> is valid with </a:t>
                </a:r>
                <a:br>
                  <a:rPr lang="en-US" dirty="0" smtClean="0"/>
                </a:br>
                <a:r>
                  <a:rPr lang="en-US" dirty="0" smtClean="0"/>
                  <a:t>probability one.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 smtClean="0"/>
              </a:p>
              <a:p>
                <a:r>
                  <a:rPr lang="en-US" dirty="0" smtClean="0"/>
                  <a:t>The expected </a:t>
                </a:r>
                <a:br>
                  <a:rPr lang="en-US" dirty="0" smtClean="0"/>
                </a:br>
                <a:r>
                  <a:rPr lang="en-US" dirty="0" smtClean="0"/>
                  <a:t>visibility:</a:t>
                </a:r>
                <a:endParaRPr lang="en-US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1172" t="-10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2.2 The Friends of Friends Surround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2BAA75-E530-4D8A-BAF6-D98276AEC2C4}" type="slidenum">
              <a:rPr lang="en-US" smtClean="0">
                <a:solidFill>
                  <a:prstClr val="white"/>
                </a:solidFill>
              </a:rPr>
              <a:pPr/>
              <a:t>62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II. Max. Tr. Cir.</a:t>
            </a:r>
          </a:p>
          <a:p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67105" y="3697371"/>
            <a:ext cx="6463257" cy="1754546"/>
            <a:chOff x="642938" y="2776538"/>
            <a:chExt cx="7858125" cy="2133203"/>
          </a:xfrm>
        </p:grpSpPr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938" y="2776538"/>
              <a:ext cx="7858125" cy="1304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6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704" y="4090591"/>
              <a:ext cx="7410450" cy="819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09" y="5429004"/>
            <a:ext cx="775335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675" y="904875"/>
            <a:ext cx="5648325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120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General </a:t>
            </a:r>
            <a:r>
              <a:rPr lang="el-GR" dirty="0"/>
              <a:t>δ</a:t>
            </a:r>
            <a:r>
              <a:rPr lang="en-US" dirty="0"/>
              <a:t>-MCT </a:t>
            </a:r>
            <a:r>
              <a:rPr lang="en-US" dirty="0" smtClean="0"/>
              <a:t>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1061472"/>
          </a:xfrm>
        </p:spPr>
        <p:txBody>
          <a:bodyPr/>
          <a:lstStyle/>
          <a:p>
            <a:r>
              <a:rPr lang="en-US" dirty="0" smtClean="0"/>
              <a:t>How hard is this problem when allowing more than 2 hops propagation?	</a:t>
            </a:r>
            <a:r>
              <a:rPr lang="en-US" dirty="0" smtClean="0">
                <a:solidFill>
                  <a:srgbClr val="FF0000"/>
                </a:solidFill>
              </a:rPr>
              <a:t>Bad News: #P-hard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Hypertext-2012, </a:t>
            </a:r>
            <a:r>
              <a:rPr lang="en-US" smtClean="0"/>
              <a:t>Milwaukee, WI. USA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C6CA1-3079-41D7-B342-FC2EBDE55DF0}" type="slidenum">
              <a:rPr lang="en-US" smtClean="0"/>
              <a:pPr/>
              <a:t>63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6819362"/>
              </p:ext>
            </p:extLst>
          </p:nvPr>
        </p:nvGraphicFramePr>
        <p:xfrm>
          <a:off x="4640113" y="2204864"/>
          <a:ext cx="6124575" cy="409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Visio" r:id="rId3" imgW="6124454" imgH="4092660" progId="Visio.Drawing.11">
                  <p:embed/>
                </p:oleObj>
              </mc:Choice>
              <mc:Fallback>
                <p:oleObj name="Visio" r:id="rId3" imgW="6124454" imgH="4092660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40113" y="2204864"/>
                        <a:ext cx="6124575" cy="4092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39552" y="2960448"/>
                <a:ext cx="5760640" cy="24596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Idea </a:t>
                </a:r>
                <a:r>
                  <a:rPr lang="en-US" dirty="0"/>
                  <a:t>of proof: reduced from </a:t>
                </a:r>
                <a:r>
                  <a:rPr lang="en-US" i="1" dirty="0" smtClean="0">
                    <a:latin typeface="+mj-lt"/>
                  </a:rPr>
                  <a:t>3</a:t>
                </a:r>
                <a:r>
                  <a:rPr lang="en-US" i="1" dirty="0" smtClean="0"/>
                  <a:t>-Conn</a:t>
                </a:r>
                <a:r>
                  <a:rPr lang="en-US" i="1" baseline="-25000" dirty="0" smtClean="0"/>
                  <a:t>2 </a:t>
                </a:r>
                <a:r>
                  <a:rPr lang="en-US" i="1" dirty="0" smtClean="0"/>
                  <a:t>PROBLEM</a:t>
                </a:r>
                <a:endParaRPr lang="en-US" dirty="0" smtClean="0"/>
              </a:p>
              <a:p>
                <a:pPr marL="285750" indent="-285750" algn="just">
                  <a:buFont typeface="Arial" pitchFamily="34" charset="0"/>
                  <a:buChar char="•"/>
                </a:pPr>
                <a:endParaRPr lang="en-US" dirty="0" smtClean="0"/>
              </a:p>
              <a:p>
                <a:pPr marL="285750" indent="-285750" algn="just">
                  <a:buFont typeface="Arial" pitchFamily="34" charset="0"/>
                  <a:buChar char="•"/>
                </a:pPr>
                <a:r>
                  <a:rPr lang="en-US" dirty="0" smtClean="0"/>
                  <a:t>Two </a:t>
                </a:r>
                <a:r>
                  <a:rPr lang="en-US" dirty="0"/>
                  <a:t>terminal nodes </a:t>
                </a:r>
                <a:r>
                  <a:rPr lang="en-US" i="1" dirty="0"/>
                  <a:t>s</a:t>
                </a:r>
                <a:r>
                  <a:rPr lang="en-US" dirty="0"/>
                  <a:t>, </a:t>
                </a:r>
                <a:r>
                  <a:rPr lang="en-US" i="1" dirty="0" smtClean="0"/>
                  <a:t>t</a:t>
                </a:r>
                <a:endParaRPr lang="en-US" dirty="0" smtClean="0"/>
              </a:p>
              <a:p>
                <a:pPr marL="285750" indent="-285750" algn="just">
                  <a:buFont typeface="Arial" pitchFamily="34" charset="0"/>
                  <a:buChar char="•"/>
                </a:pPr>
                <a:r>
                  <a:rPr lang="en-US" dirty="0" smtClean="0"/>
                  <a:t>For </a:t>
                </a:r>
                <a:r>
                  <a:rPr lang="en-US" dirty="0"/>
                  <a:t>each </a:t>
                </a:r>
                <a:r>
                  <a:rPr lang="en-US" dirty="0" smtClean="0"/>
                  <a:t>edge </a:t>
                </a:r>
                <a:r>
                  <a:rPr lang="en-US" i="1" dirty="0" smtClean="0"/>
                  <a:t>e </a:t>
                </a:r>
                <a:r>
                  <a:rPr lang="en-US" dirty="0" smtClean="0"/>
                  <a:t>in </a:t>
                </a:r>
                <a:r>
                  <a:rPr lang="en-US" i="1" dirty="0" smtClean="0"/>
                  <a:t>G</a:t>
                </a:r>
                <a:r>
                  <a:rPr lang="en-US" dirty="0"/>
                  <a:t>,</a:t>
                </a:r>
                <a:r>
                  <a:rPr lang="en-US" dirty="0" smtClean="0"/>
                  <a:t> set its</a:t>
                </a:r>
                <a14:m>
                  <m:oMath xmlns:m="http://schemas.openxmlformats.org/officeDocument/2006/math">
                    <m:r>
                      <a:rPr lang="en-US"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𝑒</m:t>
                        </m:r>
                      </m:sub>
                    </m:sSub>
                    <m:r>
                      <a:rPr lang="en-US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𝑁</m:t>
                        </m:r>
                        <m:r>
                          <a:rPr lang="en-US" b="0" i="1" smtClean="0">
                            <a:latin typeface="Cambria Math"/>
                          </a:rPr>
                          <m:t>(</m:t>
                        </m:r>
                        <m:r>
                          <a:rPr lang="en-US" b="0" i="1" smtClean="0">
                            <a:latin typeface="Cambria Math"/>
                          </a:rPr>
                          <m:t>𝑠</m:t>
                        </m:r>
                        <m:r>
                          <a:rPr lang="en-US" b="0" i="1" smtClean="0">
                            <a:latin typeface="Cambria Math"/>
                          </a:rPr>
                          <m:t>)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+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𝜀</m:t>
                    </m:r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 smtClean="0"/>
                  <a:t> as the probability in the instance of </a:t>
                </a:r>
                <a:r>
                  <a:rPr lang="en-US" i="1" dirty="0" smtClean="0">
                    <a:latin typeface="+mj-lt"/>
                  </a:rPr>
                  <a:t>3</a:t>
                </a:r>
                <a:r>
                  <a:rPr lang="en-US" i="1" dirty="0" smtClean="0"/>
                  <a:t>-Conn</a:t>
                </a:r>
                <a:r>
                  <a:rPr lang="en-US" i="1" baseline="-25000" dirty="0" smtClean="0"/>
                  <a:t>2</a:t>
                </a:r>
                <a:endParaRPr lang="en-US" dirty="0"/>
              </a:p>
              <a:p>
                <a:pPr marL="285750" indent="-285750" algn="just">
                  <a:buFont typeface="Arial" pitchFamily="34" charset="0"/>
                  <a:buChar char="•"/>
                </a:pPr>
                <a:r>
                  <a:rPr lang="en-US" dirty="0"/>
                  <a:t>A</a:t>
                </a:r>
                <a:r>
                  <a:rPr lang="en-US" dirty="0" smtClean="0"/>
                  <a:t>dd </a:t>
                </a:r>
                <a:r>
                  <a:rPr lang="en-US" dirty="0"/>
                  <a:t>a two-hop disjoint path between </a:t>
                </a:r>
                <a:r>
                  <a:rPr lang="en-US" i="1" dirty="0"/>
                  <a:t>s</a:t>
                </a:r>
                <a:r>
                  <a:rPr lang="en-US" dirty="0"/>
                  <a:t> and </a:t>
                </a:r>
                <a:r>
                  <a:rPr lang="en-US" i="1" dirty="0" smtClean="0"/>
                  <a:t>t</a:t>
                </a:r>
                <a:r>
                  <a:rPr lang="en-US" dirty="0" smtClean="0"/>
                  <a:t> onto </a:t>
                </a:r>
                <a:r>
                  <a:rPr lang="en-US" dirty="0"/>
                  <a:t>the graph G with the intermediate node </a:t>
                </a:r>
                <a:r>
                  <a:rPr lang="en-US" i="1" dirty="0" smtClean="0"/>
                  <a:t>u </a:t>
                </a:r>
                <a:r>
                  <a:rPr lang="en-US" dirty="0" smtClean="0"/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𝑠</m:t>
                        </m:r>
                        <m:r>
                          <a:rPr lang="en-US" i="1">
                            <a:latin typeface="Cambria Math"/>
                          </a:rPr>
                          <m:t>𝑢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𝑢</m:t>
                        </m:r>
                        <m:r>
                          <a:rPr lang="en-US" b="0" i="1" smtClean="0">
                            <a:latin typeface="Cambria Math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𝑠𝑢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=1</m:t>
                    </m:r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𝑢</m:t>
                        </m:r>
                        <m:r>
                          <a:rPr lang="en-US" b="0" i="1" smtClean="0">
                            <a:latin typeface="Cambria Math"/>
                          </a:rPr>
                          <m:t>𝑡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𝑟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dirty="0" smtClean="0"/>
                  <a:t> for some arbitrary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𝑟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′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2960448"/>
                <a:ext cx="5760640" cy="2459648"/>
              </a:xfrm>
              <a:prstGeom prst="rect">
                <a:avLst/>
              </a:prstGeom>
              <a:blipFill rotWithShape="1">
                <a:blip r:embed="rId5"/>
                <a:stretch>
                  <a:fillRect l="-953" t="-1241" r="-953" b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027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𝜹</m:t>
                    </m:r>
                    <m:r>
                      <a:rPr lang="en-US" b="1" i="1" smtClean="0">
                        <a:latin typeface="Cambria Math"/>
                      </a:rPr>
                      <m:t>&gt;</m:t>
                    </m:r>
                    <m:r>
                      <a:rPr lang="en-US" b="1" i="1" smtClean="0">
                        <a:latin typeface="Cambria Math"/>
                      </a:rPr>
                      <m:t>𝟐</m:t>
                    </m:r>
                    <m:r>
                      <a:rPr lang="en-US" b="1" i="1" smtClean="0">
                        <a:latin typeface="Cambria Math"/>
                      </a:rPr>
                      <m:t>:</m:t>
                    </m:r>
                  </m:oMath>
                </a14:m>
                <a:r>
                  <a:rPr lang="en-US" dirty="0" smtClean="0"/>
                  <a:t> Given a trust circle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𝐶</m:t>
                    </m:r>
                  </m:oMath>
                </a14:m>
                <a:r>
                  <a:rPr lang="en-US" dirty="0" smtClean="0"/>
                  <a:t>, compute the leakage probability at an 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 smtClean="0"/>
                  <a:t> is </a:t>
                </a:r>
                <a:r>
                  <a:rPr lang="en-US" i="1" dirty="0" smtClean="0"/>
                  <a:t>#P-hard.</a:t>
                </a:r>
              </a:p>
              <a:p>
                <a:r>
                  <a:rPr lang="en-US" dirty="0" smtClean="0"/>
                  <a:t>Assume an </a:t>
                </a:r>
                <a:r>
                  <a:rPr lang="en-US" b="1" dirty="0" smtClean="0">
                    <a:solidFill>
                      <a:srgbClr val="00B0F0"/>
                    </a:solidFill>
                  </a:rPr>
                  <a:t>oracle</a:t>
                </a:r>
                <a:r>
                  <a:rPr lang="en-US" dirty="0" smtClean="0"/>
                  <a:t> that estimate 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US" i="1" dirty="0">
                            <a:latin typeface="Cambria Math"/>
                          </a:rPr>
                          <m:t>𝑗</m:t>
                        </m:r>
                      </m:sub>
                    </m:sSub>
                    <m:r>
                      <a:rPr lang="en-US" i="1" dirty="0">
                        <a:latin typeface="Cambria Math"/>
                      </a:rPr>
                      <m:t>(</m:t>
                    </m:r>
                    <m:r>
                      <a:rPr lang="en-US" i="1" dirty="0">
                        <a:latin typeface="Cambria Math"/>
                      </a:rPr>
                      <m:t>𝐶</m:t>
                    </m:r>
                    <m:r>
                      <a:rPr lang="en-US" i="1" dirty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 smtClean="0"/>
                  <a:t> the leakage probability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 smtClean="0"/>
                  <a:t>.</a:t>
                </a:r>
              </a:p>
              <a:p>
                <a:r>
                  <a:rPr lang="en-US" dirty="0" smtClean="0"/>
                  <a:t>General Iterative Greedy (</a:t>
                </a:r>
                <a:r>
                  <a:rPr lang="en-US" b="1" dirty="0" smtClean="0"/>
                  <a:t>IGC</a:t>
                </a:r>
                <a:r>
                  <a:rPr lang="en-US" dirty="0" smtClean="0"/>
                  <a:t>) 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𝛿</m:t>
                    </m:r>
                  </m:oMath>
                </a14:m>
                <a:r>
                  <a:rPr lang="en-US" dirty="0" smtClean="0"/>
                  <a:t>-MCT: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dirty="0" smtClean="0"/>
                  <a:t>Growing the circle from empty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dirty="0" smtClean="0"/>
                  <a:t>Pick the `candidate’ which maximize</a:t>
                </a:r>
              </a:p>
              <a:p>
                <a:pPr marL="914400" lvl="1" indent="-457200">
                  <a:buFont typeface="+mj-lt"/>
                  <a:buAutoNum type="arabicPeriod"/>
                </a:pPr>
                <a:endParaRPr lang="en-US" dirty="0"/>
              </a:p>
              <a:p>
                <a:pPr marL="914400" lvl="1" indent="-457200">
                  <a:buFont typeface="+mj-lt"/>
                  <a:buAutoNum type="arabicPeriod"/>
                </a:pPr>
                <a:endParaRPr lang="en-US" dirty="0" smtClean="0"/>
              </a:p>
              <a:p>
                <a:pPr marL="914400" lvl="1" indent="-457200">
                  <a:buFont typeface="+mj-lt"/>
                  <a:buAutoNum type="arabicPeriod"/>
                </a:pPr>
                <a:endParaRPr lang="en-US" dirty="0"/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dirty="0" smtClean="0"/>
                  <a:t>Stop when cannot select any more ‘candidate’.</a:t>
                </a:r>
              </a:p>
              <a:p>
                <a:endParaRPr lang="en-US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172" t="-10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sz="2000" dirty="0" smtClean="0"/>
                  <a:t>2.3 Further Neighborhood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/>
                      </a:rPr>
                      <m:t>(</m:t>
                    </m:r>
                    <m:r>
                      <a:rPr lang="en-US" sz="2000" b="0" i="1" smtClean="0">
                        <a:latin typeface="Cambria Math"/>
                      </a:rPr>
                      <m:t>𝛿</m:t>
                    </m:r>
                    <m:r>
                      <a:rPr lang="en-US" sz="2000" b="0" i="1" smtClean="0">
                        <a:latin typeface="Cambria Math"/>
                      </a:rPr>
                      <m:t>&gt;2)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3"/>
                <a:stretch>
                  <a:fillRect l="-1240" t="-56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2BAA75-E530-4D8A-BAF6-D98276AEC2C4}" type="slidenum">
              <a:rPr lang="en-US" smtClean="0">
                <a:solidFill>
                  <a:prstClr val="white"/>
                </a:solidFill>
              </a:rPr>
              <a:pPr/>
              <a:t>64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II. Max. Tr. Cir.</a:t>
            </a:r>
          </a:p>
          <a:p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4195763"/>
            <a:ext cx="4724400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22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381000" y="1000125"/>
                <a:ext cx="4171950" cy="5216525"/>
              </a:xfrm>
            </p:spPr>
            <p:txBody>
              <a:bodyPr/>
              <a:lstStyle/>
              <a:p>
                <a:r>
                  <a:rPr lang="en-US" dirty="0" smtClean="0"/>
                  <a:t>Greedy function</a:t>
                </a:r>
              </a:p>
              <a:p>
                <a:endParaRPr lang="en-US" dirty="0"/>
              </a:p>
              <a:p>
                <a:endParaRPr lang="en-US" sz="2000" b="0" i="1" dirty="0" smtClean="0">
                  <a:latin typeface="Cambria Math"/>
                </a:endParaRP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𝑗</m:t>
                        </m:r>
                      </m:sub>
                      <m:sup>
                        <m:r>
                          <a:rPr lang="en-US" sz="2000" b="0" i="1" smtClean="0">
                            <a:latin typeface="Cambria Math"/>
                          </a:rPr>
                          <m:t>(</m:t>
                        </m:r>
                        <m:r>
                          <a:rPr lang="en-US" sz="2000" b="0" i="1" smtClean="0">
                            <a:latin typeface="Cambria Math"/>
                          </a:rPr>
                          <m:t>𝑣</m:t>
                        </m:r>
                        <m:r>
                          <a:rPr lang="en-US" sz="2000" b="0" i="1" smtClean="0">
                            <a:latin typeface="Cambria Math"/>
                          </a:rPr>
                          <m:t>)</m:t>
                        </m:r>
                      </m:sup>
                    </m:sSubSup>
                    <m:r>
                      <a:rPr lang="en-US" sz="2000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20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𝑗</m:t>
                        </m:r>
                      </m:sub>
                    </m:sSub>
                    <m:r>
                      <a:rPr lang="en-US" sz="2000" b="0" i="1" smtClean="0">
                        <a:latin typeface="Cambria Math"/>
                      </a:rPr>
                      <m:t>(</m:t>
                    </m:r>
                    <m:r>
                      <a:rPr lang="en-US" sz="2000" b="0" i="1" smtClean="0">
                        <a:latin typeface="Cambria Math"/>
                      </a:rPr>
                      <m:t>𝐶</m:t>
                    </m:r>
                    <m:r>
                      <a:rPr lang="en-US" sz="2000" b="0" i="1" smtClean="0">
                        <a:latin typeface="Cambria Math"/>
                      </a:rPr>
                      <m:t>+</m:t>
                    </m:r>
                    <m:r>
                      <m:rPr>
                        <m:lit/>
                      </m:rPr>
                      <a:rPr lang="en-US" sz="2000" b="0" i="1" smtClean="0">
                        <a:latin typeface="Cambria Math"/>
                      </a:rPr>
                      <m:t>{</m:t>
                    </m:r>
                    <m:r>
                      <a:rPr lang="en-US" sz="2000" b="0" i="1" smtClean="0">
                        <a:latin typeface="Cambria Math"/>
                      </a:rPr>
                      <m:t>𝑣</m:t>
                    </m:r>
                    <m:r>
                      <a:rPr lang="en-US" sz="2000" b="0" i="1" smtClean="0">
                        <a:latin typeface="Cambria Math"/>
                      </a:rPr>
                      <m:t>})/</m:t>
                    </m:r>
                    <m:sSub>
                      <m:sSubPr>
                        <m:ctrlPr>
                          <a:rPr lang="en-US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/>
                          </a:rPr>
                          <m:t>𝜏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 smtClean="0"/>
                  <a:t> is the </a:t>
                </a:r>
                <a:r>
                  <a:rPr lang="en-US" i="1" dirty="0" smtClean="0"/>
                  <a:t>normalized leakage level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 smtClean="0"/>
                  <a:t> after adding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𝑣</m:t>
                    </m:r>
                  </m:oMath>
                </a14:m>
                <a:r>
                  <a:rPr lang="en-US" dirty="0" smtClean="0"/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1−</m:t>
                    </m:r>
                    <m:sSubSup>
                      <m:sSubSupPr>
                        <m:ctrlPr>
                          <a:rPr lang="en-US" b="0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𝑗</m:t>
                        </m:r>
                      </m:sub>
                      <m:sup>
                        <m:r>
                          <a:rPr lang="en-US" b="0" i="1" smtClean="0">
                            <a:latin typeface="Cambria Math"/>
                          </a:rPr>
                          <m:t>(</m:t>
                        </m:r>
                        <m:r>
                          <a:rPr lang="en-US" b="0" i="1" smtClean="0">
                            <a:latin typeface="Cambria Math"/>
                          </a:rPr>
                          <m:t>𝑣</m:t>
                        </m:r>
                        <m:r>
                          <a:rPr lang="en-US" b="0" i="1" smtClean="0">
                            <a:latin typeface="Cambria Math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en-US" dirty="0" smtClean="0"/>
                  <a:t>: Leakage tolerance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𝑗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/>
                          </a:rPr>
                          <m:t>𝑢</m:t>
                        </m:r>
                        <m:r>
                          <a:rPr lang="en-US" b="0" i="1" smtClean="0">
                            <a:latin typeface="Cambria Math"/>
                          </a:rPr>
                          <m:t>∈</m:t>
                        </m:r>
                        <m:r>
                          <a:rPr lang="en-US" b="0" i="1" smtClean="0">
                            <a:latin typeface="Cambria Math"/>
                          </a:rPr>
                          <m:t>𝐿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𝑙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𝑗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𝑢</m:t>
                            </m:r>
                          </m:sup>
                        </m:sSubSup>
                        <m:r>
                          <a:rPr lang="en-US" b="0" i="1" smtClean="0">
                            <a:latin typeface="Cambria Math"/>
                          </a:rPr>
                          <m:t>−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𝑙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𝑗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𝑣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)</m:t>
                            </m:r>
                          </m:sup>
                        </m:sSubSup>
                      </m:e>
                    </m:nary>
                  </m:oMath>
                </a14:m>
                <a:r>
                  <a:rPr lang="en-US" dirty="0" smtClean="0"/>
                  <a:t>: Potential leakage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 smtClean="0"/>
                  <a:t>, adding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𝑣</m:t>
                    </m:r>
                  </m:oMath>
                </a14:m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000" y="1000125"/>
                <a:ext cx="4171950" cy="5216525"/>
              </a:xfrm>
              <a:blipFill rotWithShape="1">
                <a:blip r:embed="rId2"/>
                <a:stretch>
                  <a:fillRect l="-2339" t="-1051" r="-46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sz="2000" dirty="0"/>
                  <a:t>2.3 Further Neighborhood </a:t>
                </a:r>
                <a14:m>
                  <m:oMath xmlns:m="http://schemas.openxmlformats.org/officeDocument/2006/math">
                    <m:r>
                      <a:rPr lang="en-US" sz="2000">
                        <a:latin typeface="Cambria Math"/>
                      </a:rPr>
                      <m:t>(</m:t>
                    </m:r>
                    <m:r>
                      <a:rPr lang="en-US" sz="2000">
                        <a:latin typeface="Cambria Math"/>
                      </a:rPr>
                      <m:t>𝛿</m:t>
                    </m:r>
                    <m:r>
                      <a:rPr lang="en-US" sz="2000">
                        <a:latin typeface="Cambria Math"/>
                      </a:rPr>
                      <m:t>&gt;2)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3"/>
                <a:stretch>
                  <a:fillRect l="-1240" t="-56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2BAA75-E530-4D8A-BAF6-D98276AEC2C4}" type="slidenum">
              <a:rPr lang="en-US" smtClean="0">
                <a:solidFill>
                  <a:prstClr val="white"/>
                </a:solidFill>
              </a:rPr>
              <a:pPr/>
              <a:t>65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II. Max. Tr. Cir.</a:t>
            </a:r>
          </a:p>
          <a:p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895350"/>
            <a:ext cx="4348163" cy="5005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521964"/>
            <a:ext cx="3486150" cy="892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252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Oracles to estimate leakage: Key procedure in IGC, decide both </a:t>
                </a:r>
                <a:r>
                  <a:rPr lang="en-US" i="1" dirty="0" smtClean="0"/>
                  <a:t>solution quality</a:t>
                </a:r>
                <a:r>
                  <a:rPr lang="en-US" dirty="0" smtClean="0"/>
                  <a:t> and </a:t>
                </a:r>
                <a:r>
                  <a:rPr lang="en-US" i="1" dirty="0" smtClean="0"/>
                  <a:t>running time.</a:t>
                </a:r>
              </a:p>
              <a:p>
                <a:r>
                  <a:rPr lang="en-US" dirty="0" smtClean="0"/>
                  <a:t>Proposed oracles:</a:t>
                </a:r>
              </a:p>
              <a:p>
                <a:pPr lvl="1"/>
                <a:r>
                  <a:rPr lang="en-US" dirty="0" smtClean="0"/>
                  <a:t>Bi-state Sampling Estimation:  </a:t>
                </a:r>
                <a:r>
                  <a:rPr lang="en-US" dirty="0" smtClean="0">
                    <a:solidFill>
                      <a:srgbClr val="0070C0"/>
                    </a:solidFill>
                  </a:rPr>
                  <a:t>High quality</a:t>
                </a:r>
                <a:r>
                  <a:rPr lang="en-US" dirty="0" smtClean="0"/>
                  <a:t>   | 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Slow</a:t>
                </a:r>
              </a:p>
              <a:p>
                <a:pPr lvl="1"/>
                <a:r>
                  <a:rPr lang="en-US" dirty="0" smtClean="0"/>
                  <a:t>Cut-based Estimation:             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Low  quality</a:t>
                </a:r>
                <a:r>
                  <a:rPr lang="en-US" dirty="0" smtClean="0"/>
                  <a:t>  | </a:t>
                </a:r>
                <a:r>
                  <a:rPr lang="en-US" dirty="0" err="1">
                    <a:solidFill>
                      <a:srgbClr val="0070C0"/>
                    </a:solidFill>
                  </a:rPr>
                  <a:t>v</a:t>
                </a:r>
                <a:r>
                  <a:rPr lang="en-US" dirty="0" err="1" smtClean="0">
                    <a:solidFill>
                      <a:srgbClr val="0070C0"/>
                    </a:solidFill>
                  </a:rPr>
                  <a:t>Fast</a:t>
                </a:r>
                <a:endParaRPr lang="en-US" dirty="0" smtClean="0">
                  <a:solidFill>
                    <a:srgbClr val="0070C0"/>
                  </a:solidFill>
                </a:endParaRPr>
              </a:p>
              <a:p>
                <a:pPr lvl="1"/>
                <a:r>
                  <a:rPr lang="en-US" dirty="0" smtClean="0"/>
                  <a:t>Hybrid-approach:                      </a:t>
                </a:r>
                <a:r>
                  <a:rPr lang="en-US" dirty="0" smtClean="0">
                    <a:solidFill>
                      <a:srgbClr val="0070C0"/>
                    </a:solidFill>
                  </a:rPr>
                  <a:t>High quality</a:t>
                </a:r>
                <a:r>
                  <a:rPr lang="en-US" dirty="0" smtClean="0"/>
                  <a:t>  |   </a:t>
                </a:r>
                <a:r>
                  <a:rPr lang="en-US" dirty="0" smtClean="0">
                    <a:solidFill>
                      <a:srgbClr val="0070C0"/>
                    </a:solidFill>
                  </a:rPr>
                  <a:t>Fast</a:t>
                </a:r>
              </a:p>
              <a:p>
                <a:r>
                  <a:rPr lang="en-US" dirty="0" smtClean="0"/>
                  <a:t>Bi-state Sampling Estimation:</a:t>
                </a:r>
              </a:p>
              <a:p>
                <a:pPr lvl="1"/>
                <a:r>
                  <a:rPr lang="en-US" dirty="0" smtClean="0"/>
                  <a:t>Generate sample of the graph, state for each edge:  </a:t>
                </a:r>
                <a:br>
                  <a:rPr lang="en-US" dirty="0" smtClean="0"/>
                </a:br>
                <a:r>
                  <a:rPr lang="en-US" dirty="0" smtClean="0"/>
                  <a:t>&lt; sharing | mentioning &gt;</a:t>
                </a:r>
              </a:p>
              <a:p>
                <a:pPr lvl="1"/>
                <a:r>
                  <a:rPr lang="en-US" dirty="0" smtClean="0"/>
                  <a:t>Count samples with Leakage path(s) using a modified BFS.</a:t>
                </a:r>
              </a:p>
              <a:p>
                <a:pPr lvl="1"/>
                <a:r>
                  <a:rPr lang="en-US" dirty="0" smtClean="0"/>
                  <a:t>Running time 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𝑂</m:t>
                    </m:r>
                    <m:r>
                      <a:rPr lang="en-US" b="0" i="1" smtClean="0">
                        <a:latin typeface="Cambria Math"/>
                      </a:rPr>
                      <m:t>( </m:t>
                    </m:r>
                    <m:r>
                      <a:rPr lang="en-US" b="0" i="1" smtClean="0">
                        <a:latin typeface="Cambria Math"/>
                      </a:rPr>
                      <m:t>𝑆</m:t>
                    </m:r>
                    <m:r>
                      <a:rPr lang="en-US" b="0" i="1" smtClean="0">
                        <a:latin typeface="Cambria Math"/>
                      </a:rPr>
                      <m:t> 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𝑚</m:t>
                        </m:r>
                        <m:r>
                          <a:rPr lang="en-US" b="0" i="1" smtClean="0">
                            <a:latin typeface="Cambria Math"/>
                          </a:rPr>
                          <m:t>+</m:t>
                        </m:r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 smtClean="0"/>
                  <a:t>, where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𝑆</m:t>
                    </m:r>
                  </m:oMath>
                </a14:m>
                <a:r>
                  <a:rPr lang="en-US" dirty="0" smtClean="0"/>
                  <a:t> : # sampling</a:t>
                </a:r>
                <a:endParaRPr lang="en-US" dirty="0"/>
              </a:p>
              <a:p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172" t="-1051" r="-440" b="-24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sz="2000" dirty="0"/>
                  <a:t>2.3 Further Neighborhood </a:t>
                </a:r>
                <a14:m>
                  <m:oMath xmlns:m="http://schemas.openxmlformats.org/officeDocument/2006/math">
                    <m:r>
                      <a:rPr lang="en-US" sz="2000">
                        <a:latin typeface="Cambria Math"/>
                      </a:rPr>
                      <m:t>(</m:t>
                    </m:r>
                    <m:r>
                      <a:rPr lang="en-US" sz="2000">
                        <a:latin typeface="Cambria Math"/>
                      </a:rPr>
                      <m:t>𝛿</m:t>
                    </m:r>
                    <m:r>
                      <a:rPr lang="en-US" sz="2000">
                        <a:latin typeface="Cambria Math"/>
                      </a:rPr>
                      <m:t>&gt;2)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3"/>
                <a:stretch>
                  <a:fillRect l="-1240" t="-56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2BAA75-E530-4D8A-BAF6-D98276AEC2C4}" type="slidenum">
              <a:rPr lang="en-US" smtClean="0">
                <a:solidFill>
                  <a:prstClr val="white"/>
                </a:solidFill>
              </a:rPr>
              <a:pPr/>
              <a:t>66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II. Max. Tr. Cir.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31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dirty="0" smtClean="0"/>
                  <a:t>Cut-based Estimation</a:t>
                </a:r>
                <a:r>
                  <a:rPr lang="en-US" dirty="0" smtClean="0"/>
                  <a:t>: An </a:t>
                </a:r>
                <a:r>
                  <a:rPr lang="en-US" dirty="0" smtClean="0">
                    <a:solidFill>
                      <a:srgbClr val="0070C0"/>
                    </a:solidFill>
                  </a:rPr>
                  <a:t>upper-bound</a:t>
                </a:r>
                <a:r>
                  <a:rPr lang="en-US" dirty="0" smtClean="0"/>
                  <a:t> for the leakage probability.</a:t>
                </a:r>
              </a:p>
              <a:p>
                <a:r>
                  <a:rPr lang="en-US" dirty="0" smtClean="0"/>
                  <a:t>Find </a:t>
                </a:r>
                <a:r>
                  <a:rPr lang="en-US" i="1" dirty="0" smtClean="0"/>
                  <a:t>disjoint cut-sets</a:t>
                </a:r>
                <a:r>
                  <a:rPr lang="en-US" dirty="0" smtClean="0"/>
                  <a:t> that leave </a:t>
                </a:r>
                <a:br>
                  <a:rPr lang="en-US" dirty="0" smtClean="0"/>
                </a:br>
                <a:r>
                  <a:rPr lang="en-US" i="1" dirty="0" smtClean="0"/>
                  <a:t>no leakage path</a:t>
                </a:r>
                <a:r>
                  <a:rPr lang="en-US" dirty="0" smtClean="0"/>
                  <a:t> in the graph.</a:t>
                </a:r>
              </a:p>
              <a:p>
                <a:endParaRPr lang="en-US" dirty="0" smtClean="0"/>
              </a:p>
              <a:p>
                <a:endParaRPr lang="en-US" dirty="0"/>
              </a:p>
              <a:p>
                <a:r>
                  <a:rPr lang="en-US" dirty="0" smtClean="0"/>
                  <a:t>Time complexity:</a:t>
                </a:r>
                <a:br>
                  <a:rPr lang="en-US" dirty="0" smtClean="0"/>
                </a:b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𝑂</m:t>
                    </m:r>
                    <m:r>
                      <a:rPr lang="en-US" i="1" dirty="0" smtClean="0">
                        <a:latin typeface="Cambria Math"/>
                      </a:rPr>
                      <m:t>(</m:t>
                    </m:r>
                    <m:r>
                      <a:rPr lang="en-US" i="1" dirty="0" err="1" smtClean="0">
                        <a:latin typeface="Cambria Math"/>
                      </a:rPr>
                      <m:t>𝑚</m:t>
                    </m:r>
                    <m:r>
                      <a:rPr lang="en-US" i="1" dirty="0" err="1" smtClean="0">
                        <a:latin typeface="Cambria Math"/>
                      </a:rPr>
                      <m:t>+</m:t>
                    </m:r>
                    <m:r>
                      <a:rPr lang="en-US" i="1" dirty="0" err="1" smtClean="0">
                        <a:latin typeface="Cambria Math"/>
                      </a:rPr>
                      <m:t>𝑛</m:t>
                    </m:r>
                    <m:r>
                      <a:rPr lang="en-US" i="1" dirty="0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 smtClean="0"/>
                  <a:t>.</a:t>
                </a:r>
              </a:p>
              <a:p>
                <a:endParaRPr lang="en-US" dirty="0" smtClean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172" t="-10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sz="2000" dirty="0" smtClean="0"/>
                  <a:t>2.3 Further </a:t>
                </a:r>
                <a:r>
                  <a:rPr lang="en-US" sz="2000" dirty="0"/>
                  <a:t>Neighborhood </a:t>
                </a:r>
                <a14:m>
                  <m:oMath xmlns:m="http://schemas.openxmlformats.org/officeDocument/2006/math">
                    <m:r>
                      <a:rPr lang="en-US" sz="2000">
                        <a:latin typeface="Cambria Math"/>
                      </a:rPr>
                      <m:t>(</m:t>
                    </m:r>
                    <m:r>
                      <a:rPr lang="en-US" sz="2000">
                        <a:latin typeface="Cambria Math"/>
                      </a:rPr>
                      <m:t>𝛿</m:t>
                    </m:r>
                    <m:r>
                      <a:rPr lang="en-US" sz="2000">
                        <a:latin typeface="Cambria Math"/>
                      </a:rPr>
                      <m:t>&gt;2)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3"/>
                <a:stretch>
                  <a:fillRect l="-1240" t="-56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2BAA75-E530-4D8A-BAF6-D98276AEC2C4}" type="slidenum">
              <a:rPr lang="en-US" smtClean="0">
                <a:solidFill>
                  <a:prstClr val="white"/>
                </a:solidFill>
              </a:rPr>
              <a:pPr/>
              <a:t>67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II. Max. Tr. Cir.</a:t>
            </a:r>
          </a:p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296" y="2914649"/>
            <a:ext cx="5197704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Elbow Connector 10"/>
          <p:cNvCxnSpPr/>
          <p:nvPr/>
        </p:nvCxnSpPr>
        <p:spPr bwMode="auto">
          <a:xfrm rot="16200000" flipV="1">
            <a:off x="5993294" y="1531456"/>
            <a:ext cx="1051528" cy="922315"/>
          </a:xfrm>
          <a:prstGeom prst="bentConnector3">
            <a:avLst/>
          </a:prstGeom>
          <a:solidFill>
            <a:schemeClr val="accent1"/>
          </a:solidFill>
          <a:ln w="98425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5257800" y="2409168"/>
            <a:ext cx="3605474" cy="46166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white"/>
                </a:solidFill>
              </a:rPr>
              <a:t>Important for stop criteria</a:t>
            </a:r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" y="2833688"/>
            <a:ext cx="264795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422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dirty="0" smtClean="0"/>
                  <a:t>Hybrid approach</a:t>
                </a:r>
                <a:r>
                  <a:rPr lang="en-US" dirty="0" smtClean="0"/>
                  <a:t>: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dirty="0" smtClean="0"/>
                  <a:t>Construct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𝐶</m:t>
                    </m:r>
                  </m:oMath>
                </a14:m>
                <a:r>
                  <a:rPr lang="en-US" dirty="0" smtClean="0"/>
                  <a:t> using IGC with </a:t>
                </a:r>
                <a:r>
                  <a:rPr lang="en-US" i="1" dirty="0" smtClean="0"/>
                  <a:t>Cut-based Estimation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dirty="0" smtClean="0"/>
                  <a:t>Sort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/>
                          </a:rPr>
                          <m:t>𝑢</m:t>
                        </m:r>
                        <m:r>
                          <a:rPr lang="en-US" b="0" i="1" dirty="0" smtClean="0">
                            <a:latin typeface="Cambria Math"/>
                          </a:rPr>
                          <m:t>∈</m:t>
                        </m:r>
                        <m:r>
                          <a:rPr lang="en-US" b="0" i="1" dirty="0" smtClean="0"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b="0" i="1" dirty="0" smtClean="0">
                            <a:latin typeface="Cambria Math"/>
                          </a:rPr>
                          <m:t>𝑠</m:t>
                        </m:r>
                      </m:sub>
                    </m:sSub>
                    <m:r>
                      <a:rPr lang="en-US" b="0" i="1" dirty="0" smtClean="0">
                        <a:latin typeface="Cambria Math"/>
                      </a:rPr>
                      <m:t>∖</m:t>
                    </m:r>
                    <m:r>
                      <a:rPr lang="en-US" b="0" i="1" dirty="0" smtClean="0">
                        <a:latin typeface="Cambria Math"/>
                      </a:rPr>
                      <m:t>𝐶</m:t>
                    </m:r>
                  </m:oMath>
                </a14:m>
                <a:r>
                  <a:rPr lang="en-US" dirty="0" smtClean="0"/>
                  <a:t> in non-decreasing order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𝑠𝑢</m:t>
                        </m:r>
                      </m:sub>
                    </m:sSub>
                  </m:oMath>
                </a14:m>
                <a:r>
                  <a:rPr lang="en-US" dirty="0" smtClean="0"/>
                  <a:t> 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dirty="0" smtClean="0"/>
                  <a:t>Add node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𝐶</m:t>
                    </m:r>
                  </m:oMath>
                </a14:m>
                <a:r>
                  <a:rPr lang="en-US" dirty="0" smtClean="0"/>
                  <a:t> in that order while possible, using </a:t>
                </a:r>
                <a:br>
                  <a:rPr lang="en-US" dirty="0" smtClean="0"/>
                </a:br>
                <a:r>
                  <a:rPr lang="en-US" i="1" dirty="0" smtClean="0"/>
                  <a:t>bi-state sampling</a:t>
                </a:r>
                <a:r>
                  <a:rPr lang="en-US" dirty="0" smtClean="0"/>
                  <a:t> to estimate leakage.</a:t>
                </a:r>
              </a:p>
              <a:p>
                <a:pPr marL="514350" indent="-457200"/>
                <a:r>
                  <a:rPr lang="en-US" dirty="0" smtClean="0"/>
                  <a:t>Reduce # sampling substantially!!!</a:t>
                </a:r>
              </a:p>
              <a:p>
                <a:pPr marL="514350" indent="-457200"/>
                <a:r>
                  <a:rPr lang="en-US" dirty="0" smtClean="0"/>
                  <a:t>Fix the “</a:t>
                </a:r>
                <a:r>
                  <a:rPr lang="en-US" i="1" dirty="0" smtClean="0"/>
                  <a:t>early stop</a:t>
                </a:r>
                <a:r>
                  <a:rPr lang="en-US" dirty="0" smtClean="0"/>
                  <a:t>” problem.</a:t>
                </a:r>
              </a:p>
              <a:p>
                <a:pPr marL="457200" lvl="1" indent="0">
                  <a:buNone/>
                </a:pPr>
                <a:endParaRPr lang="en-US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172" t="-10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sz="2000" dirty="0"/>
                  <a:t>2.3 Further Neighborhood </a:t>
                </a:r>
                <a14:m>
                  <m:oMath xmlns:m="http://schemas.openxmlformats.org/officeDocument/2006/math">
                    <m:r>
                      <a:rPr lang="en-US" sz="2000">
                        <a:latin typeface="Cambria Math"/>
                      </a:rPr>
                      <m:t>(</m:t>
                    </m:r>
                    <m:r>
                      <a:rPr lang="en-US" sz="2000">
                        <a:latin typeface="Cambria Math"/>
                      </a:rPr>
                      <m:t>𝛿</m:t>
                    </m:r>
                    <m:r>
                      <a:rPr lang="en-US" sz="2000">
                        <a:latin typeface="Cambria Math"/>
                      </a:rPr>
                      <m:t>&gt;2)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3"/>
                <a:stretch>
                  <a:fillRect l="-1240" t="-56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2BAA75-E530-4D8A-BAF6-D98276AEC2C4}" type="slidenum">
              <a:rPr lang="en-US" smtClean="0">
                <a:solidFill>
                  <a:prstClr val="white"/>
                </a:solidFill>
              </a:rPr>
              <a:pPr/>
              <a:t>68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II. Max. Tr. Cir.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1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381000" y="942069"/>
                <a:ext cx="8324850" cy="5216525"/>
              </a:xfrm>
            </p:spPr>
            <p:txBody>
              <a:bodyPr/>
              <a:lstStyle/>
              <a:p>
                <a:pPr marL="514350" indent="-514350">
                  <a:buFont typeface="+mj-lt"/>
                  <a:buAutoNum type="romanUcPeriod"/>
                </a:pPr>
                <a:r>
                  <a:rPr lang="en-US" sz="2000" dirty="0" smtClean="0">
                    <a:solidFill>
                      <a:schemeClr val="bg1">
                        <a:lumMod val="65000"/>
                      </a:schemeClr>
                    </a:solidFill>
                  </a:rPr>
                  <a:t>Introduction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1800" dirty="0" smtClean="0">
                    <a:solidFill>
                      <a:schemeClr val="bg1">
                        <a:lumMod val="65000"/>
                      </a:schemeClr>
                    </a:solidFill>
                  </a:rPr>
                  <a:t>OSNs: Privacy and Visibility trade-off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1800" dirty="0" smtClean="0">
                    <a:solidFill>
                      <a:schemeClr val="bg1">
                        <a:lumMod val="65000"/>
                      </a:schemeClr>
                    </a:solidFill>
                  </a:rPr>
                  <a:t>Privacy control via Trust Circle </a:t>
                </a:r>
              </a:p>
              <a:p>
                <a:pPr marL="514350" indent="-514350">
                  <a:buFont typeface="+mj-lt"/>
                  <a:buAutoNum type="romanUcPeriod"/>
                </a:pPr>
                <a:r>
                  <a:rPr lang="en-US" sz="2000" dirty="0" smtClean="0">
                    <a:solidFill>
                      <a:schemeClr val="bg1">
                        <a:lumMod val="65000"/>
                      </a:schemeClr>
                    </a:solidFill>
                  </a:rPr>
                  <a:t>Max Circle of Trust Problem (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/>
                      </a:rPr>
                      <m:t>𝛿</m:t>
                    </m:r>
                  </m:oMath>
                </a14:m>
                <a:r>
                  <a:rPr lang="en-US" sz="2000" dirty="0" smtClean="0">
                    <a:solidFill>
                      <a:schemeClr val="bg1">
                        <a:lumMod val="65000"/>
                      </a:schemeClr>
                    </a:solidFill>
                  </a:rPr>
                  <a:t>-MCT)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1800" dirty="0" smtClean="0">
                    <a:solidFill>
                      <a:schemeClr val="bg1">
                        <a:lumMod val="65000"/>
                      </a:schemeClr>
                    </a:solidFill>
                  </a:rPr>
                  <a:t>SML </a:t>
                </a:r>
                <a:r>
                  <a:rPr lang="en-US" sz="1800" dirty="0">
                    <a:solidFill>
                      <a:schemeClr val="bg1">
                        <a:lumMod val="65000"/>
                      </a:schemeClr>
                    </a:solidFill>
                  </a:rPr>
                  <a:t>Leakage Model &amp; Definitions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1800" dirty="0">
                    <a:solidFill>
                      <a:schemeClr val="bg1">
                        <a:lumMod val="65000"/>
                      </a:schemeClr>
                    </a:solidFill>
                  </a:rPr>
                  <a:t>The Friends of Friends Surround (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/>
                      </a:rPr>
                      <m:t>𝛿</m:t>
                    </m:r>
                    <m:r>
                      <a:rPr lang="en-US" sz="180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/>
                      </a:rPr>
                      <m:t>=2)</m:t>
                    </m:r>
                  </m:oMath>
                </a14:m>
                <a:endParaRPr lang="en-US" sz="18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1800" dirty="0">
                    <a:solidFill>
                      <a:schemeClr val="bg1">
                        <a:lumMod val="65000"/>
                      </a:schemeClr>
                    </a:solidFill>
                  </a:rPr>
                  <a:t>The Further Neighborhood (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/>
                      </a:rPr>
                      <m:t>𝛿</m:t>
                    </m:r>
                    <m:r>
                      <a:rPr lang="en-US" sz="180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/>
                      </a:rPr>
                      <m:t>&gt;2)</m:t>
                    </m:r>
                  </m:oMath>
                </a14:m>
                <a:endParaRPr lang="en-US" sz="18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514350" indent="-514350">
                  <a:buFont typeface="+mj-lt"/>
                  <a:buAutoNum type="romanUcPeriod"/>
                </a:pPr>
                <a:r>
                  <a:rPr lang="en-US" sz="2800" b="1" dirty="0" smtClean="0"/>
                  <a:t>EXPERIMENTAL STUDY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b="1" dirty="0" smtClean="0"/>
                  <a:t>Dataset &amp; Measurements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b="1" dirty="0" smtClean="0"/>
                  <a:t>Results</a:t>
                </a:r>
              </a:p>
              <a:p>
                <a:pPr marL="514350" indent="-457200">
                  <a:buFont typeface="+mj-lt"/>
                  <a:buAutoNum type="romanUcPeriod"/>
                </a:pPr>
                <a:r>
                  <a:rPr lang="en-US" sz="2400" dirty="0" smtClean="0">
                    <a:solidFill>
                      <a:schemeClr val="bg1">
                        <a:lumMod val="65000"/>
                      </a:schemeClr>
                    </a:solidFill>
                  </a:rPr>
                  <a:t>Discussion</a:t>
                </a:r>
              </a:p>
              <a:p>
                <a:pPr marL="1371600" lvl="2" indent="-514350">
                  <a:buFont typeface="+mj-lt"/>
                  <a:buAutoNum type="romanUcPeriod"/>
                </a:pPr>
                <a:endParaRPr lang="en-US" sz="2400" dirty="0" smtClean="0"/>
              </a:p>
              <a:p>
                <a:pPr marL="1371600" lvl="2" indent="-514350">
                  <a:buFont typeface="+mj-lt"/>
                  <a:buAutoNum type="romanUcPeriod"/>
                </a:pPr>
                <a:endParaRPr lang="en-US" sz="2400" dirty="0" smtClean="0"/>
              </a:p>
              <a:p>
                <a:pPr marL="971550" lvl="1" indent="-514350">
                  <a:buFont typeface="+mj-lt"/>
                  <a:buAutoNum type="romanUcPeriod"/>
                </a:pPr>
                <a:r>
                  <a:rPr lang="en-US" dirty="0"/>
                  <a:t>	</a:t>
                </a:r>
                <a:endParaRPr lang="en-US" dirty="0" smtClean="0"/>
              </a:p>
              <a:p>
                <a:pPr marL="971550" lvl="1" indent="-514350">
                  <a:buFont typeface="+mj-lt"/>
                  <a:buAutoNum type="romanUcPeriod"/>
                </a:pPr>
                <a:endParaRPr lang="en-US" dirty="0" smtClean="0"/>
              </a:p>
              <a:p>
                <a:pPr marL="971550" lvl="1" indent="-514350">
                  <a:buFont typeface="+mj-lt"/>
                  <a:buAutoNum type="romanUcPeriod"/>
                </a:pPr>
                <a:endParaRPr lang="en-US" dirty="0" smtClean="0"/>
              </a:p>
              <a:p>
                <a:pPr marL="971550" lvl="1" indent="-514350">
                  <a:buFont typeface="+mj-lt"/>
                  <a:buAutoNum type="romanUcPeriod"/>
                </a:pPr>
                <a:endParaRPr lang="en-US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000" y="942069"/>
                <a:ext cx="8324850" cy="5216525"/>
              </a:xfrm>
              <a:blipFill rotWithShape="1">
                <a:blip r:embed="rId2"/>
                <a:stretch>
                  <a:fillRect l="-1319" t="-468" b="-90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5035117" y="6458238"/>
            <a:ext cx="1657350" cy="203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298876" y="6408305"/>
            <a:ext cx="762000" cy="365125"/>
          </a:xfrm>
          <a:prstGeom prst="rect">
            <a:avLst/>
          </a:prstGeom>
        </p:spPr>
        <p:txBody>
          <a:bodyPr/>
          <a:lstStyle/>
          <a:p>
            <a:fld id="{B10B4E02-7974-49DC-B796-DD0665C87519}" type="slidenum">
              <a:rPr lang="en-US" smtClean="0">
                <a:solidFill>
                  <a:prstClr val="white"/>
                </a:solidFill>
              </a:rPr>
              <a:pPr/>
              <a:t>69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68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Inference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Too many data available out there. With some inference tools, we can infer many sensitive information</a:t>
            </a:r>
          </a:p>
          <a:p>
            <a:r>
              <a:rPr lang="en-US" dirty="0" smtClean="0"/>
              <a:t>Inferring Users Attributes</a:t>
            </a:r>
          </a:p>
          <a:p>
            <a:pPr lvl="1"/>
            <a:r>
              <a:rPr lang="en-US" dirty="0" smtClean="0"/>
              <a:t>SSN: Guess an entire SSN in &lt; 1,000 attempts</a:t>
            </a:r>
          </a:p>
          <a:p>
            <a:pPr marL="471487" lvl="1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My T. Thai</a:t>
            </a:r>
          </a:p>
          <a:p>
            <a:pPr>
              <a:defRPr/>
            </a:pPr>
            <a:r>
              <a:rPr lang="en-US" smtClean="0"/>
              <a:t>mythai@cise.ufl.edu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7EA68-D4A4-47B5-B1EB-08AEB32A3B3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7620000" y="0"/>
            <a:ext cx="1524000" cy="914400"/>
            <a:chOff x="7620000" y="0"/>
            <a:chExt cx="1524000" cy="914400"/>
          </a:xfrm>
        </p:grpSpPr>
        <p:grpSp>
          <p:nvGrpSpPr>
            <p:cNvPr id="7" name="Group 14"/>
            <p:cNvGrpSpPr/>
            <p:nvPr/>
          </p:nvGrpSpPr>
          <p:grpSpPr>
            <a:xfrm>
              <a:off x="7620000" y="0"/>
              <a:ext cx="1524000" cy="914400"/>
              <a:chOff x="7620000" y="0"/>
              <a:chExt cx="1524000" cy="914400"/>
            </a:xfrm>
          </p:grpSpPr>
          <p:cxnSp>
            <p:nvCxnSpPr>
              <p:cNvPr id="9" name="Straight Connector 8"/>
              <p:cNvCxnSpPr/>
              <p:nvPr/>
            </p:nvCxnSpPr>
            <p:spPr bwMode="auto">
              <a:xfrm>
                <a:off x="7772400" y="0"/>
                <a:ext cx="0" cy="9144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0C0"/>
                </a:solidFill>
                <a:prstDash val="solid"/>
                <a:round/>
                <a:headEnd type="oval" w="med" len="med"/>
                <a:tailEnd type="none" w="med" len="med"/>
              </a:ln>
              <a:effectLst/>
            </p:spPr>
          </p:cxnSp>
          <p:cxnSp>
            <p:nvCxnSpPr>
              <p:cNvPr id="10" name="Straight Connector 9"/>
              <p:cNvCxnSpPr/>
              <p:nvPr/>
            </p:nvCxnSpPr>
            <p:spPr bwMode="auto">
              <a:xfrm>
                <a:off x="7620000" y="762000"/>
                <a:ext cx="1524000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0C0"/>
                </a:solidFill>
                <a:prstDash val="solid"/>
                <a:round/>
                <a:headEnd type="oval" w="med" len="med"/>
                <a:tailEnd type="none" w="med" len="med"/>
              </a:ln>
              <a:effectLst/>
            </p:spPr>
          </p:cxnSp>
        </p:grpSp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372717"/>
              <a:ext cx="1523999" cy="3130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3657600"/>
            <a:ext cx="6756546" cy="2587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28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Dataset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3.1 Dataset &amp; measures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2BAA75-E530-4D8A-BAF6-D98276AEC2C4}" type="slidenum">
              <a:rPr lang="en-US" smtClean="0">
                <a:solidFill>
                  <a:prstClr val="white"/>
                </a:solidFill>
              </a:rPr>
              <a:pPr/>
              <a:t>70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 smtClean="0"/>
              <a:t>III. Experiments</a:t>
            </a:r>
            <a:endParaRPr lang="en-US" sz="2400" dirty="0"/>
          </a:p>
        </p:txBody>
      </p:sp>
      <p:graphicFrame>
        <p:nvGraphicFramePr>
          <p:cNvPr id="6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5778600"/>
              </p:ext>
            </p:extLst>
          </p:nvPr>
        </p:nvGraphicFramePr>
        <p:xfrm>
          <a:off x="535783" y="1718743"/>
          <a:ext cx="8229600" cy="1483360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1645920"/>
                <a:gridCol w="1489545"/>
                <a:gridCol w="1692322"/>
                <a:gridCol w="1580925"/>
                <a:gridCol w="182088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Dataset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Nodes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Edges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Avg</a:t>
                      </a:r>
                      <a:r>
                        <a:rPr lang="en-US" dirty="0" smtClean="0"/>
                        <a:t> Degree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Source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u="none" strike="noStrike" kern="1200" baseline="0" dirty="0" smtClean="0"/>
                        <a:t>Facebook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u="none" strike="noStrike" kern="1200" baseline="0" dirty="0" smtClean="0"/>
                        <a:t>63,731</a:t>
                      </a:r>
                      <a:endParaRPr lang="en-US" sz="16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u="none" strike="noStrike" kern="1200" baseline="0" dirty="0" smtClean="0"/>
                        <a:t>905,565</a:t>
                      </a:r>
                      <a:endParaRPr lang="en-US" sz="16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u="none" strike="noStrike" kern="1200" baseline="0" dirty="0" smtClean="0"/>
                        <a:t>4.46</a:t>
                      </a:r>
                      <a:endParaRPr lang="en-US" sz="16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u="none" strike="noStrike" kern="1200" baseline="0" dirty="0" smtClean="0"/>
                        <a:t>Ref [18]</a:t>
                      </a:r>
                      <a:endParaRPr lang="en-US" sz="1600" b="1" dirty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u="none" strike="noStrike" kern="1200" baseline="0" dirty="0" smtClean="0"/>
                        <a:t>Twitter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u="none" strike="noStrike" kern="1200" baseline="0" dirty="0" smtClean="0"/>
                        <a:t>88,484</a:t>
                      </a:r>
                      <a:endParaRPr kumimoji="0" lang="en-US" sz="1600" b="1" i="0" u="none" strike="noStrike" kern="1200" baseline="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u="none" strike="noStrike" kern="1200" baseline="0" dirty="0" smtClean="0"/>
                        <a:t>2,364,322</a:t>
                      </a:r>
                      <a:endParaRPr kumimoji="0" lang="en-US" sz="1600" b="1" i="0" u="none" strike="noStrike" kern="1200" baseline="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u="none" strike="noStrike" kern="1200" baseline="0" dirty="0" smtClean="0"/>
                        <a:t>3.02</a:t>
                      </a:r>
                      <a:endParaRPr kumimoji="0" lang="en-US" sz="1600" b="1" i="0" u="none" strike="noStrike" kern="1200" baseline="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u="none" strike="noStrike" kern="1200" baseline="0" dirty="0" smtClean="0"/>
                        <a:t>Sampling in [5]</a:t>
                      </a:r>
                      <a:endParaRPr kumimoji="0" lang="en-US" sz="1600" b="1" i="0" u="none" strike="noStrike" kern="1200" baseline="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u="none" strike="noStrike" kern="1200" baseline="0" dirty="0" smtClean="0"/>
                        <a:t>Foursquare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u="none" strike="noStrike" kern="1200" baseline="0" dirty="0" smtClean="0"/>
                        <a:t>44,832</a:t>
                      </a:r>
                      <a:endParaRPr kumimoji="0" lang="en-US" sz="1600" b="1" i="0" u="none" strike="noStrike" kern="1200" baseline="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u="none" strike="noStrike" kern="1200" baseline="0" dirty="0" smtClean="0"/>
                        <a:t>1,664,402</a:t>
                      </a:r>
                      <a:endParaRPr kumimoji="0" lang="en-US" sz="1600" b="1" i="0" u="none" strike="noStrike" kern="1200" baseline="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u="none" strike="noStrike" kern="1200" baseline="0" dirty="0" smtClean="0"/>
                        <a:t>8.28</a:t>
                      </a:r>
                      <a:endParaRPr kumimoji="0" lang="en-US" sz="1600" b="1" i="0" u="none" strike="noStrike" kern="1200" baseline="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u="none" strike="noStrike" kern="1200" baseline="0" dirty="0" smtClean="0"/>
                        <a:t>Our data</a:t>
                      </a:r>
                      <a:endParaRPr kumimoji="0" lang="en-US" sz="1600" b="1" i="0" u="none" strike="noStrike" kern="1200" baseline="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919348" y="3995795"/>
            <a:ext cx="72966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+mn-cs"/>
              </a:rPr>
              <a:t>Facebook: undirected network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+mn-cs"/>
              </a:rPr>
              <a:t>Twitter 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+mn-cs"/>
              </a:rPr>
              <a:t>and 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+mn-cs"/>
              </a:rPr>
              <a:t>Foursquare: directed 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+mn-cs"/>
              </a:rPr>
              <a:t>networks</a:t>
            </a:r>
          </a:p>
        </p:txBody>
      </p:sp>
    </p:spTree>
    <p:extLst>
      <p:ext uri="{BB962C8B-B14F-4D97-AF65-F5344CB8AC3E}">
        <p14:creationId xmlns:p14="http://schemas.microsoft.com/office/powerpoint/2010/main" val="89233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u="sng" dirty="0" smtClean="0"/>
                  <a:t>Algorithms</a:t>
                </a:r>
                <a:r>
                  <a:rPr lang="en-US" dirty="0" smtClean="0"/>
                  <a:t>:</a:t>
                </a:r>
              </a:p>
              <a:p>
                <a:pPr lvl="1"/>
                <a:r>
                  <a:rPr lang="en-US" b="1" dirty="0" smtClean="0"/>
                  <a:t>Sampling</a:t>
                </a:r>
                <a:r>
                  <a:rPr lang="en-US" dirty="0" smtClean="0"/>
                  <a:t>: IGC + Bi-state Sampling Estimation</a:t>
                </a:r>
              </a:p>
              <a:p>
                <a:pPr lvl="1"/>
                <a:r>
                  <a:rPr lang="en-US" b="1" dirty="0" smtClean="0"/>
                  <a:t>Non-sampling</a:t>
                </a:r>
                <a:r>
                  <a:rPr lang="en-US" dirty="0" smtClean="0"/>
                  <a:t>: IGC + Cut-based Estimation</a:t>
                </a:r>
              </a:p>
              <a:p>
                <a:pPr lvl="1"/>
                <a:r>
                  <a:rPr lang="en-US" b="1" dirty="0" smtClean="0"/>
                  <a:t>Hybrid</a:t>
                </a:r>
                <a:r>
                  <a:rPr lang="en-US" dirty="0" smtClean="0"/>
                  <a:t>: IGC + Hybrid approach</a:t>
                </a:r>
              </a:p>
              <a:p>
                <a:pPr lvl="1"/>
                <a:r>
                  <a:rPr lang="en-US" b="1" dirty="0" smtClean="0"/>
                  <a:t>Randomized-Rounding</a:t>
                </a:r>
                <a:r>
                  <a:rPr lang="en-US" dirty="0" smtClean="0"/>
                  <a:t>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𝛿</m:t>
                    </m:r>
                    <m:r>
                      <a:rPr lang="en-US" b="0" i="1" smtClean="0">
                        <a:latin typeface="Cambria Math"/>
                      </a:rPr>
                      <m:t>=2)</m:t>
                    </m:r>
                  </m:oMath>
                </a14:m>
                <a:r>
                  <a:rPr lang="en-US" dirty="0" smtClean="0"/>
                  <a:t>: Approx. </a:t>
                </a:r>
                <a:r>
                  <a:rPr lang="en-US" dirty="0" err="1" smtClean="0"/>
                  <a:t>Algo</a:t>
                </a:r>
                <a:r>
                  <a:rPr lang="en-US" dirty="0" smtClean="0"/>
                  <a:t>.</a:t>
                </a:r>
              </a:p>
              <a:p>
                <a:pPr lvl="1"/>
                <a:r>
                  <a:rPr lang="en-US" b="1" dirty="0" smtClean="0"/>
                  <a:t>Optimal</a:t>
                </a:r>
                <a:r>
                  <a:rPr lang="en-US" dirty="0" smtClean="0"/>
                  <a:t>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𝛿</m:t>
                    </m:r>
                    <m:r>
                      <a:rPr lang="en-US" b="0" i="1" smtClean="0">
                        <a:latin typeface="Cambria Math"/>
                      </a:rPr>
                      <m:t>=2)</m:t>
                    </m:r>
                  </m:oMath>
                </a14:m>
                <a:r>
                  <a:rPr lang="en-US" dirty="0" smtClean="0"/>
                  <a:t>: Optimal solution by solving the Integer Program using CPLEX</a:t>
                </a:r>
              </a:p>
              <a:p>
                <a:pPr lvl="1"/>
                <a:r>
                  <a:rPr lang="en-US" b="1" dirty="0" smtClean="0"/>
                  <a:t>Removal-greedy</a:t>
                </a:r>
                <a:r>
                  <a:rPr lang="en-US" dirty="0" smtClean="0"/>
                  <a:t>: Our previous sampling algorithm.</a:t>
                </a:r>
              </a:p>
              <a:p>
                <a:r>
                  <a:rPr lang="en-US" u="sng" dirty="0" smtClean="0"/>
                  <a:t>Measurement</a:t>
                </a:r>
                <a:r>
                  <a:rPr lang="en-US" dirty="0" smtClean="0"/>
                  <a:t>:</a:t>
                </a:r>
              </a:p>
              <a:p>
                <a:pPr lvl="1"/>
                <a:r>
                  <a:rPr lang="en-US" b="1" dirty="0" smtClean="0"/>
                  <a:t>Visibility</a:t>
                </a:r>
                <a:r>
                  <a:rPr lang="en-US" dirty="0" smtClean="0"/>
                  <a:t> (%): Percentage of visibility i.e.</a:t>
                </a:r>
              </a:p>
              <a:p>
                <a:pPr lvl="1"/>
                <a:r>
                  <a:rPr lang="en-US" b="1" dirty="0" smtClean="0"/>
                  <a:t>CT size</a:t>
                </a:r>
                <a:r>
                  <a:rPr lang="en-US" dirty="0" smtClean="0"/>
                  <a:t> (%): Fraction of users i.e.   </a:t>
                </a:r>
                <a:endParaRPr lang="en-US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172" t="-10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3.1 </a:t>
            </a:r>
            <a:r>
              <a:rPr lang="en-US" dirty="0"/>
              <a:t>Dataset &amp; measures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2BAA75-E530-4D8A-BAF6-D98276AEC2C4}" type="slidenum">
              <a:rPr lang="en-US" smtClean="0">
                <a:solidFill>
                  <a:prstClr val="white"/>
                </a:solidFill>
              </a:rPr>
              <a:pPr/>
              <a:t>71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/>
              <a:t>III. Experiments</a:t>
            </a:r>
          </a:p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4895850"/>
            <a:ext cx="167640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75" y="5505450"/>
            <a:ext cx="104775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344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687" y="842963"/>
            <a:ext cx="4829175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3.2 Results: Performance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2BAA75-E530-4D8A-BAF6-D98276AEC2C4}" type="slidenum">
              <a:rPr lang="en-US" smtClean="0">
                <a:solidFill>
                  <a:prstClr val="white"/>
                </a:solidFill>
              </a:rPr>
              <a:pPr/>
              <a:t>72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/>
              <a:t>III. Experiments</a:t>
            </a:r>
          </a:p>
          <a:p>
            <a:endParaRPr lang="en-US" sz="2000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3" y="862013"/>
            <a:ext cx="4486275" cy="536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4662488" y="842963"/>
            <a:ext cx="45719" cy="513873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smtClean="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286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3.2 Results: </a:t>
            </a:r>
            <a:r>
              <a:rPr lang="en-US" sz="2000" dirty="0" smtClean="0"/>
              <a:t>Ties’ strength + celebrity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2BAA75-E530-4D8A-BAF6-D98276AEC2C4}" type="slidenum">
              <a:rPr lang="en-US" smtClean="0">
                <a:solidFill>
                  <a:prstClr val="white"/>
                </a:solidFill>
              </a:rPr>
              <a:pPr/>
              <a:t>73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/>
              <a:t>III. Experiments</a:t>
            </a:r>
          </a:p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5850"/>
            <a:ext cx="91440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3709988"/>
            <a:ext cx="9058275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108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867025"/>
            <a:ext cx="6210300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3.2 Results: </a:t>
            </a:r>
            <a:r>
              <a:rPr lang="en-US" sz="2000" dirty="0" smtClean="0"/>
              <a:t>Common friends &amp; Celebrity friends 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2BAA75-E530-4D8A-BAF6-D98276AEC2C4}" type="slidenum">
              <a:rPr lang="en-US" smtClean="0">
                <a:solidFill>
                  <a:prstClr val="white"/>
                </a:solidFill>
              </a:rPr>
              <a:pPr/>
              <a:t>74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/>
              <a:t>III. Experiments</a:t>
            </a:r>
          </a:p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1081088"/>
            <a:ext cx="8734425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93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Discussion</a:t>
            </a:r>
          </a:p>
          <a:p>
            <a:pPr lvl="1"/>
            <a:r>
              <a:rPr lang="en-US" dirty="0" smtClean="0"/>
              <a:t>The proposed solution can be adapted to </a:t>
            </a:r>
          </a:p>
          <a:p>
            <a:pPr marL="457200" lvl="1" indent="0">
              <a:buNone/>
            </a:pPr>
            <a:r>
              <a:rPr lang="en-US" dirty="0" smtClean="0"/>
              <a:t>other propagation models.</a:t>
            </a:r>
          </a:p>
          <a:p>
            <a:pPr lvl="1"/>
            <a:r>
              <a:rPr lang="en-US" dirty="0" smtClean="0"/>
              <a:t>Determine sharing/mentioning probabilities (e.g. using influence probabilities estimation methods  </a:t>
            </a:r>
            <a:r>
              <a:rPr lang="en-US" dirty="0" err="1" smtClean="0"/>
              <a:t>Anagnostopoulos</a:t>
            </a:r>
            <a:r>
              <a:rPr lang="en-US" dirty="0" smtClean="0"/>
              <a:t> et al., Tang et al., </a:t>
            </a:r>
            <a:r>
              <a:rPr lang="en-US" dirty="0" err="1" smtClean="0"/>
              <a:t>Goyal</a:t>
            </a:r>
            <a:r>
              <a:rPr lang="en-US" dirty="0" smtClean="0"/>
              <a:t> et al., etc.)</a:t>
            </a:r>
          </a:p>
          <a:p>
            <a:pPr lvl="1"/>
            <a:r>
              <a:rPr lang="en-US" dirty="0" smtClean="0"/>
              <a:t>Apply selective sharing concept to other information control problems.</a:t>
            </a:r>
          </a:p>
          <a:p>
            <a:pPr lvl="1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 Discussion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2BAA75-E530-4D8A-BAF6-D98276AEC2C4}" type="slidenum">
              <a:rPr lang="en-US" smtClean="0">
                <a:solidFill>
                  <a:prstClr val="white"/>
                </a:solidFill>
              </a:rPr>
              <a:pPr/>
              <a:t>75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39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Social Network Sensors for Early Detection of </a:t>
            </a:r>
            <a:r>
              <a:rPr lang="en-US" dirty="0" smtClean="0"/>
              <a:t>Contagious Outbreaks</a:t>
            </a:r>
          </a:p>
          <a:p>
            <a:endParaRPr lang="en-US" dirty="0"/>
          </a:p>
          <a:p>
            <a:r>
              <a:rPr lang="en-US" sz="2000" dirty="0"/>
              <a:t>Nicholas A. Christakis1,2*, James H. Fowler3,4</a:t>
            </a:r>
          </a:p>
          <a:p>
            <a:r>
              <a:rPr lang="en-US" sz="2000" dirty="0"/>
              <a:t>1 Faculty of Arts &amp; Sciences, Harvard University, Boston, Massachusetts, United States of America, </a:t>
            </a:r>
            <a:endParaRPr lang="en-US" sz="2000" dirty="0" smtClean="0"/>
          </a:p>
          <a:p>
            <a:r>
              <a:rPr lang="en-US" sz="2000" dirty="0" smtClean="0"/>
              <a:t>2 </a:t>
            </a:r>
            <a:r>
              <a:rPr lang="en-US" sz="2000" dirty="0"/>
              <a:t>Health Care Policy Department, Harvard Medical School, </a:t>
            </a:r>
            <a:r>
              <a:rPr lang="en-US" sz="2000" dirty="0" smtClean="0"/>
              <a:t>Boston, Massachusetts</a:t>
            </a:r>
            <a:r>
              <a:rPr lang="en-US" sz="2000" dirty="0"/>
              <a:t>, United States of America, </a:t>
            </a:r>
            <a:endParaRPr lang="en-US" sz="2000" dirty="0" smtClean="0"/>
          </a:p>
          <a:p>
            <a:r>
              <a:rPr lang="en-US" sz="2000" dirty="0" smtClean="0"/>
              <a:t>3 </a:t>
            </a:r>
            <a:r>
              <a:rPr lang="en-US" sz="2000" dirty="0"/>
              <a:t>School of Medicine, University of California San Diego, La Jolla, California, United States of </a:t>
            </a:r>
            <a:r>
              <a:rPr lang="en-US" sz="2000" dirty="0" smtClean="0"/>
              <a:t>America,</a:t>
            </a:r>
          </a:p>
          <a:p>
            <a:r>
              <a:rPr lang="en-US" sz="2000" dirty="0" smtClean="0"/>
              <a:t>4 </a:t>
            </a:r>
            <a:r>
              <a:rPr lang="en-US" sz="2000" dirty="0"/>
              <a:t>Division of </a:t>
            </a:r>
            <a:r>
              <a:rPr lang="en-US" sz="2000" dirty="0" smtClean="0"/>
              <a:t>Social Sciences</a:t>
            </a:r>
            <a:r>
              <a:rPr lang="en-US" sz="2000" dirty="0"/>
              <a:t>, University of California San Diego, La Jolla, California, United States of America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My T. Thai</a:t>
            </a:r>
          </a:p>
          <a:p>
            <a:pPr>
              <a:defRPr/>
            </a:pPr>
            <a:r>
              <a:rPr lang="en-US" smtClean="0"/>
              <a:t>mythai@cise.ufl.edu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7EA68-D4A4-47B5-B1EB-08AEB32A3B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76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620000" y="0"/>
            <a:ext cx="1524000" cy="914400"/>
            <a:chOff x="7620000" y="0"/>
            <a:chExt cx="1524000" cy="914400"/>
          </a:xfrm>
        </p:grpSpPr>
        <p:grpSp>
          <p:nvGrpSpPr>
            <p:cNvPr id="7" name="Group 14"/>
            <p:cNvGrpSpPr/>
            <p:nvPr/>
          </p:nvGrpSpPr>
          <p:grpSpPr>
            <a:xfrm>
              <a:off x="7620000" y="0"/>
              <a:ext cx="1524000" cy="914400"/>
              <a:chOff x="7620000" y="0"/>
              <a:chExt cx="1524000" cy="914400"/>
            </a:xfrm>
          </p:grpSpPr>
          <p:cxnSp>
            <p:nvCxnSpPr>
              <p:cNvPr id="9" name="Straight Connector 8"/>
              <p:cNvCxnSpPr/>
              <p:nvPr/>
            </p:nvCxnSpPr>
            <p:spPr bwMode="auto">
              <a:xfrm>
                <a:off x="7772400" y="0"/>
                <a:ext cx="0" cy="9144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0C0"/>
                </a:solidFill>
                <a:prstDash val="solid"/>
                <a:round/>
                <a:headEnd type="oval" w="med" len="med"/>
                <a:tailEnd type="none" w="med" len="med"/>
              </a:ln>
              <a:effectLst/>
            </p:spPr>
          </p:cxnSp>
          <p:cxnSp>
            <p:nvCxnSpPr>
              <p:cNvPr id="10" name="Straight Connector 9"/>
              <p:cNvCxnSpPr/>
              <p:nvPr/>
            </p:nvCxnSpPr>
            <p:spPr bwMode="auto">
              <a:xfrm>
                <a:off x="7620000" y="762000"/>
                <a:ext cx="1524000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0C0"/>
                </a:solidFill>
                <a:prstDash val="solid"/>
                <a:round/>
                <a:headEnd type="oval" w="med" len="med"/>
                <a:tailEnd type="none" w="med" len="med"/>
              </a:ln>
              <a:effectLst/>
            </p:spPr>
          </p:cxnSp>
        </p:grpSp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372717"/>
              <a:ext cx="1523999" cy="3130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505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My T. Thai</a:t>
            </a:r>
          </a:p>
          <a:p>
            <a:pPr>
              <a:defRPr/>
            </a:pPr>
            <a:r>
              <a:rPr lang="en-US" smtClean="0"/>
              <a:t>mythai@cise.ufl.edu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7EA68-D4A4-47B5-B1EB-08AEB32A3B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77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7" y="12510"/>
            <a:ext cx="7219950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078135"/>
            <a:ext cx="6400800" cy="3774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761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My T. Thai</a:t>
            </a:r>
          </a:p>
          <a:p>
            <a:pPr>
              <a:defRPr/>
            </a:pPr>
            <a:r>
              <a:rPr lang="en-US" smtClean="0"/>
              <a:t>mythai@cise.ufl.edu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7EA68-D4A4-47B5-B1EB-08AEB32A3B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78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9589"/>
            <a:ext cx="9268228" cy="573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23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Friendship Paradox: Your friends have more friends than you do</a:t>
            </a:r>
          </a:p>
          <a:p>
            <a:r>
              <a:rPr lang="en-US" dirty="0" smtClean="0"/>
              <a:t>Monitor friends of randomly chosen people to provide early detection</a:t>
            </a:r>
          </a:p>
          <a:p>
            <a:r>
              <a:rPr lang="en-US" dirty="0" smtClean="0"/>
              <a:t>Data:</a:t>
            </a:r>
          </a:p>
          <a:p>
            <a:pPr lvl="1"/>
            <a:r>
              <a:rPr lang="en-US" dirty="0" smtClean="0"/>
              <a:t>Collect data from Sept 1, 2009 to Dec 31, 2009 at Harvard</a:t>
            </a:r>
          </a:p>
          <a:p>
            <a:pPr lvl="1"/>
            <a:r>
              <a:rPr lang="en-US" dirty="0" smtClean="0"/>
              <a:t>Randomly select 319 students from 6,650 students (for group 1)</a:t>
            </a:r>
          </a:p>
          <a:p>
            <a:pPr lvl="1"/>
            <a:r>
              <a:rPr lang="en-US" dirty="0" smtClean="0"/>
              <a:t>Group 2: friends of these 319 students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My T. Thai</a:t>
            </a:r>
          </a:p>
          <a:p>
            <a:pPr>
              <a:defRPr/>
            </a:pPr>
            <a:r>
              <a:rPr lang="en-US" smtClean="0"/>
              <a:t>mythai@cise.ufl.edu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7EA68-D4A4-47B5-B1EB-08AEB32A3B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27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Inferring User Attributes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Infer sensitive information about a user</a:t>
            </a:r>
          </a:p>
          <a:p>
            <a:pPr lvl="1"/>
            <a:r>
              <a:rPr lang="en-US" dirty="0" smtClean="0"/>
              <a:t>Classify users as either “democrat” or “republican”:</a:t>
            </a:r>
          </a:p>
          <a:p>
            <a:pPr lvl="2"/>
            <a:r>
              <a:rPr lang="en-US" dirty="0" smtClean="0"/>
              <a:t>Machine learning algorithm with a training set of known to be either democrat or republican</a:t>
            </a:r>
          </a:p>
          <a:p>
            <a:pPr lvl="2"/>
            <a:r>
              <a:rPr lang="en-US" dirty="0" smtClean="0"/>
              <a:t>Recognize many attributes -&gt; classify new users</a:t>
            </a:r>
          </a:p>
          <a:p>
            <a:r>
              <a:rPr lang="en-US" dirty="0" smtClean="0"/>
              <a:t>User’s interest</a:t>
            </a:r>
          </a:p>
          <a:p>
            <a:r>
              <a:rPr lang="en-US" dirty="0" smtClean="0"/>
              <a:t>User’s behavior, workplace, vacation, etc…</a:t>
            </a:r>
          </a:p>
          <a:p>
            <a:r>
              <a:rPr lang="en-US" dirty="0" smtClean="0"/>
              <a:t>Many works focused on link prediction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My T. Thai</a:t>
            </a:r>
          </a:p>
          <a:p>
            <a:pPr>
              <a:defRPr/>
            </a:pPr>
            <a:r>
              <a:rPr lang="en-US" smtClean="0"/>
              <a:t>mythai@cise.ufl.edu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7EA68-D4A4-47B5-B1EB-08AEB32A3B3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7620000" y="0"/>
            <a:ext cx="1524000" cy="914400"/>
            <a:chOff x="7620000" y="0"/>
            <a:chExt cx="1524000" cy="914400"/>
          </a:xfrm>
        </p:grpSpPr>
        <p:grpSp>
          <p:nvGrpSpPr>
            <p:cNvPr id="7" name="Group 14"/>
            <p:cNvGrpSpPr/>
            <p:nvPr/>
          </p:nvGrpSpPr>
          <p:grpSpPr>
            <a:xfrm>
              <a:off x="7620000" y="0"/>
              <a:ext cx="1524000" cy="914400"/>
              <a:chOff x="7620000" y="0"/>
              <a:chExt cx="1524000" cy="914400"/>
            </a:xfrm>
          </p:grpSpPr>
          <p:cxnSp>
            <p:nvCxnSpPr>
              <p:cNvPr id="9" name="Straight Connector 8"/>
              <p:cNvCxnSpPr/>
              <p:nvPr/>
            </p:nvCxnSpPr>
            <p:spPr bwMode="auto">
              <a:xfrm>
                <a:off x="7772400" y="0"/>
                <a:ext cx="0" cy="9144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0C0"/>
                </a:solidFill>
                <a:prstDash val="solid"/>
                <a:round/>
                <a:headEnd type="oval" w="med" len="med"/>
                <a:tailEnd type="none" w="med" len="med"/>
              </a:ln>
              <a:effectLst/>
            </p:spPr>
          </p:cxnSp>
          <p:cxnSp>
            <p:nvCxnSpPr>
              <p:cNvPr id="10" name="Straight Connector 9"/>
              <p:cNvCxnSpPr/>
              <p:nvPr/>
            </p:nvCxnSpPr>
            <p:spPr bwMode="auto">
              <a:xfrm>
                <a:off x="7620000" y="762000"/>
                <a:ext cx="1524000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0C0"/>
                </a:solidFill>
                <a:prstDash val="solid"/>
                <a:round/>
                <a:headEnd type="oval" w="med" len="med"/>
                <a:tailEnd type="none" w="med" len="med"/>
              </a:ln>
              <a:effectLst/>
            </p:spPr>
          </p:cxnSp>
        </p:grpSp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372717"/>
              <a:ext cx="1523999" cy="3130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1934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My T. Thai</a:t>
            </a:r>
          </a:p>
          <a:p>
            <a:pPr>
              <a:defRPr/>
            </a:pPr>
            <a:r>
              <a:rPr lang="en-US" dirty="0" smtClean="0"/>
              <a:t>mythai@cise.ufl.edu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7EA68-D4A4-47B5-B1EB-08AEB32A3B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80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84" y="0"/>
            <a:ext cx="9167884" cy="4638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082" y="4710381"/>
            <a:ext cx="9186081" cy="133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595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My T. Thai</a:t>
            </a:r>
          </a:p>
          <a:p>
            <a:pPr>
              <a:defRPr/>
            </a:pPr>
            <a:r>
              <a:rPr lang="en-US" smtClean="0"/>
              <a:t>mythai@cise.ufl.edu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7EA68-D4A4-47B5-B1EB-08AEB32A3B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81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1062038"/>
            <a:ext cx="4610100" cy="473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610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1"/>
          <p:cNvGrpSpPr>
            <a:grpSpLocks/>
          </p:cNvGrpSpPr>
          <p:nvPr/>
        </p:nvGrpSpPr>
        <p:grpSpPr bwMode="auto">
          <a:xfrm>
            <a:off x="539130" y="2095128"/>
            <a:ext cx="2634258" cy="2964656"/>
            <a:chOff x="0" y="0"/>
            <a:chExt cx="2360" cy="2656"/>
          </a:xfrm>
        </p:grpSpPr>
        <p:pic>
          <p:nvPicPr>
            <p:cNvPr id="1230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8" r="1653"/>
            <a:stretch>
              <a:fillRect/>
            </a:stretch>
          </p:blipFill>
          <p:spPr bwMode="auto">
            <a:xfrm>
              <a:off x="128" y="100"/>
              <a:ext cx="2097" cy="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1" name="Picture 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360" cy="2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291" name="Rectangle 4"/>
          <p:cNvSpPr>
            <a:spLocks noChangeArrowheads="1"/>
          </p:cNvSpPr>
          <p:nvPr>
            <p:ph type="title"/>
          </p:nvPr>
        </p:nvSpPr>
        <p:spPr>
          <a:xfrm>
            <a:off x="866180" y="419695"/>
            <a:ext cx="7358063" cy="1080492"/>
          </a:xfrm>
        </p:spPr>
        <p:txBody>
          <a:bodyPr/>
          <a:lstStyle/>
          <a:p>
            <a:pPr eaLnBrk="1" hangingPunct="1"/>
            <a:r>
              <a:rPr lang="en-US" sz="2500"/>
              <a:t>Towards Real Time Epidemic Vigilance through Online Social Networks</a:t>
            </a:r>
          </a:p>
        </p:txBody>
      </p:sp>
      <p:sp>
        <p:nvSpPr>
          <p:cNvPr id="12292" name="Rectangle 5"/>
          <p:cNvSpPr>
            <a:spLocks noChangeArrowheads="1"/>
          </p:cNvSpPr>
          <p:nvPr>
            <p:ph type="body" idx="1"/>
          </p:nvPr>
        </p:nvSpPr>
        <p:spPr>
          <a:xfrm>
            <a:off x="2339578" y="1777008"/>
            <a:ext cx="4223742" cy="3482578"/>
          </a:xfrm>
        </p:spPr>
        <p:txBody>
          <a:bodyPr anchor="t"/>
          <a:lstStyle/>
          <a:p>
            <a:pPr marL="0" indent="0" eaLnBrk="1" hangingPunct="1">
              <a:buNone/>
            </a:pPr>
            <a:endParaRPr lang="en-US" sz="17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  <a:p>
            <a:pPr marL="0" indent="0" eaLnBrk="1" hangingPunct="1">
              <a:buNone/>
            </a:pPr>
            <a:r>
              <a:rPr lang="en-US" sz="1600"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rPr>
              <a:t/>
            </a:r>
            <a:br>
              <a:rPr lang="en-US" sz="1600"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rPr>
            </a:br>
            <a:endParaRPr lang="en-US" sz="17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  <a:p>
            <a:pPr marL="1318132" lvl="2" eaLnBrk="1" hangingPunct="1">
              <a:buSzPct val="154000"/>
              <a:buBlip>
                <a:blip r:embed="rId4"/>
              </a:buBlip>
            </a:pPr>
            <a:r>
              <a:rPr lang="en-US" sz="17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Lingji Chen</a:t>
            </a:r>
            <a:r>
              <a:rPr lang="en-US" sz="8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[</a:t>
            </a:r>
            <a:r>
              <a:rPr lang="en-US" sz="800">
                <a:latin typeface="Arial" charset="0"/>
                <a:cs typeface="Arial" charset="0"/>
                <a:sym typeface="Arial" charset="0"/>
              </a:rPr>
              <a:t>1</a:t>
            </a:r>
            <a:r>
              <a:rPr lang="en-US" sz="8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]</a:t>
            </a:r>
            <a:endParaRPr lang="en-US" sz="17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  <a:p>
            <a:pPr marL="1318132" lvl="2" eaLnBrk="1" hangingPunct="1">
              <a:buSzPct val="154000"/>
              <a:buBlip>
                <a:blip r:embed="rId4"/>
              </a:buBlip>
            </a:pPr>
            <a:r>
              <a:rPr lang="en-US" sz="17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Harshavardhan Achrekar</a:t>
            </a:r>
            <a:r>
              <a:rPr lang="en-US" sz="8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[</a:t>
            </a:r>
            <a:r>
              <a:rPr lang="en-US" sz="9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2</a:t>
            </a:r>
            <a:r>
              <a:rPr lang="en-US" sz="8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]</a:t>
            </a:r>
            <a:r>
              <a:rPr lang="en-US" sz="9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</a:t>
            </a:r>
            <a:endParaRPr lang="en-US" sz="17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  <a:p>
            <a:pPr marL="1318132" lvl="2" eaLnBrk="1" hangingPunct="1">
              <a:buSzPct val="154000"/>
              <a:buBlip>
                <a:blip r:embed="rId4"/>
              </a:buBlip>
            </a:pPr>
            <a:r>
              <a:rPr lang="en-US" sz="17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Benyuan Liu </a:t>
            </a:r>
            <a:r>
              <a:rPr lang="en-US" sz="8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[2]</a:t>
            </a:r>
            <a:endParaRPr lang="en-US" sz="17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  <a:p>
            <a:pPr marL="1318132" lvl="2" eaLnBrk="1" hangingPunct="1">
              <a:buSzPct val="154000"/>
              <a:buBlip>
                <a:blip r:embed="rId4"/>
              </a:buBlip>
            </a:pPr>
            <a:r>
              <a:rPr lang="en-US" sz="17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Ross Lazarus </a:t>
            </a:r>
            <a:r>
              <a:rPr lang="en-US" sz="8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[3]</a:t>
            </a:r>
            <a:r>
              <a:rPr lang="en-US" sz="17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</a:t>
            </a:r>
            <a:r>
              <a:rPr lang="en-US" sz="1700"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rPr>
              <a:t/>
            </a:r>
            <a:br>
              <a:rPr lang="en-US" sz="1700"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rPr>
            </a:br>
            <a:endParaRPr lang="en-US" sz="17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</p:txBody>
      </p:sp>
      <p:sp>
        <p:nvSpPr>
          <p:cNvPr id="12293" name="Rectangle 6"/>
          <p:cNvSpPr>
            <a:spLocks/>
          </p:cNvSpPr>
          <p:nvPr/>
        </p:nvSpPr>
        <p:spPr bwMode="auto">
          <a:xfrm>
            <a:off x="10643" y="5880110"/>
            <a:ext cx="41165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mtClean="0">
                <a:solidFill>
                  <a:srgbClr val="000000"/>
                </a:solidFill>
                <a:latin typeface="Devanagari MT" charset="0"/>
                <a:cs typeface="Times" charset="0"/>
                <a:sym typeface="Devanagari MT" charset="0"/>
              </a:rPr>
              <a:t>MobiSys 2010, San Francisco, CA, USA</a:t>
            </a:r>
          </a:p>
        </p:txBody>
      </p:sp>
      <p:sp>
        <p:nvSpPr>
          <p:cNvPr id="12294" name="Line 7"/>
          <p:cNvSpPr>
            <a:spLocks noChangeShapeType="1"/>
          </p:cNvSpPr>
          <p:nvPr/>
        </p:nvSpPr>
        <p:spPr bwMode="auto">
          <a:xfrm rot="10800000" flipH="1">
            <a:off x="634009" y="1535906"/>
            <a:ext cx="7813477" cy="16744"/>
          </a:xfrm>
          <a:prstGeom prst="line">
            <a:avLst/>
          </a:prstGeom>
          <a:noFill/>
          <a:ln w="25400">
            <a:solidFill>
              <a:srgbClr val="342C29"/>
            </a:solidFill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12295" name="Rectangle 8"/>
          <p:cNvSpPr>
            <a:spLocks/>
          </p:cNvSpPr>
          <p:nvPr/>
        </p:nvSpPr>
        <p:spPr bwMode="auto">
          <a:xfrm>
            <a:off x="2030388" y="1687712"/>
            <a:ext cx="5080992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1125"/>
              </a:spcBef>
            </a:pPr>
            <a:r>
              <a:rPr lang="en-US" sz="1700">
                <a:solidFill>
                  <a:srgbClr val="343434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SNEFT – Social Network Enabled Flu Trends</a:t>
            </a:r>
          </a:p>
        </p:txBody>
      </p:sp>
      <p:sp>
        <p:nvSpPr>
          <p:cNvPr id="12296" name="Rectangle 9"/>
          <p:cNvSpPr>
            <a:spLocks/>
          </p:cNvSpPr>
          <p:nvPr/>
        </p:nvSpPr>
        <p:spPr bwMode="auto">
          <a:xfrm>
            <a:off x="3723680" y="5679282"/>
            <a:ext cx="5009555" cy="553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1125"/>
              </a:spcBef>
            </a:pPr>
            <a:r>
              <a:rPr lang="en-US" sz="800">
                <a:solidFill>
                  <a:srgbClr val="000000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[</a:t>
            </a:r>
            <a:r>
              <a:rPr lang="en-US" sz="800">
                <a:solidFill>
                  <a:srgbClr val="000000"/>
                </a:solidFill>
                <a:latin typeface="Arial" charset="0"/>
                <a:sym typeface="Arial" charset="0"/>
              </a:rPr>
              <a:t>1] </a:t>
            </a:r>
            <a:r>
              <a:rPr lang="en-US" sz="600">
                <a:solidFill>
                  <a:srgbClr val="000000"/>
                </a:solidFill>
                <a:latin typeface="Arial" charset="0"/>
                <a:sym typeface="Arial" charset="0"/>
              </a:rPr>
              <a:t>   </a:t>
            </a:r>
            <a:r>
              <a:rPr lang="en-US" sz="1100">
                <a:solidFill>
                  <a:srgbClr val="000000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Scientific Systems Company Inc , Woburn, MA</a:t>
            </a:r>
            <a:br>
              <a:rPr lang="en-US" sz="1100">
                <a:solidFill>
                  <a:srgbClr val="000000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</a:br>
            <a:r>
              <a:rPr lang="en-US" sz="800">
                <a:solidFill>
                  <a:srgbClr val="000000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[2] </a:t>
            </a:r>
            <a:r>
              <a:rPr lang="en-US" sz="1100">
                <a:solidFill>
                  <a:srgbClr val="000000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Computer Science Department, University of Massachusetts Lowell</a:t>
            </a:r>
            <a:br>
              <a:rPr lang="en-US" sz="1100">
                <a:solidFill>
                  <a:srgbClr val="000000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</a:br>
            <a:r>
              <a:rPr lang="en-US" sz="800">
                <a:solidFill>
                  <a:srgbClr val="000000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[3]</a:t>
            </a:r>
            <a:r>
              <a:rPr lang="en-US" sz="700">
                <a:solidFill>
                  <a:srgbClr val="000000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  </a:t>
            </a:r>
            <a:r>
              <a:rPr lang="en-US" sz="1100">
                <a:solidFill>
                  <a:srgbClr val="000000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Department of Population Medicine - Harvard Medical School</a:t>
            </a:r>
          </a:p>
        </p:txBody>
      </p:sp>
      <p:grpSp>
        <p:nvGrpSpPr>
          <p:cNvPr id="12297" name="Group 10"/>
          <p:cNvGrpSpPr>
            <a:grpSpLocks/>
          </p:cNvGrpSpPr>
          <p:nvPr/>
        </p:nvGrpSpPr>
        <p:grpSpPr bwMode="auto">
          <a:xfrm>
            <a:off x="6440538" y="2027040"/>
            <a:ext cx="2241352" cy="3098602"/>
            <a:chOff x="0" y="0"/>
            <a:chExt cx="2008" cy="2775"/>
          </a:xfrm>
        </p:grpSpPr>
        <p:pic>
          <p:nvPicPr>
            <p:cNvPr id="12298" name="Picture 1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62" r="25859" b="108"/>
            <a:stretch>
              <a:fillRect/>
            </a:stretch>
          </p:blipFill>
          <p:spPr bwMode="auto">
            <a:xfrm>
              <a:off x="128" y="98"/>
              <a:ext cx="1747" cy="2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9" name="Picture 12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008" cy="2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809696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ChangeArrowheads="1"/>
          </p:cNvSpPr>
          <p:nvPr>
            <p:ph type="body" idx="1"/>
          </p:nvPr>
        </p:nvSpPr>
        <p:spPr>
          <a:xfrm>
            <a:off x="1062633" y="1509117"/>
            <a:ext cx="4947047" cy="3893344"/>
          </a:xfrm>
        </p:spPr>
        <p:txBody>
          <a:bodyPr/>
          <a:lstStyle/>
          <a:p>
            <a:pPr marL="1318132" lvl="2" eaLnBrk="1" hangingPunct="1">
              <a:buSzPct val="154000"/>
              <a:buBlip>
                <a:blip r:embed="rId2"/>
              </a:buBlip>
            </a:pPr>
            <a:r>
              <a:rPr lang="en-US" sz="2100">
                <a:solidFill>
                  <a:srgbClr val="3F3F3F"/>
                </a:solidFill>
              </a:rPr>
              <a:t>Background </a:t>
            </a:r>
          </a:p>
          <a:p>
            <a:pPr marL="1318132" lvl="2" eaLnBrk="1" hangingPunct="1">
              <a:buSzPct val="154000"/>
              <a:buBlip>
                <a:blip r:embed="rId2"/>
              </a:buBlip>
            </a:pPr>
            <a:r>
              <a:rPr lang="en-US" sz="2100">
                <a:solidFill>
                  <a:srgbClr val="3F3F3F"/>
                </a:solidFill>
              </a:rPr>
              <a:t>Related Work</a:t>
            </a:r>
          </a:p>
          <a:p>
            <a:pPr marL="1318132" lvl="2" eaLnBrk="1" hangingPunct="1">
              <a:buSzPct val="154000"/>
              <a:buBlip>
                <a:blip r:embed="rId2"/>
              </a:buBlip>
            </a:pPr>
            <a:r>
              <a:rPr lang="en-US" sz="2100">
                <a:solidFill>
                  <a:srgbClr val="3F3F3F"/>
                </a:solidFill>
              </a:rPr>
              <a:t>Our Approach</a:t>
            </a:r>
          </a:p>
          <a:p>
            <a:pPr marL="1318132" lvl="2" eaLnBrk="1" hangingPunct="1">
              <a:buSzPct val="154000"/>
              <a:buBlip>
                <a:blip r:embed="rId2"/>
              </a:buBlip>
            </a:pPr>
            <a:r>
              <a:rPr lang="en-US" sz="2100">
                <a:solidFill>
                  <a:srgbClr val="3F3F3F"/>
                </a:solidFill>
              </a:rPr>
              <a:t>SNEFT System Architecture </a:t>
            </a:r>
          </a:p>
          <a:p>
            <a:pPr marL="1318132" lvl="2" eaLnBrk="1" hangingPunct="1">
              <a:buSzPct val="154000"/>
              <a:buBlip>
                <a:blip r:embed="rId2"/>
              </a:buBlip>
            </a:pPr>
            <a:r>
              <a:rPr lang="en-US" sz="2100">
                <a:solidFill>
                  <a:srgbClr val="3F3F3F"/>
                </a:solidFill>
              </a:rPr>
              <a:t>Detection and Prediction </a:t>
            </a:r>
          </a:p>
          <a:p>
            <a:pPr marL="1318132" lvl="2" eaLnBrk="1" hangingPunct="1">
              <a:buSzPct val="154000"/>
              <a:buBlip>
                <a:blip r:embed="rId2"/>
              </a:buBlip>
            </a:pPr>
            <a:r>
              <a:rPr lang="en-US" sz="2100">
                <a:solidFill>
                  <a:srgbClr val="3F3F3F"/>
                </a:solidFill>
              </a:rPr>
              <a:t>Initial Stage Results </a:t>
            </a:r>
          </a:p>
          <a:p>
            <a:pPr marL="1318132" lvl="2" eaLnBrk="1" hangingPunct="1">
              <a:buSzPct val="154000"/>
              <a:buBlip>
                <a:blip r:embed="rId2"/>
              </a:buBlip>
            </a:pPr>
            <a:r>
              <a:rPr lang="en-US" sz="2100">
                <a:solidFill>
                  <a:srgbClr val="3F3F3F"/>
                </a:solidFill>
              </a:rPr>
              <a:t>Conclusion</a:t>
            </a:r>
          </a:p>
        </p:txBody>
      </p:sp>
      <p:sp>
        <p:nvSpPr>
          <p:cNvPr id="13315" name="Rectangle 2"/>
          <p:cNvSpPr>
            <a:spLocks noChangeArrowheads="1"/>
          </p:cNvSpPr>
          <p:nvPr>
            <p:ph type="title"/>
          </p:nvPr>
        </p:nvSpPr>
        <p:spPr>
          <a:xfrm>
            <a:off x="741165" y="491133"/>
            <a:ext cx="7358063" cy="794742"/>
          </a:xfrm>
        </p:spPr>
        <p:txBody>
          <a:bodyPr/>
          <a:lstStyle/>
          <a:p>
            <a:pPr eaLnBrk="1" hangingPunct="1"/>
            <a:r>
              <a:rPr lang="en-US" sz="2500"/>
              <a:t>Outline</a:t>
            </a:r>
          </a:p>
        </p:txBody>
      </p:sp>
      <p:sp>
        <p:nvSpPr>
          <p:cNvPr id="13316" name="Line 3"/>
          <p:cNvSpPr>
            <a:spLocks noChangeShapeType="1"/>
          </p:cNvSpPr>
          <p:nvPr/>
        </p:nvSpPr>
        <p:spPr bwMode="auto">
          <a:xfrm rot="10800000" flipH="1">
            <a:off x="660798" y="1312664"/>
            <a:ext cx="7813477" cy="16744"/>
          </a:xfrm>
          <a:prstGeom prst="line">
            <a:avLst/>
          </a:prstGeom>
          <a:noFill/>
          <a:ln w="25400">
            <a:solidFill>
              <a:srgbClr val="342C29"/>
            </a:solidFill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7172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1"/>
          <p:cNvGrpSpPr>
            <a:grpSpLocks/>
          </p:cNvGrpSpPr>
          <p:nvPr/>
        </p:nvGrpSpPr>
        <p:grpSpPr bwMode="auto">
          <a:xfrm>
            <a:off x="4883423" y="2022575"/>
            <a:ext cx="3571875" cy="2928938"/>
            <a:chOff x="0" y="0"/>
            <a:chExt cx="3200" cy="2624"/>
          </a:xfrm>
        </p:grpSpPr>
        <p:pic>
          <p:nvPicPr>
            <p:cNvPr id="1434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4" r="1823" b="107"/>
            <a:stretch>
              <a:fillRect/>
            </a:stretch>
          </p:blipFill>
          <p:spPr bwMode="auto">
            <a:xfrm>
              <a:off x="128" y="98"/>
              <a:ext cx="2944" cy="2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3" name="Picture 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200" cy="2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339" name="Rectangle 4"/>
          <p:cNvSpPr>
            <a:spLocks noChangeArrowheads="1"/>
          </p:cNvSpPr>
          <p:nvPr>
            <p:ph type="title"/>
          </p:nvPr>
        </p:nvSpPr>
        <p:spPr>
          <a:xfrm>
            <a:off x="892970" y="553641"/>
            <a:ext cx="7358063" cy="794742"/>
          </a:xfrm>
        </p:spPr>
        <p:txBody>
          <a:bodyPr/>
          <a:lstStyle/>
          <a:p>
            <a:pPr eaLnBrk="1" hangingPunct="1"/>
            <a:r>
              <a:rPr lang="en-US" sz="2500"/>
              <a:t>Seasonal flu</a:t>
            </a:r>
          </a:p>
        </p:txBody>
      </p:sp>
      <p:sp>
        <p:nvSpPr>
          <p:cNvPr id="14340" name="Line 5"/>
          <p:cNvSpPr>
            <a:spLocks noChangeShapeType="1"/>
          </p:cNvSpPr>
          <p:nvPr/>
        </p:nvSpPr>
        <p:spPr bwMode="auto">
          <a:xfrm rot="10800000" flipH="1">
            <a:off x="660798" y="1312664"/>
            <a:ext cx="7813477" cy="16744"/>
          </a:xfrm>
          <a:prstGeom prst="line">
            <a:avLst/>
          </a:prstGeom>
          <a:noFill/>
          <a:ln w="25400">
            <a:solidFill>
              <a:srgbClr val="342C29"/>
            </a:solidFill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14341" name="Rectangle 6"/>
          <p:cNvSpPr>
            <a:spLocks/>
          </p:cNvSpPr>
          <p:nvPr/>
        </p:nvSpPr>
        <p:spPr bwMode="auto">
          <a:xfrm>
            <a:off x="437555" y="1259087"/>
            <a:ext cx="4455914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ts val="1125"/>
              </a:spcBef>
            </a:pPr>
            <a:endParaRPr lang="en-US" sz="1400">
              <a:solidFill>
                <a:srgbClr val="000000"/>
              </a:solidFill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  <a:p>
            <a:pPr marL="1005619" lvl="1" indent="-469884">
              <a:spcBef>
                <a:spcPts val="1125"/>
              </a:spcBef>
              <a:buSzPct val="154000"/>
              <a:buFontTx/>
              <a:buChar char="•"/>
            </a:pPr>
            <a:r>
              <a:rPr lang="en-US" sz="1400">
                <a:solidFill>
                  <a:srgbClr val="000000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Influenza  (flu)  is contagious respiratory illness caused by influenza viruses.</a:t>
            </a:r>
          </a:p>
          <a:p>
            <a:pPr marL="1005619" lvl="1" indent="-469884">
              <a:spcBef>
                <a:spcPts val="1125"/>
              </a:spcBef>
              <a:buSzPct val="154000"/>
              <a:buFontTx/>
              <a:buChar char="•"/>
            </a:pPr>
            <a:r>
              <a:rPr lang="en-US" sz="1400">
                <a:solidFill>
                  <a:srgbClr val="000000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Seasonal - wave occurrence pattern.</a:t>
            </a:r>
          </a:p>
          <a:p>
            <a:pPr marL="1005619" lvl="1" indent="-469884">
              <a:spcBef>
                <a:spcPts val="1125"/>
              </a:spcBef>
              <a:buSzPct val="154000"/>
              <a:buFontTx/>
              <a:buChar char="•"/>
            </a:pPr>
            <a:r>
              <a:rPr lang="en-US" sz="1400">
                <a:solidFill>
                  <a:srgbClr val="000000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5 to 20 % of population gets flu</a:t>
            </a:r>
          </a:p>
          <a:p>
            <a:pPr marL="1005619" lvl="1" indent="-469884">
              <a:spcBef>
                <a:spcPts val="1125"/>
              </a:spcBef>
              <a:buSzPct val="154000"/>
              <a:buFontTx/>
              <a:buChar char="•"/>
            </a:pPr>
            <a:r>
              <a:rPr lang="en-US" sz="1400">
                <a:solidFill>
                  <a:srgbClr val="000000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≈ 200,000 people are hospitalized from flu related complications.</a:t>
            </a:r>
          </a:p>
          <a:p>
            <a:pPr marL="1005619" lvl="1" indent="-469884">
              <a:spcBef>
                <a:spcPts val="1125"/>
              </a:spcBef>
              <a:buSzPct val="154000"/>
              <a:buFontTx/>
              <a:buChar char="•"/>
            </a:pPr>
            <a:r>
              <a:rPr lang="en-US" sz="1400">
                <a:solidFill>
                  <a:srgbClr val="000000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36,000 people die from flu every year in USA.</a:t>
            </a:r>
          </a:p>
          <a:p>
            <a:pPr marL="1005619" lvl="1" indent="-469884">
              <a:spcBef>
                <a:spcPts val="1125"/>
              </a:spcBef>
              <a:buSzPct val="154000"/>
              <a:buFontTx/>
              <a:buChar char="•"/>
            </a:pPr>
            <a:r>
              <a:rPr lang="en-US" sz="1400">
                <a:solidFill>
                  <a:srgbClr val="000000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worldwide death toll is 250,000 to 500,000.</a:t>
            </a:r>
          </a:p>
          <a:p>
            <a:pPr marL="1005619" lvl="1" indent="-469884">
              <a:spcBef>
                <a:spcPts val="1125"/>
              </a:spcBef>
              <a:buSzPct val="154000"/>
              <a:buFontTx/>
              <a:buChar char="•"/>
            </a:pPr>
            <a:r>
              <a:rPr lang="en-US" sz="1400">
                <a:solidFill>
                  <a:srgbClr val="000000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Epidemiologists use early detection of disease outbreak to reduce no. of people affected.</a:t>
            </a:r>
          </a:p>
        </p:txBody>
      </p:sp>
    </p:spTree>
    <p:extLst>
      <p:ext uri="{BB962C8B-B14F-4D97-AF65-F5344CB8AC3E}">
        <p14:creationId xmlns:p14="http://schemas.microsoft.com/office/powerpoint/2010/main" val="42935781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5" name="Group 1"/>
          <p:cNvGraphicFramePr>
            <a:graphicFrameLocks noGrp="1"/>
          </p:cNvGraphicFramePr>
          <p:nvPr/>
        </p:nvGraphicFramePr>
        <p:xfrm>
          <a:off x="500063" y="1848445"/>
          <a:ext cx="8161734" cy="3760515"/>
        </p:xfrm>
        <a:graphic>
          <a:graphicData uri="http://schemas.openxmlformats.org/drawingml/2006/table">
            <a:tbl>
              <a:tblPr/>
              <a:tblGrid>
                <a:gridCol w="1375172"/>
                <a:gridCol w="3330773"/>
                <a:gridCol w="1803797"/>
                <a:gridCol w="1651992"/>
              </a:tblGrid>
              <a:tr h="7836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38000"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Historical Data</a:t>
                      </a:r>
                    </a:p>
                  </a:txBody>
                  <a:tcPr marL="35719" marR="35719" marT="35723" marB="35723" anchor="ctr" horzOverflow="overflow">
                    <a:lnL w="12700" cap="flat" cmpd="sng" algn="ctr">
                      <a:solidFill>
                        <a:srgbClr val="FFE7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E7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E7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38000"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Flu Pandemic /1918 Spanish flu</a:t>
                      </a:r>
                    </a:p>
                  </a:txBody>
                  <a:tcPr marL="35719" marR="35719" marT="35723" marB="35723" anchor="ctr" horzOverflow="overflow">
                    <a:lnL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E7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E7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E7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38000"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SARS</a:t>
                      </a:r>
                    </a:p>
                  </a:txBody>
                  <a:tcPr marL="35719" marR="35719" marT="35723" marB="35723" anchor="ctr" horzOverflow="overflow">
                    <a:lnL w="12700" cap="flat" cmpd="sng" algn="ctr">
                      <a:solidFill>
                        <a:srgbClr val="FFE7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38000"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Swine Flu/H1N1</a:t>
                      </a:r>
                    </a:p>
                  </a:txBody>
                  <a:tcPr marL="35719" marR="35719" marT="35723" marB="35723" anchor="ctr" horzOverflow="overflow">
                    <a:lnL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</a:tcPr>
                </a:tc>
              </a:tr>
              <a:tr h="528031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38000"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Cause</a:t>
                      </a:r>
                    </a:p>
                  </a:txBody>
                  <a:tcPr marL="35719" marR="35719" marT="35723" marB="35723" anchor="ctr" horzOverflow="overflow">
                    <a:lnL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E7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38000"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overreaction of body’s immune system</a:t>
                      </a:r>
                    </a:p>
                  </a:txBody>
                  <a:tcPr marL="35719" marR="35719" marT="35723" marB="35723" anchor="ctr" horzOverflow="overflow">
                    <a:lnL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E7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38000"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SARS coronavirus</a:t>
                      </a:r>
                    </a:p>
                  </a:txBody>
                  <a:tcPr marL="35719" marR="35719" marT="35723" marB="35723" anchor="ctr" horzOverflow="overflow">
                    <a:lnL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38000"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Swine Influenza Virus</a:t>
                      </a:r>
                    </a:p>
                  </a:txBody>
                  <a:tcPr marL="35719" marR="35719" marT="35723" marB="35723" anchor="ctr" horzOverflow="overflow">
                    <a:lnL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868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38000"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Origin</a:t>
                      </a:r>
                    </a:p>
                  </a:txBody>
                  <a:tcPr marL="35719" marR="35719" marT="35723" marB="35723" anchor="ctr" horzOverflow="overflow">
                    <a:lnL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38000"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USA &amp; France before getting to Spain.</a:t>
                      </a:r>
                    </a:p>
                  </a:txBody>
                  <a:tcPr marL="35719" marR="35719" marT="35723" marB="35723" anchor="ctr" horzOverflow="overflow">
                    <a:lnL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38000"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Guangdong, China</a:t>
                      </a:r>
                    </a:p>
                  </a:txBody>
                  <a:tcPr marL="35719" marR="35719" marT="35723" marB="35723" anchor="ctr" horzOverflow="overflow">
                    <a:lnL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38000"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USA and Mexico</a:t>
                      </a:r>
                      <a:b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</a:br>
                      <a:endParaRPr kumimoji="0" 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Grande" charset="0"/>
                        <a:ea typeface="Lucida Grande" charset="0"/>
                        <a:cs typeface="Lucida Grande" charset="0"/>
                        <a:sym typeface="Lucida Grande" charset="0"/>
                      </a:endParaRPr>
                    </a:p>
                  </a:txBody>
                  <a:tcPr marL="35719" marR="35719" marT="35723" marB="35723" anchor="ctr" horzOverflow="overflow">
                    <a:lnL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2309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38000"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Infected </a:t>
                      </a:r>
                      <a:b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</a:b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Masses/Areas</a:t>
                      </a:r>
                    </a:p>
                  </a:txBody>
                  <a:tcPr marL="35719" marR="35719" marT="35723" marB="35723" anchor="ctr" horzOverflow="overflow">
                    <a:lnL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38000"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predominant in healthy young adults as opposed to juvenile,elderly or weak. </a:t>
                      </a:r>
                      <a:b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</a:br>
                      <a:endParaRPr kumimoji="0" 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Grande" charset="0"/>
                        <a:ea typeface="Lucida Grande" charset="0"/>
                        <a:cs typeface="Lucida Grande" charset="0"/>
                        <a:sym typeface="Lucida Grande" charset="0"/>
                      </a:endParaRPr>
                    </a:p>
                  </a:txBody>
                  <a:tcPr marL="35719" marR="35719" marT="35723" marB="35723" anchor="ctr" horzOverflow="overflow">
                    <a:lnL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38000"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37 countries including USA</a:t>
                      </a:r>
                    </a:p>
                  </a:txBody>
                  <a:tcPr marL="35719" marR="35719" marT="35723" marB="35723" anchor="ctr" horzOverflow="overflow">
                    <a:lnL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38000"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207 countries</a:t>
                      </a:r>
                    </a:p>
                  </a:txBody>
                  <a:tcPr marL="35719" marR="35719" marT="35723" marB="35723" anchor="ctr" horzOverflow="overflow">
                    <a:lnL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043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38000"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Timeline</a:t>
                      </a:r>
                    </a:p>
                  </a:txBody>
                  <a:tcPr marL="35719" marR="35719" marT="35723" marB="35723" anchor="ctr" horzOverflow="overflow">
                    <a:lnL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38000"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Mar 1918 - Jun 1920 {World war I}</a:t>
                      </a:r>
                    </a:p>
                  </a:txBody>
                  <a:tcPr marL="35719" marR="35719" marT="35723" marB="35723" anchor="ctr" horzOverflow="overflow">
                    <a:lnL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38000"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Nov 2002 - Jul 2003</a:t>
                      </a:r>
                    </a:p>
                  </a:txBody>
                  <a:tcPr marL="35719" marR="35719" marT="35723" marB="35723" anchor="ctr" horzOverflow="overflow">
                    <a:lnL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38000"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Aug 2009 onwards</a:t>
                      </a:r>
                    </a:p>
                  </a:txBody>
                  <a:tcPr marL="35719" marR="35719" marT="35723" marB="35723" anchor="ctr" horzOverflow="overflow">
                    <a:lnL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868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38000"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Infected cases</a:t>
                      </a:r>
                    </a:p>
                  </a:txBody>
                  <a:tcPr marL="35719" marR="35719" marT="35723" marB="35723" anchor="ctr" horzOverflow="overflow">
                    <a:lnL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38000"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500 million </a:t>
                      </a:r>
                      <a:b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</a:b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{1/3 of world’s population}</a:t>
                      </a:r>
                    </a:p>
                  </a:txBody>
                  <a:tcPr marL="35719" marR="35719" marT="35723" marB="35723" anchor="ctr" horzOverflow="overflow">
                    <a:lnL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38000"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8,273</a:t>
                      </a:r>
                    </a:p>
                  </a:txBody>
                  <a:tcPr marL="35719" marR="35719" marT="35723" marB="35723" anchor="ctr" horzOverflow="overflow">
                    <a:lnL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38000"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622,482 so far</a:t>
                      </a:r>
                    </a:p>
                  </a:txBody>
                  <a:tcPr marL="35719" marR="35719" marT="35723" marB="35723" anchor="ctr" horzOverflow="overflow">
                    <a:lnL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868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38000"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Deaths</a:t>
                      </a:r>
                    </a:p>
                  </a:txBody>
                  <a:tcPr marL="35719" marR="35719" marT="35723" marB="35723" anchor="ctr" horzOverflow="overflow">
                    <a:lnL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38000"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50 million (3% of world’s population)</a:t>
                      </a:r>
                      <a:b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</a:b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{1.6 billion at that time}</a:t>
                      </a:r>
                    </a:p>
                  </a:txBody>
                  <a:tcPr marL="35719" marR="35719" marT="35723" marB="35723" anchor="ctr" horzOverflow="overflow">
                    <a:lnL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38000"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775</a:t>
                      </a:r>
                    </a:p>
                  </a:txBody>
                  <a:tcPr marL="35719" marR="35719" marT="35723" marB="35723" anchor="ctr" horzOverflow="overflow">
                    <a:lnL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38000"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15,174 so far</a:t>
                      </a:r>
                    </a:p>
                  </a:txBody>
                  <a:tcPr marL="35719" marR="35719" marT="35723" marB="35723" anchor="ctr" horzOverflow="overflow">
                    <a:lnL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67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5408" name="Rectangle 97"/>
          <p:cNvSpPr>
            <a:spLocks noChangeArrowheads="1"/>
          </p:cNvSpPr>
          <p:nvPr>
            <p:ph type="title"/>
          </p:nvPr>
        </p:nvSpPr>
        <p:spPr>
          <a:xfrm>
            <a:off x="892970" y="383977"/>
            <a:ext cx="7358063" cy="848320"/>
          </a:xfrm>
        </p:spPr>
        <p:txBody>
          <a:bodyPr/>
          <a:lstStyle/>
          <a:p>
            <a:pPr eaLnBrk="1" hangingPunct="1"/>
            <a:r>
              <a:rPr lang="en-US" sz="2500"/>
              <a:t>Historical Background</a:t>
            </a:r>
          </a:p>
        </p:txBody>
      </p:sp>
      <p:sp>
        <p:nvSpPr>
          <p:cNvPr id="15409" name="Line 98"/>
          <p:cNvSpPr>
            <a:spLocks noChangeShapeType="1"/>
          </p:cNvSpPr>
          <p:nvPr/>
        </p:nvSpPr>
        <p:spPr bwMode="auto">
          <a:xfrm rot="10800000" flipH="1">
            <a:off x="634009" y="1169789"/>
            <a:ext cx="7813477" cy="16744"/>
          </a:xfrm>
          <a:prstGeom prst="line">
            <a:avLst/>
          </a:prstGeom>
          <a:noFill/>
          <a:ln w="25400">
            <a:solidFill>
              <a:srgbClr val="342C29"/>
            </a:solidFill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4077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1"/>
          <p:cNvGrpSpPr>
            <a:grpSpLocks/>
          </p:cNvGrpSpPr>
          <p:nvPr/>
        </p:nvGrpSpPr>
        <p:grpSpPr bwMode="auto">
          <a:xfrm>
            <a:off x="4223743" y="1784821"/>
            <a:ext cx="4411266" cy="3214688"/>
            <a:chOff x="0" y="0"/>
            <a:chExt cx="3952" cy="2880"/>
          </a:xfrm>
        </p:grpSpPr>
        <p:pic>
          <p:nvPicPr>
            <p:cNvPr id="1639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9"/>
            <a:stretch>
              <a:fillRect/>
            </a:stretch>
          </p:blipFill>
          <p:spPr bwMode="auto">
            <a:xfrm>
              <a:off x="128" y="96"/>
              <a:ext cx="3691" cy="2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3" name="Picture 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952" cy="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87" name="Rectangle 4"/>
          <p:cNvSpPr>
            <a:spLocks noChangeArrowheads="1"/>
          </p:cNvSpPr>
          <p:nvPr>
            <p:ph type="title"/>
          </p:nvPr>
        </p:nvSpPr>
        <p:spPr>
          <a:xfrm>
            <a:off x="892970" y="437555"/>
            <a:ext cx="7358063" cy="866180"/>
          </a:xfrm>
        </p:spPr>
        <p:txBody>
          <a:bodyPr/>
          <a:lstStyle/>
          <a:p>
            <a:pPr eaLnBrk="1" hangingPunct="1"/>
            <a:r>
              <a:rPr lang="en-US" sz="2500"/>
              <a:t>Related Work :- Google Flu Trends</a:t>
            </a:r>
          </a:p>
        </p:txBody>
      </p:sp>
      <p:sp>
        <p:nvSpPr>
          <p:cNvPr id="16388" name="Line 5"/>
          <p:cNvSpPr>
            <a:spLocks noChangeShapeType="1"/>
          </p:cNvSpPr>
          <p:nvPr/>
        </p:nvSpPr>
        <p:spPr bwMode="auto">
          <a:xfrm rot="10800000" flipH="1">
            <a:off x="634009" y="1169789"/>
            <a:ext cx="7813477" cy="16744"/>
          </a:xfrm>
          <a:prstGeom prst="line">
            <a:avLst/>
          </a:prstGeom>
          <a:noFill/>
          <a:ln w="25400">
            <a:solidFill>
              <a:srgbClr val="342C29"/>
            </a:solidFill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16389" name="Rectangle 6"/>
          <p:cNvSpPr>
            <a:spLocks/>
          </p:cNvSpPr>
          <p:nvPr/>
        </p:nvSpPr>
        <p:spPr bwMode="auto">
          <a:xfrm>
            <a:off x="312540" y="1223368"/>
            <a:ext cx="3920133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ts val="1125"/>
              </a:spcBef>
            </a:pPr>
            <a:r>
              <a:rPr lang="en-US" sz="1400"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rPr>
              <a:t/>
            </a:r>
            <a:br>
              <a:rPr lang="en-US" sz="1400"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rPr>
            </a:br>
            <a:endParaRPr lang="en-US" sz="1400">
              <a:solidFill>
                <a:srgbClr val="000000"/>
              </a:solidFill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  <a:p>
            <a:pPr marL="1005619" lvl="1" indent="-469884">
              <a:spcBef>
                <a:spcPts val="1125"/>
              </a:spcBef>
              <a:buSzPct val="154000"/>
              <a:buFontTx/>
              <a:buChar char="•"/>
            </a:pPr>
            <a:r>
              <a:rPr lang="en-US" sz="1400">
                <a:solidFill>
                  <a:srgbClr val="000000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Certain Web Search terms are good Indicators of flu activity.</a:t>
            </a:r>
          </a:p>
          <a:p>
            <a:pPr marL="1005619" lvl="1" indent="-469884">
              <a:spcBef>
                <a:spcPts val="1125"/>
              </a:spcBef>
              <a:buSzPct val="154000"/>
              <a:buFontTx/>
              <a:buChar char="•"/>
            </a:pPr>
            <a:r>
              <a:rPr lang="en-US" sz="1400">
                <a:solidFill>
                  <a:srgbClr val="000000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Google Trend uses Aggregated search data on flu indicators.</a:t>
            </a:r>
          </a:p>
          <a:p>
            <a:pPr marL="1005619" lvl="1" indent="-469884">
              <a:spcBef>
                <a:spcPts val="1125"/>
              </a:spcBef>
              <a:buSzPct val="154000"/>
              <a:buFontTx/>
              <a:buChar char="•"/>
            </a:pPr>
            <a:r>
              <a:rPr lang="en-US" sz="1400">
                <a:solidFill>
                  <a:srgbClr val="000000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Estimate current flu activity around the world in real time.</a:t>
            </a:r>
          </a:p>
          <a:p>
            <a:pPr marL="1005619" lvl="1" indent="-469884">
              <a:spcBef>
                <a:spcPts val="1125"/>
              </a:spcBef>
              <a:buSzPct val="154000"/>
              <a:buFontTx/>
              <a:buChar char="•"/>
            </a:pPr>
            <a:r>
              <a:rPr lang="en-US" sz="1400">
                <a:solidFill>
                  <a:srgbClr val="000000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Accuracy of data </a:t>
            </a:r>
            <a:br>
              <a:rPr lang="en-US" sz="1400">
                <a:solidFill>
                  <a:srgbClr val="000000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</a:br>
            <a:r>
              <a:rPr lang="en-US" sz="1400">
                <a:solidFill>
                  <a:srgbClr val="000000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{not every person who searches for “Flu” is sick}</a:t>
            </a:r>
          </a:p>
        </p:txBody>
      </p:sp>
      <p:sp>
        <p:nvSpPr>
          <p:cNvPr id="16390" name="Rectangle 7"/>
          <p:cNvSpPr>
            <a:spLocks/>
          </p:cNvSpPr>
          <p:nvPr/>
        </p:nvSpPr>
        <p:spPr bwMode="auto">
          <a:xfrm>
            <a:off x="4610535" y="5924759"/>
            <a:ext cx="466794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b="1" smtClean="0">
                <a:solidFill>
                  <a:srgbClr val="452700"/>
                </a:solidFill>
                <a:latin typeface="Didot" charset="0"/>
                <a:ea typeface="Didot" charset="0"/>
                <a:cs typeface="Didot" charset="0"/>
                <a:sym typeface="Didot" charset="0"/>
              </a:rPr>
              <a:t>CDC stands for Center for Disease Control</a:t>
            </a:r>
          </a:p>
        </p:txBody>
      </p:sp>
      <p:sp>
        <p:nvSpPr>
          <p:cNvPr id="16391" name="Rectangle 8"/>
          <p:cNvSpPr>
            <a:spLocks/>
          </p:cNvSpPr>
          <p:nvPr/>
        </p:nvSpPr>
        <p:spPr bwMode="auto">
          <a:xfrm>
            <a:off x="4780093" y="4924634"/>
            <a:ext cx="363343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b="1" smtClean="0">
                <a:solidFill>
                  <a:srgbClr val="452700"/>
                </a:solidFill>
                <a:latin typeface="Didot" charset="0"/>
                <a:ea typeface="Didot" charset="0"/>
                <a:cs typeface="Didot" charset="0"/>
                <a:sym typeface="Didot" charset="0"/>
                <a:hlinkClick r:id="rId4"/>
              </a:rPr>
              <a:t>Link:- www.google.com/flutrends</a:t>
            </a:r>
            <a:endParaRPr lang="en-US" b="1" smtClean="0">
              <a:solidFill>
                <a:srgbClr val="452700"/>
              </a:solidFill>
              <a:latin typeface="Didot" charset="0"/>
              <a:ea typeface="Didot" charset="0"/>
              <a:cs typeface="Didot" charset="0"/>
              <a:sym typeface="Dido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7100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Line 1"/>
          <p:cNvSpPr>
            <a:spLocks noChangeShapeType="1"/>
          </p:cNvSpPr>
          <p:nvPr/>
        </p:nvSpPr>
        <p:spPr bwMode="auto">
          <a:xfrm rot="10800000" flipH="1">
            <a:off x="634009" y="1196578"/>
            <a:ext cx="7813477" cy="16744"/>
          </a:xfrm>
          <a:prstGeom prst="line">
            <a:avLst/>
          </a:prstGeom>
          <a:noFill/>
          <a:ln w="25400">
            <a:solidFill>
              <a:srgbClr val="342C29"/>
            </a:solidFill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17411" name="Rectangle 2"/>
          <p:cNvSpPr>
            <a:spLocks/>
          </p:cNvSpPr>
          <p:nvPr/>
        </p:nvSpPr>
        <p:spPr bwMode="auto">
          <a:xfrm>
            <a:off x="1053704" y="464344"/>
            <a:ext cx="7358063" cy="84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500">
                <a:solidFill>
                  <a:srgbClr val="3F3F3F"/>
                </a:solidFill>
                <a:latin typeface="Didot" charset="0"/>
                <a:ea typeface="Didot" charset="0"/>
                <a:cs typeface="Didot" charset="0"/>
                <a:sym typeface="Didot" charset="0"/>
              </a:rPr>
              <a:t>Our Approach</a:t>
            </a:r>
          </a:p>
        </p:txBody>
      </p:sp>
      <p:grpSp>
        <p:nvGrpSpPr>
          <p:cNvPr id="17412" name="Group 3"/>
          <p:cNvGrpSpPr>
            <a:grpSpLocks/>
          </p:cNvGrpSpPr>
          <p:nvPr/>
        </p:nvGrpSpPr>
        <p:grpSpPr bwMode="auto">
          <a:xfrm>
            <a:off x="4875610" y="1870770"/>
            <a:ext cx="3705820" cy="3080742"/>
            <a:chOff x="0" y="0"/>
            <a:chExt cx="3320" cy="2760"/>
          </a:xfrm>
        </p:grpSpPr>
        <p:pic>
          <p:nvPicPr>
            <p:cNvPr id="17416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53" b="145"/>
            <a:stretch>
              <a:fillRect/>
            </a:stretch>
          </p:blipFill>
          <p:spPr bwMode="auto">
            <a:xfrm>
              <a:off x="128" y="98"/>
              <a:ext cx="3063" cy="2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7" name="Picture 5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320" cy="2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13" name="Rectangle 6"/>
          <p:cNvSpPr>
            <a:spLocks/>
          </p:cNvSpPr>
          <p:nvPr/>
        </p:nvSpPr>
        <p:spPr bwMode="auto">
          <a:xfrm>
            <a:off x="303609" y="1107282"/>
            <a:ext cx="4688086" cy="512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ts val="1125"/>
              </a:spcBef>
            </a:pPr>
            <a:endParaRPr lang="en-US" sz="1400">
              <a:solidFill>
                <a:srgbClr val="000000"/>
              </a:solidFill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  <a:p>
            <a:pPr marL="1005619" lvl="1" indent="-469884">
              <a:spcBef>
                <a:spcPts val="1125"/>
              </a:spcBef>
              <a:buSzPct val="154000"/>
              <a:buFontTx/>
              <a:buChar char="•"/>
            </a:pPr>
            <a:r>
              <a:rPr lang="en-US" sz="1400">
                <a:solidFill>
                  <a:srgbClr val="000000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OSN emerged as popular platform for people to make connections,share information and interact.</a:t>
            </a:r>
          </a:p>
          <a:p>
            <a:pPr marL="1005619" lvl="1" indent="-469884">
              <a:spcBef>
                <a:spcPts val="1125"/>
              </a:spcBef>
              <a:buSzPct val="154000"/>
              <a:buFontTx/>
              <a:buChar char="•"/>
            </a:pPr>
            <a:r>
              <a:rPr lang="en-US" sz="1400">
                <a:solidFill>
                  <a:srgbClr val="000000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OSN represent a previously untapped data source for detecting onset of an epidemic and predicting its spread.</a:t>
            </a:r>
          </a:p>
          <a:p>
            <a:pPr marL="1005619" lvl="1" indent="-469884">
              <a:spcBef>
                <a:spcPts val="1125"/>
              </a:spcBef>
              <a:buSzPct val="154000"/>
              <a:buFontTx/>
              <a:buChar char="•"/>
            </a:pPr>
            <a:r>
              <a:rPr lang="en-US" sz="1400">
                <a:solidFill>
                  <a:srgbClr val="000000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{“i am down with flu”, “get well soon”} msg exchange between users provide early ,robust predictions.</a:t>
            </a:r>
          </a:p>
          <a:p>
            <a:pPr marL="1005619" lvl="1" indent="-469884">
              <a:spcBef>
                <a:spcPts val="1125"/>
              </a:spcBef>
              <a:buSzPct val="154000"/>
              <a:buFontTx/>
              <a:buChar char="•"/>
            </a:pPr>
            <a:r>
              <a:rPr lang="en-US" sz="1400">
                <a:solidFill>
                  <a:srgbClr val="000000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Twitter/Facebook mobile users tweet/posts updates with their geo-location updates. helps in carrying out refined analysis.</a:t>
            </a:r>
          </a:p>
          <a:p>
            <a:pPr marL="1005619" lvl="1" indent="-469884">
              <a:spcBef>
                <a:spcPts val="1125"/>
              </a:spcBef>
              <a:buSzPct val="154000"/>
              <a:buFontTx/>
              <a:buChar char="•"/>
            </a:pPr>
            <a:r>
              <a:rPr lang="en-US" sz="1400">
                <a:solidFill>
                  <a:srgbClr val="000000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User demographics like age, gender, location, affiliated networks.,etc can be inferred from data.</a:t>
            </a:r>
          </a:p>
          <a:p>
            <a:pPr marL="1005619" lvl="1" indent="-469884">
              <a:spcBef>
                <a:spcPts val="1125"/>
              </a:spcBef>
              <a:buSzPct val="154000"/>
              <a:buFontTx/>
              <a:buChar char="•"/>
            </a:pPr>
            <a:r>
              <a:rPr lang="en-US" sz="1400">
                <a:solidFill>
                  <a:srgbClr val="000000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snapshot of current epidemic condition and preview on what to expect next on daily or hourly bases.</a:t>
            </a:r>
          </a:p>
        </p:txBody>
      </p:sp>
      <p:sp>
        <p:nvSpPr>
          <p:cNvPr id="17414" name="Rectangle 7"/>
          <p:cNvSpPr>
            <a:spLocks/>
          </p:cNvSpPr>
          <p:nvPr/>
        </p:nvSpPr>
        <p:spPr bwMode="auto">
          <a:xfrm>
            <a:off x="5130107" y="5304234"/>
            <a:ext cx="3330773" cy="910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1005619" lvl="1" indent="-469884">
              <a:lnSpc>
                <a:spcPct val="50000"/>
              </a:lnSpc>
              <a:spcBef>
                <a:spcPts val="1125"/>
              </a:spcBef>
              <a:buSzPct val="154000"/>
              <a:buBlip>
                <a:blip r:embed="rId4"/>
              </a:buBlip>
            </a:pPr>
            <a:r>
              <a:rPr lang="en-US" sz="1700">
                <a:solidFill>
                  <a:srgbClr val="452700"/>
                </a:solidFill>
                <a:latin typeface="Didot" charset="0"/>
                <a:ea typeface="Didot" charset="0"/>
                <a:cs typeface="Didot" charset="0"/>
                <a:sym typeface="Didot" charset="0"/>
              </a:rPr>
              <a:t>FaceBook:- 400 ,</a:t>
            </a:r>
          </a:p>
          <a:p>
            <a:pPr marL="1005619" lvl="1" indent="-469884">
              <a:lnSpc>
                <a:spcPct val="50000"/>
              </a:lnSpc>
              <a:spcBef>
                <a:spcPts val="1125"/>
              </a:spcBef>
              <a:buSzPct val="154000"/>
              <a:buBlip>
                <a:blip r:embed="rId4"/>
              </a:buBlip>
            </a:pPr>
            <a:r>
              <a:rPr lang="en-US" sz="1700">
                <a:solidFill>
                  <a:srgbClr val="452700"/>
                </a:solidFill>
                <a:latin typeface="Didot" charset="0"/>
                <a:ea typeface="Didot" charset="0"/>
                <a:cs typeface="Didot" charset="0"/>
                <a:sym typeface="Didot" charset="0"/>
              </a:rPr>
              <a:t>Myspace:- 200 ,</a:t>
            </a:r>
          </a:p>
          <a:p>
            <a:pPr marL="1005619" lvl="1" indent="-469884">
              <a:lnSpc>
                <a:spcPct val="50000"/>
              </a:lnSpc>
              <a:spcBef>
                <a:spcPts val="1125"/>
              </a:spcBef>
              <a:buSzPct val="154000"/>
              <a:buBlip>
                <a:blip r:embed="rId4"/>
              </a:buBlip>
            </a:pPr>
            <a:r>
              <a:rPr lang="en-US" sz="1700">
                <a:solidFill>
                  <a:srgbClr val="452700"/>
                </a:solidFill>
                <a:latin typeface="Didot" charset="0"/>
                <a:ea typeface="Didot" charset="0"/>
                <a:cs typeface="Didot" charset="0"/>
                <a:sym typeface="Didot" charset="0"/>
              </a:rPr>
              <a:t>Twitter:- 80</a:t>
            </a:r>
          </a:p>
        </p:txBody>
      </p:sp>
      <p:sp>
        <p:nvSpPr>
          <p:cNvPr id="17415" name="Rectangle 8"/>
          <p:cNvSpPr>
            <a:spLocks/>
          </p:cNvSpPr>
          <p:nvPr/>
        </p:nvSpPr>
        <p:spPr bwMode="auto">
          <a:xfrm>
            <a:off x="5268516" y="5057343"/>
            <a:ext cx="295914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 b="1">
                <a:solidFill>
                  <a:srgbClr val="452700"/>
                </a:solidFill>
                <a:latin typeface="Didot" charset="0"/>
                <a:ea typeface="Didot" charset="0"/>
                <a:cs typeface="Didot" charset="0"/>
                <a:sym typeface="Didot" charset="0"/>
              </a:rPr>
              <a:t>User Population (in millions)</a:t>
            </a:r>
          </a:p>
        </p:txBody>
      </p:sp>
    </p:spTree>
    <p:extLst>
      <p:ext uri="{BB962C8B-B14F-4D97-AF65-F5344CB8AC3E}">
        <p14:creationId xmlns:p14="http://schemas.microsoft.com/office/powerpoint/2010/main" val="30508862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Line 1"/>
          <p:cNvSpPr>
            <a:spLocks noChangeShapeType="1"/>
          </p:cNvSpPr>
          <p:nvPr/>
        </p:nvSpPr>
        <p:spPr bwMode="auto">
          <a:xfrm flipH="1">
            <a:off x="2169914" y="2384226"/>
            <a:ext cx="401836" cy="696516"/>
          </a:xfrm>
          <a:prstGeom prst="line">
            <a:avLst/>
          </a:prstGeom>
          <a:noFill/>
          <a:ln w="25400">
            <a:solidFill>
              <a:srgbClr val="342C29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18435" name="Line 2"/>
          <p:cNvSpPr>
            <a:spLocks noChangeShapeType="1"/>
          </p:cNvSpPr>
          <p:nvPr/>
        </p:nvSpPr>
        <p:spPr bwMode="auto">
          <a:xfrm rot="10800000">
            <a:off x="2160984" y="3062884"/>
            <a:ext cx="410766" cy="589359"/>
          </a:xfrm>
          <a:prstGeom prst="line">
            <a:avLst/>
          </a:prstGeom>
          <a:noFill/>
          <a:ln w="25400">
            <a:solidFill>
              <a:srgbClr val="342C29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18436" name="Line 3"/>
          <p:cNvSpPr>
            <a:spLocks noChangeShapeType="1"/>
          </p:cNvSpPr>
          <p:nvPr/>
        </p:nvSpPr>
        <p:spPr bwMode="auto">
          <a:xfrm flipH="1">
            <a:off x="3857625" y="2419946"/>
            <a:ext cx="526852" cy="7814"/>
          </a:xfrm>
          <a:prstGeom prst="line">
            <a:avLst/>
          </a:prstGeom>
          <a:noFill/>
          <a:ln w="25400">
            <a:solidFill>
              <a:srgbClr val="342C29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18437" name="Line 4"/>
          <p:cNvSpPr>
            <a:spLocks noChangeShapeType="1"/>
          </p:cNvSpPr>
          <p:nvPr/>
        </p:nvSpPr>
        <p:spPr bwMode="auto">
          <a:xfrm flipH="1">
            <a:off x="3839765" y="3643313"/>
            <a:ext cx="526852" cy="7814"/>
          </a:xfrm>
          <a:prstGeom prst="line">
            <a:avLst/>
          </a:prstGeom>
          <a:noFill/>
          <a:ln w="25400">
            <a:solidFill>
              <a:srgbClr val="342C29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18438" name="Line 5"/>
          <p:cNvSpPr>
            <a:spLocks noChangeShapeType="1"/>
          </p:cNvSpPr>
          <p:nvPr/>
        </p:nvSpPr>
        <p:spPr bwMode="auto">
          <a:xfrm rot="10800000" flipH="1">
            <a:off x="634009" y="1196578"/>
            <a:ext cx="7813477" cy="16744"/>
          </a:xfrm>
          <a:prstGeom prst="line">
            <a:avLst/>
          </a:prstGeom>
          <a:noFill/>
          <a:ln w="25400">
            <a:solidFill>
              <a:srgbClr val="342C29"/>
            </a:solidFill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18439" name="Rectangle 6"/>
          <p:cNvSpPr>
            <a:spLocks/>
          </p:cNvSpPr>
          <p:nvPr/>
        </p:nvSpPr>
        <p:spPr bwMode="auto">
          <a:xfrm>
            <a:off x="1053704" y="464344"/>
            <a:ext cx="7358063" cy="84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500">
                <a:solidFill>
                  <a:srgbClr val="3F3F3F"/>
                </a:solidFill>
                <a:latin typeface="Didot" charset="0"/>
                <a:ea typeface="Didot" charset="0"/>
                <a:cs typeface="Didot" charset="0"/>
                <a:sym typeface="Didot" charset="0"/>
              </a:rPr>
              <a:t>System Architecture of SNEFT</a:t>
            </a:r>
          </a:p>
        </p:txBody>
      </p:sp>
      <p:sp>
        <p:nvSpPr>
          <p:cNvPr id="18440" name="Oval 7"/>
          <p:cNvSpPr>
            <a:spLocks/>
          </p:cNvSpPr>
          <p:nvPr/>
        </p:nvSpPr>
        <p:spPr bwMode="auto">
          <a:xfrm>
            <a:off x="4384476" y="2491384"/>
            <a:ext cx="696516" cy="366117"/>
          </a:xfrm>
          <a:prstGeom prst="ellips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>
            <a:solidFill>
              <a:srgbClr val="342C29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18441" name="Rectangle 8"/>
          <p:cNvSpPr>
            <a:spLocks/>
          </p:cNvSpPr>
          <p:nvPr/>
        </p:nvSpPr>
        <p:spPr bwMode="auto">
          <a:xfrm>
            <a:off x="4375548" y="2089547"/>
            <a:ext cx="714375" cy="625078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18442" name="Oval 9"/>
          <p:cNvSpPr>
            <a:spLocks/>
          </p:cNvSpPr>
          <p:nvPr/>
        </p:nvSpPr>
        <p:spPr bwMode="auto">
          <a:xfrm>
            <a:off x="4375548" y="1866306"/>
            <a:ext cx="705445" cy="330398"/>
          </a:xfrm>
          <a:prstGeom prst="ellips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>
            <a:solidFill>
              <a:srgbClr val="342C29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18443" name="Line 10"/>
          <p:cNvSpPr>
            <a:spLocks noChangeShapeType="1"/>
          </p:cNvSpPr>
          <p:nvPr/>
        </p:nvSpPr>
        <p:spPr bwMode="auto">
          <a:xfrm>
            <a:off x="5080992" y="2035970"/>
            <a:ext cx="0" cy="669727"/>
          </a:xfrm>
          <a:prstGeom prst="line">
            <a:avLst/>
          </a:prstGeom>
          <a:noFill/>
          <a:ln w="25400">
            <a:solidFill>
              <a:srgbClr val="342C2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18444" name="Line 11"/>
          <p:cNvSpPr>
            <a:spLocks noChangeShapeType="1"/>
          </p:cNvSpPr>
          <p:nvPr/>
        </p:nvSpPr>
        <p:spPr bwMode="auto">
          <a:xfrm>
            <a:off x="4375548" y="2053828"/>
            <a:ext cx="17859" cy="634008"/>
          </a:xfrm>
          <a:prstGeom prst="line">
            <a:avLst/>
          </a:prstGeom>
          <a:noFill/>
          <a:ln w="25400">
            <a:solidFill>
              <a:srgbClr val="342C2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18445" name="Rectangle 12"/>
          <p:cNvSpPr>
            <a:spLocks/>
          </p:cNvSpPr>
          <p:nvPr/>
        </p:nvSpPr>
        <p:spPr bwMode="auto">
          <a:xfrm>
            <a:off x="4508042" y="2211913"/>
            <a:ext cx="4616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1700">
                <a:solidFill>
                  <a:srgbClr val="FFFFFF"/>
                </a:solidFill>
                <a:latin typeface="Didot" charset="0"/>
                <a:ea typeface="Didot" charset="0"/>
                <a:cs typeface="Didot" charset="0"/>
                <a:sym typeface="Didot" charset="0"/>
              </a:rPr>
              <a:t>ILI</a:t>
            </a:r>
            <a:br>
              <a:rPr lang="en-US" sz="1700">
                <a:solidFill>
                  <a:srgbClr val="FFFFFF"/>
                </a:solidFill>
                <a:latin typeface="Didot" charset="0"/>
                <a:ea typeface="Didot" charset="0"/>
                <a:cs typeface="Didot" charset="0"/>
                <a:sym typeface="Didot" charset="0"/>
              </a:rPr>
            </a:br>
            <a:r>
              <a:rPr lang="en-US" sz="1700">
                <a:solidFill>
                  <a:srgbClr val="FFFFFF"/>
                </a:solidFill>
                <a:latin typeface="Didot" charset="0"/>
                <a:ea typeface="Didot" charset="0"/>
                <a:cs typeface="Didot" charset="0"/>
                <a:sym typeface="Didot" charset="0"/>
              </a:rPr>
              <a:t>Data</a:t>
            </a:r>
          </a:p>
        </p:txBody>
      </p:sp>
      <p:sp>
        <p:nvSpPr>
          <p:cNvPr id="18446" name="Line 13"/>
          <p:cNvSpPr>
            <a:spLocks noChangeShapeType="1"/>
          </p:cNvSpPr>
          <p:nvPr/>
        </p:nvSpPr>
        <p:spPr bwMode="auto">
          <a:xfrm flipH="1">
            <a:off x="5098852" y="2375297"/>
            <a:ext cx="669727" cy="7814"/>
          </a:xfrm>
          <a:prstGeom prst="line">
            <a:avLst/>
          </a:prstGeom>
          <a:noFill/>
          <a:ln w="25400">
            <a:solidFill>
              <a:srgbClr val="342C29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18447" name="Oval 14"/>
          <p:cNvSpPr>
            <a:spLocks/>
          </p:cNvSpPr>
          <p:nvPr/>
        </p:nvSpPr>
        <p:spPr bwMode="auto">
          <a:xfrm>
            <a:off x="4384476" y="3821906"/>
            <a:ext cx="696516" cy="366117"/>
          </a:xfrm>
          <a:prstGeom prst="ellips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>
            <a:solidFill>
              <a:srgbClr val="342C29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18448" name="Rectangle 15"/>
          <p:cNvSpPr>
            <a:spLocks/>
          </p:cNvSpPr>
          <p:nvPr/>
        </p:nvSpPr>
        <p:spPr bwMode="auto">
          <a:xfrm>
            <a:off x="4375548" y="3420070"/>
            <a:ext cx="714375" cy="625078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18449" name="Oval 16"/>
          <p:cNvSpPr>
            <a:spLocks/>
          </p:cNvSpPr>
          <p:nvPr/>
        </p:nvSpPr>
        <p:spPr bwMode="auto">
          <a:xfrm>
            <a:off x="4375548" y="3196828"/>
            <a:ext cx="705445" cy="330398"/>
          </a:xfrm>
          <a:prstGeom prst="ellips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>
            <a:solidFill>
              <a:srgbClr val="342C29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18450" name="Line 17"/>
          <p:cNvSpPr>
            <a:spLocks noChangeShapeType="1"/>
          </p:cNvSpPr>
          <p:nvPr/>
        </p:nvSpPr>
        <p:spPr bwMode="auto">
          <a:xfrm>
            <a:off x="5080992" y="3366493"/>
            <a:ext cx="0" cy="669727"/>
          </a:xfrm>
          <a:prstGeom prst="line">
            <a:avLst/>
          </a:prstGeom>
          <a:noFill/>
          <a:ln w="25400">
            <a:solidFill>
              <a:srgbClr val="342C2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18451" name="Line 18"/>
          <p:cNvSpPr>
            <a:spLocks noChangeShapeType="1"/>
          </p:cNvSpPr>
          <p:nvPr/>
        </p:nvSpPr>
        <p:spPr bwMode="auto">
          <a:xfrm>
            <a:off x="4375548" y="3384351"/>
            <a:ext cx="17859" cy="634008"/>
          </a:xfrm>
          <a:prstGeom prst="line">
            <a:avLst/>
          </a:prstGeom>
          <a:noFill/>
          <a:ln w="25400">
            <a:solidFill>
              <a:srgbClr val="342C2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18452" name="AutoShape 19"/>
          <p:cNvSpPr>
            <a:spLocks/>
          </p:cNvSpPr>
          <p:nvPr/>
        </p:nvSpPr>
        <p:spPr bwMode="auto">
          <a:xfrm>
            <a:off x="2580680" y="2205634"/>
            <a:ext cx="1321594" cy="428625"/>
          </a:xfrm>
          <a:prstGeom prst="roundRect">
            <a:avLst>
              <a:gd name="adj" fmla="val 31250"/>
            </a:avLst>
          </a:prstGeom>
          <a:solidFill>
            <a:schemeClr val="accent1"/>
          </a:solidFill>
          <a:ln w="25400">
            <a:solidFill>
              <a:srgbClr val="342C29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18453" name="Rectangle 20"/>
          <p:cNvSpPr>
            <a:spLocks/>
          </p:cNvSpPr>
          <p:nvPr/>
        </p:nvSpPr>
        <p:spPr bwMode="auto">
          <a:xfrm>
            <a:off x="4502991" y="3546902"/>
            <a:ext cx="4728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1700">
                <a:solidFill>
                  <a:srgbClr val="FFFFFF"/>
                </a:solidFill>
                <a:latin typeface="Didot" charset="0"/>
                <a:ea typeface="Didot" charset="0"/>
                <a:cs typeface="Didot" charset="0"/>
                <a:sym typeface="Didot" charset="0"/>
              </a:rPr>
              <a:t>OSN</a:t>
            </a:r>
            <a:br>
              <a:rPr lang="en-US" sz="1700">
                <a:solidFill>
                  <a:srgbClr val="FFFFFF"/>
                </a:solidFill>
                <a:latin typeface="Didot" charset="0"/>
                <a:ea typeface="Didot" charset="0"/>
                <a:cs typeface="Didot" charset="0"/>
                <a:sym typeface="Didot" charset="0"/>
              </a:rPr>
            </a:br>
            <a:r>
              <a:rPr lang="en-US" sz="1700">
                <a:solidFill>
                  <a:srgbClr val="FFFFFF"/>
                </a:solidFill>
                <a:latin typeface="Didot" charset="0"/>
                <a:ea typeface="Didot" charset="0"/>
                <a:cs typeface="Didot" charset="0"/>
                <a:sym typeface="Didot" charset="0"/>
              </a:rPr>
              <a:t>Data</a:t>
            </a:r>
          </a:p>
        </p:txBody>
      </p:sp>
      <p:sp>
        <p:nvSpPr>
          <p:cNvPr id="18454" name="AutoShape 21"/>
          <p:cNvSpPr>
            <a:spLocks/>
          </p:cNvSpPr>
          <p:nvPr/>
        </p:nvSpPr>
        <p:spPr bwMode="auto">
          <a:xfrm>
            <a:off x="2607469" y="2232422"/>
            <a:ext cx="1268016" cy="410766"/>
          </a:xfrm>
          <a:prstGeom prst="roundRect">
            <a:avLst>
              <a:gd name="adj" fmla="val 32606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25400">
            <a:solidFill>
              <a:srgbClr val="342C29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18455" name="Rectangle 22"/>
          <p:cNvSpPr>
            <a:spLocks/>
          </p:cNvSpPr>
          <p:nvPr/>
        </p:nvSpPr>
        <p:spPr bwMode="auto">
          <a:xfrm>
            <a:off x="2652977" y="2289140"/>
            <a:ext cx="113011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1700">
                <a:solidFill>
                  <a:srgbClr val="FFFFFF"/>
                </a:solidFill>
                <a:latin typeface="Didot" charset="0"/>
                <a:ea typeface="Didot" charset="0"/>
                <a:cs typeface="Didot" charset="0"/>
                <a:sym typeface="Didot" charset="0"/>
              </a:rPr>
              <a:t>downloader</a:t>
            </a:r>
          </a:p>
        </p:txBody>
      </p:sp>
      <p:sp>
        <p:nvSpPr>
          <p:cNvPr id="18456" name="AutoShape 23"/>
          <p:cNvSpPr>
            <a:spLocks/>
          </p:cNvSpPr>
          <p:nvPr/>
        </p:nvSpPr>
        <p:spPr bwMode="auto">
          <a:xfrm>
            <a:off x="2598539" y="3420070"/>
            <a:ext cx="1276945" cy="419695"/>
          </a:xfrm>
          <a:prstGeom prst="roundRect">
            <a:avLst>
              <a:gd name="adj" fmla="val 31912"/>
            </a:avLst>
          </a:prstGeom>
          <a:solidFill>
            <a:schemeClr val="accent1"/>
          </a:solidFill>
          <a:ln w="25400">
            <a:solidFill>
              <a:srgbClr val="342C29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18457" name="AutoShape 24"/>
          <p:cNvSpPr>
            <a:spLocks/>
          </p:cNvSpPr>
          <p:nvPr/>
        </p:nvSpPr>
        <p:spPr bwMode="auto">
          <a:xfrm>
            <a:off x="2634258" y="3446859"/>
            <a:ext cx="1214438" cy="410766"/>
          </a:xfrm>
          <a:prstGeom prst="roundRect">
            <a:avLst>
              <a:gd name="adj" fmla="val 32606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25400">
            <a:solidFill>
              <a:srgbClr val="342C29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18458" name="Rectangle 25"/>
          <p:cNvSpPr>
            <a:spLocks/>
          </p:cNvSpPr>
          <p:nvPr/>
        </p:nvSpPr>
        <p:spPr bwMode="auto">
          <a:xfrm>
            <a:off x="2884838" y="3503578"/>
            <a:ext cx="70211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1700">
                <a:solidFill>
                  <a:srgbClr val="FFFFFF"/>
                </a:solidFill>
                <a:latin typeface="Didot" charset="0"/>
                <a:ea typeface="Didot" charset="0"/>
                <a:cs typeface="Didot" charset="0"/>
                <a:sym typeface="Didot" charset="0"/>
              </a:rPr>
              <a:t>crawler</a:t>
            </a:r>
          </a:p>
        </p:txBody>
      </p:sp>
      <p:sp>
        <p:nvSpPr>
          <p:cNvPr id="18459" name="Line 26"/>
          <p:cNvSpPr>
            <a:spLocks noChangeShapeType="1"/>
          </p:cNvSpPr>
          <p:nvPr/>
        </p:nvSpPr>
        <p:spPr bwMode="auto">
          <a:xfrm flipH="1">
            <a:off x="5098852" y="3652242"/>
            <a:ext cx="625078" cy="7814"/>
          </a:xfrm>
          <a:prstGeom prst="line">
            <a:avLst/>
          </a:prstGeom>
          <a:noFill/>
          <a:ln w="25400">
            <a:solidFill>
              <a:srgbClr val="342C29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18460" name="Line 27"/>
          <p:cNvSpPr>
            <a:spLocks noChangeShapeType="1"/>
          </p:cNvSpPr>
          <p:nvPr/>
        </p:nvSpPr>
        <p:spPr bwMode="auto">
          <a:xfrm flipH="1">
            <a:off x="5214937" y="4830961"/>
            <a:ext cx="526852" cy="7814"/>
          </a:xfrm>
          <a:prstGeom prst="line">
            <a:avLst/>
          </a:prstGeom>
          <a:noFill/>
          <a:ln w="25400">
            <a:solidFill>
              <a:srgbClr val="342C29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18461" name="AutoShape 28"/>
          <p:cNvSpPr>
            <a:spLocks/>
          </p:cNvSpPr>
          <p:nvPr/>
        </p:nvSpPr>
        <p:spPr bwMode="auto">
          <a:xfrm>
            <a:off x="4000500" y="4438055"/>
            <a:ext cx="1187648" cy="723305"/>
          </a:xfrm>
          <a:prstGeom prst="roundRect">
            <a:avLst>
              <a:gd name="adj" fmla="val 18519"/>
            </a:avLst>
          </a:prstGeom>
          <a:solidFill>
            <a:schemeClr val="accent1"/>
          </a:solidFill>
          <a:ln w="25400">
            <a:solidFill>
              <a:srgbClr val="342C29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18462" name="AutoShape 29"/>
          <p:cNvSpPr>
            <a:spLocks/>
          </p:cNvSpPr>
          <p:nvPr/>
        </p:nvSpPr>
        <p:spPr bwMode="auto">
          <a:xfrm>
            <a:off x="3973711" y="4482704"/>
            <a:ext cx="1187648" cy="660797"/>
          </a:xfrm>
          <a:prstGeom prst="roundRect">
            <a:avLst>
              <a:gd name="adj" fmla="val 20269"/>
            </a:avLst>
          </a:prstGeom>
          <a:solidFill>
            <a:schemeClr val="accent1"/>
          </a:solidFill>
          <a:ln w="25400">
            <a:solidFill>
              <a:srgbClr val="342C29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18463" name="AutoShape 30"/>
          <p:cNvSpPr>
            <a:spLocks/>
          </p:cNvSpPr>
          <p:nvPr/>
        </p:nvSpPr>
        <p:spPr bwMode="auto">
          <a:xfrm>
            <a:off x="3946922" y="4527351"/>
            <a:ext cx="1187648" cy="634008"/>
          </a:xfrm>
          <a:prstGeom prst="roundRect">
            <a:avLst>
              <a:gd name="adj" fmla="val 21125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25400">
            <a:solidFill>
              <a:srgbClr val="342C29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18464" name="Rectangle 31"/>
          <p:cNvSpPr>
            <a:spLocks/>
          </p:cNvSpPr>
          <p:nvPr/>
        </p:nvSpPr>
        <p:spPr bwMode="auto">
          <a:xfrm>
            <a:off x="3949056" y="4724387"/>
            <a:ext cx="1174450" cy="248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latin typeface="Didot" charset="0"/>
                <a:ea typeface="Didot" charset="0"/>
                <a:cs typeface="Didot" charset="0"/>
                <a:sym typeface="Didot" charset="0"/>
              </a:rPr>
              <a:t>OSN models</a:t>
            </a:r>
          </a:p>
        </p:txBody>
      </p:sp>
      <p:sp>
        <p:nvSpPr>
          <p:cNvPr id="18465" name="AutoShape 32"/>
          <p:cNvSpPr>
            <a:spLocks/>
          </p:cNvSpPr>
          <p:nvPr/>
        </p:nvSpPr>
        <p:spPr bwMode="auto">
          <a:xfrm>
            <a:off x="3982642" y="5348883"/>
            <a:ext cx="1187648" cy="723305"/>
          </a:xfrm>
          <a:prstGeom prst="roundRect">
            <a:avLst>
              <a:gd name="adj" fmla="val 18519"/>
            </a:avLst>
          </a:prstGeom>
          <a:solidFill>
            <a:schemeClr val="accent1"/>
          </a:solidFill>
          <a:ln w="25400">
            <a:solidFill>
              <a:srgbClr val="342C29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18466" name="AutoShape 33"/>
          <p:cNvSpPr>
            <a:spLocks/>
          </p:cNvSpPr>
          <p:nvPr/>
        </p:nvSpPr>
        <p:spPr bwMode="auto">
          <a:xfrm>
            <a:off x="3955852" y="5393531"/>
            <a:ext cx="1187648" cy="660797"/>
          </a:xfrm>
          <a:prstGeom prst="roundRect">
            <a:avLst>
              <a:gd name="adj" fmla="val 20269"/>
            </a:avLst>
          </a:prstGeom>
          <a:solidFill>
            <a:schemeClr val="accent1"/>
          </a:solidFill>
          <a:ln w="25400">
            <a:solidFill>
              <a:srgbClr val="342C29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18467" name="AutoShape 34"/>
          <p:cNvSpPr>
            <a:spLocks/>
          </p:cNvSpPr>
          <p:nvPr/>
        </p:nvSpPr>
        <p:spPr bwMode="auto">
          <a:xfrm>
            <a:off x="3929063" y="5438180"/>
            <a:ext cx="1187648" cy="634008"/>
          </a:xfrm>
          <a:prstGeom prst="roundRect">
            <a:avLst>
              <a:gd name="adj" fmla="val 21125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25400">
            <a:solidFill>
              <a:srgbClr val="342C29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18468" name="Rectangle 35"/>
          <p:cNvSpPr>
            <a:spLocks/>
          </p:cNvSpPr>
          <p:nvPr/>
        </p:nvSpPr>
        <p:spPr bwMode="auto">
          <a:xfrm>
            <a:off x="3922776" y="5635215"/>
            <a:ext cx="1184595" cy="248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latin typeface="Didot" charset="0"/>
                <a:ea typeface="Didot" charset="0"/>
                <a:cs typeface="Didot" charset="0"/>
                <a:sym typeface="Didot" charset="0"/>
              </a:rPr>
              <a:t>Math models</a:t>
            </a:r>
          </a:p>
        </p:txBody>
      </p:sp>
      <p:sp>
        <p:nvSpPr>
          <p:cNvPr id="18469" name="Line 36"/>
          <p:cNvSpPr>
            <a:spLocks noChangeShapeType="1"/>
          </p:cNvSpPr>
          <p:nvPr/>
        </p:nvSpPr>
        <p:spPr bwMode="auto">
          <a:xfrm flipH="1">
            <a:off x="5188148" y="4893469"/>
            <a:ext cx="526852" cy="865064"/>
          </a:xfrm>
          <a:prstGeom prst="line">
            <a:avLst/>
          </a:prstGeom>
          <a:noFill/>
          <a:ln w="25400">
            <a:solidFill>
              <a:srgbClr val="342C29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18470" name="Line 37"/>
          <p:cNvSpPr>
            <a:spLocks noChangeShapeType="1"/>
          </p:cNvSpPr>
          <p:nvPr/>
        </p:nvSpPr>
        <p:spPr bwMode="auto">
          <a:xfrm rot="10800000">
            <a:off x="5098851" y="3661173"/>
            <a:ext cx="634008" cy="1125141"/>
          </a:xfrm>
          <a:prstGeom prst="line">
            <a:avLst/>
          </a:prstGeom>
          <a:noFill/>
          <a:ln w="25400">
            <a:solidFill>
              <a:srgbClr val="342C29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18471" name="Line 38"/>
          <p:cNvSpPr>
            <a:spLocks noChangeShapeType="1"/>
          </p:cNvSpPr>
          <p:nvPr/>
        </p:nvSpPr>
        <p:spPr bwMode="auto">
          <a:xfrm flipH="1">
            <a:off x="5089923" y="2411015"/>
            <a:ext cx="651867" cy="1268016"/>
          </a:xfrm>
          <a:prstGeom prst="line">
            <a:avLst/>
          </a:prstGeom>
          <a:noFill/>
          <a:ln w="25400">
            <a:solidFill>
              <a:srgbClr val="342C29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18472" name="Rectangle 39"/>
          <p:cNvSpPr>
            <a:spLocks/>
          </p:cNvSpPr>
          <p:nvPr/>
        </p:nvSpPr>
        <p:spPr bwMode="auto">
          <a:xfrm>
            <a:off x="5813226" y="1946672"/>
            <a:ext cx="1384102" cy="687586"/>
          </a:xfrm>
          <a:prstGeom prst="rect">
            <a:avLst/>
          </a:prstGeom>
          <a:solidFill>
            <a:schemeClr val="accent1"/>
          </a:solidFill>
          <a:ln w="25400">
            <a:solidFill>
              <a:srgbClr val="342C29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18473" name="Rectangle 40"/>
          <p:cNvSpPr>
            <a:spLocks/>
          </p:cNvSpPr>
          <p:nvPr/>
        </p:nvSpPr>
        <p:spPr bwMode="auto">
          <a:xfrm>
            <a:off x="5768579" y="1991321"/>
            <a:ext cx="1384102" cy="732234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>
            <a:solidFill>
              <a:srgbClr val="342C29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18474" name="Rectangle 41"/>
          <p:cNvSpPr>
            <a:spLocks/>
          </p:cNvSpPr>
          <p:nvPr/>
        </p:nvSpPr>
        <p:spPr bwMode="auto">
          <a:xfrm>
            <a:off x="5808224" y="2226633"/>
            <a:ext cx="127355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1700">
                <a:solidFill>
                  <a:srgbClr val="FFFFFF"/>
                </a:solidFill>
                <a:latin typeface="Didot" charset="0"/>
                <a:ea typeface="Didot" charset="0"/>
                <a:cs typeface="Didot" charset="0"/>
                <a:sym typeface="Didot" charset="0"/>
              </a:rPr>
              <a:t>ARMA Model</a:t>
            </a:r>
          </a:p>
        </p:txBody>
      </p:sp>
      <p:sp>
        <p:nvSpPr>
          <p:cNvPr id="18475" name="Line 42"/>
          <p:cNvSpPr>
            <a:spLocks noChangeShapeType="1"/>
          </p:cNvSpPr>
          <p:nvPr/>
        </p:nvSpPr>
        <p:spPr bwMode="auto">
          <a:xfrm flipH="1">
            <a:off x="7161609" y="2634258"/>
            <a:ext cx="35719" cy="89297"/>
          </a:xfrm>
          <a:prstGeom prst="line">
            <a:avLst/>
          </a:prstGeom>
          <a:noFill/>
          <a:ln w="25400">
            <a:solidFill>
              <a:srgbClr val="342C2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18476" name="Line 43"/>
          <p:cNvSpPr>
            <a:spLocks noChangeShapeType="1"/>
          </p:cNvSpPr>
          <p:nvPr/>
        </p:nvSpPr>
        <p:spPr bwMode="auto">
          <a:xfrm flipH="1">
            <a:off x="7143750" y="1946672"/>
            <a:ext cx="62508" cy="44648"/>
          </a:xfrm>
          <a:prstGeom prst="line">
            <a:avLst/>
          </a:prstGeom>
          <a:noFill/>
          <a:ln w="25400">
            <a:solidFill>
              <a:srgbClr val="342C2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18477" name="Line 44"/>
          <p:cNvSpPr>
            <a:spLocks noChangeShapeType="1"/>
          </p:cNvSpPr>
          <p:nvPr/>
        </p:nvSpPr>
        <p:spPr bwMode="auto">
          <a:xfrm flipH="1">
            <a:off x="5759649" y="1946672"/>
            <a:ext cx="53578" cy="53578"/>
          </a:xfrm>
          <a:prstGeom prst="line">
            <a:avLst/>
          </a:prstGeom>
          <a:noFill/>
          <a:ln w="25400">
            <a:solidFill>
              <a:srgbClr val="342C2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18478" name="Rectangle 45"/>
          <p:cNvSpPr>
            <a:spLocks/>
          </p:cNvSpPr>
          <p:nvPr/>
        </p:nvSpPr>
        <p:spPr bwMode="auto">
          <a:xfrm>
            <a:off x="5786437" y="3178969"/>
            <a:ext cx="1384102" cy="687586"/>
          </a:xfrm>
          <a:prstGeom prst="rect">
            <a:avLst/>
          </a:prstGeom>
          <a:solidFill>
            <a:schemeClr val="accent1"/>
          </a:solidFill>
          <a:ln w="25400">
            <a:solidFill>
              <a:srgbClr val="342C29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18479" name="Rectangle 46"/>
          <p:cNvSpPr>
            <a:spLocks/>
          </p:cNvSpPr>
          <p:nvPr/>
        </p:nvSpPr>
        <p:spPr bwMode="auto">
          <a:xfrm>
            <a:off x="5741790" y="3223617"/>
            <a:ext cx="1384102" cy="732234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>
            <a:solidFill>
              <a:srgbClr val="342C29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18480" name="Rectangle 47"/>
          <p:cNvSpPr>
            <a:spLocks/>
          </p:cNvSpPr>
          <p:nvPr/>
        </p:nvSpPr>
        <p:spPr bwMode="auto">
          <a:xfrm>
            <a:off x="6002650" y="3328124"/>
            <a:ext cx="8255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1700">
                <a:solidFill>
                  <a:srgbClr val="FFFFFF"/>
                </a:solidFill>
                <a:latin typeface="Didot" charset="0"/>
                <a:ea typeface="Didot" charset="0"/>
                <a:cs typeface="Didot" charset="0"/>
                <a:sym typeface="Didot" charset="0"/>
              </a:rPr>
              <a:t>Novelty</a:t>
            </a:r>
            <a:br>
              <a:rPr lang="en-US" sz="1700">
                <a:solidFill>
                  <a:srgbClr val="FFFFFF"/>
                </a:solidFill>
                <a:latin typeface="Didot" charset="0"/>
                <a:ea typeface="Didot" charset="0"/>
                <a:cs typeface="Didot" charset="0"/>
                <a:sym typeface="Didot" charset="0"/>
              </a:rPr>
            </a:br>
            <a:r>
              <a:rPr lang="en-US" sz="1700">
                <a:solidFill>
                  <a:srgbClr val="FFFFFF"/>
                </a:solidFill>
                <a:latin typeface="Didot" charset="0"/>
                <a:ea typeface="Didot" charset="0"/>
                <a:cs typeface="Didot" charset="0"/>
                <a:sym typeface="Didot" charset="0"/>
              </a:rPr>
              <a:t>Detector</a:t>
            </a:r>
          </a:p>
        </p:txBody>
      </p:sp>
      <p:sp>
        <p:nvSpPr>
          <p:cNvPr id="18481" name="Line 48"/>
          <p:cNvSpPr>
            <a:spLocks noChangeShapeType="1"/>
          </p:cNvSpPr>
          <p:nvPr/>
        </p:nvSpPr>
        <p:spPr bwMode="auto">
          <a:xfrm flipH="1">
            <a:off x="7134820" y="3866555"/>
            <a:ext cx="35719" cy="89297"/>
          </a:xfrm>
          <a:prstGeom prst="line">
            <a:avLst/>
          </a:prstGeom>
          <a:noFill/>
          <a:ln w="25400">
            <a:solidFill>
              <a:srgbClr val="342C2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18482" name="Line 49"/>
          <p:cNvSpPr>
            <a:spLocks noChangeShapeType="1"/>
          </p:cNvSpPr>
          <p:nvPr/>
        </p:nvSpPr>
        <p:spPr bwMode="auto">
          <a:xfrm flipH="1">
            <a:off x="7116961" y="3178970"/>
            <a:ext cx="62508" cy="44648"/>
          </a:xfrm>
          <a:prstGeom prst="line">
            <a:avLst/>
          </a:prstGeom>
          <a:noFill/>
          <a:ln w="25400">
            <a:solidFill>
              <a:srgbClr val="342C2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18483" name="Line 50"/>
          <p:cNvSpPr>
            <a:spLocks noChangeShapeType="1"/>
          </p:cNvSpPr>
          <p:nvPr/>
        </p:nvSpPr>
        <p:spPr bwMode="auto">
          <a:xfrm flipH="1">
            <a:off x="5732859" y="3178969"/>
            <a:ext cx="53578" cy="53578"/>
          </a:xfrm>
          <a:prstGeom prst="line">
            <a:avLst/>
          </a:prstGeom>
          <a:noFill/>
          <a:ln w="25400">
            <a:solidFill>
              <a:srgbClr val="342C2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18484" name="Rectangle 51"/>
          <p:cNvSpPr>
            <a:spLocks/>
          </p:cNvSpPr>
          <p:nvPr/>
        </p:nvSpPr>
        <p:spPr bwMode="auto">
          <a:xfrm>
            <a:off x="5795368" y="4420195"/>
            <a:ext cx="1384102" cy="687586"/>
          </a:xfrm>
          <a:prstGeom prst="rect">
            <a:avLst/>
          </a:prstGeom>
          <a:solidFill>
            <a:schemeClr val="accent1"/>
          </a:solidFill>
          <a:ln w="25400">
            <a:solidFill>
              <a:srgbClr val="342C29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18485" name="Rectangle 52"/>
          <p:cNvSpPr>
            <a:spLocks/>
          </p:cNvSpPr>
          <p:nvPr/>
        </p:nvSpPr>
        <p:spPr bwMode="auto">
          <a:xfrm>
            <a:off x="5750719" y="4464845"/>
            <a:ext cx="1384102" cy="732234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>
            <a:solidFill>
              <a:srgbClr val="342C29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18486" name="Rectangle 53"/>
          <p:cNvSpPr>
            <a:spLocks/>
          </p:cNvSpPr>
          <p:nvPr/>
        </p:nvSpPr>
        <p:spPr bwMode="auto">
          <a:xfrm>
            <a:off x="5987535" y="4569352"/>
            <a:ext cx="8736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1700">
                <a:solidFill>
                  <a:srgbClr val="FFFFFF"/>
                </a:solidFill>
                <a:latin typeface="Didot" charset="0"/>
                <a:ea typeface="Didot" charset="0"/>
                <a:cs typeface="Didot" charset="0"/>
                <a:sym typeface="Didot" charset="0"/>
              </a:rPr>
              <a:t>Filter / </a:t>
            </a:r>
            <a:br>
              <a:rPr lang="en-US" sz="1700">
                <a:solidFill>
                  <a:srgbClr val="FFFFFF"/>
                </a:solidFill>
                <a:latin typeface="Didot" charset="0"/>
                <a:ea typeface="Didot" charset="0"/>
                <a:cs typeface="Didot" charset="0"/>
                <a:sym typeface="Didot" charset="0"/>
              </a:rPr>
            </a:br>
            <a:r>
              <a:rPr lang="en-US" sz="1700">
                <a:solidFill>
                  <a:srgbClr val="FFFFFF"/>
                </a:solidFill>
                <a:latin typeface="Didot" charset="0"/>
                <a:ea typeface="Didot" charset="0"/>
                <a:cs typeface="Didot" charset="0"/>
                <a:sym typeface="Didot" charset="0"/>
              </a:rPr>
              <a:t>Predictor</a:t>
            </a:r>
          </a:p>
        </p:txBody>
      </p:sp>
      <p:sp>
        <p:nvSpPr>
          <p:cNvPr id="18487" name="Line 54"/>
          <p:cNvSpPr>
            <a:spLocks noChangeShapeType="1"/>
          </p:cNvSpPr>
          <p:nvPr/>
        </p:nvSpPr>
        <p:spPr bwMode="auto">
          <a:xfrm flipH="1">
            <a:off x="7143751" y="5107781"/>
            <a:ext cx="35719" cy="89297"/>
          </a:xfrm>
          <a:prstGeom prst="line">
            <a:avLst/>
          </a:prstGeom>
          <a:noFill/>
          <a:ln w="25400">
            <a:solidFill>
              <a:srgbClr val="342C2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18488" name="Line 55"/>
          <p:cNvSpPr>
            <a:spLocks noChangeShapeType="1"/>
          </p:cNvSpPr>
          <p:nvPr/>
        </p:nvSpPr>
        <p:spPr bwMode="auto">
          <a:xfrm flipH="1">
            <a:off x="7125891" y="4420196"/>
            <a:ext cx="62508" cy="44648"/>
          </a:xfrm>
          <a:prstGeom prst="line">
            <a:avLst/>
          </a:prstGeom>
          <a:noFill/>
          <a:ln w="25400">
            <a:solidFill>
              <a:srgbClr val="342C2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18489" name="Line 56"/>
          <p:cNvSpPr>
            <a:spLocks noChangeShapeType="1"/>
          </p:cNvSpPr>
          <p:nvPr/>
        </p:nvSpPr>
        <p:spPr bwMode="auto">
          <a:xfrm flipH="1">
            <a:off x="5741789" y="4420195"/>
            <a:ext cx="53578" cy="53578"/>
          </a:xfrm>
          <a:prstGeom prst="line">
            <a:avLst/>
          </a:prstGeom>
          <a:noFill/>
          <a:ln w="25400">
            <a:solidFill>
              <a:srgbClr val="342C2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18490" name="AutoShape 57"/>
          <p:cNvSpPr>
            <a:spLocks/>
          </p:cNvSpPr>
          <p:nvPr/>
        </p:nvSpPr>
        <p:spPr bwMode="auto">
          <a:xfrm>
            <a:off x="7768828" y="1893095"/>
            <a:ext cx="750094" cy="937617"/>
          </a:xfrm>
          <a:prstGeom prst="roundRect">
            <a:avLst>
              <a:gd name="adj" fmla="val 17856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25400">
            <a:solidFill>
              <a:srgbClr val="342C29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18491" name="AutoShape 58"/>
          <p:cNvSpPr>
            <a:spLocks/>
          </p:cNvSpPr>
          <p:nvPr/>
        </p:nvSpPr>
        <p:spPr bwMode="auto">
          <a:xfrm>
            <a:off x="7768828" y="1875234"/>
            <a:ext cx="821531" cy="125016"/>
          </a:xfrm>
          <a:prstGeom prst="roundRect">
            <a:avLst>
              <a:gd name="adj" fmla="val 50000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25400">
            <a:solidFill>
              <a:srgbClr val="342C29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18492" name="Oval 59"/>
          <p:cNvSpPr>
            <a:spLocks/>
          </p:cNvSpPr>
          <p:nvPr/>
        </p:nvSpPr>
        <p:spPr bwMode="auto">
          <a:xfrm>
            <a:off x="7759899" y="1875235"/>
            <a:ext cx="133945" cy="133945"/>
          </a:xfrm>
          <a:prstGeom prst="ellips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>
            <a:solidFill>
              <a:srgbClr val="342C29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18493" name="Rectangle 60"/>
          <p:cNvSpPr>
            <a:spLocks/>
          </p:cNvSpPr>
          <p:nvPr/>
        </p:nvSpPr>
        <p:spPr bwMode="auto">
          <a:xfrm>
            <a:off x="7871092" y="2037979"/>
            <a:ext cx="557845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1500">
                <a:solidFill>
                  <a:srgbClr val="FFFFFF"/>
                </a:solidFill>
                <a:latin typeface="Didot" charset="0"/>
                <a:ea typeface="Didot" charset="0"/>
                <a:cs typeface="Didot" charset="0"/>
                <a:sym typeface="Didot" charset="0"/>
              </a:rPr>
              <a:t>ILI </a:t>
            </a:r>
            <a:br>
              <a:rPr lang="en-US" sz="1500">
                <a:solidFill>
                  <a:srgbClr val="FFFFFF"/>
                </a:solidFill>
                <a:latin typeface="Didot" charset="0"/>
                <a:ea typeface="Didot" charset="0"/>
                <a:cs typeface="Didot" charset="0"/>
                <a:sym typeface="Didot" charset="0"/>
              </a:rPr>
            </a:br>
            <a:r>
              <a:rPr lang="en-US" sz="1500">
                <a:solidFill>
                  <a:srgbClr val="FFFFFF"/>
                </a:solidFill>
                <a:latin typeface="Didot" charset="0"/>
                <a:ea typeface="Didot" charset="0"/>
                <a:cs typeface="Didot" charset="0"/>
                <a:sym typeface="Didot" charset="0"/>
              </a:rPr>
              <a:t>Pre-</a:t>
            </a:r>
            <a:br>
              <a:rPr lang="en-US" sz="1500">
                <a:solidFill>
                  <a:srgbClr val="FFFFFF"/>
                </a:solidFill>
                <a:latin typeface="Didot" charset="0"/>
                <a:ea typeface="Didot" charset="0"/>
                <a:cs typeface="Didot" charset="0"/>
                <a:sym typeface="Didot" charset="0"/>
              </a:rPr>
            </a:br>
            <a:r>
              <a:rPr lang="en-US" sz="1500">
                <a:solidFill>
                  <a:srgbClr val="FFFFFF"/>
                </a:solidFill>
                <a:latin typeface="Didot" charset="0"/>
                <a:ea typeface="Didot" charset="0"/>
                <a:cs typeface="Didot" charset="0"/>
                <a:sym typeface="Didot" charset="0"/>
              </a:rPr>
              <a:t>diction</a:t>
            </a:r>
          </a:p>
        </p:txBody>
      </p:sp>
      <p:sp>
        <p:nvSpPr>
          <p:cNvPr id="18494" name="Oval 61"/>
          <p:cNvSpPr>
            <a:spLocks/>
          </p:cNvSpPr>
          <p:nvPr/>
        </p:nvSpPr>
        <p:spPr bwMode="auto">
          <a:xfrm>
            <a:off x="7724181" y="2714625"/>
            <a:ext cx="133945" cy="133945"/>
          </a:xfrm>
          <a:prstGeom prst="ellips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>
            <a:solidFill>
              <a:srgbClr val="342C29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18495" name="AutoShape 62"/>
          <p:cNvSpPr>
            <a:spLocks/>
          </p:cNvSpPr>
          <p:nvPr/>
        </p:nvSpPr>
        <p:spPr bwMode="auto">
          <a:xfrm>
            <a:off x="7786687" y="3125391"/>
            <a:ext cx="750094" cy="937617"/>
          </a:xfrm>
          <a:prstGeom prst="roundRect">
            <a:avLst>
              <a:gd name="adj" fmla="val 17856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25400">
            <a:solidFill>
              <a:srgbClr val="342C29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18496" name="AutoShape 63"/>
          <p:cNvSpPr>
            <a:spLocks/>
          </p:cNvSpPr>
          <p:nvPr/>
        </p:nvSpPr>
        <p:spPr bwMode="auto">
          <a:xfrm>
            <a:off x="7786688" y="3107531"/>
            <a:ext cx="821531" cy="125016"/>
          </a:xfrm>
          <a:prstGeom prst="roundRect">
            <a:avLst>
              <a:gd name="adj" fmla="val 50000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25400">
            <a:solidFill>
              <a:srgbClr val="342C29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18497" name="Oval 64"/>
          <p:cNvSpPr>
            <a:spLocks/>
          </p:cNvSpPr>
          <p:nvPr/>
        </p:nvSpPr>
        <p:spPr bwMode="auto">
          <a:xfrm>
            <a:off x="7777759" y="3107531"/>
            <a:ext cx="133945" cy="133945"/>
          </a:xfrm>
          <a:prstGeom prst="ellips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>
            <a:solidFill>
              <a:srgbClr val="342C29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18498" name="Rectangle 65"/>
          <p:cNvSpPr>
            <a:spLocks/>
          </p:cNvSpPr>
          <p:nvPr/>
        </p:nvSpPr>
        <p:spPr bwMode="auto">
          <a:xfrm>
            <a:off x="7905435" y="3270276"/>
            <a:ext cx="517065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1500">
                <a:solidFill>
                  <a:srgbClr val="FFFFFF"/>
                </a:solidFill>
                <a:latin typeface="Didot" charset="0"/>
                <a:ea typeface="Didot" charset="0"/>
                <a:cs typeface="Didot" charset="0"/>
                <a:sym typeface="Didot" charset="0"/>
              </a:rPr>
              <a:t>Flu </a:t>
            </a:r>
            <a:br>
              <a:rPr lang="en-US" sz="1500">
                <a:solidFill>
                  <a:srgbClr val="FFFFFF"/>
                </a:solidFill>
                <a:latin typeface="Didot" charset="0"/>
                <a:ea typeface="Didot" charset="0"/>
                <a:cs typeface="Didot" charset="0"/>
                <a:sym typeface="Didot" charset="0"/>
              </a:rPr>
            </a:br>
            <a:r>
              <a:rPr lang="en-US" sz="1500">
                <a:solidFill>
                  <a:srgbClr val="FFFFFF"/>
                </a:solidFill>
                <a:latin typeface="Didot" charset="0"/>
                <a:ea typeface="Didot" charset="0"/>
                <a:cs typeface="Didot" charset="0"/>
                <a:sym typeface="Didot" charset="0"/>
              </a:rPr>
              <a:t>Warn-</a:t>
            </a:r>
            <a:br>
              <a:rPr lang="en-US" sz="1500">
                <a:solidFill>
                  <a:srgbClr val="FFFFFF"/>
                </a:solidFill>
                <a:latin typeface="Didot" charset="0"/>
                <a:ea typeface="Didot" charset="0"/>
                <a:cs typeface="Didot" charset="0"/>
                <a:sym typeface="Didot" charset="0"/>
              </a:rPr>
            </a:br>
            <a:r>
              <a:rPr lang="en-US" sz="1500">
                <a:solidFill>
                  <a:srgbClr val="FFFFFF"/>
                </a:solidFill>
                <a:latin typeface="Didot" charset="0"/>
                <a:ea typeface="Didot" charset="0"/>
                <a:cs typeface="Didot" charset="0"/>
                <a:sym typeface="Didot" charset="0"/>
              </a:rPr>
              <a:t>ing</a:t>
            </a:r>
          </a:p>
        </p:txBody>
      </p:sp>
      <p:sp>
        <p:nvSpPr>
          <p:cNvPr id="18499" name="Oval 66"/>
          <p:cNvSpPr>
            <a:spLocks/>
          </p:cNvSpPr>
          <p:nvPr/>
        </p:nvSpPr>
        <p:spPr bwMode="auto">
          <a:xfrm>
            <a:off x="7733110" y="3937992"/>
            <a:ext cx="133945" cy="133945"/>
          </a:xfrm>
          <a:prstGeom prst="ellips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>
            <a:solidFill>
              <a:srgbClr val="342C29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18500" name="AutoShape 67"/>
          <p:cNvSpPr>
            <a:spLocks/>
          </p:cNvSpPr>
          <p:nvPr/>
        </p:nvSpPr>
        <p:spPr bwMode="auto">
          <a:xfrm>
            <a:off x="7742039" y="4375548"/>
            <a:ext cx="750094" cy="937617"/>
          </a:xfrm>
          <a:prstGeom prst="roundRect">
            <a:avLst>
              <a:gd name="adj" fmla="val 17856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25400">
            <a:solidFill>
              <a:srgbClr val="342C29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18501" name="AutoShape 68"/>
          <p:cNvSpPr>
            <a:spLocks/>
          </p:cNvSpPr>
          <p:nvPr/>
        </p:nvSpPr>
        <p:spPr bwMode="auto">
          <a:xfrm>
            <a:off x="7742039" y="4357687"/>
            <a:ext cx="821531" cy="125016"/>
          </a:xfrm>
          <a:prstGeom prst="roundRect">
            <a:avLst>
              <a:gd name="adj" fmla="val 50000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25400">
            <a:solidFill>
              <a:srgbClr val="342C29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18502" name="Oval 69"/>
          <p:cNvSpPr>
            <a:spLocks/>
          </p:cNvSpPr>
          <p:nvPr/>
        </p:nvSpPr>
        <p:spPr bwMode="auto">
          <a:xfrm>
            <a:off x="7733110" y="4357688"/>
            <a:ext cx="133945" cy="133945"/>
          </a:xfrm>
          <a:prstGeom prst="ellips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>
            <a:solidFill>
              <a:srgbClr val="342C29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18503" name="Rectangle 70"/>
          <p:cNvSpPr>
            <a:spLocks/>
          </p:cNvSpPr>
          <p:nvPr/>
        </p:nvSpPr>
        <p:spPr bwMode="auto">
          <a:xfrm>
            <a:off x="7868448" y="4520432"/>
            <a:ext cx="501740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1500">
                <a:solidFill>
                  <a:srgbClr val="FFFFFF"/>
                </a:solidFill>
                <a:latin typeface="Didot" charset="0"/>
                <a:ea typeface="Didot" charset="0"/>
                <a:cs typeface="Didot" charset="0"/>
                <a:sym typeface="Didot" charset="0"/>
              </a:rPr>
              <a:t>State </a:t>
            </a:r>
            <a:br>
              <a:rPr lang="en-US" sz="1500">
                <a:solidFill>
                  <a:srgbClr val="FFFFFF"/>
                </a:solidFill>
                <a:latin typeface="Didot" charset="0"/>
                <a:ea typeface="Didot" charset="0"/>
                <a:cs typeface="Didot" charset="0"/>
                <a:sym typeface="Didot" charset="0"/>
              </a:rPr>
            </a:br>
            <a:r>
              <a:rPr lang="en-US" sz="1500">
                <a:solidFill>
                  <a:srgbClr val="FFFFFF"/>
                </a:solidFill>
                <a:latin typeface="Didot" charset="0"/>
                <a:ea typeface="Didot" charset="0"/>
                <a:cs typeface="Didot" charset="0"/>
                <a:sym typeface="Didot" charset="0"/>
              </a:rPr>
              <a:t>Esti-</a:t>
            </a:r>
            <a:br>
              <a:rPr lang="en-US" sz="1500">
                <a:solidFill>
                  <a:srgbClr val="FFFFFF"/>
                </a:solidFill>
                <a:latin typeface="Didot" charset="0"/>
                <a:ea typeface="Didot" charset="0"/>
                <a:cs typeface="Didot" charset="0"/>
                <a:sym typeface="Didot" charset="0"/>
              </a:rPr>
            </a:br>
            <a:r>
              <a:rPr lang="en-US" sz="1500">
                <a:solidFill>
                  <a:srgbClr val="FFFFFF"/>
                </a:solidFill>
                <a:latin typeface="Didot" charset="0"/>
                <a:ea typeface="Didot" charset="0"/>
                <a:cs typeface="Didot" charset="0"/>
                <a:sym typeface="Didot" charset="0"/>
              </a:rPr>
              <a:t>mate</a:t>
            </a:r>
          </a:p>
        </p:txBody>
      </p:sp>
      <p:sp>
        <p:nvSpPr>
          <p:cNvPr id="18504" name="Oval 71"/>
          <p:cNvSpPr>
            <a:spLocks/>
          </p:cNvSpPr>
          <p:nvPr/>
        </p:nvSpPr>
        <p:spPr bwMode="auto">
          <a:xfrm>
            <a:off x="7688462" y="5188149"/>
            <a:ext cx="133945" cy="133945"/>
          </a:xfrm>
          <a:prstGeom prst="ellips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>
            <a:solidFill>
              <a:srgbClr val="342C29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18505" name="Line 72"/>
          <p:cNvSpPr>
            <a:spLocks noChangeShapeType="1"/>
          </p:cNvSpPr>
          <p:nvPr/>
        </p:nvSpPr>
        <p:spPr bwMode="auto">
          <a:xfrm flipH="1">
            <a:off x="7179469" y="3607594"/>
            <a:ext cx="607219" cy="8930"/>
          </a:xfrm>
          <a:prstGeom prst="line">
            <a:avLst/>
          </a:prstGeom>
          <a:noFill/>
          <a:ln w="25400">
            <a:solidFill>
              <a:srgbClr val="342C29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18506" name="Line 73"/>
          <p:cNvSpPr>
            <a:spLocks noChangeShapeType="1"/>
          </p:cNvSpPr>
          <p:nvPr/>
        </p:nvSpPr>
        <p:spPr bwMode="auto">
          <a:xfrm flipH="1">
            <a:off x="7206258" y="2357438"/>
            <a:ext cx="562570" cy="0"/>
          </a:xfrm>
          <a:prstGeom prst="line">
            <a:avLst/>
          </a:prstGeom>
          <a:noFill/>
          <a:ln w="25400">
            <a:solidFill>
              <a:srgbClr val="342C29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18507" name="Line 74"/>
          <p:cNvSpPr>
            <a:spLocks noChangeShapeType="1"/>
          </p:cNvSpPr>
          <p:nvPr/>
        </p:nvSpPr>
        <p:spPr bwMode="auto">
          <a:xfrm rot="10800000">
            <a:off x="7188399" y="4830962"/>
            <a:ext cx="553641" cy="17859"/>
          </a:xfrm>
          <a:prstGeom prst="line">
            <a:avLst/>
          </a:prstGeom>
          <a:noFill/>
          <a:ln w="25400">
            <a:solidFill>
              <a:srgbClr val="342C29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18508" name="Oval 75"/>
          <p:cNvSpPr>
            <a:spLocks/>
          </p:cNvSpPr>
          <p:nvPr/>
        </p:nvSpPr>
        <p:spPr bwMode="auto">
          <a:xfrm>
            <a:off x="848320" y="2911078"/>
            <a:ext cx="741164" cy="562570"/>
          </a:xfrm>
          <a:prstGeom prst="ellips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>
            <a:solidFill>
              <a:srgbClr val="342C29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18509" name="Oval 76"/>
          <p:cNvSpPr>
            <a:spLocks/>
          </p:cNvSpPr>
          <p:nvPr/>
        </p:nvSpPr>
        <p:spPr bwMode="auto">
          <a:xfrm>
            <a:off x="607220" y="3268266"/>
            <a:ext cx="839391" cy="651867"/>
          </a:xfrm>
          <a:prstGeom prst="ellips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>
            <a:solidFill>
              <a:srgbClr val="342C29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18510" name="Oval 77"/>
          <p:cNvSpPr>
            <a:spLocks/>
          </p:cNvSpPr>
          <p:nvPr/>
        </p:nvSpPr>
        <p:spPr bwMode="auto">
          <a:xfrm>
            <a:off x="1303735" y="3241477"/>
            <a:ext cx="901898" cy="669727"/>
          </a:xfrm>
          <a:prstGeom prst="ellips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>
            <a:solidFill>
              <a:srgbClr val="342C29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18511" name="Oval 78"/>
          <p:cNvSpPr>
            <a:spLocks/>
          </p:cNvSpPr>
          <p:nvPr/>
        </p:nvSpPr>
        <p:spPr bwMode="auto">
          <a:xfrm>
            <a:off x="1393031" y="2669977"/>
            <a:ext cx="776883" cy="669727"/>
          </a:xfrm>
          <a:prstGeom prst="ellips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>
            <a:solidFill>
              <a:srgbClr val="342C29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18512" name="Oval 79"/>
          <p:cNvSpPr>
            <a:spLocks/>
          </p:cNvSpPr>
          <p:nvPr/>
        </p:nvSpPr>
        <p:spPr bwMode="auto">
          <a:xfrm>
            <a:off x="392906" y="2964656"/>
            <a:ext cx="991195" cy="491133"/>
          </a:xfrm>
          <a:prstGeom prst="ellips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>
            <a:solidFill>
              <a:srgbClr val="342C29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18513" name="Oval 80"/>
          <p:cNvSpPr>
            <a:spLocks/>
          </p:cNvSpPr>
          <p:nvPr/>
        </p:nvSpPr>
        <p:spPr bwMode="auto">
          <a:xfrm>
            <a:off x="714375" y="2598540"/>
            <a:ext cx="794742" cy="544711"/>
          </a:xfrm>
          <a:prstGeom prst="ellips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>
            <a:solidFill>
              <a:srgbClr val="342C29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18514" name="Oval 81"/>
          <p:cNvSpPr>
            <a:spLocks/>
          </p:cNvSpPr>
          <p:nvPr/>
        </p:nvSpPr>
        <p:spPr bwMode="auto">
          <a:xfrm>
            <a:off x="634009" y="2741414"/>
            <a:ext cx="1357313" cy="1017984"/>
          </a:xfrm>
          <a:prstGeom prst="ellips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18515" name="Rectangle 82"/>
          <p:cNvSpPr>
            <a:spLocks/>
          </p:cNvSpPr>
          <p:nvPr/>
        </p:nvSpPr>
        <p:spPr bwMode="auto">
          <a:xfrm>
            <a:off x="983428" y="3119601"/>
            <a:ext cx="74219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1700">
                <a:solidFill>
                  <a:srgbClr val="FFFFFF"/>
                </a:solidFill>
                <a:latin typeface="Didot" charset="0"/>
                <a:ea typeface="Didot" charset="0"/>
                <a:cs typeface="Didot" charset="0"/>
                <a:sym typeface="Didot" charset="0"/>
              </a:rPr>
              <a:t>Internet</a:t>
            </a:r>
          </a:p>
        </p:txBody>
      </p:sp>
      <p:sp>
        <p:nvSpPr>
          <p:cNvPr id="18516" name="AutoShape 83"/>
          <p:cNvSpPr>
            <a:spLocks/>
          </p:cNvSpPr>
          <p:nvPr/>
        </p:nvSpPr>
        <p:spPr bwMode="auto">
          <a:xfrm>
            <a:off x="2411015" y="1651993"/>
            <a:ext cx="2812852" cy="2669977"/>
          </a:xfrm>
          <a:prstGeom prst="roundRect">
            <a:avLst>
              <a:gd name="adj" fmla="val 5014"/>
            </a:avLst>
          </a:prstGeom>
          <a:noFill/>
          <a:ln w="25400">
            <a:solidFill>
              <a:srgbClr val="342C29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18517" name="Rectangle 84"/>
          <p:cNvSpPr>
            <a:spLocks/>
          </p:cNvSpPr>
          <p:nvPr/>
        </p:nvSpPr>
        <p:spPr bwMode="auto">
          <a:xfrm>
            <a:off x="2142666" y="1790314"/>
            <a:ext cx="251350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b="1" smtClean="0">
                <a:solidFill>
                  <a:srgbClr val="432F00"/>
                </a:solidFill>
                <a:latin typeface="Didot" charset="0"/>
                <a:ea typeface="Didot" charset="0"/>
                <a:cs typeface="Didot" charset="0"/>
                <a:sym typeface="Didot" charset="0"/>
              </a:rPr>
              <a:t>Data Collection Engine</a:t>
            </a:r>
          </a:p>
        </p:txBody>
      </p:sp>
      <p:sp>
        <p:nvSpPr>
          <p:cNvPr id="18518" name="Rectangle 85"/>
          <p:cNvSpPr>
            <a:spLocks/>
          </p:cNvSpPr>
          <p:nvPr/>
        </p:nvSpPr>
        <p:spPr bwMode="auto">
          <a:xfrm>
            <a:off x="-35259" y="6049775"/>
            <a:ext cx="383438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b="1" smtClean="0">
                <a:solidFill>
                  <a:srgbClr val="452700"/>
                </a:solidFill>
                <a:latin typeface="Didot" charset="0"/>
                <a:ea typeface="Didot" charset="0"/>
                <a:cs typeface="Didot" charset="0"/>
                <a:sym typeface="Didot" charset="0"/>
              </a:rPr>
              <a:t>ILI stands for Influenza-Like Illness</a:t>
            </a:r>
          </a:p>
        </p:txBody>
      </p:sp>
    </p:spTree>
    <p:extLst>
      <p:ext uri="{BB962C8B-B14F-4D97-AF65-F5344CB8AC3E}">
        <p14:creationId xmlns:p14="http://schemas.microsoft.com/office/powerpoint/2010/main" val="18576102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ChangeArrowheads="1"/>
          </p:cNvSpPr>
          <p:nvPr>
            <p:ph type="title"/>
          </p:nvPr>
        </p:nvSpPr>
        <p:spPr>
          <a:xfrm>
            <a:off x="892970" y="455415"/>
            <a:ext cx="7358063" cy="812602"/>
          </a:xfrm>
        </p:spPr>
        <p:txBody>
          <a:bodyPr/>
          <a:lstStyle/>
          <a:p>
            <a:pPr eaLnBrk="1" hangingPunct="1"/>
            <a:r>
              <a:rPr lang="en-US" sz="2500"/>
              <a:t>Components of SNEFT Architecture</a:t>
            </a:r>
          </a:p>
        </p:txBody>
      </p:sp>
      <p:sp>
        <p:nvSpPr>
          <p:cNvPr id="19459" name="Rectangle 2"/>
          <p:cNvSpPr>
            <a:spLocks noChangeArrowheads="1"/>
          </p:cNvSpPr>
          <p:nvPr>
            <p:ph type="body" idx="1"/>
          </p:nvPr>
        </p:nvSpPr>
        <p:spPr>
          <a:xfrm>
            <a:off x="491133" y="1160859"/>
            <a:ext cx="8179594" cy="4938117"/>
          </a:xfrm>
        </p:spPr>
        <p:txBody>
          <a:bodyPr/>
          <a:lstStyle/>
          <a:p>
            <a:pPr marL="1005619" lvl="1" eaLnBrk="1" hangingPunct="1">
              <a:buSzPct val="154000"/>
              <a:buBlip>
                <a:blip r:embed="rId2"/>
              </a:buBlip>
            </a:pPr>
            <a:r>
              <a:rPr lang="en-US" sz="17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Data Collection</a:t>
            </a:r>
            <a:endParaRPr lang="en-US" sz="17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  <a:p>
            <a:pPr marL="1318132" lvl="2" eaLnBrk="1" hangingPunct="1">
              <a:buSzPct val="154000"/>
              <a:buBlip>
                <a:blip r:embed="rId2"/>
              </a:buBlip>
            </a:pPr>
            <a:r>
              <a:rPr lang="en-US" sz="14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Downloader :- stores CDC ILI data/reports into ILI Database.</a:t>
            </a:r>
            <a:endParaRPr lang="en-US" sz="14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  <a:p>
            <a:pPr marL="1318132" lvl="2" eaLnBrk="1" hangingPunct="1">
              <a:buSzPct val="154000"/>
              <a:buBlip>
                <a:blip r:embed="rId2"/>
              </a:buBlip>
            </a:pPr>
            <a:r>
              <a:rPr lang="en-US" sz="14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Crawler :- collect publicly available data from online social networking sites. </a:t>
            </a:r>
            <a:endParaRPr lang="en-US" sz="14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  <a:p>
            <a:pPr marL="1630644" lvl="3" eaLnBrk="1" hangingPunct="1">
              <a:buSzPct val="154000"/>
              <a:buBlip>
                <a:blip r:embed="rId2"/>
              </a:buBlip>
            </a:pPr>
            <a:r>
              <a:rPr lang="en-US" sz="14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choose a list of keywords that are likely to be of significant.</a:t>
            </a:r>
            <a:endParaRPr lang="en-US" sz="14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  <a:p>
            <a:pPr marL="1630644" lvl="3" eaLnBrk="1" hangingPunct="1">
              <a:buSzPct val="154000"/>
              <a:buBlip>
                <a:blip r:embed="rId2"/>
              </a:buBlip>
            </a:pPr>
            <a:r>
              <a:rPr lang="en-US" sz="14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use OSN public search interfaces to collect relative keyword frequencies.</a:t>
            </a:r>
            <a:endParaRPr lang="en-US" sz="14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  <a:p>
            <a:pPr marL="1630644" lvl="3" eaLnBrk="1" hangingPunct="1">
              <a:buSzPct val="154000"/>
              <a:buBlip>
                <a:blip r:embed="rId2"/>
              </a:buBlip>
            </a:pPr>
            <a:r>
              <a:rPr lang="en-US" sz="14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store relevant information in a OSN spatio-temporal database.  </a:t>
            </a:r>
            <a:endParaRPr lang="en-US" sz="13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  <a:p>
            <a:pPr marL="1005619" lvl="1" eaLnBrk="1" hangingPunct="1">
              <a:buSzPct val="154000"/>
              <a:buBlip>
                <a:blip r:embed="rId2"/>
              </a:buBlip>
            </a:pPr>
            <a:r>
              <a:rPr lang="en-US" sz="17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Novelty Detection</a:t>
            </a:r>
            <a:endParaRPr lang="en-US" sz="17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  <a:p>
            <a:pPr marL="1318132" lvl="2" eaLnBrk="1" hangingPunct="1">
              <a:buSzPct val="154000"/>
              <a:buBlip>
                <a:blip r:embed="rId2"/>
              </a:buBlip>
            </a:pPr>
            <a:r>
              <a:rPr lang="en-US" sz="14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Detecting transition from "normal" baseline situation to a pandemic in real time by monitoring volume and content of OSN data.</a:t>
            </a:r>
            <a:endParaRPr lang="en-US" sz="14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  <a:p>
            <a:pPr marL="1318132" lvl="2" eaLnBrk="1" hangingPunct="1">
              <a:buSzPct val="154000"/>
              <a:buBlip>
                <a:blip r:embed="rId2"/>
              </a:buBlip>
            </a:pPr>
            <a:r>
              <a:rPr lang="en-US" sz="14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provide timely {early stage} warning to public health authorities for investigations.</a:t>
            </a:r>
            <a:r>
              <a:rPr lang="en-US" sz="1300"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rPr>
              <a:t/>
            </a:r>
            <a:br>
              <a:rPr lang="en-US" sz="1300"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rPr>
            </a:br>
            <a:endParaRPr lang="en-US" sz="13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</p:txBody>
      </p:sp>
      <p:sp>
        <p:nvSpPr>
          <p:cNvPr id="19460" name="Line 3"/>
          <p:cNvSpPr>
            <a:spLocks noChangeShapeType="1"/>
          </p:cNvSpPr>
          <p:nvPr/>
        </p:nvSpPr>
        <p:spPr bwMode="auto">
          <a:xfrm rot="10800000" flipH="1">
            <a:off x="634009" y="1196578"/>
            <a:ext cx="7813477" cy="16744"/>
          </a:xfrm>
          <a:prstGeom prst="line">
            <a:avLst/>
          </a:prstGeom>
          <a:noFill/>
          <a:ln w="25400">
            <a:solidFill>
              <a:srgbClr val="342C29"/>
            </a:solidFill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4846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Maintain Proper OSN Operations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Sybil Attacks:</a:t>
            </a:r>
          </a:p>
          <a:p>
            <a:pPr lvl="1"/>
            <a:r>
              <a:rPr lang="en-US" dirty="0" smtClean="0"/>
              <a:t>Fake accounts to obtain information, send spam, influence rating systems…</a:t>
            </a:r>
          </a:p>
          <a:p>
            <a:r>
              <a:rPr lang="en-US" dirty="0" smtClean="0"/>
              <a:t>Methods:</a:t>
            </a:r>
          </a:p>
          <a:p>
            <a:pPr lvl="1"/>
            <a:r>
              <a:rPr lang="en-US" dirty="0" smtClean="0"/>
              <a:t>Clone profile: obtain enough information and fake another account of Bob, for example, and try to make connection to all his friends</a:t>
            </a:r>
          </a:p>
          <a:p>
            <a:pPr lvl="1"/>
            <a:r>
              <a:rPr lang="en-US" dirty="0" smtClean="0"/>
              <a:t>Manually or Automatically: Incorporate a </a:t>
            </a:r>
            <a:r>
              <a:rPr lang="en-US" dirty="0" err="1" smtClean="0"/>
              <a:t>metho</a:t>
            </a:r>
            <a:r>
              <a:rPr lang="en-US" dirty="0" smtClean="0"/>
              <a:t> to break CAPTCHAs</a:t>
            </a:r>
          </a:p>
          <a:p>
            <a:r>
              <a:rPr lang="en-US" dirty="0" smtClean="0"/>
              <a:t>Many methods to defend </a:t>
            </a:r>
            <a:r>
              <a:rPr lang="en-US" dirty="0" err="1" smtClean="0"/>
              <a:t>sybil</a:t>
            </a:r>
            <a:r>
              <a:rPr lang="en-US" dirty="0" smtClean="0"/>
              <a:t> attacks:</a:t>
            </a:r>
          </a:p>
          <a:p>
            <a:pPr lvl="1"/>
            <a:r>
              <a:rPr lang="en-US" dirty="0" smtClean="0"/>
              <a:t>Main point: small cut to separate them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My T. Thai</a:t>
            </a:r>
          </a:p>
          <a:p>
            <a:pPr>
              <a:defRPr/>
            </a:pPr>
            <a:r>
              <a:rPr lang="en-US" smtClean="0"/>
              <a:t>mythai@cise.ufl.edu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7EA68-D4A4-47B5-B1EB-08AEB32A3B3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7620000" y="0"/>
            <a:ext cx="1524000" cy="914400"/>
            <a:chOff x="7620000" y="0"/>
            <a:chExt cx="1524000" cy="914400"/>
          </a:xfrm>
        </p:grpSpPr>
        <p:grpSp>
          <p:nvGrpSpPr>
            <p:cNvPr id="7" name="Group 14"/>
            <p:cNvGrpSpPr/>
            <p:nvPr/>
          </p:nvGrpSpPr>
          <p:grpSpPr>
            <a:xfrm>
              <a:off x="7620000" y="0"/>
              <a:ext cx="1524000" cy="914400"/>
              <a:chOff x="7620000" y="0"/>
              <a:chExt cx="1524000" cy="914400"/>
            </a:xfrm>
          </p:grpSpPr>
          <p:cxnSp>
            <p:nvCxnSpPr>
              <p:cNvPr id="9" name="Straight Connector 8"/>
              <p:cNvCxnSpPr/>
              <p:nvPr/>
            </p:nvCxnSpPr>
            <p:spPr bwMode="auto">
              <a:xfrm>
                <a:off x="7772400" y="0"/>
                <a:ext cx="0" cy="9144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0C0"/>
                </a:solidFill>
                <a:prstDash val="solid"/>
                <a:round/>
                <a:headEnd type="oval" w="med" len="med"/>
                <a:tailEnd type="none" w="med" len="med"/>
              </a:ln>
              <a:effectLst/>
            </p:spPr>
          </p:cxnSp>
          <p:cxnSp>
            <p:nvCxnSpPr>
              <p:cNvPr id="10" name="Straight Connector 9"/>
              <p:cNvCxnSpPr/>
              <p:nvPr/>
            </p:nvCxnSpPr>
            <p:spPr bwMode="auto">
              <a:xfrm>
                <a:off x="7620000" y="762000"/>
                <a:ext cx="1524000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0C0"/>
                </a:solidFill>
                <a:prstDash val="solid"/>
                <a:round/>
                <a:headEnd type="oval" w="med" len="med"/>
                <a:tailEnd type="none" w="med" len="med"/>
              </a:ln>
              <a:effectLst/>
            </p:spPr>
          </p:cxnSp>
        </p:grpSp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372717"/>
              <a:ext cx="1523999" cy="3130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1924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ChangeArrowheads="1"/>
          </p:cNvSpPr>
          <p:nvPr>
            <p:ph type="title"/>
          </p:nvPr>
        </p:nvSpPr>
        <p:spPr>
          <a:xfrm>
            <a:off x="892970" y="455415"/>
            <a:ext cx="7358063" cy="812602"/>
          </a:xfrm>
        </p:spPr>
        <p:txBody>
          <a:bodyPr/>
          <a:lstStyle/>
          <a:p>
            <a:pPr eaLnBrk="1" hangingPunct="1"/>
            <a:r>
              <a:rPr lang="en-US" sz="2500"/>
              <a:t>Components of SNEFT Architecture</a:t>
            </a:r>
          </a:p>
        </p:txBody>
      </p:sp>
      <p:sp>
        <p:nvSpPr>
          <p:cNvPr id="20483" name="Rectangle 2"/>
          <p:cNvSpPr>
            <a:spLocks noChangeArrowheads="1"/>
          </p:cNvSpPr>
          <p:nvPr>
            <p:ph type="body" idx="1"/>
          </p:nvPr>
        </p:nvSpPr>
        <p:spPr>
          <a:xfrm>
            <a:off x="598290" y="1339453"/>
            <a:ext cx="7572375" cy="4857750"/>
          </a:xfrm>
        </p:spPr>
        <p:txBody>
          <a:bodyPr/>
          <a:lstStyle/>
          <a:p>
            <a:pPr marL="1318132" lvl="2" eaLnBrk="1" hangingPunct="1">
              <a:buSzPct val="154000"/>
              <a:buBlip>
                <a:blip r:embed="rId2"/>
              </a:buBlip>
            </a:pPr>
            <a:r>
              <a:rPr lang="en-US" sz="17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ILI prediction / ARMA [</a:t>
            </a:r>
            <a:r>
              <a:rPr lang="en-US" sz="13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Auto-regressive Moving Average</a:t>
            </a:r>
            <a:r>
              <a:rPr lang="en-US" sz="17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] Model</a:t>
            </a:r>
            <a:endParaRPr lang="en-US" sz="17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  <a:p>
            <a:pPr marL="1630644" lvl="3" eaLnBrk="1" hangingPunct="1">
              <a:buSzPct val="154000"/>
              <a:buBlip>
                <a:blip r:embed="rId2"/>
              </a:buBlip>
            </a:pPr>
            <a:r>
              <a:rPr lang="en-US" sz="14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build ARMA model to predict ILI incidence as a linear function of current and past OSN data and past ILI data.</a:t>
            </a:r>
            <a:endParaRPr lang="en-US" sz="14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  <a:p>
            <a:pPr marL="1630644" lvl="3" eaLnBrk="1" hangingPunct="1">
              <a:buSzPct val="154000"/>
              <a:buBlip>
                <a:blip r:embed="rId2"/>
              </a:buBlip>
            </a:pPr>
            <a:r>
              <a:rPr lang="en-US" sz="14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provide valuable ‘‘preview’’ of ILI cases well ahead of CDC reports.</a:t>
            </a:r>
            <a:endParaRPr lang="en-US" sz="14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  <a:p>
            <a:pPr marL="1318132" lvl="2" eaLnBrk="1" hangingPunct="1">
              <a:buSzPct val="154000"/>
              <a:buBlip>
                <a:blip r:embed="rId2"/>
              </a:buBlip>
            </a:pPr>
            <a:r>
              <a:rPr lang="en-US" sz="17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Integration with mathematical models</a:t>
            </a:r>
            <a:r>
              <a:rPr lang="en-US" sz="11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</a:t>
            </a:r>
            <a:endParaRPr lang="en-US" sz="11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  <a:p>
            <a:pPr marL="1630644" lvl="3" eaLnBrk="1" hangingPunct="1">
              <a:buSzPct val="154000"/>
              <a:buBlip>
                <a:blip r:embed="rId2"/>
              </a:buBlip>
            </a:pPr>
            <a:r>
              <a:rPr lang="en-US" sz="14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Mathematical models to understand dynamics of influenza spread &amp; effects of intervention. parameters are obtained by fitting historical data.</a:t>
            </a:r>
            <a:endParaRPr lang="en-US" sz="14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  <a:p>
            <a:pPr marL="1630644" lvl="3" eaLnBrk="1" hangingPunct="1">
              <a:buSzPct val="154000"/>
              <a:buBlip>
                <a:blip r:embed="rId2"/>
              </a:buBlip>
            </a:pPr>
            <a:r>
              <a:rPr lang="en-US" sz="14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build an "OSN sensor model" which describes what would be observed on OSN if the population is infected as such and such." </a:t>
            </a:r>
            <a:endParaRPr lang="en-US" sz="14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  <a:p>
            <a:pPr marL="1630644" lvl="3" eaLnBrk="1" hangingPunct="1">
              <a:buSzPct val="154000"/>
              <a:buBlip>
                <a:blip r:embed="rId2"/>
              </a:buBlip>
            </a:pPr>
            <a:r>
              <a:rPr lang="en-US" sz="14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integrate real time OSN data with the prediction of mathematical models, to obtain a posterior estimate of the " infected state" of the population.</a:t>
            </a:r>
            <a:endParaRPr lang="en-US" sz="14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  <a:p>
            <a:pPr marL="1630644" lvl="3" eaLnBrk="1" hangingPunct="1">
              <a:buSzPct val="154000"/>
              <a:buBlip>
                <a:blip r:embed="rId2"/>
              </a:buBlip>
            </a:pPr>
            <a:r>
              <a:rPr lang="en-US" sz="14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possible parameter values not consistent with OSN observations are weighted less, while those consistent are weighted more. </a:t>
            </a:r>
            <a:endParaRPr lang="en-US" sz="14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  <a:p>
            <a:pPr marL="1630644" lvl="3" eaLnBrk="1" hangingPunct="1">
              <a:buSzPct val="154000"/>
              <a:buBlip>
                <a:blip r:embed="rId2"/>
              </a:buBlip>
            </a:pPr>
            <a:r>
              <a:rPr lang="en-US" sz="14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OSN data "sharpen" the prediction of mathematical models.</a:t>
            </a:r>
            <a:endParaRPr lang="en-US" sz="14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</p:txBody>
      </p:sp>
      <p:sp>
        <p:nvSpPr>
          <p:cNvPr id="20484" name="Line 3"/>
          <p:cNvSpPr>
            <a:spLocks noChangeShapeType="1"/>
          </p:cNvSpPr>
          <p:nvPr/>
        </p:nvSpPr>
        <p:spPr bwMode="auto">
          <a:xfrm rot="10800000" flipH="1">
            <a:off x="634009" y="1205508"/>
            <a:ext cx="7813477" cy="16744"/>
          </a:xfrm>
          <a:prstGeom prst="line">
            <a:avLst/>
          </a:prstGeom>
          <a:noFill/>
          <a:ln w="25400">
            <a:solidFill>
              <a:srgbClr val="342C29"/>
            </a:solidFill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1977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ChangeArrowheads="1"/>
          </p:cNvSpPr>
          <p:nvPr>
            <p:ph type="title"/>
          </p:nvPr>
        </p:nvSpPr>
        <p:spPr>
          <a:xfrm>
            <a:off x="892970" y="285750"/>
            <a:ext cx="7358063" cy="973336"/>
          </a:xfrm>
        </p:spPr>
        <p:txBody>
          <a:bodyPr/>
          <a:lstStyle/>
          <a:p>
            <a:pPr eaLnBrk="1" hangingPunct="1"/>
            <a:r>
              <a:rPr lang="en-US" sz="2500"/>
              <a:t>OSN Data Collection</a:t>
            </a:r>
          </a:p>
        </p:txBody>
      </p:sp>
      <p:sp>
        <p:nvSpPr>
          <p:cNvPr id="21507" name="Line 2"/>
          <p:cNvSpPr>
            <a:spLocks noChangeShapeType="1"/>
          </p:cNvSpPr>
          <p:nvPr/>
        </p:nvSpPr>
        <p:spPr bwMode="auto">
          <a:xfrm rot="10800000" flipH="1">
            <a:off x="634009" y="1169789"/>
            <a:ext cx="7813477" cy="16744"/>
          </a:xfrm>
          <a:prstGeom prst="line">
            <a:avLst/>
          </a:prstGeom>
          <a:noFill/>
          <a:ln w="25400">
            <a:solidFill>
              <a:srgbClr val="342C29"/>
            </a:solidFill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21508" name="Rectangle 3"/>
          <p:cNvSpPr>
            <a:spLocks/>
          </p:cNvSpPr>
          <p:nvPr/>
        </p:nvSpPr>
        <p:spPr bwMode="auto">
          <a:xfrm>
            <a:off x="1897558" y="5857875"/>
            <a:ext cx="5554266" cy="33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700">
                <a:solidFill>
                  <a:srgbClr val="000000"/>
                </a:solidFill>
                <a:latin typeface="Didot" charset="0"/>
                <a:ea typeface="Didot" charset="0"/>
                <a:cs typeface="Didot" charset="0"/>
                <a:sym typeface="Didot" charset="0"/>
              </a:rPr>
              <a:t>Design of the Facebook data collection engine / Crawler</a:t>
            </a:r>
          </a:p>
        </p:txBody>
      </p:sp>
      <p:sp>
        <p:nvSpPr>
          <p:cNvPr id="21509" name="Rectangle 4"/>
          <p:cNvSpPr>
            <a:spLocks/>
          </p:cNvSpPr>
          <p:nvPr/>
        </p:nvSpPr>
        <p:spPr bwMode="auto">
          <a:xfrm>
            <a:off x="785813" y="1553766"/>
            <a:ext cx="1366242" cy="1491258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>
            <a:solidFill>
              <a:srgbClr val="342C29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21510" name="Rectangle 5"/>
          <p:cNvSpPr>
            <a:spLocks/>
          </p:cNvSpPr>
          <p:nvPr/>
        </p:nvSpPr>
        <p:spPr bwMode="auto">
          <a:xfrm>
            <a:off x="908597" y="1857376"/>
            <a:ext cx="1125141" cy="89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1700">
                <a:solidFill>
                  <a:srgbClr val="FFFFFF"/>
                </a:solidFill>
                <a:latin typeface="Didot" charset="0"/>
                <a:ea typeface="Didot" charset="0"/>
                <a:cs typeface="Didot" charset="0"/>
                <a:sym typeface="Didot" charset="0"/>
              </a:rPr>
              <a:t>Facebook </a:t>
            </a:r>
            <a:br>
              <a:rPr lang="en-US" sz="1700">
                <a:solidFill>
                  <a:srgbClr val="FFFFFF"/>
                </a:solidFill>
                <a:latin typeface="Didot" charset="0"/>
                <a:ea typeface="Didot" charset="0"/>
                <a:cs typeface="Didot" charset="0"/>
                <a:sym typeface="Didot" charset="0"/>
              </a:rPr>
            </a:br>
            <a:r>
              <a:rPr lang="en-US" sz="1700">
                <a:solidFill>
                  <a:srgbClr val="FFFFFF"/>
                </a:solidFill>
                <a:latin typeface="Didot" charset="0"/>
                <a:ea typeface="Didot" charset="0"/>
                <a:cs typeface="Didot" charset="0"/>
                <a:sym typeface="Didot" charset="0"/>
              </a:rPr>
              <a:t>Search </a:t>
            </a:r>
            <a:br>
              <a:rPr lang="en-US" sz="1700">
                <a:solidFill>
                  <a:srgbClr val="FFFFFF"/>
                </a:solidFill>
                <a:latin typeface="Didot" charset="0"/>
                <a:ea typeface="Didot" charset="0"/>
                <a:cs typeface="Didot" charset="0"/>
                <a:sym typeface="Didot" charset="0"/>
              </a:rPr>
            </a:br>
            <a:r>
              <a:rPr lang="en-US" sz="1700">
                <a:solidFill>
                  <a:srgbClr val="FFFFFF"/>
                </a:solidFill>
                <a:latin typeface="Didot" charset="0"/>
                <a:ea typeface="Didot" charset="0"/>
                <a:cs typeface="Didot" charset="0"/>
                <a:sym typeface="Didot" charset="0"/>
              </a:rPr>
              <a:t>API</a:t>
            </a:r>
          </a:p>
        </p:txBody>
      </p:sp>
      <p:sp>
        <p:nvSpPr>
          <p:cNvPr id="21511" name="Rectangle 6"/>
          <p:cNvSpPr>
            <a:spLocks/>
          </p:cNvSpPr>
          <p:nvPr/>
        </p:nvSpPr>
        <p:spPr bwMode="auto">
          <a:xfrm>
            <a:off x="4438056" y="3446860"/>
            <a:ext cx="1678781" cy="2160984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>
            <a:solidFill>
              <a:srgbClr val="342C29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21512" name="Rectangle 7"/>
          <p:cNvSpPr>
            <a:spLocks/>
          </p:cNvSpPr>
          <p:nvPr/>
        </p:nvSpPr>
        <p:spPr bwMode="auto">
          <a:xfrm>
            <a:off x="2607469" y="1553766"/>
            <a:ext cx="1366242" cy="1491258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>
            <a:solidFill>
              <a:srgbClr val="342C29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21513" name="Rectangle 8"/>
          <p:cNvSpPr>
            <a:spLocks/>
          </p:cNvSpPr>
          <p:nvPr/>
        </p:nvSpPr>
        <p:spPr bwMode="auto">
          <a:xfrm>
            <a:off x="2598540" y="1710035"/>
            <a:ext cx="1384102" cy="1169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1700">
                <a:solidFill>
                  <a:srgbClr val="FFFFFF"/>
                </a:solidFill>
                <a:latin typeface="Didot" charset="0"/>
                <a:ea typeface="Didot" charset="0"/>
                <a:cs typeface="Didot" charset="0"/>
                <a:sym typeface="Didot" charset="0"/>
              </a:rPr>
              <a:t>Result Set </a:t>
            </a:r>
            <a:br>
              <a:rPr lang="en-US" sz="1700">
                <a:solidFill>
                  <a:srgbClr val="FFFFFF"/>
                </a:solidFill>
                <a:latin typeface="Didot" charset="0"/>
                <a:ea typeface="Didot" charset="0"/>
                <a:cs typeface="Didot" charset="0"/>
                <a:sym typeface="Didot" charset="0"/>
              </a:rPr>
            </a:br>
            <a:r>
              <a:rPr lang="en-US" sz="1700">
                <a:solidFill>
                  <a:srgbClr val="FFFFFF"/>
                </a:solidFill>
                <a:latin typeface="Didot" charset="0"/>
                <a:ea typeface="Didot" charset="0"/>
                <a:cs typeface="Didot" charset="0"/>
                <a:sym typeface="Didot" charset="0"/>
              </a:rPr>
              <a:t>(Public Posts)</a:t>
            </a:r>
            <a:br>
              <a:rPr lang="en-US" sz="1700">
                <a:solidFill>
                  <a:srgbClr val="FFFFFF"/>
                </a:solidFill>
                <a:latin typeface="Didot" charset="0"/>
                <a:ea typeface="Didot" charset="0"/>
                <a:cs typeface="Didot" charset="0"/>
                <a:sym typeface="Didot" charset="0"/>
              </a:rPr>
            </a:br>
            <a:r>
              <a:rPr lang="en-US" sz="1700">
                <a:solidFill>
                  <a:srgbClr val="FFFFFF"/>
                </a:solidFill>
                <a:latin typeface="Didot" charset="0"/>
                <a:ea typeface="Didot" charset="0"/>
                <a:cs typeface="Didot" charset="0"/>
                <a:sym typeface="Didot" charset="0"/>
              </a:rPr>
              <a:t>containing Keywords</a:t>
            </a:r>
          </a:p>
        </p:txBody>
      </p:sp>
      <p:sp>
        <p:nvSpPr>
          <p:cNvPr id="21514" name="AutoShape 9"/>
          <p:cNvSpPr>
            <a:spLocks/>
          </p:cNvSpPr>
          <p:nvPr/>
        </p:nvSpPr>
        <p:spPr bwMode="auto">
          <a:xfrm>
            <a:off x="4518422" y="1830587"/>
            <a:ext cx="1464469" cy="892969"/>
          </a:xfrm>
          <a:prstGeom prst="roundRect">
            <a:avLst>
              <a:gd name="adj" fmla="val 15000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25400">
            <a:solidFill>
              <a:srgbClr val="342C29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21515" name="Rectangle 10"/>
          <p:cNvSpPr>
            <a:spLocks/>
          </p:cNvSpPr>
          <p:nvPr/>
        </p:nvSpPr>
        <p:spPr bwMode="auto">
          <a:xfrm>
            <a:off x="4688087" y="1826122"/>
            <a:ext cx="1125141" cy="89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1700">
                <a:solidFill>
                  <a:srgbClr val="FFFFFF"/>
                </a:solidFill>
                <a:latin typeface="Didot" charset="0"/>
                <a:ea typeface="Didot" charset="0"/>
                <a:cs typeface="Didot" charset="0"/>
                <a:sym typeface="Didot" charset="0"/>
              </a:rPr>
              <a:t>HTML Content</a:t>
            </a:r>
            <a:br>
              <a:rPr lang="en-US" sz="1700">
                <a:solidFill>
                  <a:srgbClr val="FFFFFF"/>
                </a:solidFill>
                <a:latin typeface="Didot" charset="0"/>
                <a:ea typeface="Didot" charset="0"/>
                <a:cs typeface="Didot" charset="0"/>
                <a:sym typeface="Didot" charset="0"/>
              </a:rPr>
            </a:br>
            <a:r>
              <a:rPr lang="en-US" sz="1700">
                <a:solidFill>
                  <a:srgbClr val="FFFFFF"/>
                </a:solidFill>
                <a:latin typeface="Didot" charset="0"/>
                <a:ea typeface="Didot" charset="0"/>
                <a:cs typeface="Didot" charset="0"/>
                <a:sym typeface="Didot" charset="0"/>
              </a:rPr>
              <a:t>Scrapper</a:t>
            </a:r>
          </a:p>
        </p:txBody>
      </p:sp>
      <p:sp>
        <p:nvSpPr>
          <p:cNvPr id="21516" name="Line 11"/>
          <p:cNvSpPr>
            <a:spLocks noChangeShapeType="1"/>
          </p:cNvSpPr>
          <p:nvPr/>
        </p:nvSpPr>
        <p:spPr bwMode="auto">
          <a:xfrm rot="10800000">
            <a:off x="6009680" y="2258095"/>
            <a:ext cx="1571625" cy="1116"/>
          </a:xfrm>
          <a:prstGeom prst="line">
            <a:avLst/>
          </a:prstGeom>
          <a:noFill/>
          <a:ln w="25400">
            <a:solidFill>
              <a:srgbClr val="342C29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21517" name="Oval 12"/>
          <p:cNvSpPr>
            <a:spLocks/>
          </p:cNvSpPr>
          <p:nvPr/>
        </p:nvSpPr>
        <p:spPr bwMode="auto">
          <a:xfrm>
            <a:off x="7572376" y="2616399"/>
            <a:ext cx="884039" cy="366117"/>
          </a:xfrm>
          <a:prstGeom prst="ellips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>
            <a:solidFill>
              <a:srgbClr val="342C29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21518" name="Rectangle 13"/>
          <p:cNvSpPr>
            <a:spLocks/>
          </p:cNvSpPr>
          <p:nvPr/>
        </p:nvSpPr>
        <p:spPr bwMode="auto">
          <a:xfrm>
            <a:off x="7554517" y="1902023"/>
            <a:ext cx="901898" cy="892969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21519" name="Oval 14"/>
          <p:cNvSpPr>
            <a:spLocks/>
          </p:cNvSpPr>
          <p:nvPr/>
        </p:nvSpPr>
        <p:spPr bwMode="auto">
          <a:xfrm>
            <a:off x="7563445" y="1687711"/>
            <a:ext cx="884039" cy="330398"/>
          </a:xfrm>
          <a:prstGeom prst="ellips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>
            <a:solidFill>
              <a:srgbClr val="342C29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21520" name="Line 15"/>
          <p:cNvSpPr>
            <a:spLocks noChangeShapeType="1"/>
          </p:cNvSpPr>
          <p:nvPr/>
        </p:nvSpPr>
        <p:spPr bwMode="auto">
          <a:xfrm>
            <a:off x="8447484" y="1857376"/>
            <a:ext cx="8930" cy="955477"/>
          </a:xfrm>
          <a:prstGeom prst="line">
            <a:avLst/>
          </a:prstGeom>
          <a:noFill/>
          <a:ln w="25400">
            <a:solidFill>
              <a:srgbClr val="342C2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21521" name="Line 16"/>
          <p:cNvSpPr>
            <a:spLocks noChangeShapeType="1"/>
          </p:cNvSpPr>
          <p:nvPr/>
        </p:nvSpPr>
        <p:spPr bwMode="auto">
          <a:xfrm>
            <a:off x="7563445" y="1884164"/>
            <a:ext cx="8930" cy="937617"/>
          </a:xfrm>
          <a:prstGeom prst="line">
            <a:avLst/>
          </a:prstGeom>
          <a:noFill/>
          <a:ln w="25400">
            <a:solidFill>
              <a:srgbClr val="342C2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21522" name="Rectangle 17"/>
          <p:cNvSpPr>
            <a:spLocks/>
          </p:cNvSpPr>
          <p:nvPr/>
        </p:nvSpPr>
        <p:spPr bwMode="auto">
          <a:xfrm>
            <a:off x="7451824" y="1968996"/>
            <a:ext cx="1107281" cy="616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1700">
                <a:solidFill>
                  <a:srgbClr val="FFFFFF"/>
                </a:solidFill>
                <a:latin typeface="Didot" charset="0"/>
                <a:sym typeface="Didot" charset="0"/>
              </a:rPr>
              <a:t/>
            </a:r>
            <a:br>
              <a:rPr lang="en-US" sz="1700">
                <a:solidFill>
                  <a:srgbClr val="FFFFFF"/>
                </a:solidFill>
                <a:latin typeface="Didot" charset="0"/>
                <a:sym typeface="Didot" charset="0"/>
              </a:rPr>
            </a:br>
            <a:r>
              <a:rPr lang="en-US" sz="1700">
                <a:solidFill>
                  <a:srgbClr val="FFFFFF"/>
                </a:solidFill>
                <a:latin typeface="Didot" charset="0"/>
                <a:sym typeface="Didot" charset="0"/>
              </a:rPr>
              <a:t>Database</a:t>
            </a:r>
          </a:p>
        </p:txBody>
      </p:sp>
      <p:sp>
        <p:nvSpPr>
          <p:cNvPr id="21523" name="Line 18"/>
          <p:cNvSpPr>
            <a:spLocks noChangeShapeType="1"/>
          </p:cNvSpPr>
          <p:nvPr/>
        </p:nvSpPr>
        <p:spPr bwMode="auto">
          <a:xfrm rot="10800000" flipH="1">
            <a:off x="5232797" y="2750345"/>
            <a:ext cx="0" cy="669727"/>
          </a:xfrm>
          <a:prstGeom prst="line">
            <a:avLst/>
          </a:prstGeom>
          <a:noFill/>
          <a:ln w="25400">
            <a:solidFill>
              <a:srgbClr val="342C29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21524" name="Line 19"/>
          <p:cNvSpPr>
            <a:spLocks noChangeShapeType="1"/>
          </p:cNvSpPr>
          <p:nvPr/>
        </p:nvSpPr>
        <p:spPr bwMode="auto">
          <a:xfrm flipH="1">
            <a:off x="2169914" y="2303859"/>
            <a:ext cx="401836" cy="0"/>
          </a:xfrm>
          <a:prstGeom prst="line">
            <a:avLst/>
          </a:prstGeom>
          <a:noFill/>
          <a:ln w="25400">
            <a:solidFill>
              <a:srgbClr val="342C29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21525" name="Line 20"/>
          <p:cNvSpPr>
            <a:spLocks noChangeShapeType="1"/>
          </p:cNvSpPr>
          <p:nvPr/>
        </p:nvSpPr>
        <p:spPr bwMode="auto">
          <a:xfrm rot="10800000">
            <a:off x="3991571" y="2312789"/>
            <a:ext cx="500063" cy="0"/>
          </a:xfrm>
          <a:prstGeom prst="line">
            <a:avLst/>
          </a:prstGeom>
          <a:noFill/>
          <a:ln w="25400">
            <a:solidFill>
              <a:srgbClr val="342C29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21526" name="Line 21"/>
          <p:cNvSpPr>
            <a:spLocks noChangeShapeType="1"/>
          </p:cNvSpPr>
          <p:nvPr/>
        </p:nvSpPr>
        <p:spPr bwMode="auto">
          <a:xfrm flipH="1">
            <a:off x="7018734" y="2259212"/>
            <a:ext cx="8930" cy="2250281"/>
          </a:xfrm>
          <a:prstGeom prst="line">
            <a:avLst/>
          </a:prstGeom>
          <a:noFill/>
          <a:ln w="25400">
            <a:solidFill>
              <a:srgbClr val="342C29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21527" name="Line 22"/>
          <p:cNvSpPr>
            <a:spLocks noChangeShapeType="1"/>
          </p:cNvSpPr>
          <p:nvPr/>
        </p:nvSpPr>
        <p:spPr bwMode="auto">
          <a:xfrm rot="10800000">
            <a:off x="6116836" y="4499448"/>
            <a:ext cx="901898" cy="1116"/>
          </a:xfrm>
          <a:prstGeom prst="line">
            <a:avLst/>
          </a:prstGeom>
          <a:noFill/>
          <a:ln w="25400">
            <a:solidFill>
              <a:srgbClr val="342C2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21528" name="Rectangle 23"/>
          <p:cNvSpPr>
            <a:spLocks/>
          </p:cNvSpPr>
          <p:nvPr/>
        </p:nvSpPr>
        <p:spPr bwMode="auto">
          <a:xfrm>
            <a:off x="5815484" y="4478150"/>
            <a:ext cx="293670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mtClean="0">
                <a:solidFill>
                  <a:srgbClr val="000000"/>
                </a:solidFill>
                <a:latin typeface="Didot" charset="0"/>
                <a:ea typeface="Didot" charset="0"/>
                <a:cs typeface="Didot" charset="0"/>
                <a:sym typeface="Didot" charset="0"/>
              </a:rPr>
              <a:t>Profile Info , Location Details</a:t>
            </a:r>
          </a:p>
        </p:txBody>
      </p:sp>
      <p:sp>
        <p:nvSpPr>
          <p:cNvPr id="21529" name="Rectangle 24"/>
          <p:cNvSpPr>
            <a:spLocks/>
          </p:cNvSpPr>
          <p:nvPr/>
        </p:nvSpPr>
        <p:spPr bwMode="auto">
          <a:xfrm>
            <a:off x="5711532" y="1951048"/>
            <a:ext cx="21288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mtClean="0">
                <a:solidFill>
                  <a:srgbClr val="000000"/>
                </a:solidFill>
                <a:latin typeface="Didot" charset="0"/>
                <a:ea typeface="Didot" charset="0"/>
                <a:cs typeface="Didot" charset="0"/>
                <a:sym typeface="Didot" charset="0"/>
              </a:rPr>
              <a:t>Content , Timestamp</a:t>
            </a:r>
          </a:p>
        </p:txBody>
      </p:sp>
      <p:sp>
        <p:nvSpPr>
          <p:cNvPr id="21530" name="Rectangle 25"/>
          <p:cNvSpPr>
            <a:spLocks/>
          </p:cNvSpPr>
          <p:nvPr/>
        </p:nvSpPr>
        <p:spPr bwMode="auto">
          <a:xfrm>
            <a:off x="4382963" y="2942244"/>
            <a:ext cx="91050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mtClean="0">
                <a:solidFill>
                  <a:srgbClr val="000000"/>
                </a:solidFill>
                <a:latin typeface="Didot" charset="0"/>
                <a:ea typeface="Didot" charset="0"/>
                <a:cs typeface="Didot" charset="0"/>
                <a:sym typeface="Didot" charset="0"/>
              </a:rPr>
              <a:t>Profile Id</a:t>
            </a:r>
          </a:p>
        </p:txBody>
      </p:sp>
      <p:sp>
        <p:nvSpPr>
          <p:cNvPr id="21531" name="Rectangle 26"/>
          <p:cNvSpPr>
            <a:spLocks/>
          </p:cNvSpPr>
          <p:nvPr/>
        </p:nvSpPr>
        <p:spPr bwMode="auto">
          <a:xfrm>
            <a:off x="4419477" y="3515649"/>
            <a:ext cx="17617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1700">
                <a:solidFill>
                  <a:srgbClr val="FFFFFF"/>
                </a:solidFill>
                <a:latin typeface="Didot" charset="0"/>
                <a:ea typeface="Didot" charset="0"/>
                <a:cs typeface="Didot" charset="0"/>
                <a:sym typeface="Didot" charset="0"/>
              </a:rPr>
              <a:t>Facebook  Profile </a:t>
            </a:r>
            <a:br>
              <a:rPr lang="en-US" sz="1700">
                <a:solidFill>
                  <a:srgbClr val="FFFFFF"/>
                </a:solidFill>
                <a:latin typeface="Didot" charset="0"/>
                <a:ea typeface="Didot" charset="0"/>
                <a:cs typeface="Didot" charset="0"/>
                <a:sym typeface="Didot" charset="0"/>
              </a:rPr>
            </a:br>
            <a:r>
              <a:rPr lang="en-US" sz="1700">
                <a:solidFill>
                  <a:srgbClr val="FFFFFF"/>
                </a:solidFill>
                <a:latin typeface="Didot" charset="0"/>
                <a:ea typeface="Didot" charset="0"/>
                <a:cs typeface="Didot" charset="0"/>
                <a:sym typeface="Didot" charset="0"/>
              </a:rPr>
              <a:t>Scan Engine</a:t>
            </a:r>
          </a:p>
        </p:txBody>
      </p:sp>
      <p:sp>
        <p:nvSpPr>
          <p:cNvPr id="21532" name="AutoShape 27"/>
          <p:cNvSpPr>
            <a:spLocks/>
          </p:cNvSpPr>
          <p:nvPr/>
        </p:nvSpPr>
        <p:spPr bwMode="auto">
          <a:xfrm>
            <a:off x="4500563" y="4152305"/>
            <a:ext cx="1482328" cy="366117"/>
          </a:xfrm>
          <a:prstGeom prst="roundRect">
            <a:avLst>
              <a:gd name="adj" fmla="val 36583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25400">
            <a:solidFill>
              <a:srgbClr val="FAD2C3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mtClean="0">
                <a:solidFill>
                  <a:srgbClr val="FFFFFF"/>
                </a:solidFill>
                <a:latin typeface="Didot" charset="0"/>
                <a:ea typeface="Didot" charset="0"/>
                <a:cs typeface="Didot" charset="0"/>
                <a:sym typeface="Didot" charset="0"/>
              </a:rPr>
              <a:t>Individual Users</a:t>
            </a:r>
          </a:p>
        </p:txBody>
      </p:sp>
      <p:sp>
        <p:nvSpPr>
          <p:cNvPr id="21533" name="AutoShape 28"/>
          <p:cNvSpPr>
            <a:spLocks/>
          </p:cNvSpPr>
          <p:nvPr/>
        </p:nvSpPr>
        <p:spPr bwMode="auto">
          <a:xfrm>
            <a:off x="4491633" y="4625578"/>
            <a:ext cx="1482328" cy="366117"/>
          </a:xfrm>
          <a:prstGeom prst="roundRect">
            <a:avLst>
              <a:gd name="adj" fmla="val 36583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25400">
            <a:solidFill>
              <a:srgbClr val="FAD2C3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mtClean="0">
                <a:solidFill>
                  <a:srgbClr val="FFFFFF"/>
                </a:solidFill>
                <a:latin typeface="Didot" charset="0"/>
                <a:ea typeface="Didot" charset="0"/>
                <a:cs typeface="Didot" charset="0"/>
                <a:sym typeface="Didot" charset="0"/>
              </a:rPr>
              <a:t>Organizations</a:t>
            </a:r>
          </a:p>
        </p:txBody>
      </p:sp>
      <p:sp>
        <p:nvSpPr>
          <p:cNvPr id="21534" name="AutoShape 29"/>
          <p:cNvSpPr>
            <a:spLocks/>
          </p:cNvSpPr>
          <p:nvPr/>
        </p:nvSpPr>
        <p:spPr bwMode="auto">
          <a:xfrm>
            <a:off x="4491633" y="5098852"/>
            <a:ext cx="1482328" cy="366117"/>
          </a:xfrm>
          <a:prstGeom prst="roundRect">
            <a:avLst>
              <a:gd name="adj" fmla="val 36583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25400">
            <a:solidFill>
              <a:srgbClr val="FAD2C3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mtClean="0">
                <a:solidFill>
                  <a:srgbClr val="FFFFFF"/>
                </a:solidFill>
                <a:latin typeface="Didot" charset="0"/>
                <a:ea typeface="Didot" charset="0"/>
                <a:cs typeface="Didot" charset="0"/>
                <a:sym typeface="Didot" charset="0"/>
              </a:rPr>
              <a:t>Community</a:t>
            </a:r>
          </a:p>
        </p:txBody>
      </p:sp>
    </p:spTree>
    <p:extLst>
      <p:ext uri="{BB962C8B-B14F-4D97-AF65-F5344CB8AC3E}">
        <p14:creationId xmlns:p14="http://schemas.microsoft.com/office/powerpoint/2010/main" val="9559989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/>
          </p:cNvSpPr>
          <p:nvPr/>
        </p:nvSpPr>
        <p:spPr bwMode="auto">
          <a:xfrm>
            <a:off x="892970" y="285750"/>
            <a:ext cx="7358063" cy="97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500">
                <a:solidFill>
                  <a:srgbClr val="3F3F3F"/>
                </a:solidFill>
                <a:latin typeface="Didot" charset="0"/>
                <a:ea typeface="Didot" charset="0"/>
                <a:cs typeface="Didot" charset="0"/>
                <a:sym typeface="Didot" charset="0"/>
              </a:rPr>
              <a:t>Facebook Data Collection / Crawler</a:t>
            </a:r>
          </a:p>
        </p:txBody>
      </p:sp>
      <p:sp>
        <p:nvSpPr>
          <p:cNvPr id="22531" name="Line 2"/>
          <p:cNvSpPr>
            <a:spLocks noChangeShapeType="1"/>
          </p:cNvSpPr>
          <p:nvPr/>
        </p:nvSpPr>
        <p:spPr bwMode="auto">
          <a:xfrm rot="10800000" flipH="1">
            <a:off x="634009" y="1169789"/>
            <a:ext cx="7813477" cy="16744"/>
          </a:xfrm>
          <a:prstGeom prst="line">
            <a:avLst/>
          </a:prstGeom>
          <a:noFill/>
          <a:ln w="25400">
            <a:solidFill>
              <a:srgbClr val="342C29"/>
            </a:solidFill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22532" name="Rectangle 3"/>
          <p:cNvSpPr>
            <a:spLocks noChangeArrowheads="1"/>
          </p:cNvSpPr>
          <p:nvPr>
            <p:ph type="body" idx="1"/>
          </p:nvPr>
        </p:nvSpPr>
        <p:spPr>
          <a:xfrm>
            <a:off x="517922" y="1419820"/>
            <a:ext cx="4321969" cy="4938117"/>
          </a:xfrm>
        </p:spPr>
        <p:txBody>
          <a:bodyPr/>
          <a:lstStyle/>
          <a:p>
            <a:pPr marL="469884" eaLnBrk="1" hangingPunct="1">
              <a:buSzPct val="154000"/>
              <a:buBlip>
                <a:blip r:embed="rId2"/>
              </a:buBlip>
            </a:pPr>
            <a:r>
              <a:rPr lang="en-US" sz="14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Facebook Search Engine</a:t>
            </a:r>
            <a:endParaRPr lang="en-US" sz="14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  <a:p>
            <a:pPr marL="1005619" lvl="1" eaLnBrk="1" hangingPunct="1">
              <a:buSzPct val="154000"/>
              <a:buBlip>
                <a:blip r:embed="rId2"/>
              </a:buBlip>
            </a:pPr>
            <a:r>
              <a:rPr lang="en-US" sz="14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sign-in with a valid account. </a:t>
            </a:r>
            <a:endParaRPr lang="en-US" sz="14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  <a:p>
            <a:pPr marL="1005619" lvl="1" eaLnBrk="1" hangingPunct="1">
              <a:buSzPct val="154000"/>
              <a:buBlip>
                <a:blip r:embed="rId2"/>
              </a:buBlip>
            </a:pPr>
            <a:r>
              <a:rPr lang="en-US" sz="14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enter keyword to search with "Post by everyone" option to retrieve status updates and posts of users containing the keyword.</a:t>
            </a:r>
            <a:endParaRPr lang="en-US" sz="14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  <a:p>
            <a:pPr marL="469884" eaLnBrk="1" hangingPunct="1">
              <a:buSzPct val="154000"/>
              <a:buBlip>
                <a:blip r:embed="rId2"/>
              </a:buBlip>
            </a:pPr>
            <a:r>
              <a:rPr lang="en-US" sz="14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Result Set containing Keyword</a:t>
            </a:r>
            <a:endParaRPr lang="en-US" sz="14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  <a:p>
            <a:pPr marL="1005619" lvl="1" eaLnBrk="1" hangingPunct="1">
              <a:buSzPct val="154000"/>
              <a:buBlip>
                <a:blip r:embed="rId2"/>
              </a:buBlip>
            </a:pPr>
            <a:r>
              <a:rPr lang="en-US" sz="14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Privacy settings :- user can publish his post/update to friends, group, or everyone. </a:t>
            </a:r>
            <a:endParaRPr lang="en-US" sz="14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  <a:p>
            <a:pPr marL="1005619" lvl="1" eaLnBrk="1" hangingPunct="1">
              <a:buSzPct val="154000"/>
              <a:buBlip>
                <a:blip r:embed="rId2"/>
              </a:buBlip>
            </a:pPr>
            <a:r>
              <a:rPr lang="en-US" sz="14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The "everyone" option (default setting) makes corresponding updates available to public and searchable by Facebook search engine.</a:t>
            </a:r>
            <a:endParaRPr lang="en-US" sz="14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  <a:p>
            <a:pPr marL="1005619" lvl="1" eaLnBrk="1" hangingPunct="1">
              <a:buSzPct val="154000"/>
              <a:buBlip>
                <a:blip r:embed="rId2"/>
              </a:buBlip>
            </a:pPr>
            <a:r>
              <a:rPr lang="en-US" sz="14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Results are available for public viewing for limited time span. </a:t>
            </a:r>
            <a:r>
              <a:rPr lang="en-US" sz="1400"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rPr>
              <a:t/>
            </a:r>
            <a:br>
              <a:rPr lang="en-US" sz="1400"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rPr>
            </a:br>
            <a:endParaRPr lang="en-US" sz="14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</p:txBody>
      </p:sp>
      <p:grpSp>
        <p:nvGrpSpPr>
          <p:cNvPr id="22533" name="Group 4"/>
          <p:cNvGrpSpPr>
            <a:grpSpLocks/>
          </p:cNvGrpSpPr>
          <p:nvPr/>
        </p:nvGrpSpPr>
        <p:grpSpPr bwMode="auto">
          <a:xfrm>
            <a:off x="4848821" y="1290340"/>
            <a:ext cx="3696891" cy="4929188"/>
            <a:chOff x="0" y="0"/>
            <a:chExt cx="3312" cy="4416"/>
          </a:xfrm>
        </p:grpSpPr>
        <p:pic>
          <p:nvPicPr>
            <p:cNvPr id="22534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" r="36584" b="11714"/>
            <a:stretch>
              <a:fillRect/>
            </a:stretch>
          </p:blipFill>
          <p:spPr bwMode="auto">
            <a:xfrm>
              <a:off x="128" y="96"/>
              <a:ext cx="3056" cy="4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5" name="Picture 6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312" cy="4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982277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/>
          </p:cNvSpPr>
          <p:nvPr/>
        </p:nvSpPr>
        <p:spPr bwMode="auto">
          <a:xfrm>
            <a:off x="892970" y="285750"/>
            <a:ext cx="7358063" cy="97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500">
                <a:solidFill>
                  <a:srgbClr val="3F3F3F"/>
                </a:solidFill>
                <a:latin typeface="Didot" charset="0"/>
                <a:ea typeface="Didot" charset="0"/>
                <a:cs typeface="Didot" charset="0"/>
                <a:sym typeface="Didot" charset="0"/>
              </a:rPr>
              <a:t>Facebook Data Collection / Crawler</a:t>
            </a:r>
          </a:p>
        </p:txBody>
      </p:sp>
      <p:sp>
        <p:nvSpPr>
          <p:cNvPr id="23555" name="Line 2"/>
          <p:cNvSpPr>
            <a:spLocks noChangeShapeType="1"/>
          </p:cNvSpPr>
          <p:nvPr/>
        </p:nvSpPr>
        <p:spPr bwMode="auto">
          <a:xfrm rot="10800000" flipH="1">
            <a:off x="634009" y="1169789"/>
            <a:ext cx="7813477" cy="16744"/>
          </a:xfrm>
          <a:prstGeom prst="line">
            <a:avLst/>
          </a:prstGeom>
          <a:noFill/>
          <a:ln w="25400">
            <a:solidFill>
              <a:srgbClr val="342C29"/>
            </a:solidFill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23556" name="Rectangle 3"/>
          <p:cNvSpPr>
            <a:spLocks noChangeArrowheads="1"/>
          </p:cNvSpPr>
          <p:nvPr>
            <p:ph type="body" idx="1"/>
          </p:nvPr>
        </p:nvSpPr>
        <p:spPr>
          <a:xfrm>
            <a:off x="491133" y="1339453"/>
            <a:ext cx="8108156" cy="4464844"/>
          </a:xfrm>
        </p:spPr>
        <p:txBody>
          <a:bodyPr/>
          <a:lstStyle/>
          <a:p>
            <a:pPr marL="1318132" lvl="2" eaLnBrk="1" hangingPunct="1">
              <a:buSzPct val="154000"/>
              <a:buBlip>
                <a:blip r:embed="rId2"/>
              </a:buBlip>
            </a:pPr>
            <a:r>
              <a:rPr lang="en-US" sz="14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HTML Content Scrapper </a:t>
            </a:r>
            <a:endParaRPr lang="en-US" sz="14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  <a:p>
            <a:pPr marL="1630644" lvl="3" eaLnBrk="1" hangingPunct="1">
              <a:buSzPct val="154000"/>
              <a:buBlip>
                <a:blip r:embed="rId2"/>
              </a:buBlip>
            </a:pPr>
            <a:r>
              <a:rPr lang="en-US" sz="14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a screen scrapper for web pages. </a:t>
            </a:r>
            <a:endParaRPr lang="en-US" sz="14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  <a:p>
            <a:pPr marL="1630644" lvl="3" eaLnBrk="1" hangingPunct="1">
              <a:buSzPct val="154000"/>
              <a:buBlip>
                <a:blip r:embed="rId2"/>
              </a:buBlip>
            </a:pPr>
            <a:r>
              <a:rPr lang="en-US" sz="14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extract useful information out of posts that are returned as result set from the keyword search. </a:t>
            </a:r>
            <a:endParaRPr lang="en-US" sz="14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  <a:p>
            <a:pPr marL="1630644" lvl="3" eaLnBrk="1" hangingPunct="1">
              <a:buSzPct val="154000"/>
              <a:buBlip>
                <a:blip r:embed="rId2"/>
              </a:buBlip>
            </a:pPr>
            <a:r>
              <a:rPr lang="en-US" sz="14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Search response HTML content is input onto DOM Parser/Regular expression matcher and techniques of pattern matching are applied. </a:t>
            </a:r>
            <a:endParaRPr lang="en-US" sz="14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  <a:p>
            <a:pPr marL="1630644" lvl="3" eaLnBrk="1" hangingPunct="1">
              <a:buSzPct val="154000"/>
              <a:buBlip>
                <a:blip r:embed="rId2"/>
              </a:buBlip>
            </a:pPr>
            <a:r>
              <a:rPr lang="en-US" sz="14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retrieve </a:t>
            </a:r>
            <a:endParaRPr lang="en-US" sz="14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  <a:p>
            <a:pPr marL="1943155" lvl="4" eaLnBrk="1" hangingPunct="1">
              <a:buSzPct val="154000"/>
              <a:buBlip>
                <a:blip r:embed="rId2"/>
              </a:buBlip>
            </a:pPr>
            <a:r>
              <a:rPr lang="en-US" sz="14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profile ID</a:t>
            </a:r>
            <a:endParaRPr lang="en-US" sz="14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  <a:p>
            <a:pPr marL="1943155" lvl="4" eaLnBrk="1" hangingPunct="1">
              <a:buSzPct val="154000"/>
              <a:buBlip>
                <a:blip r:embed="rId2"/>
              </a:buBlip>
            </a:pPr>
            <a:r>
              <a:rPr lang="en-US" sz="14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time-stamp of the post</a:t>
            </a:r>
            <a:endParaRPr lang="en-US" sz="14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  <a:p>
            <a:pPr marL="1943155" lvl="4" eaLnBrk="1" hangingPunct="1">
              <a:buSzPct val="154000"/>
              <a:buBlip>
                <a:blip r:embed="rId2"/>
              </a:buBlip>
            </a:pPr>
            <a:r>
              <a:rPr lang="en-US" sz="14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post content {with story_id}.</a:t>
            </a:r>
            <a:endParaRPr lang="en-US" sz="14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5646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>
            <a:spLocks/>
          </p:cNvSpPr>
          <p:nvPr/>
        </p:nvSpPr>
        <p:spPr bwMode="auto">
          <a:xfrm>
            <a:off x="892970" y="285750"/>
            <a:ext cx="7358063" cy="97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500">
                <a:solidFill>
                  <a:srgbClr val="3F3F3F"/>
                </a:solidFill>
                <a:latin typeface="Didot" charset="0"/>
                <a:ea typeface="Didot" charset="0"/>
                <a:cs typeface="Didot" charset="0"/>
                <a:sym typeface="Didot" charset="0"/>
              </a:rPr>
              <a:t>Facebook Data Collection / Crawler</a:t>
            </a:r>
          </a:p>
        </p:txBody>
      </p:sp>
      <p:sp>
        <p:nvSpPr>
          <p:cNvPr id="24579" name="Line 2"/>
          <p:cNvSpPr>
            <a:spLocks noChangeShapeType="1"/>
          </p:cNvSpPr>
          <p:nvPr/>
        </p:nvSpPr>
        <p:spPr bwMode="auto">
          <a:xfrm rot="10800000" flipH="1">
            <a:off x="634009" y="1169789"/>
            <a:ext cx="7813477" cy="16744"/>
          </a:xfrm>
          <a:prstGeom prst="line">
            <a:avLst/>
          </a:prstGeom>
          <a:noFill/>
          <a:ln w="25400">
            <a:solidFill>
              <a:srgbClr val="342C29"/>
            </a:solidFill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24580" name="Rectangle 3"/>
          <p:cNvSpPr>
            <a:spLocks noChangeArrowheads="1"/>
          </p:cNvSpPr>
          <p:nvPr>
            <p:ph type="body" idx="1"/>
          </p:nvPr>
        </p:nvSpPr>
        <p:spPr>
          <a:xfrm>
            <a:off x="491133" y="1437680"/>
            <a:ext cx="8108156" cy="4464844"/>
          </a:xfrm>
        </p:spPr>
        <p:txBody>
          <a:bodyPr/>
          <a:lstStyle/>
          <a:p>
            <a:pPr marL="1318132" lvl="2" eaLnBrk="1" hangingPunct="1">
              <a:buSzPct val="154000"/>
              <a:buBlip>
                <a:blip r:embed="rId2"/>
              </a:buBlip>
            </a:pPr>
            <a:r>
              <a:rPr lang="en-US" sz="14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Facebook Profile Scan Engine</a:t>
            </a:r>
            <a:endParaRPr lang="en-US" sz="14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  <a:p>
            <a:pPr marL="1630644" lvl="3" eaLnBrk="1" hangingPunct="1">
              <a:buSzPct val="154000"/>
              <a:buBlip>
                <a:blip r:embed="rId2"/>
              </a:buBlip>
            </a:pPr>
            <a:r>
              <a:rPr lang="en-US" sz="14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Given a profile ID, we will retrieve the detailed information of the profile</a:t>
            </a:r>
            <a:endParaRPr lang="en-US" sz="14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  <a:p>
            <a:pPr marL="1943155" lvl="4" eaLnBrk="1" hangingPunct="1">
              <a:buSzPct val="154000"/>
              <a:buBlip>
                <a:blip r:embed="rId2"/>
              </a:buBlip>
            </a:pPr>
            <a:r>
              <a:rPr lang="en-US" sz="14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name</a:t>
            </a:r>
            <a:endParaRPr lang="en-US" sz="14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  <a:p>
            <a:pPr marL="1943155" lvl="4" eaLnBrk="1" hangingPunct="1">
              <a:buSzPct val="154000"/>
              <a:buBlip>
                <a:blip r:embed="rId2"/>
              </a:buBlip>
            </a:pPr>
            <a:r>
              <a:rPr lang="en-US" sz="14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gender</a:t>
            </a:r>
            <a:endParaRPr lang="en-US" sz="14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  <a:p>
            <a:pPr marL="1943155" lvl="4" eaLnBrk="1" hangingPunct="1">
              <a:buSzPct val="154000"/>
              <a:buBlip>
                <a:blip r:embed="rId2"/>
              </a:buBlip>
            </a:pPr>
            <a:r>
              <a:rPr lang="en-US" sz="14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age</a:t>
            </a:r>
            <a:endParaRPr lang="en-US" sz="14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  <a:p>
            <a:pPr marL="1943155" lvl="4" eaLnBrk="1" hangingPunct="1">
              <a:buSzPct val="154000"/>
              <a:buBlip>
                <a:blip r:embed="rId2"/>
              </a:buBlip>
            </a:pPr>
            <a:r>
              <a:rPr lang="en-US" sz="14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affiliations (school, work, region)</a:t>
            </a:r>
            <a:endParaRPr lang="en-US" sz="14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  <a:p>
            <a:pPr marL="1943155" lvl="4" eaLnBrk="1" hangingPunct="1">
              <a:buSzPct val="154000"/>
              <a:buBlip>
                <a:blip r:embed="rId2"/>
              </a:buBlip>
            </a:pPr>
            <a:r>
              <a:rPr lang="en-US" sz="14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birthday</a:t>
            </a:r>
            <a:endParaRPr lang="en-US" sz="14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  <a:p>
            <a:pPr marL="1943155" lvl="4" eaLnBrk="1" hangingPunct="1">
              <a:buSzPct val="154000"/>
              <a:buBlip>
                <a:blip r:embed="rId2"/>
              </a:buBlip>
            </a:pPr>
            <a:r>
              <a:rPr lang="en-US" sz="14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location</a:t>
            </a:r>
            <a:endParaRPr lang="en-US" sz="14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  <a:p>
            <a:pPr marL="1943155" lvl="4" eaLnBrk="1" hangingPunct="1">
              <a:buSzPct val="154000"/>
              <a:buBlip>
                <a:blip r:embed="rId2"/>
              </a:buBlip>
            </a:pPr>
            <a:r>
              <a:rPr lang="en-US" sz="14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education history</a:t>
            </a:r>
            <a:endParaRPr lang="en-US" sz="14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  <a:p>
            <a:pPr marL="1943155" lvl="4" eaLnBrk="1" hangingPunct="1">
              <a:buSzPct val="154000"/>
              <a:buBlip>
                <a:blip r:embed="rId2"/>
              </a:buBlip>
            </a:pPr>
            <a:r>
              <a:rPr lang="en-US" sz="14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friends count.</a:t>
            </a:r>
            <a:endParaRPr lang="en-US" sz="14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  <a:p>
            <a:pPr marL="1943155" lvl="4" eaLnBrk="1" hangingPunct="1">
              <a:buSzPct val="154000"/>
              <a:buBlip>
                <a:blip r:embed="rId2"/>
              </a:buBlip>
            </a:pPr>
            <a:r>
              <a:rPr lang="en-US" sz="14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Profile last update time. </a:t>
            </a:r>
            <a:endParaRPr lang="en-US" sz="14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  <a:p>
            <a:pPr marL="1630644" lvl="3" eaLnBrk="1" hangingPunct="1">
              <a:buSzPct val="154000"/>
              <a:buBlip>
                <a:blip r:embed="rId2"/>
              </a:buBlip>
            </a:pPr>
            <a:r>
              <a:rPr lang="en-US" sz="14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profile may belong to an individual user, an organization, or a community.</a:t>
            </a:r>
            <a:endParaRPr lang="en-US" sz="14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8241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/>
          </p:cNvSpPr>
          <p:nvPr/>
        </p:nvSpPr>
        <p:spPr bwMode="auto">
          <a:xfrm>
            <a:off x="892970" y="285750"/>
            <a:ext cx="7358063" cy="97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500">
                <a:solidFill>
                  <a:srgbClr val="3F3F3F"/>
                </a:solidFill>
                <a:latin typeface="Didot" charset="0"/>
                <a:ea typeface="Didot" charset="0"/>
                <a:cs typeface="Didot" charset="0"/>
                <a:sym typeface="Didot" charset="0"/>
              </a:rPr>
              <a:t>Constraints in OSN Data Collection </a:t>
            </a:r>
          </a:p>
        </p:txBody>
      </p:sp>
      <p:sp>
        <p:nvSpPr>
          <p:cNvPr id="25603" name="Line 2"/>
          <p:cNvSpPr>
            <a:spLocks noChangeShapeType="1"/>
          </p:cNvSpPr>
          <p:nvPr/>
        </p:nvSpPr>
        <p:spPr bwMode="auto">
          <a:xfrm rot="10800000" flipH="1">
            <a:off x="634009" y="1169789"/>
            <a:ext cx="7813477" cy="16744"/>
          </a:xfrm>
          <a:prstGeom prst="line">
            <a:avLst/>
          </a:prstGeom>
          <a:noFill/>
          <a:ln w="25400">
            <a:solidFill>
              <a:srgbClr val="342C29"/>
            </a:solidFill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25604" name="Rectangle 3"/>
          <p:cNvSpPr>
            <a:spLocks noChangeArrowheads="1"/>
          </p:cNvSpPr>
          <p:nvPr>
            <p:ph type="body" idx="1"/>
          </p:nvPr>
        </p:nvSpPr>
        <p:spPr>
          <a:xfrm>
            <a:off x="491133" y="1589484"/>
            <a:ext cx="7474148" cy="3866555"/>
          </a:xfrm>
        </p:spPr>
        <p:txBody>
          <a:bodyPr/>
          <a:lstStyle/>
          <a:p>
            <a:pPr marL="1318132" lvl="2" eaLnBrk="1" hangingPunct="1">
              <a:buSzPct val="154000"/>
              <a:buBlip>
                <a:blip r:embed="rId2"/>
              </a:buBlip>
            </a:pPr>
            <a:r>
              <a:rPr lang="en-US" sz="14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Search Rate Limit </a:t>
            </a:r>
            <a:endParaRPr lang="en-US" sz="14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  <a:p>
            <a:pPr marL="1318132" lvl="2" eaLnBrk="1" hangingPunct="1">
              <a:buSzPct val="154000"/>
              <a:buBlip>
                <a:blip r:embed="rId2"/>
              </a:buBlip>
            </a:pPr>
            <a:r>
              <a:rPr lang="en-US" sz="14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Return Result Limit </a:t>
            </a:r>
            <a:endParaRPr lang="en-US" sz="14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  <a:p>
            <a:pPr marL="1318132" lvl="2" eaLnBrk="1" hangingPunct="1">
              <a:buSzPct val="154000"/>
              <a:buBlip>
                <a:blip r:embed="rId2"/>
              </a:buBlip>
            </a:pPr>
            <a:r>
              <a:rPr lang="en-US" sz="14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User Activity Pattern</a:t>
            </a:r>
            <a:endParaRPr lang="en-US" sz="14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  <a:p>
            <a:pPr marL="1630644" lvl="3" eaLnBrk="1" hangingPunct="1">
              <a:buSzPct val="154000"/>
              <a:buBlip>
                <a:blip r:embed="rId2"/>
              </a:buBlip>
            </a:pPr>
            <a:r>
              <a:rPr lang="en-US" sz="14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disparities in user activities </a:t>
            </a:r>
            <a:endParaRPr lang="en-US" sz="14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  <a:p>
            <a:pPr marL="1943155" lvl="4" eaLnBrk="1" hangingPunct="1">
              <a:buSzPct val="154000"/>
              <a:buBlip>
                <a:blip r:embed="rId2"/>
              </a:buBlip>
            </a:pPr>
            <a:r>
              <a:rPr lang="en-US" sz="14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different hours of the day</a:t>
            </a:r>
            <a:endParaRPr lang="en-US" sz="14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  <a:p>
            <a:pPr marL="1943155" lvl="4" eaLnBrk="1" hangingPunct="1">
              <a:buSzPct val="154000"/>
              <a:buBlip>
                <a:blip r:embed="rId2"/>
              </a:buBlip>
            </a:pPr>
            <a:r>
              <a:rPr lang="en-US" sz="14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days of a week</a:t>
            </a:r>
            <a:endParaRPr lang="en-US" sz="14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  <a:p>
            <a:pPr marL="1943155" lvl="4" eaLnBrk="1" hangingPunct="1">
              <a:buSzPct val="154000"/>
              <a:buBlip>
                <a:blip r:embed="rId2"/>
              </a:buBlip>
            </a:pPr>
            <a:r>
              <a:rPr lang="en-US" sz="14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special holidays.</a:t>
            </a:r>
            <a:endParaRPr lang="en-US" sz="14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  <a:p>
            <a:pPr marL="1318132" lvl="2" eaLnBrk="1" hangingPunct="1">
              <a:buSzPct val="154000"/>
              <a:buBlip>
                <a:blip r:embed="rId2"/>
              </a:buBlip>
            </a:pPr>
            <a:r>
              <a:rPr lang="en-US" sz="14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Continuous Data Collection/ prevent Data Loss  </a:t>
            </a:r>
            <a:endParaRPr lang="en-US" sz="14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  <a:p>
            <a:pPr marL="1630644" lvl="3" eaLnBrk="1" hangingPunct="1">
              <a:buSzPct val="154000"/>
              <a:buBlip>
                <a:blip r:embed="rId2"/>
              </a:buBlip>
            </a:pPr>
            <a:r>
              <a:rPr lang="en-US" sz="14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schedule search time to guarantee complete set of blog posts containing the keywords, no gap in the collected data.</a:t>
            </a:r>
            <a:endParaRPr lang="en-US" sz="14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3737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/>
          </p:cNvSpPr>
          <p:nvPr/>
        </p:nvSpPr>
        <p:spPr bwMode="auto">
          <a:xfrm>
            <a:off x="892970" y="285750"/>
            <a:ext cx="7358063" cy="97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500">
                <a:solidFill>
                  <a:srgbClr val="3F3F3F"/>
                </a:solidFill>
                <a:latin typeface="Didot" charset="0"/>
                <a:ea typeface="Didot" charset="0"/>
                <a:cs typeface="Didot" charset="0"/>
                <a:sym typeface="Didot" charset="0"/>
              </a:rPr>
              <a:t>Mitigation </a:t>
            </a:r>
          </a:p>
        </p:txBody>
      </p:sp>
      <p:sp>
        <p:nvSpPr>
          <p:cNvPr id="26627" name="Line 2"/>
          <p:cNvSpPr>
            <a:spLocks noChangeShapeType="1"/>
          </p:cNvSpPr>
          <p:nvPr/>
        </p:nvSpPr>
        <p:spPr bwMode="auto">
          <a:xfrm rot="10800000" flipH="1">
            <a:off x="634009" y="1169789"/>
            <a:ext cx="7813477" cy="16744"/>
          </a:xfrm>
          <a:prstGeom prst="line">
            <a:avLst/>
          </a:prstGeom>
          <a:noFill/>
          <a:ln w="25400">
            <a:solidFill>
              <a:srgbClr val="342C29"/>
            </a:solidFill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26628" name="Rectangle 3"/>
          <p:cNvSpPr>
            <a:spLocks noChangeArrowheads="1"/>
          </p:cNvSpPr>
          <p:nvPr>
            <p:ph type="body" idx="1"/>
          </p:nvPr>
        </p:nvSpPr>
        <p:spPr>
          <a:xfrm>
            <a:off x="491133" y="1401962"/>
            <a:ext cx="8108156" cy="3687961"/>
          </a:xfrm>
        </p:spPr>
        <p:txBody>
          <a:bodyPr/>
          <a:lstStyle/>
          <a:p>
            <a:pPr marL="1318132" lvl="2" eaLnBrk="1" hangingPunct="1">
              <a:buSzPct val="154000"/>
              <a:buBlip>
                <a:blip r:embed="rId2"/>
              </a:buBlip>
            </a:pPr>
            <a:r>
              <a:rPr lang="en-US" sz="17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Search Rate Limit Constraint Resolution</a:t>
            </a:r>
            <a:endParaRPr lang="en-US" sz="13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  <a:p>
            <a:pPr marL="1630644" lvl="3" eaLnBrk="1" hangingPunct="1">
              <a:buSzPct val="154000"/>
              <a:buBlip>
                <a:blip r:embed="rId2"/>
              </a:buBlip>
            </a:pPr>
            <a:r>
              <a:rPr lang="en-US" sz="14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launch multiple concurrent search sessions from different IP addresses. </a:t>
            </a:r>
            <a:endParaRPr lang="en-US" sz="14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  <a:p>
            <a:pPr marL="1630644" lvl="3" eaLnBrk="1" hangingPunct="1">
              <a:buSzPct val="154000"/>
              <a:buBlip>
                <a:blip r:embed="rId2"/>
              </a:buBlip>
            </a:pPr>
            <a:r>
              <a:rPr lang="en-US" sz="14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to coordinate among themselves and collect data at different time intervals so that each session is within the search rate limit. </a:t>
            </a:r>
            <a:endParaRPr lang="en-US" sz="17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  <a:p>
            <a:pPr marL="1318132" lvl="2" eaLnBrk="1" hangingPunct="1">
              <a:buSzPct val="154000"/>
              <a:buBlip>
                <a:blip r:embed="rId2"/>
              </a:buBlip>
            </a:pPr>
            <a:r>
              <a:rPr lang="en-US" sz="17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Return Result Limit</a:t>
            </a:r>
            <a:endParaRPr lang="en-US" sz="17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  <a:p>
            <a:pPr marL="1630644" lvl="3" eaLnBrk="1" hangingPunct="1">
              <a:buSzPct val="154000"/>
              <a:buBlip>
                <a:blip r:embed="rId2"/>
              </a:buBlip>
            </a:pPr>
            <a:r>
              <a:rPr lang="en-US" sz="14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continuous http request and store response. </a:t>
            </a:r>
            <a:endParaRPr lang="en-US" sz="17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  <a:p>
            <a:pPr marL="1318132" lvl="2" eaLnBrk="1" hangingPunct="1">
              <a:buSzPct val="154000"/>
              <a:buBlip>
                <a:blip r:embed="rId2"/>
              </a:buBlip>
            </a:pPr>
            <a:r>
              <a:rPr lang="en-US" sz="17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Continuous Data Collection mechanism</a:t>
            </a:r>
            <a:endParaRPr lang="en-US" sz="17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8556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ChangeArrowheads="1"/>
          </p:cNvSpPr>
          <p:nvPr>
            <p:ph type="body" idx="1"/>
          </p:nvPr>
        </p:nvSpPr>
        <p:spPr>
          <a:xfrm>
            <a:off x="491133" y="1339453"/>
            <a:ext cx="8108156" cy="4464844"/>
          </a:xfrm>
        </p:spPr>
        <p:txBody>
          <a:bodyPr/>
          <a:lstStyle/>
          <a:p>
            <a:pPr marL="1005619" lvl="1" eaLnBrk="1" hangingPunct="1">
              <a:buSzPct val="154000"/>
              <a:buBlip>
                <a:blip r:embed="rId2"/>
              </a:buBlip>
            </a:pPr>
            <a:r>
              <a:rPr lang="en-US" sz="17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EWMA Scheduling Mechanism to prevent data Loss</a:t>
            </a:r>
            <a:endParaRPr lang="en-US" sz="13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  <a:p>
            <a:pPr marL="1318132" lvl="2" eaLnBrk="1" hangingPunct="1">
              <a:buSzPct val="154000"/>
              <a:buBlip>
                <a:blip r:embed="rId2"/>
              </a:buBlip>
            </a:pPr>
            <a:r>
              <a:rPr lang="en-US" sz="14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volume of returned search results determine no. of active search sessions . </a:t>
            </a:r>
            <a:endParaRPr lang="en-US" sz="14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  <a:p>
            <a:pPr marL="1318132" lvl="2" eaLnBrk="1" hangingPunct="1">
              <a:buSzPct val="154000"/>
              <a:buBlip>
                <a:blip r:embed="rId2"/>
              </a:buBlip>
            </a:pPr>
            <a:r>
              <a:rPr lang="en-US" sz="14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Denote the estimated average and current search result volume at search round k by v(k) and u(k), respectively, α is the smoothing factor that reflects the weight of the previous estimate. EWMA(search result volume) is computed as follows:</a:t>
            </a:r>
            <a:r>
              <a:rPr lang="en-US" sz="1300"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rPr>
              <a:t/>
            </a:r>
            <a:br>
              <a:rPr lang="en-US" sz="1300"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rPr>
            </a:br>
            <a:r>
              <a:rPr lang="en-US" sz="1300"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rPr>
              <a:t/>
            </a:r>
            <a:br>
              <a:rPr lang="en-US" sz="1300"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rPr>
            </a:br>
            <a:r>
              <a:rPr lang="en-US" sz="1300"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rPr>
              <a:t/>
            </a:r>
            <a:br>
              <a:rPr lang="en-US" sz="1300"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rPr>
            </a:br>
            <a:r>
              <a:rPr lang="en-US" sz="13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                                v(k) = αv(k-1) + (1 - α)u(k)</a:t>
            </a:r>
            <a:r>
              <a:rPr lang="en-US" sz="1300"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rPr>
              <a:t/>
            </a:r>
            <a:br>
              <a:rPr lang="en-US" sz="1300"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rPr>
            </a:br>
            <a:endParaRPr lang="en-US" sz="13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  <a:p>
            <a:pPr marL="1318132" lvl="2" eaLnBrk="1" hangingPunct="1">
              <a:buSzPct val="154000"/>
              <a:buBlip>
                <a:blip r:embed="rId2"/>
              </a:buBlip>
            </a:pPr>
            <a:r>
              <a:rPr lang="en-US" sz="14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If the required rate exceeds the rate limit, new search sessions will be triggered to share the load. </a:t>
            </a:r>
            <a:endParaRPr lang="en-US" sz="14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  <a:p>
            <a:pPr marL="1318132" lvl="2" eaLnBrk="1" hangingPunct="1">
              <a:buSzPct val="154000"/>
              <a:buBlip>
                <a:blip r:embed="rId2"/>
              </a:buBlip>
            </a:pPr>
            <a:r>
              <a:rPr lang="en-US" sz="14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When the search result volume becomes lighter, the number of active search sessions will be reduced.</a:t>
            </a:r>
            <a:endParaRPr lang="en-US" sz="14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</p:txBody>
      </p:sp>
      <p:sp>
        <p:nvSpPr>
          <p:cNvPr id="27651" name="Line 2"/>
          <p:cNvSpPr>
            <a:spLocks noChangeShapeType="1"/>
          </p:cNvSpPr>
          <p:nvPr/>
        </p:nvSpPr>
        <p:spPr bwMode="auto">
          <a:xfrm rot="10800000" flipH="1">
            <a:off x="741165" y="1321594"/>
            <a:ext cx="7813477" cy="16744"/>
          </a:xfrm>
          <a:prstGeom prst="line">
            <a:avLst/>
          </a:prstGeom>
          <a:noFill/>
          <a:ln w="25400">
            <a:solidFill>
              <a:srgbClr val="342C29"/>
            </a:solidFill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27652" name="Rectangle 3"/>
          <p:cNvSpPr>
            <a:spLocks/>
          </p:cNvSpPr>
          <p:nvPr/>
        </p:nvSpPr>
        <p:spPr bwMode="auto">
          <a:xfrm>
            <a:off x="776884" y="437555"/>
            <a:ext cx="7358063" cy="97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500">
                <a:solidFill>
                  <a:srgbClr val="4D4D4D"/>
                </a:solidFill>
                <a:latin typeface="Didot" charset="0"/>
                <a:ea typeface="Didot" charset="0"/>
                <a:cs typeface="Didot" charset="0"/>
                <a:sym typeface="Didot" charset="0"/>
              </a:rPr>
              <a:t>Exponentially Weighted Moving Average (EWMA) scheme in </a:t>
            </a:r>
            <a:r>
              <a:rPr lang="en-US" sz="2500">
                <a:solidFill>
                  <a:srgbClr val="3F3F3F"/>
                </a:solidFill>
                <a:latin typeface="Didot" charset="0"/>
                <a:ea typeface="Didot" charset="0"/>
                <a:cs typeface="Didot" charset="0"/>
                <a:sym typeface="Didot" charset="0"/>
              </a:rPr>
              <a:t>OSN Data Collection </a:t>
            </a:r>
          </a:p>
        </p:txBody>
      </p:sp>
      <p:sp>
        <p:nvSpPr>
          <p:cNvPr id="27653" name="AutoShape 4"/>
          <p:cNvSpPr>
            <a:spLocks/>
          </p:cNvSpPr>
          <p:nvPr/>
        </p:nvSpPr>
        <p:spPr bwMode="auto">
          <a:xfrm>
            <a:off x="3125392" y="3589734"/>
            <a:ext cx="2446734" cy="401836"/>
          </a:xfrm>
          <a:prstGeom prst="roundRect">
            <a:avLst>
              <a:gd name="adj" fmla="val 33333"/>
            </a:avLst>
          </a:prstGeom>
          <a:noFill/>
          <a:ln w="25400">
            <a:solidFill>
              <a:srgbClr val="342C2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9853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ChangeArrowheads="1"/>
          </p:cNvSpPr>
          <p:nvPr>
            <p:ph type="title"/>
          </p:nvPr>
        </p:nvSpPr>
        <p:spPr>
          <a:xfrm>
            <a:off x="892970" y="473274"/>
            <a:ext cx="7358063" cy="767953"/>
          </a:xfrm>
        </p:spPr>
        <p:txBody>
          <a:bodyPr/>
          <a:lstStyle/>
          <a:p>
            <a:pPr eaLnBrk="1" hangingPunct="1"/>
            <a:r>
              <a:rPr lang="en-US" sz="2500"/>
              <a:t>Detection and Prediction (SIR Model)</a:t>
            </a:r>
          </a:p>
        </p:txBody>
      </p:sp>
      <p:sp>
        <p:nvSpPr>
          <p:cNvPr id="28675" name="Rectangle 2"/>
          <p:cNvSpPr>
            <a:spLocks noChangeArrowheads="1"/>
          </p:cNvSpPr>
          <p:nvPr>
            <p:ph type="body" idx="1"/>
          </p:nvPr>
        </p:nvSpPr>
        <p:spPr>
          <a:xfrm>
            <a:off x="669727" y="1348384"/>
            <a:ext cx="4795242" cy="5286375"/>
          </a:xfrm>
        </p:spPr>
        <p:txBody>
          <a:bodyPr/>
          <a:lstStyle/>
          <a:p>
            <a:pPr marL="469884" eaLnBrk="1" hangingPunct="1">
              <a:buSzPct val="154000"/>
              <a:buBlip>
                <a:blip r:embed="rId2"/>
              </a:buBlip>
            </a:pPr>
            <a:r>
              <a:rPr lang="en-US" sz="14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Susceptible-Infectious-Removed (SIR) model where the dynamics of the population in each compartment is described by</a:t>
            </a:r>
            <a:r>
              <a:rPr lang="en-US" sz="1300"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rPr>
              <a:t/>
            </a:r>
            <a:br>
              <a:rPr lang="en-US" sz="1300"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rPr>
            </a:br>
            <a:r>
              <a:rPr lang="en-US" sz="1300"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rPr>
              <a:t/>
            </a:r>
            <a:br>
              <a:rPr lang="en-US" sz="1300"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rPr>
            </a:br>
            <a:r>
              <a:rPr lang="en-US" sz="13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            </a:t>
            </a:r>
            <a:r>
              <a:rPr lang="en-US" sz="1300" i="1"/>
              <a:t>d</a:t>
            </a:r>
            <a:r>
              <a:rPr lang="en-US" sz="1300">
                <a:cs typeface="Times" charset="0"/>
              </a:rPr>
              <a:t>S   = -βSI;</a:t>
            </a:r>
            <a:r>
              <a:rPr lang="en-US" sz="1300"/>
              <a:t/>
            </a:r>
            <a:br>
              <a:rPr lang="en-US" sz="1300"/>
            </a:br>
            <a:r>
              <a:rPr lang="en-US" sz="1300"/>
              <a:t>             </a:t>
            </a:r>
            <a:r>
              <a:rPr lang="en-US" sz="1300" i="1"/>
              <a:t>dt</a:t>
            </a:r>
            <a:r>
              <a:rPr lang="en-US" sz="1300"/>
              <a:t/>
            </a:r>
            <a:br>
              <a:rPr lang="en-US" sz="1300"/>
            </a:br>
            <a:r>
              <a:rPr lang="en-US" sz="1300"/>
              <a:t/>
            </a:r>
            <a:br>
              <a:rPr lang="en-US" sz="1300"/>
            </a:br>
            <a:r>
              <a:rPr lang="en-US" sz="1300"/>
              <a:t>             </a:t>
            </a:r>
            <a:r>
              <a:rPr lang="en-US" sz="1300" i="1"/>
              <a:t>d</a:t>
            </a:r>
            <a:r>
              <a:rPr lang="en-US" sz="1300">
                <a:cs typeface="Times" charset="0"/>
              </a:rPr>
              <a:t>I  = βSI -ϒI;</a:t>
            </a:r>
            <a:r>
              <a:rPr lang="en-US" sz="1300"/>
              <a:t/>
            </a:r>
            <a:br>
              <a:rPr lang="en-US" sz="1300"/>
            </a:br>
            <a:r>
              <a:rPr lang="en-US" sz="1300"/>
              <a:t>             </a:t>
            </a:r>
            <a:r>
              <a:rPr lang="en-US" sz="1300" i="1"/>
              <a:t>dt</a:t>
            </a:r>
            <a:r>
              <a:rPr lang="en-US" sz="1300"/>
              <a:t/>
            </a:r>
            <a:br>
              <a:rPr lang="en-US" sz="1300"/>
            </a:br>
            <a:r>
              <a:rPr lang="en-US" sz="1300"/>
              <a:t/>
            </a:r>
            <a:br>
              <a:rPr lang="en-US" sz="1300"/>
            </a:br>
            <a:r>
              <a:rPr lang="en-US" sz="1300"/>
              <a:t>             R  = N - S - I;</a:t>
            </a:r>
            <a:r>
              <a:rPr lang="en-US" sz="13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</a:t>
            </a:r>
            <a:r>
              <a:rPr lang="en-US" sz="1300"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rPr>
              <a:t/>
            </a:r>
            <a:br>
              <a:rPr lang="en-US" sz="1300"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rPr>
            </a:br>
            <a:r>
              <a:rPr lang="en-US" sz="1300"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rPr>
              <a:t/>
            </a:r>
            <a:br>
              <a:rPr lang="en-US" sz="1300"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rPr>
            </a:br>
            <a:r>
              <a:rPr lang="en-US" sz="1300"/>
              <a:t>N</a:t>
            </a:r>
            <a:r>
              <a:rPr lang="en-US" sz="13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</a:t>
            </a:r>
            <a:r>
              <a:rPr lang="en-US" sz="14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being the total population,</a:t>
            </a:r>
            <a:r>
              <a:rPr lang="en-US" sz="13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</a:t>
            </a:r>
            <a:r>
              <a:rPr lang="en-US" sz="1300">
                <a:cs typeface="Times" charset="0"/>
              </a:rPr>
              <a:t>β</a:t>
            </a:r>
            <a:r>
              <a:rPr lang="en-US" sz="13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</a:t>
            </a:r>
            <a:r>
              <a:rPr lang="en-US" sz="14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the transmission rate</a:t>
            </a:r>
            <a:r>
              <a:rPr lang="en-US" sz="13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, </a:t>
            </a:r>
            <a:r>
              <a:rPr lang="en-US" sz="1300">
                <a:ea typeface="Symbol" charset="2"/>
                <a:cs typeface="Symbol" charset="2"/>
              </a:rPr>
              <a:t>ϒ</a:t>
            </a:r>
            <a:r>
              <a:rPr lang="en-US" sz="13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 </a:t>
            </a:r>
            <a:r>
              <a:rPr lang="en-US" sz="14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the recovery rate.</a:t>
            </a:r>
            <a:endParaRPr lang="en-US" sz="13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  <a:p>
            <a:pPr marL="469884" eaLnBrk="1" hangingPunct="1">
              <a:buSzPct val="154000"/>
              <a:buBlip>
                <a:blip r:embed="rId2"/>
              </a:buBlip>
            </a:pPr>
            <a:r>
              <a:rPr lang="en-US" sz="14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let</a:t>
            </a:r>
            <a:r>
              <a:rPr lang="en-US" sz="13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</a:t>
            </a:r>
            <a:r>
              <a:rPr lang="en-US" sz="1300"/>
              <a:t>x(t)</a:t>
            </a:r>
            <a:r>
              <a:rPr lang="en-US" sz="13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 </a:t>
            </a:r>
            <a:r>
              <a:rPr lang="en-US" sz="14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be the "state" of the population, which in this case is given by</a:t>
            </a:r>
            <a:r>
              <a:rPr lang="en-US" sz="13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</a:t>
            </a:r>
            <a:r>
              <a:rPr lang="en-US" sz="1300"/>
              <a:t>x = [S,I]</a:t>
            </a:r>
            <a:r>
              <a:rPr lang="en-US" sz="1300" baseline="32000"/>
              <a:t>T</a:t>
            </a:r>
            <a:r>
              <a:rPr lang="en-US" sz="13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. </a:t>
            </a:r>
            <a:r>
              <a:rPr lang="en-US" sz="1300">
                <a:cs typeface="Times" charset="0"/>
              </a:rPr>
              <a:t>θ</a:t>
            </a:r>
            <a:r>
              <a:rPr lang="en-US" sz="13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</a:t>
            </a:r>
            <a:r>
              <a:rPr lang="en-US" sz="14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be the parameter vector used in model, which is given by</a:t>
            </a:r>
            <a:r>
              <a:rPr lang="en-US" sz="13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</a:t>
            </a:r>
            <a:r>
              <a:rPr lang="en-US" sz="1300">
                <a:cs typeface="Times" charset="0"/>
              </a:rPr>
              <a:t>θ= [β,ϒ]</a:t>
            </a:r>
            <a:r>
              <a:rPr lang="en-US" sz="800"/>
              <a:t> </a:t>
            </a:r>
            <a:r>
              <a:rPr lang="en-US" sz="1300" baseline="32000"/>
              <a:t>T</a:t>
            </a:r>
            <a:r>
              <a:rPr lang="en-US" sz="1300"/>
              <a:t> </a:t>
            </a:r>
            <a:r>
              <a:rPr lang="en-US" sz="13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.</a:t>
            </a:r>
            <a:endParaRPr lang="en-US" sz="13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  <a:p>
            <a:pPr marL="469884" eaLnBrk="1" hangingPunct="1">
              <a:buSzPct val="154000"/>
              <a:buBlip>
                <a:blip r:embed="rId2"/>
              </a:buBlip>
            </a:pPr>
            <a:r>
              <a:rPr lang="en-US" sz="14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Transition Probability of disease spread</a:t>
            </a:r>
            <a:r>
              <a:rPr lang="en-US" sz="1300"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rPr>
              <a:t/>
            </a:r>
            <a:br>
              <a:rPr lang="en-US" sz="1300"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rPr>
            </a:br>
            <a:r>
              <a:rPr lang="en-US" sz="13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                   </a:t>
            </a:r>
            <a:r>
              <a:rPr lang="en-US" sz="4500"/>
              <a:t>    </a:t>
            </a:r>
            <a:r>
              <a:rPr lang="en-US" sz="1300"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rPr>
              <a:t/>
            </a:r>
            <a:br>
              <a:rPr lang="en-US" sz="1300"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rPr>
            </a:br>
            <a:r>
              <a:rPr lang="en-US" sz="13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                  </a:t>
            </a:r>
            <a:r>
              <a:rPr lang="en-US" sz="1300"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rPr>
              <a:t/>
            </a:r>
            <a:br>
              <a:rPr lang="en-US" sz="1300"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rPr>
            </a:br>
            <a:endParaRPr lang="en-US" sz="13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</p:txBody>
      </p:sp>
      <p:sp>
        <p:nvSpPr>
          <p:cNvPr id="28676" name="Line 3"/>
          <p:cNvSpPr>
            <a:spLocks noChangeShapeType="1"/>
          </p:cNvSpPr>
          <p:nvPr/>
        </p:nvSpPr>
        <p:spPr bwMode="auto">
          <a:xfrm rot="10800000" flipH="1">
            <a:off x="634009" y="1169789"/>
            <a:ext cx="7813477" cy="16744"/>
          </a:xfrm>
          <a:prstGeom prst="line">
            <a:avLst/>
          </a:prstGeom>
          <a:noFill/>
          <a:ln w="25400">
            <a:solidFill>
              <a:srgbClr val="342C29"/>
            </a:solidFill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28677" name="Line 4"/>
          <p:cNvSpPr>
            <a:spLocks noChangeShapeType="1"/>
          </p:cNvSpPr>
          <p:nvPr/>
        </p:nvSpPr>
        <p:spPr bwMode="auto">
          <a:xfrm flipH="1">
            <a:off x="6221760" y="2980284"/>
            <a:ext cx="116086" cy="98227"/>
          </a:xfrm>
          <a:prstGeom prst="line">
            <a:avLst/>
          </a:prstGeom>
          <a:noFill/>
          <a:ln w="25400">
            <a:solidFill>
              <a:srgbClr val="342C29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28678" name="Oval 5"/>
          <p:cNvSpPr>
            <a:spLocks/>
          </p:cNvSpPr>
          <p:nvPr/>
        </p:nvSpPr>
        <p:spPr bwMode="auto">
          <a:xfrm>
            <a:off x="6027540" y="2848570"/>
            <a:ext cx="1446609" cy="1437680"/>
          </a:xfrm>
          <a:prstGeom prst="ellipse">
            <a:avLst/>
          </a:prstGeom>
          <a:noFill/>
          <a:ln w="25400">
            <a:solidFill>
              <a:srgbClr val="342C2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28679" name="Oval 6"/>
          <p:cNvSpPr>
            <a:spLocks/>
          </p:cNvSpPr>
          <p:nvPr/>
        </p:nvSpPr>
        <p:spPr bwMode="auto">
          <a:xfrm>
            <a:off x="6268641" y="2241352"/>
            <a:ext cx="955477" cy="973336"/>
          </a:xfrm>
          <a:prstGeom prst="ellips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>
            <a:solidFill>
              <a:srgbClr val="342C29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28680" name="Rectangle 7"/>
          <p:cNvSpPr>
            <a:spLocks/>
          </p:cNvSpPr>
          <p:nvPr/>
        </p:nvSpPr>
        <p:spPr bwMode="auto">
          <a:xfrm>
            <a:off x="6100441" y="2593986"/>
            <a:ext cx="12952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b="1" smtClean="0">
                <a:solidFill>
                  <a:srgbClr val="FFFFFF"/>
                </a:solidFill>
                <a:latin typeface="Didot" charset="0"/>
                <a:ea typeface="Didot" charset="0"/>
                <a:cs typeface="Didot" charset="0"/>
                <a:sym typeface="Didot" charset="0"/>
              </a:rPr>
              <a:t>Susceptible</a:t>
            </a:r>
          </a:p>
        </p:txBody>
      </p:sp>
      <p:sp>
        <p:nvSpPr>
          <p:cNvPr id="28681" name="Oval 8"/>
          <p:cNvSpPr>
            <a:spLocks/>
          </p:cNvSpPr>
          <p:nvPr/>
        </p:nvSpPr>
        <p:spPr bwMode="auto">
          <a:xfrm>
            <a:off x="5322095" y="3509367"/>
            <a:ext cx="955477" cy="973336"/>
          </a:xfrm>
          <a:prstGeom prst="ellips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>
            <a:solidFill>
              <a:srgbClr val="342C29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28682" name="Rectangle 9"/>
          <p:cNvSpPr>
            <a:spLocks/>
          </p:cNvSpPr>
          <p:nvPr/>
        </p:nvSpPr>
        <p:spPr bwMode="auto">
          <a:xfrm>
            <a:off x="5279343" y="3853072"/>
            <a:ext cx="103874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b="1" smtClean="0">
                <a:solidFill>
                  <a:srgbClr val="FFFFFF"/>
                </a:solidFill>
                <a:latin typeface="Didot" charset="0"/>
                <a:ea typeface="Didot" charset="0"/>
                <a:cs typeface="Didot" charset="0"/>
                <a:sym typeface="Didot" charset="0"/>
              </a:rPr>
              <a:t>Removed</a:t>
            </a:r>
          </a:p>
        </p:txBody>
      </p:sp>
      <p:sp>
        <p:nvSpPr>
          <p:cNvPr id="28683" name="Oval 10"/>
          <p:cNvSpPr>
            <a:spLocks/>
          </p:cNvSpPr>
          <p:nvPr/>
        </p:nvSpPr>
        <p:spPr bwMode="auto">
          <a:xfrm>
            <a:off x="7179470" y="3437930"/>
            <a:ext cx="955477" cy="973336"/>
          </a:xfrm>
          <a:prstGeom prst="ellips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>
            <a:solidFill>
              <a:srgbClr val="342C29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28684" name="Rectangle 11"/>
          <p:cNvSpPr>
            <a:spLocks/>
          </p:cNvSpPr>
          <p:nvPr/>
        </p:nvSpPr>
        <p:spPr bwMode="auto">
          <a:xfrm>
            <a:off x="7111070" y="3790564"/>
            <a:ext cx="109004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b="1" smtClean="0">
                <a:solidFill>
                  <a:srgbClr val="FFFFFF"/>
                </a:solidFill>
                <a:latin typeface="Didot" charset="0"/>
                <a:ea typeface="Didot" charset="0"/>
                <a:cs typeface="Didot" charset="0"/>
                <a:sym typeface="Didot" charset="0"/>
              </a:rPr>
              <a:t>Infectious</a:t>
            </a:r>
          </a:p>
        </p:txBody>
      </p:sp>
      <p:sp>
        <p:nvSpPr>
          <p:cNvPr id="28685" name="Rectangle 12"/>
          <p:cNvSpPr>
            <a:spLocks/>
          </p:cNvSpPr>
          <p:nvPr/>
        </p:nvSpPr>
        <p:spPr bwMode="auto">
          <a:xfrm>
            <a:off x="7347881" y="2960103"/>
            <a:ext cx="87203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mtClean="0">
                <a:solidFill>
                  <a:srgbClr val="471400"/>
                </a:solidFill>
                <a:latin typeface="Didot" charset="0"/>
                <a:ea typeface="Didot" charset="0"/>
                <a:cs typeface="Didot" charset="0"/>
                <a:sym typeface="Didot" charset="0"/>
              </a:rPr>
              <a:t>Infection</a:t>
            </a:r>
          </a:p>
        </p:txBody>
      </p:sp>
      <p:sp>
        <p:nvSpPr>
          <p:cNvPr id="28686" name="Rectangle 13"/>
          <p:cNvSpPr>
            <a:spLocks/>
          </p:cNvSpPr>
          <p:nvPr/>
        </p:nvSpPr>
        <p:spPr bwMode="auto">
          <a:xfrm>
            <a:off x="6247917" y="4241422"/>
            <a:ext cx="100027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mtClean="0">
                <a:solidFill>
                  <a:srgbClr val="471400"/>
                </a:solidFill>
                <a:latin typeface="Didot" charset="0"/>
                <a:ea typeface="Didot" charset="0"/>
                <a:cs typeface="Didot" charset="0"/>
                <a:sym typeface="Didot" charset="0"/>
              </a:rPr>
              <a:t>Recovery</a:t>
            </a:r>
          </a:p>
          <a:p>
            <a:pPr algn="ctr"/>
            <a:r>
              <a:rPr lang="en-US" smtClean="0">
                <a:solidFill>
                  <a:srgbClr val="471400"/>
                </a:solidFill>
                <a:latin typeface="Didot" charset="0"/>
                <a:ea typeface="Didot" charset="0"/>
                <a:cs typeface="Didot" charset="0"/>
                <a:sym typeface="Didot" charset="0"/>
              </a:rPr>
              <a:t>(or death)</a:t>
            </a:r>
          </a:p>
        </p:txBody>
      </p:sp>
      <p:sp>
        <p:nvSpPr>
          <p:cNvPr id="28687" name="Rectangle 14"/>
          <p:cNvSpPr>
            <a:spLocks/>
          </p:cNvSpPr>
          <p:nvPr/>
        </p:nvSpPr>
        <p:spPr bwMode="auto">
          <a:xfrm>
            <a:off x="5241615" y="2875181"/>
            <a:ext cx="92333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mtClean="0">
                <a:solidFill>
                  <a:srgbClr val="471400"/>
                </a:solidFill>
                <a:latin typeface="Didot" charset="0"/>
                <a:ea typeface="Didot" charset="0"/>
                <a:cs typeface="Didot" charset="0"/>
                <a:sym typeface="Didot" charset="0"/>
              </a:rPr>
              <a:t>Loss of </a:t>
            </a:r>
            <a:br>
              <a:rPr lang="en-US" smtClean="0">
                <a:solidFill>
                  <a:srgbClr val="471400"/>
                </a:solidFill>
                <a:latin typeface="Didot" charset="0"/>
                <a:ea typeface="Didot" charset="0"/>
                <a:cs typeface="Didot" charset="0"/>
                <a:sym typeface="Didot" charset="0"/>
              </a:rPr>
            </a:br>
            <a:r>
              <a:rPr lang="en-US" smtClean="0">
                <a:solidFill>
                  <a:srgbClr val="471400"/>
                </a:solidFill>
                <a:latin typeface="Didot" charset="0"/>
                <a:ea typeface="Didot" charset="0"/>
                <a:cs typeface="Didot" charset="0"/>
                <a:sym typeface="Didot" charset="0"/>
              </a:rPr>
              <a:t>immunity</a:t>
            </a:r>
          </a:p>
        </p:txBody>
      </p:sp>
      <p:sp>
        <p:nvSpPr>
          <p:cNvPr id="28688" name="Line 15"/>
          <p:cNvSpPr>
            <a:spLocks noChangeShapeType="1"/>
          </p:cNvSpPr>
          <p:nvPr/>
        </p:nvSpPr>
        <p:spPr bwMode="auto">
          <a:xfrm rot="10800000">
            <a:off x="7442894" y="3357562"/>
            <a:ext cx="31254" cy="116086"/>
          </a:xfrm>
          <a:prstGeom prst="line">
            <a:avLst/>
          </a:prstGeom>
          <a:noFill/>
          <a:ln w="25400">
            <a:solidFill>
              <a:srgbClr val="342C29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28689" name="Line 16"/>
          <p:cNvSpPr>
            <a:spLocks noChangeShapeType="1"/>
          </p:cNvSpPr>
          <p:nvPr/>
        </p:nvSpPr>
        <p:spPr bwMode="auto">
          <a:xfrm>
            <a:off x="6263061" y="4098728"/>
            <a:ext cx="80367" cy="65857"/>
          </a:xfrm>
          <a:prstGeom prst="line">
            <a:avLst/>
          </a:prstGeom>
          <a:noFill/>
          <a:ln w="25400">
            <a:solidFill>
              <a:srgbClr val="342C29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28690" name="Line 17"/>
          <p:cNvSpPr>
            <a:spLocks noChangeShapeType="1"/>
          </p:cNvSpPr>
          <p:nvPr/>
        </p:nvSpPr>
        <p:spPr bwMode="auto">
          <a:xfrm>
            <a:off x="1678781" y="3107531"/>
            <a:ext cx="285750" cy="0"/>
          </a:xfrm>
          <a:prstGeom prst="line">
            <a:avLst/>
          </a:prstGeom>
          <a:noFill/>
          <a:ln w="12700">
            <a:solidFill>
              <a:srgbClr val="342C2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28691" name="Line 18"/>
          <p:cNvSpPr>
            <a:spLocks noChangeShapeType="1"/>
          </p:cNvSpPr>
          <p:nvPr/>
        </p:nvSpPr>
        <p:spPr bwMode="auto">
          <a:xfrm>
            <a:off x="1678781" y="2518172"/>
            <a:ext cx="285750" cy="0"/>
          </a:xfrm>
          <a:prstGeom prst="line">
            <a:avLst/>
          </a:prstGeom>
          <a:noFill/>
          <a:ln w="12700">
            <a:solidFill>
              <a:srgbClr val="342C2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  <p:sp>
        <p:nvSpPr>
          <p:cNvPr id="28692" name="Rectangle 19"/>
          <p:cNvSpPr>
            <a:spLocks/>
          </p:cNvSpPr>
          <p:nvPr/>
        </p:nvSpPr>
        <p:spPr bwMode="auto">
          <a:xfrm>
            <a:off x="1812726" y="5831086"/>
            <a:ext cx="1464469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1125"/>
              </a:spcBef>
            </a:pPr>
            <a:r>
              <a:rPr lang="en-US" b="1" smtClean="0">
                <a:solidFill>
                  <a:srgbClr val="000000"/>
                </a:solidFill>
                <a:latin typeface="Didot" charset="0"/>
                <a:cs typeface="Times" charset="0"/>
                <a:sym typeface="Didot" charset="0"/>
              </a:rPr>
              <a:t>Prob(x(t+1) |x(t), θ)</a:t>
            </a:r>
          </a:p>
        </p:txBody>
      </p:sp>
    </p:spTree>
    <p:extLst>
      <p:ext uri="{BB962C8B-B14F-4D97-AF65-F5344CB8AC3E}">
        <p14:creationId xmlns:p14="http://schemas.microsoft.com/office/powerpoint/2010/main" val="4962369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ChangeArrowheads="1"/>
          </p:cNvSpPr>
          <p:nvPr>
            <p:ph type="title"/>
          </p:nvPr>
        </p:nvSpPr>
        <p:spPr>
          <a:xfrm>
            <a:off x="892970" y="383977"/>
            <a:ext cx="7358063" cy="767953"/>
          </a:xfrm>
        </p:spPr>
        <p:txBody>
          <a:bodyPr/>
          <a:lstStyle/>
          <a:p>
            <a:pPr eaLnBrk="1" hangingPunct="1"/>
            <a:r>
              <a:rPr lang="en-US" sz="2500"/>
              <a:t>Initial Stage Results</a:t>
            </a:r>
          </a:p>
        </p:txBody>
      </p:sp>
      <p:grpSp>
        <p:nvGrpSpPr>
          <p:cNvPr id="29699" name="Group 2"/>
          <p:cNvGrpSpPr>
            <a:grpSpLocks/>
          </p:cNvGrpSpPr>
          <p:nvPr/>
        </p:nvGrpSpPr>
        <p:grpSpPr bwMode="auto">
          <a:xfrm>
            <a:off x="834927" y="1396381"/>
            <a:ext cx="7474148" cy="5063133"/>
            <a:chOff x="0" y="0"/>
            <a:chExt cx="6696" cy="4536"/>
          </a:xfrm>
        </p:grpSpPr>
        <p:pic>
          <p:nvPicPr>
            <p:cNvPr id="2970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" y="108"/>
              <a:ext cx="6438" cy="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2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696" cy="4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700" name="Line 5"/>
          <p:cNvSpPr>
            <a:spLocks noChangeShapeType="1"/>
          </p:cNvSpPr>
          <p:nvPr/>
        </p:nvSpPr>
        <p:spPr bwMode="auto">
          <a:xfrm rot="10800000" flipH="1">
            <a:off x="660798" y="1089423"/>
            <a:ext cx="7813477" cy="17859"/>
          </a:xfrm>
          <a:prstGeom prst="line">
            <a:avLst/>
          </a:prstGeom>
          <a:noFill/>
          <a:ln w="25400">
            <a:solidFill>
              <a:srgbClr val="342C29"/>
            </a:solidFill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2800">
              <a:solidFill>
                <a:srgbClr val="000000"/>
              </a:solidFill>
              <a:latin typeface="Didot" charset="0"/>
              <a:sym typeface="Dido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9569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theme/theme1.xml><?xml version="1.0" encoding="utf-8"?>
<a:theme xmlns:a="http://schemas.openxmlformats.org/drawingml/2006/main" name="mythai">
  <a:themeElements>
    <a:clrScheme name="mythai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ythai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thai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thai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thai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thai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thai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thai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thai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thai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ythai">
  <a:themeElements>
    <a:clrScheme name="mythai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ythai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thai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thai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thai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thai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thai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thai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thai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thai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Standard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Standard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andar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Standard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Standard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andar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Standard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Standard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andar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Title, Bullets &amp; Photo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Didot"/>
        <a:ea typeface="ヒラギノ明朝 ProN W3"/>
        <a:cs typeface="ヒラギノ明朝 ProN W3"/>
      </a:majorFont>
      <a:minorFont>
        <a:latin typeface="Didot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42C2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Didot" charset="0"/>
            <a:ea typeface="ヒラギノ明朝 ProN W3" charset="0"/>
            <a:cs typeface="ヒラギノ明朝 ProN W3" charset="0"/>
            <a:sym typeface="Dido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42C2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Didot" charset="0"/>
            <a:ea typeface="ヒラギノ明朝 ProN W3" charset="0"/>
            <a:cs typeface="ヒラギノ明朝 ProN W3" charset="0"/>
            <a:sym typeface="Didot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mythai">
  <a:themeElements>
    <a:clrScheme name="mythai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ythai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thai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thai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thai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thai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thai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thai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thai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thai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mythaiRed</Template>
  <TotalTime>7615</TotalTime>
  <Words>7771</Words>
  <Application>Microsoft Office PowerPoint</Application>
  <PresentationFormat>On-screen Show (4:3)</PresentationFormat>
  <Paragraphs>1189</Paragraphs>
  <Slides>124</Slides>
  <Notes>20</Notes>
  <HiddenSlides>0</HiddenSlides>
  <MMClips>0</MMClips>
  <ScaleCrop>false</ScaleCrop>
  <HeadingPairs>
    <vt:vector size="6" baseType="variant">
      <vt:variant>
        <vt:lpstr>Theme</vt:lpstr>
      </vt:variant>
      <vt:variant>
        <vt:i4>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124</vt:i4>
      </vt:variant>
    </vt:vector>
  </HeadingPairs>
  <TitlesOfParts>
    <vt:vector size="134" baseType="lpstr">
      <vt:lpstr>mythai</vt:lpstr>
      <vt:lpstr>1_mythai</vt:lpstr>
      <vt:lpstr>Waveform</vt:lpstr>
      <vt:lpstr>Office 主题</vt:lpstr>
      <vt:lpstr>Standard</vt:lpstr>
      <vt:lpstr>1_Standard</vt:lpstr>
      <vt:lpstr>2_Standard</vt:lpstr>
      <vt:lpstr>Title, Bullets &amp; Photo</vt:lpstr>
      <vt:lpstr>2_mythai</vt:lpstr>
      <vt:lpstr>Visio</vt:lpstr>
      <vt:lpstr>Security and Privacy in OSNs</vt:lpstr>
      <vt:lpstr> Protecting User Data</vt:lpstr>
      <vt:lpstr>Protection from Application</vt:lpstr>
      <vt:lpstr>Protection from Advertisers </vt:lpstr>
      <vt:lpstr>Protection from the Provider</vt:lpstr>
      <vt:lpstr>Protecting Location Information</vt:lpstr>
      <vt:lpstr>Data Inference</vt:lpstr>
      <vt:lpstr>Inferring User Attributes</vt:lpstr>
      <vt:lpstr>Maintain Proper OSN Operations</vt:lpstr>
      <vt:lpstr>Anonymization</vt:lpstr>
      <vt:lpstr>Anonymization in OSNs</vt:lpstr>
      <vt:lpstr>Data Explosion</vt:lpstr>
      <vt:lpstr>Exploiting Vulnerability to Secure User Privacy on Social Networking Site</vt:lpstr>
      <vt:lpstr>Privacy protection problem</vt:lpstr>
      <vt:lpstr>PowerPoint Presentation</vt:lpstr>
      <vt:lpstr>Vulnerability</vt:lpstr>
      <vt:lpstr>Vulnerability</vt:lpstr>
      <vt:lpstr>Related Work</vt:lpstr>
      <vt:lpstr>In this paper…</vt:lpstr>
      <vt:lpstr>Importance to a Social Networking Site</vt:lpstr>
      <vt:lpstr>More questions</vt:lpstr>
      <vt:lpstr>To answer the questions</vt:lpstr>
      <vt:lpstr>I-Index (Individual Index) </vt:lpstr>
      <vt:lpstr>PowerPoint Presentation</vt:lpstr>
      <vt:lpstr>C-Index (Community Index)</vt:lpstr>
      <vt:lpstr>C-Index (Community Index)</vt:lpstr>
      <vt:lpstr>P-Index (Publicity)</vt:lpstr>
      <vt:lpstr>V-index (User Vulnerability)</vt:lpstr>
      <vt:lpstr>Relationships among Indexes</vt:lpstr>
      <vt:lpstr>Vulnerable Friend</vt:lpstr>
      <vt:lpstr>K-Vulnerable Friends</vt:lpstr>
      <vt:lpstr>Facebook Data</vt:lpstr>
      <vt:lpstr>Performance Comparisons for Unfriending</vt:lpstr>
      <vt:lpstr>Comparing Unfriending Schemes with M1</vt:lpstr>
      <vt:lpstr>Impact of New Friends</vt:lpstr>
      <vt:lpstr>Conclusions</vt:lpstr>
      <vt:lpstr>Future Work</vt:lpstr>
      <vt:lpstr>discussion</vt:lpstr>
      <vt:lpstr>PowerPoint Presentation</vt:lpstr>
      <vt:lpstr>Outline</vt:lpstr>
      <vt:lpstr>1.1 OSNs: Privacy-Visibility Trade-off</vt:lpstr>
      <vt:lpstr>1.1 OSNs: Privacy-Visibility…(cont’d)</vt:lpstr>
      <vt:lpstr>1.1 OSNs: Privacy-Visibility…(cont’d)</vt:lpstr>
      <vt:lpstr>1.1 OSNs: Privacy-Visibility…(cont’d)</vt:lpstr>
      <vt:lpstr>1.2 Privacy control via Trust Circle</vt:lpstr>
      <vt:lpstr>1.2 Privacy control via Trust Circle</vt:lpstr>
      <vt:lpstr>Outline</vt:lpstr>
      <vt:lpstr>2.1 SML Leakage Model &amp; Definitions</vt:lpstr>
      <vt:lpstr>2.1. SML Model &amp; Defs (cont’d)</vt:lpstr>
      <vt:lpstr>2.1. SML Model &amp; Defs (cont’d)</vt:lpstr>
      <vt:lpstr>2.1. SML Model &amp; Defs (cont’d)</vt:lpstr>
      <vt:lpstr>Single-2-MCT Problem</vt:lpstr>
      <vt:lpstr>Single-2-MCT Problem(Cont’d) </vt:lpstr>
      <vt:lpstr>Single-2-MCT Problem(Cont’d) </vt:lpstr>
      <vt:lpstr>Bounded-2-MCT Problem for k≥2</vt:lpstr>
      <vt:lpstr>Bounded-2-MCT Problem(Cont’d) </vt:lpstr>
      <vt:lpstr>Bounded-2-MCT Problem(Cont’d) </vt:lpstr>
      <vt:lpstr>Bounded-2-MCT Problem(Cont’d) </vt:lpstr>
      <vt:lpstr>2.2 The Friends of Friends Surround </vt:lpstr>
      <vt:lpstr>2.2 The Friends of Friends Surround </vt:lpstr>
      <vt:lpstr>2.2 The Friends of Friends Surround </vt:lpstr>
      <vt:lpstr>2.2 The Friends of Friends Surround </vt:lpstr>
      <vt:lpstr>General δ-MCT Problem</vt:lpstr>
      <vt:lpstr>2.3 Further Neighborhood (δ&gt;2)</vt:lpstr>
      <vt:lpstr>2.3 Further Neighborhood (δ&gt;2)</vt:lpstr>
      <vt:lpstr>2.3 Further Neighborhood (δ&gt;2)</vt:lpstr>
      <vt:lpstr>2.3 Further Neighborhood (δ&gt;2)</vt:lpstr>
      <vt:lpstr>2.3 Further Neighborhood (δ&gt;2)</vt:lpstr>
      <vt:lpstr>Outline</vt:lpstr>
      <vt:lpstr>3.1 Dataset &amp; measures</vt:lpstr>
      <vt:lpstr>3.1 Dataset &amp; measures</vt:lpstr>
      <vt:lpstr>3.2 Results: Performance</vt:lpstr>
      <vt:lpstr>3.2 Results: Ties’ strength + celebrity</vt:lpstr>
      <vt:lpstr>3.2 Results: Common friends &amp; Celebrity friends </vt:lpstr>
      <vt:lpstr>4. Discussion</vt:lpstr>
      <vt:lpstr>PowerPoint Presentation</vt:lpstr>
      <vt:lpstr>PowerPoint Presentation</vt:lpstr>
      <vt:lpstr>PowerPoint Presentation</vt:lpstr>
      <vt:lpstr>Local Approach</vt:lpstr>
      <vt:lpstr>PowerPoint Presentation</vt:lpstr>
      <vt:lpstr>PowerPoint Presentation</vt:lpstr>
      <vt:lpstr>Towards Real Time Epidemic Vigilance through Online Social Networks</vt:lpstr>
      <vt:lpstr>Outline</vt:lpstr>
      <vt:lpstr>Seasonal flu</vt:lpstr>
      <vt:lpstr>Historical Background</vt:lpstr>
      <vt:lpstr>Related Work :- Google Flu Trends</vt:lpstr>
      <vt:lpstr>PowerPoint Presentation</vt:lpstr>
      <vt:lpstr>PowerPoint Presentation</vt:lpstr>
      <vt:lpstr>Components of SNEFT Architecture</vt:lpstr>
      <vt:lpstr>Components of SNEFT Architecture</vt:lpstr>
      <vt:lpstr>OSN Data Collection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Detection and Prediction (SIR Model)</vt:lpstr>
      <vt:lpstr>Initial Stage Results</vt:lpstr>
      <vt:lpstr>Conclusion and Future Work</vt:lpstr>
      <vt:lpstr>Deceptive Messages!</vt:lpstr>
      <vt:lpstr>Misinformation (bad) effects</vt:lpstr>
      <vt:lpstr>Difficulties</vt:lpstr>
      <vt:lpstr>Information campaigns</vt:lpstr>
      <vt:lpstr>What we study</vt:lpstr>
      <vt:lpstr>What we study (cont’d)</vt:lpstr>
      <vt:lpstr>Graph model</vt:lpstr>
      <vt:lpstr>Diffusion models</vt:lpstr>
      <vt:lpstr>Diffusion models (cont’d)</vt:lpstr>
      <vt:lpstr>βIT-Node Protector</vt:lpstr>
      <vt:lpstr>Differences from  Influence Maximization</vt:lpstr>
      <vt:lpstr>β-NP: A greedy approach</vt:lpstr>
      <vt:lpstr>β-NP: Solution analysis</vt:lpstr>
      <vt:lpstr>βIT-NP: Inapproximability</vt:lpstr>
      <vt:lpstr>βIT-NP: Greedy solution</vt:lpstr>
      <vt:lpstr>Experimental Setup</vt:lpstr>
      <vt:lpstr>Results for  β-Node Protector</vt:lpstr>
      <vt:lpstr>Results for βI5-Node Protector</vt:lpstr>
      <vt:lpstr>A community-based approach</vt:lpstr>
      <vt:lpstr>Community structure</vt:lpstr>
      <vt:lpstr>A social-based method</vt:lpstr>
      <vt:lpstr>Results</vt:lpstr>
      <vt:lpstr>Summary</vt:lpstr>
      <vt:lpstr>Stop Misinformation</vt:lpstr>
    </vt:vector>
  </TitlesOfParts>
  <Company>THAIHOME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Approximation Algorithms</dc:title>
  <dc:creator>MYTRATHAI</dc:creator>
  <cp:lastModifiedBy>mythai</cp:lastModifiedBy>
  <cp:revision>618</cp:revision>
  <dcterms:created xsi:type="dcterms:W3CDTF">2006-08-21T21:43:26Z</dcterms:created>
  <dcterms:modified xsi:type="dcterms:W3CDTF">2012-11-19T02:17:34Z</dcterms:modified>
</cp:coreProperties>
</file>