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33" r:id="rId2"/>
    <p:sldMasterId id="2147483745" r:id="rId3"/>
    <p:sldMasterId id="2147483757" r:id="rId4"/>
    <p:sldMasterId id="2147483769" r:id="rId5"/>
    <p:sldMasterId id="2147483781" r:id="rId6"/>
  </p:sldMasterIdLst>
  <p:notesMasterIdLst>
    <p:notesMasterId r:id="rId111"/>
  </p:notesMasterIdLst>
  <p:sldIdLst>
    <p:sldId id="256" r:id="rId7"/>
    <p:sldId id="346" r:id="rId8"/>
    <p:sldId id="347" r:id="rId9"/>
    <p:sldId id="426" r:id="rId10"/>
    <p:sldId id="427" r:id="rId11"/>
    <p:sldId id="348" r:id="rId12"/>
    <p:sldId id="353" r:id="rId13"/>
    <p:sldId id="452" r:id="rId14"/>
    <p:sldId id="453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454" r:id="rId24"/>
    <p:sldId id="455" r:id="rId25"/>
    <p:sldId id="456" r:id="rId26"/>
    <p:sldId id="451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457" r:id="rId37"/>
    <p:sldId id="458" r:id="rId38"/>
    <p:sldId id="367" r:id="rId39"/>
    <p:sldId id="513" r:id="rId40"/>
    <p:sldId id="374" r:id="rId41"/>
    <p:sldId id="461" r:id="rId42"/>
    <p:sldId id="462" r:id="rId43"/>
    <p:sldId id="463" r:id="rId44"/>
    <p:sldId id="464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73" r:id="rId54"/>
    <p:sldId id="474" r:id="rId55"/>
    <p:sldId id="475" r:id="rId56"/>
    <p:sldId id="476" r:id="rId57"/>
    <p:sldId id="477" r:id="rId58"/>
    <p:sldId id="478" r:id="rId59"/>
    <p:sldId id="479" r:id="rId60"/>
    <p:sldId id="480" r:id="rId61"/>
    <p:sldId id="481" r:id="rId62"/>
    <p:sldId id="482" r:id="rId63"/>
    <p:sldId id="483" r:id="rId64"/>
    <p:sldId id="484" r:id="rId65"/>
    <p:sldId id="485" r:id="rId66"/>
    <p:sldId id="486" r:id="rId67"/>
    <p:sldId id="487" r:id="rId68"/>
    <p:sldId id="488" r:id="rId69"/>
    <p:sldId id="489" r:id="rId70"/>
    <p:sldId id="490" r:id="rId71"/>
    <p:sldId id="491" r:id="rId72"/>
    <p:sldId id="492" r:id="rId73"/>
    <p:sldId id="493" r:id="rId74"/>
    <p:sldId id="494" r:id="rId75"/>
    <p:sldId id="495" r:id="rId76"/>
    <p:sldId id="496" r:id="rId77"/>
    <p:sldId id="497" r:id="rId78"/>
    <p:sldId id="498" r:id="rId79"/>
    <p:sldId id="499" r:id="rId80"/>
    <p:sldId id="500" r:id="rId81"/>
    <p:sldId id="501" r:id="rId82"/>
    <p:sldId id="512" r:id="rId83"/>
    <p:sldId id="514" r:id="rId84"/>
    <p:sldId id="515" r:id="rId85"/>
    <p:sldId id="516" r:id="rId86"/>
    <p:sldId id="517" r:id="rId87"/>
    <p:sldId id="518" r:id="rId88"/>
    <p:sldId id="519" r:id="rId89"/>
    <p:sldId id="520" r:id="rId90"/>
    <p:sldId id="521" r:id="rId91"/>
    <p:sldId id="522" r:id="rId92"/>
    <p:sldId id="524" r:id="rId93"/>
    <p:sldId id="525" r:id="rId94"/>
    <p:sldId id="523" r:id="rId95"/>
    <p:sldId id="526" r:id="rId96"/>
    <p:sldId id="527" r:id="rId97"/>
    <p:sldId id="528" r:id="rId98"/>
    <p:sldId id="531" r:id="rId99"/>
    <p:sldId id="529" r:id="rId100"/>
    <p:sldId id="530" r:id="rId101"/>
    <p:sldId id="532" r:id="rId102"/>
    <p:sldId id="533" r:id="rId103"/>
    <p:sldId id="534" r:id="rId104"/>
    <p:sldId id="535" r:id="rId105"/>
    <p:sldId id="536" r:id="rId106"/>
    <p:sldId id="537" r:id="rId107"/>
    <p:sldId id="538" r:id="rId108"/>
    <p:sldId id="539" r:id="rId109"/>
    <p:sldId id="540" r:id="rId11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CED8CD-4AA9-4C57-B49C-17C143D651F0}">
          <p14:sldIdLst>
            <p14:sldId id="256"/>
            <p14:sldId id="346"/>
            <p14:sldId id="347"/>
            <p14:sldId id="426"/>
            <p14:sldId id="427"/>
            <p14:sldId id="348"/>
            <p14:sldId id="353"/>
            <p14:sldId id="452"/>
            <p14:sldId id="453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454"/>
            <p14:sldId id="455"/>
            <p14:sldId id="456"/>
            <p14:sldId id="451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457"/>
            <p14:sldId id="458"/>
            <p14:sldId id="367"/>
            <p14:sldId id="513"/>
            <p14:sldId id="374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12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4"/>
            <p14:sldId id="525"/>
            <p14:sldId id="523"/>
            <p14:sldId id="526"/>
            <p14:sldId id="527"/>
            <p14:sldId id="528"/>
            <p14:sldId id="531"/>
            <p14:sldId id="529"/>
            <p14:sldId id="530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05" autoAdjust="0"/>
  </p:normalViewPr>
  <p:slideViewPr>
    <p:cSldViewPr>
      <p:cViewPr>
        <p:scale>
          <a:sx n="100" d="100"/>
          <a:sy n="100" d="100"/>
        </p:scale>
        <p:origin x="-29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presProps" Target="pres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slide" Target="slides/slide104.xml"/><Relationship Id="rId11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ang\Desktop\data2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Static!$E$2</c:f>
              <c:strCache>
                <c:ptCount val="1"/>
                <c:pt idx="0">
                  <c:v>LDF</c:v>
                </c:pt>
              </c:strCache>
            </c:strRef>
          </c:tx>
          <c:invertIfNegative val="0"/>
          <c:cat>
            <c:strRef>
              <c:f>Static!$A$3:$A$13</c:f>
              <c:strCache>
                <c:ptCount val="11"/>
                <c:pt idx="0">
                  <c:v>Karate</c:v>
                </c:pt>
                <c:pt idx="1">
                  <c:v>Dolphin</c:v>
                </c:pt>
                <c:pt idx="2">
                  <c:v>Les Miserables</c:v>
                </c:pt>
                <c:pt idx="3">
                  <c:v>Politic Books</c:v>
                </c:pt>
                <c:pt idx="4">
                  <c:v>Amer Colg. Fb.</c:v>
                </c:pt>
                <c:pt idx="5">
                  <c:v>Elec. Cir. S838</c:v>
                </c:pt>
                <c:pt idx="6">
                  <c:v>Scien. Collab.</c:v>
                </c:pt>
                <c:pt idx="7">
                  <c:v>Foursquare</c:v>
                </c:pt>
                <c:pt idx="8">
                  <c:v>Facebook</c:v>
                </c:pt>
                <c:pt idx="9">
                  <c:v>Twitter</c:v>
                </c:pt>
                <c:pt idx="10">
                  <c:v>Fllickr</c:v>
                </c:pt>
              </c:strCache>
            </c:strRef>
          </c:cat>
          <c:val>
            <c:numRef>
              <c:f>Static!$E$3:$E$13</c:f>
              <c:numCache>
                <c:formatCode>0.0000</c:formatCode>
                <c:ptCount val="11"/>
                <c:pt idx="0">
                  <c:v>0.41980000000000001</c:v>
                </c:pt>
                <c:pt idx="1">
                  <c:v>0.51790000000000003</c:v>
                </c:pt>
                <c:pt idx="2">
                  <c:v>0.56000000000000005</c:v>
                </c:pt>
                <c:pt idx="3">
                  <c:v>0.52569999999999995</c:v>
                </c:pt>
                <c:pt idx="4">
                  <c:v>0.59279999999999999</c:v>
                </c:pt>
                <c:pt idx="5">
                  <c:v>0.81589999999999996</c:v>
                </c:pt>
                <c:pt idx="6">
                  <c:v>0.74609999999999999</c:v>
                </c:pt>
                <c:pt idx="7">
                  <c:v>0.45019999999999999</c:v>
                </c:pt>
                <c:pt idx="8">
                  <c:v>0.64139999999999997</c:v>
                </c:pt>
                <c:pt idx="9">
                  <c:v>0.54700000000000004</c:v>
                </c:pt>
                <c:pt idx="10">
                  <c:v>0.52149999999999996</c:v>
                </c:pt>
              </c:numCache>
            </c:numRef>
          </c:val>
        </c:ser>
        <c:ser>
          <c:idx val="2"/>
          <c:order val="1"/>
          <c:tx>
            <c:strRef>
              <c:f>Static!$F$2</c:f>
              <c:strCache>
                <c:ptCount val="1"/>
                <c:pt idx="0">
                  <c:v>Blondel</c:v>
                </c:pt>
              </c:strCache>
            </c:strRef>
          </c:tx>
          <c:invertIfNegative val="0"/>
          <c:cat>
            <c:strRef>
              <c:f>Static!$A$3:$A$13</c:f>
              <c:strCache>
                <c:ptCount val="11"/>
                <c:pt idx="0">
                  <c:v>Karate</c:v>
                </c:pt>
                <c:pt idx="1">
                  <c:v>Dolphin</c:v>
                </c:pt>
                <c:pt idx="2">
                  <c:v>Les Miserables</c:v>
                </c:pt>
                <c:pt idx="3">
                  <c:v>Politic Books</c:v>
                </c:pt>
                <c:pt idx="4">
                  <c:v>Amer Colg. Fb.</c:v>
                </c:pt>
                <c:pt idx="5">
                  <c:v>Elec. Cir. S838</c:v>
                </c:pt>
                <c:pt idx="6">
                  <c:v>Scien. Collab.</c:v>
                </c:pt>
                <c:pt idx="7">
                  <c:v>Foursquare</c:v>
                </c:pt>
                <c:pt idx="8">
                  <c:v>Facebook</c:v>
                </c:pt>
                <c:pt idx="9">
                  <c:v>Twitter</c:v>
                </c:pt>
                <c:pt idx="10">
                  <c:v>Fllickr</c:v>
                </c:pt>
              </c:strCache>
            </c:strRef>
          </c:cat>
          <c:val>
            <c:numRef>
              <c:f>Static!$F$3:$F$13</c:f>
              <c:numCache>
                <c:formatCode>0.0000</c:formatCode>
                <c:ptCount val="11"/>
                <c:pt idx="0">
                  <c:v>0.41980000000000001</c:v>
                </c:pt>
                <c:pt idx="1">
                  <c:v>0.52772799999999997</c:v>
                </c:pt>
                <c:pt idx="2">
                  <c:v>0.56000000000000005</c:v>
                </c:pt>
                <c:pt idx="3">
                  <c:v>0.52696699999999996</c:v>
                </c:pt>
                <c:pt idx="4">
                  <c:v>0.60457000000000005</c:v>
                </c:pt>
                <c:pt idx="5">
                  <c:v>0.79685899999999998</c:v>
                </c:pt>
                <c:pt idx="6">
                  <c:v>0.73056900000000002</c:v>
                </c:pt>
                <c:pt idx="7">
                  <c:v>0.44975999999999999</c:v>
                </c:pt>
                <c:pt idx="8">
                  <c:v>0.63667300000000004</c:v>
                </c:pt>
                <c:pt idx="9">
                  <c:v>0.54913699999999999</c:v>
                </c:pt>
                <c:pt idx="10">
                  <c:v>0.52137699999999998</c:v>
                </c:pt>
              </c:numCache>
            </c:numRef>
          </c:val>
        </c:ser>
        <c:ser>
          <c:idx val="3"/>
          <c:order val="2"/>
          <c:tx>
            <c:strRef>
              <c:f>Static!$G$2</c:f>
              <c:strCache>
                <c:ptCount val="1"/>
                <c:pt idx="0">
                  <c:v>Optimal</c:v>
                </c:pt>
              </c:strCache>
            </c:strRef>
          </c:tx>
          <c:invertIfNegative val="0"/>
          <c:cat>
            <c:strRef>
              <c:f>Static!$A$3:$A$13</c:f>
              <c:strCache>
                <c:ptCount val="11"/>
                <c:pt idx="0">
                  <c:v>Karate</c:v>
                </c:pt>
                <c:pt idx="1">
                  <c:v>Dolphin</c:v>
                </c:pt>
                <c:pt idx="2">
                  <c:v>Les Miserables</c:v>
                </c:pt>
                <c:pt idx="3">
                  <c:v>Politic Books</c:v>
                </c:pt>
                <c:pt idx="4">
                  <c:v>Amer Colg. Fb.</c:v>
                </c:pt>
                <c:pt idx="5">
                  <c:v>Elec. Cir. S838</c:v>
                </c:pt>
                <c:pt idx="6">
                  <c:v>Scien. Collab.</c:v>
                </c:pt>
                <c:pt idx="7">
                  <c:v>Foursquare</c:v>
                </c:pt>
                <c:pt idx="8">
                  <c:v>Facebook</c:v>
                </c:pt>
                <c:pt idx="9">
                  <c:v>Twitter</c:v>
                </c:pt>
                <c:pt idx="10">
                  <c:v>Fllickr</c:v>
                </c:pt>
              </c:strCache>
            </c:strRef>
          </c:cat>
          <c:val>
            <c:numRef>
              <c:f>Static!$G$3:$G$13</c:f>
              <c:numCache>
                <c:formatCode>General</c:formatCode>
                <c:ptCount val="11"/>
                <c:pt idx="0">
                  <c:v>0.41980000000000001</c:v>
                </c:pt>
                <c:pt idx="1">
                  <c:v>0.52849999999999997</c:v>
                </c:pt>
                <c:pt idx="2">
                  <c:v>0.56000000000000005</c:v>
                </c:pt>
                <c:pt idx="3">
                  <c:v>0.5272</c:v>
                </c:pt>
                <c:pt idx="4">
                  <c:v>0.60460000000000003</c:v>
                </c:pt>
                <c:pt idx="5">
                  <c:v>0.81940000000000002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087040"/>
        <c:axId val="96088832"/>
      </c:barChart>
      <c:catAx>
        <c:axId val="96087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6088832"/>
        <c:crosses val="autoZero"/>
        <c:auto val="1"/>
        <c:lblAlgn val="ctr"/>
        <c:lblOffset val="100"/>
        <c:noMultiLvlLbl val="0"/>
      </c:catAx>
      <c:valAx>
        <c:axId val="96088832"/>
        <c:scaling>
          <c:orientation val="minMax"/>
          <c:min val="0.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Modularity</a:t>
                </a:r>
              </a:p>
            </c:rich>
          </c:tx>
          <c:layout/>
          <c:overlay val="0"/>
        </c:title>
        <c:numFmt formatCode="0.00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60870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NMI (arxiv)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Dynamic!$B$49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Dynamic!$A$50:$A$80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Dynamic!$B$50:$B$80</c:f>
              <c:numCache>
                <c:formatCode>General</c:formatCode>
                <c:ptCount val="31"/>
                <c:pt idx="0">
                  <c:v>0.97697100000000003</c:v>
                </c:pt>
                <c:pt idx="1">
                  <c:v>0.97460400000000003</c:v>
                </c:pt>
                <c:pt idx="2">
                  <c:v>0.97006999999999999</c:v>
                </c:pt>
                <c:pt idx="3">
                  <c:v>0.97161500000000001</c:v>
                </c:pt>
                <c:pt idx="4">
                  <c:v>0.96694100000000005</c:v>
                </c:pt>
                <c:pt idx="5">
                  <c:v>0.96362700000000001</c:v>
                </c:pt>
                <c:pt idx="6">
                  <c:v>0.96659899999999999</c:v>
                </c:pt>
                <c:pt idx="7">
                  <c:v>0.96328100000000005</c:v>
                </c:pt>
                <c:pt idx="8">
                  <c:v>0.96528700000000001</c:v>
                </c:pt>
                <c:pt idx="9">
                  <c:v>0.95879899999999996</c:v>
                </c:pt>
                <c:pt idx="10">
                  <c:v>0.95908300000000002</c:v>
                </c:pt>
                <c:pt idx="11">
                  <c:v>0.95728500000000005</c:v>
                </c:pt>
                <c:pt idx="12">
                  <c:v>0.96140599999999998</c:v>
                </c:pt>
                <c:pt idx="13">
                  <c:v>0.95673900000000001</c:v>
                </c:pt>
                <c:pt idx="14">
                  <c:v>0.95420899999999997</c:v>
                </c:pt>
                <c:pt idx="15">
                  <c:v>0.95386800000000005</c:v>
                </c:pt>
                <c:pt idx="16">
                  <c:v>0.95038800000000001</c:v>
                </c:pt>
                <c:pt idx="17">
                  <c:v>0.94457199999999997</c:v>
                </c:pt>
                <c:pt idx="18">
                  <c:v>0.93815899999999997</c:v>
                </c:pt>
                <c:pt idx="19">
                  <c:v>0.94641600000000004</c:v>
                </c:pt>
                <c:pt idx="20">
                  <c:v>0.94577599999999995</c:v>
                </c:pt>
                <c:pt idx="21">
                  <c:v>0.93224700000000005</c:v>
                </c:pt>
                <c:pt idx="22">
                  <c:v>0.93082299999999996</c:v>
                </c:pt>
                <c:pt idx="23">
                  <c:v>0.93289599999999995</c:v>
                </c:pt>
                <c:pt idx="24">
                  <c:v>0.936774</c:v>
                </c:pt>
                <c:pt idx="25">
                  <c:v>0.92724899999999999</c:v>
                </c:pt>
                <c:pt idx="26">
                  <c:v>0.92472900000000002</c:v>
                </c:pt>
                <c:pt idx="27">
                  <c:v>0.91417800000000005</c:v>
                </c:pt>
                <c:pt idx="28">
                  <c:v>0.90593400000000002</c:v>
                </c:pt>
                <c:pt idx="29">
                  <c:v>0.92193999999999998</c:v>
                </c:pt>
                <c:pt idx="30">
                  <c:v>0.91136600000000001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Dynamic!$C$49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Dynamic!$A$50:$A$80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Dynamic!$C$50:$C$80</c:f>
              <c:numCache>
                <c:formatCode>General</c:formatCode>
                <c:ptCount val="31"/>
                <c:pt idx="0">
                  <c:v>0.20742099999999999</c:v>
                </c:pt>
                <c:pt idx="1">
                  <c:v>0.21102899999999999</c:v>
                </c:pt>
                <c:pt idx="2">
                  <c:v>0.202372</c:v>
                </c:pt>
                <c:pt idx="3">
                  <c:v>0.196655</c:v>
                </c:pt>
                <c:pt idx="4">
                  <c:v>0.20099400000000001</c:v>
                </c:pt>
                <c:pt idx="5">
                  <c:v>0.205951</c:v>
                </c:pt>
                <c:pt idx="6">
                  <c:v>0.24823300000000001</c:v>
                </c:pt>
                <c:pt idx="7">
                  <c:v>0.23496600000000001</c:v>
                </c:pt>
                <c:pt idx="8">
                  <c:v>0.24069199999999999</c:v>
                </c:pt>
                <c:pt idx="9">
                  <c:v>0.24301300000000001</c:v>
                </c:pt>
                <c:pt idx="10">
                  <c:v>0.253357</c:v>
                </c:pt>
                <c:pt idx="11">
                  <c:v>0.24357899999999999</c:v>
                </c:pt>
                <c:pt idx="12">
                  <c:v>0.24576700000000001</c:v>
                </c:pt>
                <c:pt idx="13">
                  <c:v>0.245032</c:v>
                </c:pt>
                <c:pt idx="14">
                  <c:v>0.25193500000000002</c:v>
                </c:pt>
                <c:pt idx="15">
                  <c:v>0.249249</c:v>
                </c:pt>
                <c:pt idx="16">
                  <c:v>0.26430799999999999</c:v>
                </c:pt>
                <c:pt idx="17">
                  <c:v>0.248997</c:v>
                </c:pt>
                <c:pt idx="18">
                  <c:v>0.25382399999999999</c:v>
                </c:pt>
                <c:pt idx="19">
                  <c:v>0.258052</c:v>
                </c:pt>
                <c:pt idx="20">
                  <c:v>0.26433299999999998</c:v>
                </c:pt>
                <c:pt idx="21">
                  <c:v>0.26377800000000001</c:v>
                </c:pt>
                <c:pt idx="22">
                  <c:v>0.27705400000000002</c:v>
                </c:pt>
                <c:pt idx="23">
                  <c:v>0.281696</c:v>
                </c:pt>
                <c:pt idx="24">
                  <c:v>0.27901799999999999</c:v>
                </c:pt>
                <c:pt idx="25">
                  <c:v>0.27470299999999997</c:v>
                </c:pt>
                <c:pt idx="26">
                  <c:v>0.27010899999999999</c:v>
                </c:pt>
                <c:pt idx="27">
                  <c:v>0.292014</c:v>
                </c:pt>
                <c:pt idx="28">
                  <c:v>0.303425</c:v>
                </c:pt>
                <c:pt idx="29">
                  <c:v>0.30115599999999998</c:v>
                </c:pt>
                <c:pt idx="30">
                  <c:v>0.31898100000000001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Dynamic!$D$49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Dynamic!$A$50:$A$80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Dynamic!$D$50:$D$80</c:f>
              <c:numCache>
                <c:formatCode>General</c:formatCode>
                <c:ptCount val="31"/>
                <c:pt idx="0">
                  <c:v>1</c:v>
                </c:pt>
                <c:pt idx="1">
                  <c:v>0.83917200000000003</c:v>
                </c:pt>
                <c:pt idx="2">
                  <c:v>0.84006999999999998</c:v>
                </c:pt>
                <c:pt idx="3">
                  <c:v>0.79311799999999999</c:v>
                </c:pt>
                <c:pt idx="4">
                  <c:v>0.801929</c:v>
                </c:pt>
                <c:pt idx="5">
                  <c:v>0.77468599999999999</c:v>
                </c:pt>
                <c:pt idx="6">
                  <c:v>0.76447900000000002</c:v>
                </c:pt>
                <c:pt idx="7">
                  <c:v>0.72812299999999996</c:v>
                </c:pt>
                <c:pt idx="8">
                  <c:v>0.72784800000000005</c:v>
                </c:pt>
                <c:pt idx="9">
                  <c:v>0.72072000000000003</c:v>
                </c:pt>
                <c:pt idx="10">
                  <c:v>0.701071</c:v>
                </c:pt>
                <c:pt idx="11">
                  <c:v>0.68920199999999998</c:v>
                </c:pt>
                <c:pt idx="12">
                  <c:v>0.67681599999999997</c:v>
                </c:pt>
                <c:pt idx="13">
                  <c:v>0.69017399999999995</c:v>
                </c:pt>
                <c:pt idx="14">
                  <c:v>0.66628200000000004</c:v>
                </c:pt>
                <c:pt idx="15">
                  <c:v>0.66354199999999997</c:v>
                </c:pt>
                <c:pt idx="16">
                  <c:v>0.678979</c:v>
                </c:pt>
                <c:pt idx="17">
                  <c:v>0.66819399999999995</c:v>
                </c:pt>
                <c:pt idx="18">
                  <c:v>0.65557799999999999</c:v>
                </c:pt>
                <c:pt idx="19">
                  <c:v>0.664547</c:v>
                </c:pt>
                <c:pt idx="20">
                  <c:v>0.654949</c:v>
                </c:pt>
                <c:pt idx="21">
                  <c:v>0.65097300000000002</c:v>
                </c:pt>
                <c:pt idx="22">
                  <c:v>0.635795</c:v>
                </c:pt>
                <c:pt idx="23">
                  <c:v>0.63284499999999999</c:v>
                </c:pt>
                <c:pt idx="24">
                  <c:v>0.63256800000000002</c:v>
                </c:pt>
                <c:pt idx="25">
                  <c:v>0.62080100000000005</c:v>
                </c:pt>
                <c:pt idx="26">
                  <c:v>0.62524500000000005</c:v>
                </c:pt>
                <c:pt idx="27">
                  <c:v>0.63096699999999994</c:v>
                </c:pt>
                <c:pt idx="28">
                  <c:v>0.62497999999999998</c:v>
                </c:pt>
                <c:pt idx="29">
                  <c:v>0.59224699999999997</c:v>
                </c:pt>
                <c:pt idx="30">
                  <c:v>0.61109100000000005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57568"/>
        <c:axId val="108163840"/>
      </c:lineChart>
      <c:catAx>
        <c:axId val="108157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163840"/>
        <c:crosses val="autoZero"/>
        <c:auto val="1"/>
        <c:lblAlgn val="ctr"/>
        <c:lblOffset val="100"/>
        <c:noMultiLvlLbl val="0"/>
      </c:catAx>
      <c:valAx>
        <c:axId val="108163840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1575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Static!$J$2</c:f>
              <c:strCache>
                <c:ptCount val="1"/>
                <c:pt idx="0">
                  <c:v>LDF</c:v>
                </c:pt>
              </c:strCache>
            </c:strRef>
          </c:tx>
          <c:invertIfNegative val="0"/>
          <c:cat>
            <c:strRef>
              <c:f>Static!$A$3:$A$14</c:f>
              <c:strCache>
                <c:ptCount val="12"/>
                <c:pt idx="0">
                  <c:v>Karate</c:v>
                </c:pt>
                <c:pt idx="1">
                  <c:v>Dolphin</c:v>
                </c:pt>
                <c:pt idx="2">
                  <c:v>Les Miserables</c:v>
                </c:pt>
                <c:pt idx="3">
                  <c:v>Politic Books</c:v>
                </c:pt>
                <c:pt idx="4">
                  <c:v>Amer Colg. Fb.</c:v>
                </c:pt>
                <c:pt idx="5">
                  <c:v>Elec. Cir. S838</c:v>
                </c:pt>
                <c:pt idx="6">
                  <c:v>Scien. Collab.</c:v>
                </c:pt>
                <c:pt idx="7">
                  <c:v>Foursquare</c:v>
                </c:pt>
                <c:pt idx="8">
                  <c:v>Facebook</c:v>
                </c:pt>
                <c:pt idx="9">
                  <c:v>Twitter</c:v>
                </c:pt>
                <c:pt idx="10">
                  <c:v>Fllickr</c:v>
                </c:pt>
                <c:pt idx="11">
                  <c:v>Average</c:v>
                </c:pt>
              </c:strCache>
            </c:strRef>
          </c:cat>
          <c:val>
            <c:numRef>
              <c:f>Static!$J$3:$J$14</c:f>
              <c:numCache>
                <c:formatCode>General</c:formatCode>
                <c:ptCount val="12"/>
                <c:pt idx="0">
                  <c:v>1.4999999999999999E-4</c:v>
                </c:pt>
                <c:pt idx="1">
                  <c:v>2.7E-4</c:v>
                </c:pt>
                <c:pt idx="2">
                  <c:v>2.7E-4</c:v>
                </c:pt>
                <c:pt idx="3">
                  <c:v>4.4000000000000002E-4</c:v>
                </c:pt>
                <c:pt idx="4">
                  <c:v>5.6999999999999998E-4</c:v>
                </c:pt>
                <c:pt idx="5">
                  <c:v>3.9300000000000003E-3</c:v>
                </c:pt>
                <c:pt idx="6">
                  <c:v>2.1260000000000001E-2</c:v>
                </c:pt>
                <c:pt idx="7">
                  <c:v>1.968</c:v>
                </c:pt>
                <c:pt idx="8">
                  <c:v>2.2210000000000001</c:v>
                </c:pt>
                <c:pt idx="9">
                  <c:v>2.766</c:v>
                </c:pt>
                <c:pt idx="10">
                  <c:v>8.3580000000000005</c:v>
                </c:pt>
                <c:pt idx="11">
                  <c:v>1.3945354545454547</c:v>
                </c:pt>
              </c:numCache>
            </c:numRef>
          </c:val>
        </c:ser>
        <c:ser>
          <c:idx val="2"/>
          <c:order val="1"/>
          <c:tx>
            <c:strRef>
              <c:f>Static!$K$2</c:f>
              <c:strCache>
                <c:ptCount val="1"/>
                <c:pt idx="0">
                  <c:v>Blondel</c:v>
                </c:pt>
              </c:strCache>
            </c:strRef>
          </c:tx>
          <c:invertIfNegative val="0"/>
          <c:cat>
            <c:strRef>
              <c:f>Static!$A$3:$A$14</c:f>
              <c:strCache>
                <c:ptCount val="12"/>
                <c:pt idx="0">
                  <c:v>Karate</c:v>
                </c:pt>
                <c:pt idx="1">
                  <c:v>Dolphin</c:v>
                </c:pt>
                <c:pt idx="2">
                  <c:v>Les Miserables</c:v>
                </c:pt>
                <c:pt idx="3">
                  <c:v>Politic Books</c:v>
                </c:pt>
                <c:pt idx="4">
                  <c:v>Amer Colg. Fb.</c:v>
                </c:pt>
                <c:pt idx="5">
                  <c:v>Elec. Cir. S838</c:v>
                </c:pt>
                <c:pt idx="6">
                  <c:v>Scien. Collab.</c:v>
                </c:pt>
                <c:pt idx="7">
                  <c:v>Foursquare</c:v>
                </c:pt>
                <c:pt idx="8">
                  <c:v>Facebook</c:v>
                </c:pt>
                <c:pt idx="9">
                  <c:v>Twitter</c:v>
                </c:pt>
                <c:pt idx="10">
                  <c:v>Fllickr</c:v>
                </c:pt>
                <c:pt idx="11">
                  <c:v>Average</c:v>
                </c:pt>
              </c:strCache>
            </c:strRef>
          </c:cat>
          <c:val>
            <c:numRef>
              <c:f>Static!$K$3:$K$14</c:f>
              <c:numCache>
                <c:formatCode>0.00000</c:formatCode>
                <c:ptCount val="12"/>
                <c:pt idx="0">
                  <c:v>4.3969199999999994E-4</c:v>
                </c:pt>
                <c:pt idx="1">
                  <c:v>5.6864899999999996E-4</c:v>
                </c:pt>
                <c:pt idx="2">
                  <c:v>4.8344099999999993E-4</c:v>
                </c:pt>
                <c:pt idx="3">
                  <c:v>6.2568299999999992E-4</c:v>
                </c:pt>
                <c:pt idx="4">
                  <c:v>6.3843699999999995E-4</c:v>
                </c:pt>
                <c:pt idx="5">
                  <c:v>2.0389699999999998E-3</c:v>
                </c:pt>
                <c:pt idx="6">
                  <c:v>1.09011E-2</c:v>
                </c:pt>
                <c:pt idx="7" formatCode="General">
                  <c:v>3.8822099999999997</c:v>
                </c:pt>
                <c:pt idx="8" formatCode="General">
                  <c:v>1.62344</c:v>
                </c:pt>
                <c:pt idx="9" formatCode="General">
                  <c:v>1.9789900000000002</c:v>
                </c:pt>
                <c:pt idx="10" formatCode="General">
                  <c:v>3.8822099999999997</c:v>
                </c:pt>
                <c:pt idx="11">
                  <c:v>1.0347769065454544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138752"/>
        <c:axId val="96140288"/>
      </c:barChart>
      <c:catAx>
        <c:axId val="96138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6140288"/>
        <c:crossesAt val="1.0000000000000004E-5"/>
        <c:auto val="1"/>
        <c:lblAlgn val="ctr"/>
        <c:lblOffset val="100"/>
        <c:noMultiLvlLbl val="0"/>
      </c:catAx>
      <c:valAx>
        <c:axId val="96140288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Running time in second(s)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961387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Modularity (FB)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Dynamic!$G$2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Dynamic!$F$3:$F$28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Dynamic!$G$3:$G$28</c:f>
              <c:numCache>
                <c:formatCode>General</c:formatCode>
                <c:ptCount val="26"/>
                <c:pt idx="0">
                  <c:v>0.57499999999999996</c:v>
                </c:pt>
                <c:pt idx="1">
                  <c:v>0.57399999999999995</c:v>
                </c:pt>
                <c:pt idx="2">
                  <c:v>0.57499999999999996</c:v>
                </c:pt>
                <c:pt idx="3">
                  <c:v>0.57799999999999996</c:v>
                </c:pt>
                <c:pt idx="4">
                  <c:v>0.57999999999999996</c:v>
                </c:pt>
                <c:pt idx="5">
                  <c:v>0.58199999999999996</c:v>
                </c:pt>
                <c:pt idx="6">
                  <c:v>0.58499999999999996</c:v>
                </c:pt>
                <c:pt idx="7">
                  <c:v>0.58499999999999996</c:v>
                </c:pt>
                <c:pt idx="8">
                  <c:v>0.58599999999999997</c:v>
                </c:pt>
                <c:pt idx="9">
                  <c:v>0.58799999999999997</c:v>
                </c:pt>
                <c:pt idx="10">
                  <c:v>0.59</c:v>
                </c:pt>
                <c:pt idx="11">
                  <c:v>0.59199999999999997</c:v>
                </c:pt>
                <c:pt idx="12">
                  <c:v>0.59199999999999997</c:v>
                </c:pt>
                <c:pt idx="13">
                  <c:v>0.59399999999999997</c:v>
                </c:pt>
                <c:pt idx="14">
                  <c:v>0.59699999999999998</c:v>
                </c:pt>
                <c:pt idx="15">
                  <c:v>0.59799999999999998</c:v>
                </c:pt>
                <c:pt idx="16">
                  <c:v>0.60099999999999998</c:v>
                </c:pt>
                <c:pt idx="17">
                  <c:v>0.60199999999999998</c:v>
                </c:pt>
                <c:pt idx="18">
                  <c:v>0.60499999999999998</c:v>
                </c:pt>
                <c:pt idx="19">
                  <c:v>0.60699999999999998</c:v>
                </c:pt>
                <c:pt idx="20">
                  <c:v>0.60899999999999999</c:v>
                </c:pt>
                <c:pt idx="21">
                  <c:v>0.61099999999999999</c:v>
                </c:pt>
                <c:pt idx="22">
                  <c:v>0.61299999999999999</c:v>
                </c:pt>
                <c:pt idx="23">
                  <c:v>0.61499999999999999</c:v>
                </c:pt>
                <c:pt idx="24">
                  <c:v>0.61799999999999999</c:v>
                </c:pt>
                <c:pt idx="25">
                  <c:v>0.61799999999999999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Dynamic!$H$2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Dynamic!$F$3:$F$28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Dynamic!$H$3:$H$28</c:f>
              <c:numCache>
                <c:formatCode>General</c:formatCode>
                <c:ptCount val="26"/>
                <c:pt idx="0">
                  <c:v>0.26952399999999999</c:v>
                </c:pt>
                <c:pt idx="1">
                  <c:v>0.27024599999999999</c:v>
                </c:pt>
                <c:pt idx="2">
                  <c:v>0.26925700000000002</c:v>
                </c:pt>
                <c:pt idx="3">
                  <c:v>0.267349</c:v>
                </c:pt>
                <c:pt idx="4">
                  <c:v>0.27005800000000002</c:v>
                </c:pt>
                <c:pt idx="5">
                  <c:v>0.269924</c:v>
                </c:pt>
                <c:pt idx="6">
                  <c:v>0.26967799999999997</c:v>
                </c:pt>
                <c:pt idx="7">
                  <c:v>0.27662700000000001</c:v>
                </c:pt>
                <c:pt idx="8">
                  <c:v>0.27605000000000002</c:v>
                </c:pt>
                <c:pt idx="9">
                  <c:v>0.271816</c:v>
                </c:pt>
                <c:pt idx="10">
                  <c:v>0.27359699999999998</c:v>
                </c:pt>
                <c:pt idx="11">
                  <c:v>0.274225</c:v>
                </c:pt>
                <c:pt idx="12">
                  <c:v>0.27654400000000001</c:v>
                </c:pt>
                <c:pt idx="13">
                  <c:v>0.27600400000000003</c:v>
                </c:pt>
                <c:pt idx="14">
                  <c:v>0.27765299999999998</c:v>
                </c:pt>
                <c:pt idx="15">
                  <c:v>0.27221499999999998</c:v>
                </c:pt>
                <c:pt idx="16">
                  <c:v>0.28043600000000002</c:v>
                </c:pt>
                <c:pt idx="17">
                  <c:v>0.28011999999999998</c:v>
                </c:pt>
                <c:pt idx="18">
                  <c:v>0.286713</c:v>
                </c:pt>
                <c:pt idx="19">
                  <c:v>0.28421099999999999</c:v>
                </c:pt>
                <c:pt idx="20">
                  <c:v>0.28584999999999999</c:v>
                </c:pt>
                <c:pt idx="21">
                  <c:v>0.29555599999999999</c:v>
                </c:pt>
                <c:pt idx="22">
                  <c:v>0.29294799999999999</c:v>
                </c:pt>
                <c:pt idx="23">
                  <c:v>0.29100900000000002</c:v>
                </c:pt>
                <c:pt idx="24">
                  <c:v>0.29613699999999998</c:v>
                </c:pt>
                <c:pt idx="25">
                  <c:v>0.294325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Dynamic!$I$2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Dynamic!$F$3:$F$28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Dynamic!$I$3:$I$28</c:f>
              <c:numCache>
                <c:formatCode>General</c:formatCode>
                <c:ptCount val="26"/>
                <c:pt idx="0">
                  <c:v>0.56542999999999999</c:v>
                </c:pt>
                <c:pt idx="1">
                  <c:v>0.56785600000000003</c:v>
                </c:pt>
                <c:pt idx="2">
                  <c:v>0.57179500000000005</c:v>
                </c:pt>
                <c:pt idx="3">
                  <c:v>0.57484100000000005</c:v>
                </c:pt>
                <c:pt idx="4">
                  <c:v>0.57704999999999995</c:v>
                </c:pt>
                <c:pt idx="5">
                  <c:v>0.58055400000000001</c:v>
                </c:pt>
                <c:pt idx="6">
                  <c:v>0.58205899999999999</c:v>
                </c:pt>
                <c:pt idx="7">
                  <c:v>0.58363900000000002</c:v>
                </c:pt>
                <c:pt idx="8">
                  <c:v>0.58491000000000004</c:v>
                </c:pt>
                <c:pt idx="9">
                  <c:v>0.586036</c:v>
                </c:pt>
                <c:pt idx="10">
                  <c:v>0.58748400000000001</c:v>
                </c:pt>
                <c:pt idx="11">
                  <c:v>0.58942799999999995</c:v>
                </c:pt>
                <c:pt idx="12">
                  <c:v>0.59090299999999996</c:v>
                </c:pt>
                <c:pt idx="13">
                  <c:v>0.59329399999999999</c:v>
                </c:pt>
                <c:pt idx="14">
                  <c:v>0.59575500000000003</c:v>
                </c:pt>
                <c:pt idx="15">
                  <c:v>0.59755599999999998</c:v>
                </c:pt>
                <c:pt idx="16">
                  <c:v>0.59974899999999998</c:v>
                </c:pt>
                <c:pt idx="17">
                  <c:v>0.60114400000000001</c:v>
                </c:pt>
                <c:pt idx="18">
                  <c:v>0.60322799999999999</c:v>
                </c:pt>
                <c:pt idx="19">
                  <c:v>0.60491799999999996</c:v>
                </c:pt>
                <c:pt idx="20">
                  <c:v>0.607039</c:v>
                </c:pt>
                <c:pt idx="21">
                  <c:v>0.60919100000000004</c:v>
                </c:pt>
                <c:pt idx="22">
                  <c:v>0.61131100000000005</c:v>
                </c:pt>
                <c:pt idx="23">
                  <c:v>0.61425399999999997</c:v>
                </c:pt>
                <c:pt idx="24">
                  <c:v>0.61803600000000003</c:v>
                </c:pt>
                <c:pt idx="25">
                  <c:v>0.61837200000000003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Dynamic!$J$2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Dynamic!$F$3:$F$28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Dynamic!$J$3:$J$28</c:f>
              <c:numCache>
                <c:formatCode>General</c:formatCode>
                <c:ptCount val="26"/>
                <c:pt idx="0">
                  <c:v>0.56542999999999999</c:v>
                </c:pt>
                <c:pt idx="1">
                  <c:v>0.57003999999999999</c:v>
                </c:pt>
                <c:pt idx="2">
                  <c:v>0.56113100000000005</c:v>
                </c:pt>
                <c:pt idx="3">
                  <c:v>0.57637799999999995</c:v>
                </c:pt>
                <c:pt idx="4">
                  <c:v>0.57776499999999997</c:v>
                </c:pt>
                <c:pt idx="5">
                  <c:v>0.58027399999999996</c:v>
                </c:pt>
                <c:pt idx="6">
                  <c:v>0.58114200000000005</c:v>
                </c:pt>
                <c:pt idx="7">
                  <c:v>0.58498700000000003</c:v>
                </c:pt>
                <c:pt idx="8">
                  <c:v>0.58711800000000003</c:v>
                </c:pt>
                <c:pt idx="9">
                  <c:v>0.58033800000000002</c:v>
                </c:pt>
                <c:pt idx="10">
                  <c:v>0.58625700000000003</c:v>
                </c:pt>
                <c:pt idx="11">
                  <c:v>0.58311999999999997</c:v>
                </c:pt>
                <c:pt idx="12">
                  <c:v>0.58906099999999995</c:v>
                </c:pt>
                <c:pt idx="13">
                  <c:v>0.58868799999999999</c:v>
                </c:pt>
                <c:pt idx="14">
                  <c:v>0.59247099999999997</c:v>
                </c:pt>
                <c:pt idx="15">
                  <c:v>0.59694000000000003</c:v>
                </c:pt>
                <c:pt idx="16">
                  <c:v>0.59796499999999997</c:v>
                </c:pt>
                <c:pt idx="17">
                  <c:v>0.60089700000000001</c:v>
                </c:pt>
                <c:pt idx="18">
                  <c:v>0.59997500000000004</c:v>
                </c:pt>
                <c:pt idx="19">
                  <c:v>0.60672300000000001</c:v>
                </c:pt>
                <c:pt idx="20">
                  <c:v>0.60419999999999996</c:v>
                </c:pt>
                <c:pt idx="21">
                  <c:v>0.602688</c:v>
                </c:pt>
                <c:pt idx="22">
                  <c:v>0.61070899999999995</c:v>
                </c:pt>
                <c:pt idx="23">
                  <c:v>0.62000599999999995</c:v>
                </c:pt>
                <c:pt idx="24">
                  <c:v>0.62267600000000001</c:v>
                </c:pt>
                <c:pt idx="25">
                  <c:v>0.62173400000000001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732352"/>
        <c:axId val="107349504"/>
      </c:lineChart>
      <c:catAx>
        <c:axId val="107732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349504"/>
        <c:crosses val="autoZero"/>
        <c:auto val="1"/>
        <c:lblAlgn val="ctr"/>
        <c:lblOffset val="100"/>
        <c:noMultiLvlLbl val="0"/>
      </c:catAx>
      <c:valAx>
        <c:axId val="107349504"/>
        <c:scaling>
          <c:orientation val="minMax"/>
          <c:min val="0.25"/>
        </c:scaling>
        <c:delete val="0"/>
        <c:axPos val="l"/>
        <c:numFmt formatCode="General" sourceLinked="1"/>
        <c:majorTickMark val="out"/>
        <c:minorTickMark val="none"/>
        <c:tickLblPos val="nextTo"/>
        <c:crossAx val="107732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Number of communities (FB)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Dynamic!$M$2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Dynamic!$L$3:$L$28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Dynamic!$M$3:$M$28</c:f>
              <c:numCache>
                <c:formatCode>General</c:formatCode>
                <c:ptCount val="26"/>
                <c:pt idx="0">
                  <c:v>15</c:v>
                </c:pt>
                <c:pt idx="1">
                  <c:v>16</c:v>
                </c:pt>
                <c:pt idx="2">
                  <c:v>15</c:v>
                </c:pt>
                <c:pt idx="3">
                  <c:v>14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21</c:v>
                </c:pt>
                <c:pt idx="11">
                  <c:v>19</c:v>
                </c:pt>
                <c:pt idx="12">
                  <c:v>19</c:v>
                </c:pt>
                <c:pt idx="13">
                  <c:v>20</c:v>
                </c:pt>
                <c:pt idx="14">
                  <c:v>20</c:v>
                </c:pt>
                <c:pt idx="15">
                  <c:v>19</c:v>
                </c:pt>
                <c:pt idx="16">
                  <c:v>20</c:v>
                </c:pt>
                <c:pt idx="17">
                  <c:v>17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1">
                  <c:v>18</c:v>
                </c:pt>
                <c:pt idx="22">
                  <c:v>21</c:v>
                </c:pt>
                <c:pt idx="23">
                  <c:v>30</c:v>
                </c:pt>
                <c:pt idx="24">
                  <c:v>136</c:v>
                </c:pt>
                <c:pt idx="25">
                  <c:v>204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Dynamic!$N$2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Dynamic!$L$3:$L$28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Dynamic!$N$3:$N$28</c:f>
              <c:numCache>
                <c:formatCode>General</c:formatCode>
                <c:ptCount val="26"/>
                <c:pt idx="0">
                  <c:v>979</c:v>
                </c:pt>
                <c:pt idx="1">
                  <c:v>1071</c:v>
                </c:pt>
                <c:pt idx="2">
                  <c:v>1056</c:v>
                </c:pt>
                <c:pt idx="3">
                  <c:v>1076</c:v>
                </c:pt>
                <c:pt idx="4">
                  <c:v>1098</c:v>
                </c:pt>
                <c:pt idx="5">
                  <c:v>1143</c:v>
                </c:pt>
                <c:pt idx="6">
                  <c:v>1174</c:v>
                </c:pt>
                <c:pt idx="7">
                  <c:v>1197</c:v>
                </c:pt>
                <c:pt idx="8">
                  <c:v>1216</c:v>
                </c:pt>
                <c:pt idx="9">
                  <c:v>1289</c:v>
                </c:pt>
                <c:pt idx="10">
                  <c:v>1311</c:v>
                </c:pt>
                <c:pt idx="11">
                  <c:v>1361</c:v>
                </c:pt>
                <c:pt idx="12">
                  <c:v>1411</c:v>
                </c:pt>
                <c:pt idx="13">
                  <c:v>1445</c:v>
                </c:pt>
                <c:pt idx="14">
                  <c:v>1482</c:v>
                </c:pt>
                <c:pt idx="15">
                  <c:v>1546</c:v>
                </c:pt>
                <c:pt idx="16">
                  <c:v>1609</c:v>
                </c:pt>
                <c:pt idx="17">
                  <c:v>1653</c:v>
                </c:pt>
                <c:pt idx="18">
                  <c:v>1706</c:v>
                </c:pt>
                <c:pt idx="19">
                  <c:v>1716</c:v>
                </c:pt>
                <c:pt idx="20">
                  <c:v>1844</c:v>
                </c:pt>
                <c:pt idx="21">
                  <c:v>1875</c:v>
                </c:pt>
                <c:pt idx="22">
                  <c:v>1964</c:v>
                </c:pt>
                <c:pt idx="23">
                  <c:v>2067</c:v>
                </c:pt>
                <c:pt idx="24">
                  <c:v>2628</c:v>
                </c:pt>
                <c:pt idx="25">
                  <c:v>2791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Dynamic!$O$2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Dynamic!$L$3:$L$28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Dynamic!$O$3:$O$28</c:f>
              <c:numCache>
                <c:formatCode>General</c:formatCode>
                <c:ptCount val="26"/>
                <c:pt idx="0">
                  <c:v>23</c:v>
                </c:pt>
                <c:pt idx="1">
                  <c:v>23</c:v>
                </c:pt>
                <c:pt idx="2">
                  <c:v>23</c:v>
                </c:pt>
                <c:pt idx="3">
                  <c:v>23</c:v>
                </c:pt>
                <c:pt idx="4">
                  <c:v>23</c:v>
                </c:pt>
                <c:pt idx="5">
                  <c:v>25</c:v>
                </c:pt>
                <c:pt idx="6">
                  <c:v>27</c:v>
                </c:pt>
                <c:pt idx="7">
                  <c:v>30</c:v>
                </c:pt>
                <c:pt idx="8">
                  <c:v>34</c:v>
                </c:pt>
                <c:pt idx="9">
                  <c:v>35</c:v>
                </c:pt>
                <c:pt idx="10">
                  <c:v>39</c:v>
                </c:pt>
                <c:pt idx="11">
                  <c:v>39</c:v>
                </c:pt>
                <c:pt idx="12">
                  <c:v>39</c:v>
                </c:pt>
                <c:pt idx="13">
                  <c:v>39</c:v>
                </c:pt>
                <c:pt idx="14">
                  <c:v>39</c:v>
                </c:pt>
                <c:pt idx="15">
                  <c:v>39</c:v>
                </c:pt>
                <c:pt idx="16">
                  <c:v>39</c:v>
                </c:pt>
                <c:pt idx="17">
                  <c:v>39</c:v>
                </c:pt>
                <c:pt idx="18">
                  <c:v>40</c:v>
                </c:pt>
                <c:pt idx="19">
                  <c:v>44</c:v>
                </c:pt>
                <c:pt idx="20">
                  <c:v>45</c:v>
                </c:pt>
                <c:pt idx="21">
                  <c:v>46</c:v>
                </c:pt>
                <c:pt idx="22">
                  <c:v>46</c:v>
                </c:pt>
                <c:pt idx="23">
                  <c:v>78</c:v>
                </c:pt>
                <c:pt idx="24">
                  <c:v>321</c:v>
                </c:pt>
                <c:pt idx="25">
                  <c:v>438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Dynamic!$P$2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Dynamic!$L$3:$L$28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Dynamic!$P$3:$P$28</c:f>
              <c:numCache>
                <c:formatCode>General</c:formatCode>
                <c:ptCount val="26"/>
                <c:pt idx="0">
                  <c:v>23</c:v>
                </c:pt>
                <c:pt idx="1">
                  <c:v>18</c:v>
                </c:pt>
                <c:pt idx="2">
                  <c:v>21</c:v>
                </c:pt>
                <c:pt idx="3">
                  <c:v>16</c:v>
                </c:pt>
                <c:pt idx="4">
                  <c:v>17</c:v>
                </c:pt>
                <c:pt idx="5">
                  <c:v>20</c:v>
                </c:pt>
                <c:pt idx="6">
                  <c:v>26</c:v>
                </c:pt>
                <c:pt idx="7">
                  <c:v>28</c:v>
                </c:pt>
                <c:pt idx="8">
                  <c:v>28</c:v>
                </c:pt>
                <c:pt idx="9">
                  <c:v>29</c:v>
                </c:pt>
                <c:pt idx="10">
                  <c:v>26</c:v>
                </c:pt>
                <c:pt idx="11">
                  <c:v>32</c:v>
                </c:pt>
                <c:pt idx="12">
                  <c:v>23</c:v>
                </c:pt>
                <c:pt idx="13">
                  <c:v>26</c:v>
                </c:pt>
                <c:pt idx="14">
                  <c:v>29</c:v>
                </c:pt>
                <c:pt idx="15">
                  <c:v>23</c:v>
                </c:pt>
                <c:pt idx="16">
                  <c:v>27</c:v>
                </c:pt>
                <c:pt idx="17">
                  <c:v>20</c:v>
                </c:pt>
                <c:pt idx="18">
                  <c:v>24</c:v>
                </c:pt>
                <c:pt idx="19">
                  <c:v>24</c:v>
                </c:pt>
                <c:pt idx="20">
                  <c:v>29</c:v>
                </c:pt>
                <c:pt idx="21">
                  <c:v>34</c:v>
                </c:pt>
                <c:pt idx="22">
                  <c:v>34</c:v>
                </c:pt>
                <c:pt idx="23">
                  <c:v>49</c:v>
                </c:pt>
                <c:pt idx="24">
                  <c:v>193</c:v>
                </c:pt>
                <c:pt idx="25">
                  <c:v>277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388928"/>
        <c:axId val="107390848"/>
      </c:lineChart>
      <c:catAx>
        <c:axId val="10738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390848"/>
        <c:crosses val="autoZero"/>
        <c:auto val="1"/>
        <c:lblAlgn val="ctr"/>
        <c:lblOffset val="100"/>
        <c:noMultiLvlLbl val="0"/>
      </c:catAx>
      <c:valAx>
        <c:axId val="107390848"/>
        <c:scaling>
          <c:logBase val="10"/>
          <c:orientation val="minMax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388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Running</a:t>
            </a:r>
            <a:r>
              <a:rPr lang="en-US" baseline="0"/>
              <a:t> time (FB)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Dynamic!$S$2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Dynamic!$R$3:$R$27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cat>
          <c:val>
            <c:numRef>
              <c:f>Dynamic!$S$3:$S$27</c:f>
              <c:numCache>
                <c:formatCode>General</c:formatCode>
                <c:ptCount val="25"/>
                <c:pt idx="0">
                  <c:v>0.749</c:v>
                </c:pt>
                <c:pt idx="1">
                  <c:v>0.11</c:v>
                </c:pt>
                <c:pt idx="2">
                  <c:v>8.7300000000000003E-2</c:v>
                </c:pt>
                <c:pt idx="3">
                  <c:v>8.14E-2</c:v>
                </c:pt>
                <c:pt idx="4">
                  <c:v>9.2100000000000001E-2</c:v>
                </c:pt>
                <c:pt idx="5">
                  <c:v>7.9299999999999995E-2</c:v>
                </c:pt>
                <c:pt idx="6">
                  <c:v>9.0700000000000003E-2</c:v>
                </c:pt>
                <c:pt idx="7">
                  <c:v>8.3799999999999999E-2</c:v>
                </c:pt>
                <c:pt idx="8">
                  <c:v>8.5800000000000001E-2</c:v>
                </c:pt>
                <c:pt idx="9">
                  <c:v>9.3299999999999994E-2</c:v>
                </c:pt>
                <c:pt idx="10">
                  <c:v>9.3600000000000003E-2</c:v>
                </c:pt>
                <c:pt idx="11">
                  <c:v>0.10199999999999999</c:v>
                </c:pt>
                <c:pt idx="12">
                  <c:v>9.06E-2</c:v>
                </c:pt>
                <c:pt idx="13">
                  <c:v>9.3200000000000005E-2</c:v>
                </c:pt>
                <c:pt idx="14">
                  <c:v>8.9599999999999999E-2</c:v>
                </c:pt>
                <c:pt idx="15">
                  <c:v>9.1600000000000001E-2</c:v>
                </c:pt>
                <c:pt idx="16">
                  <c:v>9.4700000000000006E-2</c:v>
                </c:pt>
                <c:pt idx="17">
                  <c:v>8.0699999999999994E-2</c:v>
                </c:pt>
                <c:pt idx="18">
                  <c:v>8.2100000000000006E-2</c:v>
                </c:pt>
                <c:pt idx="19">
                  <c:v>8.0799999999999997E-2</c:v>
                </c:pt>
                <c:pt idx="20">
                  <c:v>8.6800000000000002E-2</c:v>
                </c:pt>
                <c:pt idx="21">
                  <c:v>8.1299999999999997E-2</c:v>
                </c:pt>
                <c:pt idx="22">
                  <c:v>7.6899999999999996E-2</c:v>
                </c:pt>
                <c:pt idx="23">
                  <c:v>8.0699999999999994E-2</c:v>
                </c:pt>
                <c:pt idx="24">
                  <c:v>8.7300000000000003E-2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Dynamic!$T$2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Dynamic!$R$3:$R$27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cat>
          <c:val>
            <c:numRef>
              <c:f>Dynamic!$T$3:$T$27</c:f>
              <c:numCache>
                <c:formatCode>General</c:formatCode>
                <c:ptCount val="25"/>
                <c:pt idx="0">
                  <c:v>512.34199999999998</c:v>
                </c:pt>
                <c:pt idx="1">
                  <c:v>524.36699999999996</c:v>
                </c:pt>
                <c:pt idx="2">
                  <c:v>568.76509999999996</c:v>
                </c:pt>
                <c:pt idx="3">
                  <c:v>586.23429999999996</c:v>
                </c:pt>
                <c:pt idx="4">
                  <c:v>601.34320000000002</c:v>
                </c:pt>
                <c:pt idx="5">
                  <c:v>612.46900000000005</c:v>
                </c:pt>
                <c:pt idx="6">
                  <c:v>611.45500000000004</c:v>
                </c:pt>
                <c:pt idx="7">
                  <c:v>617.34540000000004</c:v>
                </c:pt>
                <c:pt idx="8">
                  <c:v>624.476</c:v>
                </c:pt>
                <c:pt idx="9">
                  <c:v>633.75400000000002</c:v>
                </c:pt>
                <c:pt idx="10">
                  <c:v>645.15599999999995</c:v>
                </c:pt>
                <c:pt idx="11">
                  <c:v>631.78700000000003</c:v>
                </c:pt>
                <c:pt idx="12">
                  <c:v>639.7894</c:v>
                </c:pt>
                <c:pt idx="13">
                  <c:v>644.26900000000001</c:v>
                </c:pt>
                <c:pt idx="14">
                  <c:v>658.45659999999998</c:v>
                </c:pt>
                <c:pt idx="15">
                  <c:v>655.81399999999996</c:v>
                </c:pt>
                <c:pt idx="16">
                  <c:v>669.17200000000003</c:v>
                </c:pt>
                <c:pt idx="17">
                  <c:v>688.45399999999995</c:v>
                </c:pt>
                <c:pt idx="18">
                  <c:v>712.78899999999999</c:v>
                </c:pt>
                <c:pt idx="19">
                  <c:v>705.98760000000004</c:v>
                </c:pt>
                <c:pt idx="20">
                  <c:v>717.58600000000001</c:v>
                </c:pt>
                <c:pt idx="21">
                  <c:v>722.78399999999999</c:v>
                </c:pt>
                <c:pt idx="22">
                  <c:v>731.86500000000001</c:v>
                </c:pt>
                <c:pt idx="23">
                  <c:v>733.47856899999999</c:v>
                </c:pt>
                <c:pt idx="24">
                  <c:v>745.87450000000001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Dynamic!$U$2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Dynamic!$R$3:$R$27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cat>
          <c:val>
            <c:numRef>
              <c:f>Dynamic!$U$3:$U$27</c:f>
              <c:numCache>
                <c:formatCode>General</c:formatCode>
                <c:ptCount val="25"/>
                <c:pt idx="0">
                  <c:v>0.75</c:v>
                </c:pt>
                <c:pt idx="1">
                  <c:v>1.125</c:v>
                </c:pt>
                <c:pt idx="2">
                  <c:v>0.86249999999999993</c:v>
                </c:pt>
                <c:pt idx="3">
                  <c:v>1.2000000000000002</c:v>
                </c:pt>
                <c:pt idx="4">
                  <c:v>1.3125</c:v>
                </c:pt>
                <c:pt idx="5">
                  <c:v>1.3875000000000002</c:v>
                </c:pt>
                <c:pt idx="6">
                  <c:v>1.2750000000000001</c:v>
                </c:pt>
                <c:pt idx="7">
                  <c:v>1.5374999999999999</c:v>
                </c:pt>
                <c:pt idx="8">
                  <c:v>1.3125</c:v>
                </c:pt>
                <c:pt idx="9">
                  <c:v>1.3875000000000002</c:v>
                </c:pt>
                <c:pt idx="10">
                  <c:v>1.6125</c:v>
                </c:pt>
                <c:pt idx="11">
                  <c:v>1.6875</c:v>
                </c:pt>
                <c:pt idx="12">
                  <c:v>1.2375</c:v>
                </c:pt>
                <c:pt idx="13">
                  <c:v>1.3875000000000002</c:v>
                </c:pt>
                <c:pt idx="14">
                  <c:v>1.5374999999999999</c:v>
                </c:pt>
                <c:pt idx="15">
                  <c:v>1.5750000000000002</c:v>
                </c:pt>
                <c:pt idx="16">
                  <c:v>1.2750000000000001</c:v>
                </c:pt>
                <c:pt idx="17">
                  <c:v>1.6125</c:v>
                </c:pt>
                <c:pt idx="18">
                  <c:v>1.3125</c:v>
                </c:pt>
                <c:pt idx="19">
                  <c:v>1.425</c:v>
                </c:pt>
                <c:pt idx="20">
                  <c:v>1.5</c:v>
                </c:pt>
                <c:pt idx="21">
                  <c:v>1.35</c:v>
                </c:pt>
                <c:pt idx="22">
                  <c:v>1.5374999999999999</c:v>
                </c:pt>
                <c:pt idx="23">
                  <c:v>1.3125</c:v>
                </c:pt>
                <c:pt idx="24">
                  <c:v>1.4625000000000001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Dynamic!$V$2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Dynamic!$R$3:$R$27</c:f>
              <c:numCache>
                <c:formatCode>General</c:formatCode>
                <c:ptCount val="2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cat>
          <c:val>
            <c:numRef>
              <c:f>Dynamic!$V$3:$V$27</c:f>
              <c:numCache>
                <c:formatCode>General</c:formatCode>
                <c:ptCount val="25"/>
                <c:pt idx="0">
                  <c:v>0.75</c:v>
                </c:pt>
                <c:pt idx="1">
                  <c:v>2.25</c:v>
                </c:pt>
                <c:pt idx="2">
                  <c:v>3.375</c:v>
                </c:pt>
                <c:pt idx="3">
                  <c:v>3.75</c:v>
                </c:pt>
                <c:pt idx="4">
                  <c:v>4.125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4.875</c:v>
                </c:pt>
                <c:pt idx="9">
                  <c:v>4.875</c:v>
                </c:pt>
                <c:pt idx="10">
                  <c:v>5.25</c:v>
                </c:pt>
                <c:pt idx="11">
                  <c:v>5.25</c:v>
                </c:pt>
                <c:pt idx="12">
                  <c:v>5.625</c:v>
                </c:pt>
                <c:pt idx="13">
                  <c:v>5.625</c:v>
                </c:pt>
                <c:pt idx="14">
                  <c:v>5.625</c:v>
                </c:pt>
                <c:pt idx="15">
                  <c:v>5.625</c:v>
                </c:pt>
                <c:pt idx="16">
                  <c:v>6.375</c:v>
                </c:pt>
                <c:pt idx="17">
                  <c:v>6.375</c:v>
                </c:pt>
                <c:pt idx="18">
                  <c:v>6.375</c:v>
                </c:pt>
                <c:pt idx="19">
                  <c:v>6.75</c:v>
                </c:pt>
                <c:pt idx="20">
                  <c:v>6.75</c:v>
                </c:pt>
                <c:pt idx="21">
                  <c:v>6.75</c:v>
                </c:pt>
                <c:pt idx="22">
                  <c:v>7.125</c:v>
                </c:pt>
                <c:pt idx="23">
                  <c:v>7.125</c:v>
                </c:pt>
                <c:pt idx="24">
                  <c:v>7.5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42560"/>
        <c:axId val="107444480"/>
      </c:lineChart>
      <c:catAx>
        <c:axId val="107442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444480"/>
        <c:crosses val="autoZero"/>
        <c:auto val="1"/>
        <c:lblAlgn val="ctr"/>
        <c:lblOffset val="100"/>
        <c:noMultiLvlLbl val="0"/>
      </c:catAx>
      <c:valAx>
        <c:axId val="107444480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4425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NMI (FB)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Dynamic!$B$2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Dynamic!$A$3:$A$28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Dynamic!$B$3:$B$28</c:f>
              <c:numCache>
                <c:formatCode>General</c:formatCode>
                <c:ptCount val="26"/>
                <c:pt idx="0">
                  <c:v>0.99945899999999999</c:v>
                </c:pt>
                <c:pt idx="1">
                  <c:v>0.99938199999999999</c:v>
                </c:pt>
                <c:pt idx="2">
                  <c:v>0.99945300000000004</c:v>
                </c:pt>
                <c:pt idx="3">
                  <c:v>0.99940099999999998</c:v>
                </c:pt>
                <c:pt idx="4">
                  <c:v>0.99945899999999999</c:v>
                </c:pt>
                <c:pt idx="5">
                  <c:v>0.99933099999999997</c:v>
                </c:pt>
                <c:pt idx="6">
                  <c:v>0.99945899999999999</c:v>
                </c:pt>
                <c:pt idx="7">
                  <c:v>0.99934900000000004</c:v>
                </c:pt>
                <c:pt idx="8">
                  <c:v>0.99927299999999997</c:v>
                </c:pt>
                <c:pt idx="9">
                  <c:v>0.999116</c:v>
                </c:pt>
                <c:pt idx="10">
                  <c:v>0.99912299999999998</c:v>
                </c:pt>
                <c:pt idx="11">
                  <c:v>0.99897000000000002</c:v>
                </c:pt>
                <c:pt idx="12">
                  <c:v>0.999116</c:v>
                </c:pt>
                <c:pt idx="13">
                  <c:v>0.99892400000000003</c:v>
                </c:pt>
                <c:pt idx="14">
                  <c:v>0.99892700000000001</c:v>
                </c:pt>
                <c:pt idx="15">
                  <c:v>0.99880100000000005</c:v>
                </c:pt>
                <c:pt idx="16">
                  <c:v>0.99862499999999998</c:v>
                </c:pt>
                <c:pt idx="17">
                  <c:v>0.99874600000000002</c:v>
                </c:pt>
                <c:pt idx="18">
                  <c:v>0.99855499999999997</c:v>
                </c:pt>
                <c:pt idx="19">
                  <c:v>0.99834800000000001</c:v>
                </c:pt>
                <c:pt idx="20">
                  <c:v>0.99857899999999999</c:v>
                </c:pt>
                <c:pt idx="21">
                  <c:v>0.99796700000000005</c:v>
                </c:pt>
                <c:pt idx="22">
                  <c:v>0.99705299999999997</c:v>
                </c:pt>
                <c:pt idx="23">
                  <c:v>0.99617900000000004</c:v>
                </c:pt>
                <c:pt idx="24">
                  <c:v>0.95748100000000003</c:v>
                </c:pt>
                <c:pt idx="25">
                  <c:v>0.83693300000000004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Dynamic!$C$2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Dynamic!$A$3:$A$28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Dynamic!$C$3:$C$28</c:f>
              <c:numCache>
                <c:formatCode>General</c:formatCode>
                <c:ptCount val="26"/>
                <c:pt idx="0">
                  <c:v>1.3792100000000001E-3</c:v>
                </c:pt>
                <c:pt idx="1">
                  <c:v>1.01103E-3</c:v>
                </c:pt>
                <c:pt idx="2">
                  <c:v>2.8698900000000003E-4</c:v>
                </c:pt>
                <c:pt idx="3">
                  <c:v>7.8602399999999997E-4</c:v>
                </c:pt>
                <c:pt idx="4">
                  <c:v>2.8710399999999999E-4</c:v>
                </c:pt>
                <c:pt idx="5">
                  <c:v>1.05266E-3</c:v>
                </c:pt>
                <c:pt idx="6">
                  <c:v>1.19031E-3</c:v>
                </c:pt>
                <c:pt idx="7">
                  <c:v>8.4992100000000001E-4</c:v>
                </c:pt>
                <c:pt idx="8">
                  <c:v>1.8678E-3</c:v>
                </c:pt>
                <c:pt idx="9">
                  <c:v>2.0284399999999998E-3</c:v>
                </c:pt>
                <c:pt idx="10">
                  <c:v>2.1203699999999999E-3</c:v>
                </c:pt>
                <c:pt idx="11">
                  <c:v>1.64105E-3</c:v>
                </c:pt>
                <c:pt idx="12">
                  <c:v>1.44104E-3</c:v>
                </c:pt>
                <c:pt idx="13">
                  <c:v>1.9802800000000001E-3</c:v>
                </c:pt>
                <c:pt idx="14">
                  <c:v>2.0895100000000002E-3</c:v>
                </c:pt>
                <c:pt idx="15">
                  <c:v>1.17825E-3</c:v>
                </c:pt>
                <c:pt idx="16">
                  <c:v>1.6170399999999999E-3</c:v>
                </c:pt>
                <c:pt idx="17">
                  <c:v>1.24157E-3</c:v>
                </c:pt>
                <c:pt idx="18">
                  <c:v>2.1248500000000002E-3</c:v>
                </c:pt>
                <c:pt idx="19">
                  <c:v>1.82369E-3</c:v>
                </c:pt>
                <c:pt idx="20">
                  <c:v>1.71671E-3</c:v>
                </c:pt>
                <c:pt idx="21">
                  <c:v>2.2756199999999999E-3</c:v>
                </c:pt>
                <c:pt idx="22">
                  <c:v>2.2200200000000001E-3</c:v>
                </c:pt>
                <c:pt idx="23">
                  <c:v>5.9546599999999996E-3</c:v>
                </c:pt>
                <c:pt idx="24">
                  <c:v>7.4188199999999996E-2</c:v>
                </c:pt>
                <c:pt idx="25">
                  <c:v>0.304228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Dynamic!$D$2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Dynamic!$A$3:$A$28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cat>
          <c:val>
            <c:numRef>
              <c:f>Dynamic!$D$3:$D$28</c:f>
              <c:numCache>
                <c:formatCode>General</c:formatCode>
                <c:ptCount val="26"/>
                <c:pt idx="0">
                  <c:v>1</c:v>
                </c:pt>
                <c:pt idx="1">
                  <c:v>0.80422300000000002</c:v>
                </c:pt>
                <c:pt idx="2">
                  <c:v>0.64552100000000001</c:v>
                </c:pt>
                <c:pt idx="3">
                  <c:v>0.65167399999999998</c:v>
                </c:pt>
                <c:pt idx="4">
                  <c:v>0.62582899999999997</c:v>
                </c:pt>
                <c:pt idx="5">
                  <c:v>0.58747099999999997</c:v>
                </c:pt>
                <c:pt idx="6">
                  <c:v>0.574017</c:v>
                </c:pt>
                <c:pt idx="7">
                  <c:v>0.550848</c:v>
                </c:pt>
                <c:pt idx="8">
                  <c:v>0.53352900000000003</c:v>
                </c:pt>
                <c:pt idx="9">
                  <c:v>0.49941099999999999</c:v>
                </c:pt>
                <c:pt idx="10">
                  <c:v>0.50588500000000003</c:v>
                </c:pt>
                <c:pt idx="11">
                  <c:v>0.47698400000000002</c:v>
                </c:pt>
                <c:pt idx="12">
                  <c:v>0.46822599999999998</c:v>
                </c:pt>
                <c:pt idx="13">
                  <c:v>0.46376600000000001</c:v>
                </c:pt>
                <c:pt idx="14">
                  <c:v>0.45130300000000001</c:v>
                </c:pt>
                <c:pt idx="15">
                  <c:v>0.41945300000000002</c:v>
                </c:pt>
                <c:pt idx="16">
                  <c:v>0.41587600000000002</c:v>
                </c:pt>
                <c:pt idx="17">
                  <c:v>0.40844599999999998</c:v>
                </c:pt>
                <c:pt idx="18">
                  <c:v>0.39446999999999999</c:v>
                </c:pt>
                <c:pt idx="19">
                  <c:v>0.39061899999999999</c:v>
                </c:pt>
                <c:pt idx="20">
                  <c:v>0.39536199999999999</c:v>
                </c:pt>
                <c:pt idx="21">
                  <c:v>0.40473199999999998</c:v>
                </c:pt>
                <c:pt idx="22">
                  <c:v>0.40140399999999998</c:v>
                </c:pt>
                <c:pt idx="23">
                  <c:v>0.36159000000000002</c:v>
                </c:pt>
                <c:pt idx="24">
                  <c:v>0.34926600000000002</c:v>
                </c:pt>
                <c:pt idx="25">
                  <c:v>0.42347899999999999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91328"/>
        <c:axId val="107493248"/>
      </c:lineChart>
      <c:catAx>
        <c:axId val="107491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493248"/>
        <c:crosses val="autoZero"/>
        <c:auto val="1"/>
        <c:lblAlgn val="ctr"/>
        <c:lblOffset val="100"/>
        <c:noMultiLvlLbl val="0"/>
      </c:catAx>
      <c:valAx>
        <c:axId val="107493248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491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Modularity (arxiv)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Dynamic!$G$49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Dynamic!$F$50:$F$80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Dynamic!$G$50:$G$80</c:f>
              <c:numCache>
                <c:formatCode>General</c:formatCode>
                <c:ptCount val="31"/>
                <c:pt idx="0">
                  <c:v>0.69299999999999995</c:v>
                </c:pt>
                <c:pt idx="1">
                  <c:v>0.68899999999999995</c:v>
                </c:pt>
                <c:pt idx="2">
                  <c:v>0.68799999999999994</c:v>
                </c:pt>
                <c:pt idx="3">
                  <c:v>0.68400000000000005</c:v>
                </c:pt>
                <c:pt idx="4">
                  <c:v>0.68100000000000005</c:v>
                </c:pt>
                <c:pt idx="5">
                  <c:v>0.68100000000000005</c:v>
                </c:pt>
                <c:pt idx="6">
                  <c:v>0.67600000000000005</c:v>
                </c:pt>
                <c:pt idx="7">
                  <c:v>0.67400000000000004</c:v>
                </c:pt>
                <c:pt idx="8">
                  <c:v>0.67</c:v>
                </c:pt>
                <c:pt idx="9">
                  <c:v>0.66700000000000004</c:v>
                </c:pt>
                <c:pt idx="10">
                  <c:v>0.66400000000000003</c:v>
                </c:pt>
                <c:pt idx="11">
                  <c:v>0.66100000000000003</c:v>
                </c:pt>
                <c:pt idx="12">
                  <c:v>0.65900000000000003</c:v>
                </c:pt>
                <c:pt idx="13">
                  <c:v>0.65800000000000003</c:v>
                </c:pt>
                <c:pt idx="14">
                  <c:v>0.65600000000000003</c:v>
                </c:pt>
                <c:pt idx="15">
                  <c:v>0.65500000000000003</c:v>
                </c:pt>
                <c:pt idx="16">
                  <c:v>0.65300000000000002</c:v>
                </c:pt>
                <c:pt idx="17">
                  <c:v>0.65300000000000002</c:v>
                </c:pt>
                <c:pt idx="18">
                  <c:v>0.65200000000000002</c:v>
                </c:pt>
                <c:pt idx="19">
                  <c:v>0.65100000000000002</c:v>
                </c:pt>
                <c:pt idx="20">
                  <c:v>0.65</c:v>
                </c:pt>
                <c:pt idx="21">
                  <c:v>0.64900000000000002</c:v>
                </c:pt>
                <c:pt idx="22">
                  <c:v>0.64800000000000002</c:v>
                </c:pt>
                <c:pt idx="23">
                  <c:v>0.64700000000000002</c:v>
                </c:pt>
                <c:pt idx="24">
                  <c:v>0.64600000000000002</c:v>
                </c:pt>
                <c:pt idx="25">
                  <c:v>0.64500000000000002</c:v>
                </c:pt>
                <c:pt idx="26">
                  <c:v>0.64400000000000002</c:v>
                </c:pt>
                <c:pt idx="27">
                  <c:v>0.64400000000000002</c:v>
                </c:pt>
                <c:pt idx="28">
                  <c:v>0.64400000000000002</c:v>
                </c:pt>
                <c:pt idx="29">
                  <c:v>0.64200000000000002</c:v>
                </c:pt>
                <c:pt idx="30">
                  <c:v>0.64300000000000002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Dynamic!$H$49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Dynamic!$F$50:$F$80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Dynamic!$H$50:$H$80</c:f>
              <c:numCache>
                <c:formatCode>General</c:formatCode>
                <c:ptCount val="31"/>
                <c:pt idx="0">
                  <c:v>0.41931499999999999</c:v>
                </c:pt>
                <c:pt idx="1">
                  <c:v>0.42119400000000001</c:v>
                </c:pt>
                <c:pt idx="2">
                  <c:v>0.42052699999999998</c:v>
                </c:pt>
                <c:pt idx="3">
                  <c:v>0.41430400000000001</c:v>
                </c:pt>
                <c:pt idx="4">
                  <c:v>0.41706900000000002</c:v>
                </c:pt>
                <c:pt idx="5">
                  <c:v>0.41578300000000001</c:v>
                </c:pt>
                <c:pt idx="6">
                  <c:v>0.40617399999999998</c:v>
                </c:pt>
                <c:pt idx="7">
                  <c:v>0.41007300000000002</c:v>
                </c:pt>
                <c:pt idx="8">
                  <c:v>0.38976499999999997</c:v>
                </c:pt>
                <c:pt idx="9">
                  <c:v>0.39961099999999999</c:v>
                </c:pt>
                <c:pt idx="10">
                  <c:v>0.38813999999999999</c:v>
                </c:pt>
                <c:pt idx="11">
                  <c:v>0.37994800000000001</c:v>
                </c:pt>
                <c:pt idx="12">
                  <c:v>0.38112400000000002</c:v>
                </c:pt>
                <c:pt idx="13">
                  <c:v>0.37872400000000001</c:v>
                </c:pt>
                <c:pt idx="14">
                  <c:v>0.36820599999999998</c:v>
                </c:pt>
                <c:pt idx="15">
                  <c:v>0.37154199999999998</c:v>
                </c:pt>
                <c:pt idx="16">
                  <c:v>0.367531</c:v>
                </c:pt>
                <c:pt idx="17">
                  <c:v>0.365757</c:v>
                </c:pt>
                <c:pt idx="18">
                  <c:v>0.36306100000000002</c:v>
                </c:pt>
                <c:pt idx="19">
                  <c:v>0.36669600000000002</c:v>
                </c:pt>
                <c:pt idx="20">
                  <c:v>0.35750300000000002</c:v>
                </c:pt>
                <c:pt idx="21">
                  <c:v>0.36449100000000001</c:v>
                </c:pt>
                <c:pt idx="22">
                  <c:v>0.353962</c:v>
                </c:pt>
                <c:pt idx="23">
                  <c:v>0.34550999999999998</c:v>
                </c:pt>
                <c:pt idx="24">
                  <c:v>0.35264200000000001</c:v>
                </c:pt>
                <c:pt idx="25">
                  <c:v>0.35476000000000002</c:v>
                </c:pt>
                <c:pt idx="26">
                  <c:v>0.34648600000000002</c:v>
                </c:pt>
                <c:pt idx="27">
                  <c:v>0.34732400000000002</c:v>
                </c:pt>
                <c:pt idx="28">
                  <c:v>0.34810400000000002</c:v>
                </c:pt>
                <c:pt idx="29">
                  <c:v>0.33673799999999998</c:v>
                </c:pt>
                <c:pt idx="30">
                  <c:v>0.34166200000000002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Dynamic!$I$49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Dynamic!$F$50:$F$80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Dynamic!$I$50:$I$80</c:f>
              <c:numCache>
                <c:formatCode>General</c:formatCode>
                <c:ptCount val="31"/>
                <c:pt idx="0">
                  <c:v>0.68808199999999997</c:v>
                </c:pt>
                <c:pt idx="1">
                  <c:v>0.68528500000000003</c:v>
                </c:pt>
                <c:pt idx="2">
                  <c:v>0.68384599999999995</c:v>
                </c:pt>
                <c:pt idx="3">
                  <c:v>0.67980499999999999</c:v>
                </c:pt>
                <c:pt idx="4">
                  <c:v>0.67615199999999998</c:v>
                </c:pt>
                <c:pt idx="5">
                  <c:v>0.67550200000000005</c:v>
                </c:pt>
                <c:pt idx="6">
                  <c:v>0.66957299999999997</c:v>
                </c:pt>
                <c:pt idx="7">
                  <c:v>0.66701100000000002</c:v>
                </c:pt>
                <c:pt idx="8">
                  <c:v>0.66282600000000003</c:v>
                </c:pt>
                <c:pt idx="9">
                  <c:v>0.65899600000000003</c:v>
                </c:pt>
                <c:pt idx="10">
                  <c:v>0.65597099999999997</c:v>
                </c:pt>
                <c:pt idx="11">
                  <c:v>0.65309700000000004</c:v>
                </c:pt>
                <c:pt idx="12">
                  <c:v>0.65141099999999996</c:v>
                </c:pt>
                <c:pt idx="13">
                  <c:v>0.64981699999999998</c:v>
                </c:pt>
                <c:pt idx="14">
                  <c:v>0.64970099999999997</c:v>
                </c:pt>
                <c:pt idx="15">
                  <c:v>0.64887799999999995</c:v>
                </c:pt>
                <c:pt idx="16">
                  <c:v>0.64773499999999995</c:v>
                </c:pt>
                <c:pt idx="17">
                  <c:v>0.64678800000000003</c:v>
                </c:pt>
                <c:pt idx="18">
                  <c:v>0.64526899999999998</c:v>
                </c:pt>
                <c:pt idx="19">
                  <c:v>0.64509399999999995</c:v>
                </c:pt>
                <c:pt idx="20">
                  <c:v>0.64460700000000004</c:v>
                </c:pt>
                <c:pt idx="21">
                  <c:v>0.64291600000000004</c:v>
                </c:pt>
                <c:pt idx="22">
                  <c:v>0.64295899999999995</c:v>
                </c:pt>
                <c:pt idx="23">
                  <c:v>0.64194799999999996</c:v>
                </c:pt>
                <c:pt idx="24">
                  <c:v>0.64062799999999998</c:v>
                </c:pt>
                <c:pt idx="25">
                  <c:v>0.63993699999999998</c:v>
                </c:pt>
                <c:pt idx="26">
                  <c:v>0.63807199999999997</c:v>
                </c:pt>
                <c:pt idx="27">
                  <c:v>0.63697800000000004</c:v>
                </c:pt>
                <c:pt idx="28">
                  <c:v>0.63630200000000003</c:v>
                </c:pt>
                <c:pt idx="29">
                  <c:v>0.63442799999999999</c:v>
                </c:pt>
                <c:pt idx="30">
                  <c:v>0.63417199999999996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Dynamic!$J$49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Dynamic!$F$50:$F$80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Dynamic!$J$50:$J$80</c:f>
              <c:numCache>
                <c:formatCode>General</c:formatCode>
                <c:ptCount val="31"/>
                <c:pt idx="0">
                  <c:v>0.68808199999999997</c:v>
                </c:pt>
                <c:pt idx="1">
                  <c:v>0.67446399999999995</c:v>
                </c:pt>
                <c:pt idx="2">
                  <c:v>0.67562299999999997</c:v>
                </c:pt>
                <c:pt idx="3">
                  <c:v>0.67956099999999997</c:v>
                </c:pt>
                <c:pt idx="4">
                  <c:v>0.67234799999999995</c:v>
                </c:pt>
                <c:pt idx="5">
                  <c:v>0.67375099999999999</c:v>
                </c:pt>
                <c:pt idx="6">
                  <c:v>0.67391900000000005</c:v>
                </c:pt>
                <c:pt idx="7">
                  <c:v>0.670705</c:v>
                </c:pt>
                <c:pt idx="8">
                  <c:v>0.66354000000000002</c:v>
                </c:pt>
                <c:pt idx="9">
                  <c:v>0.66287200000000002</c:v>
                </c:pt>
                <c:pt idx="10">
                  <c:v>0.655864</c:v>
                </c:pt>
                <c:pt idx="11">
                  <c:v>0.65685099999999996</c:v>
                </c:pt>
                <c:pt idx="12">
                  <c:v>0.65262699999999996</c:v>
                </c:pt>
                <c:pt idx="13">
                  <c:v>0.65943300000000005</c:v>
                </c:pt>
                <c:pt idx="14">
                  <c:v>0.64698800000000001</c:v>
                </c:pt>
                <c:pt idx="15">
                  <c:v>0.64812199999999998</c:v>
                </c:pt>
                <c:pt idx="16">
                  <c:v>0.64940600000000004</c:v>
                </c:pt>
                <c:pt idx="17">
                  <c:v>0.64688599999999996</c:v>
                </c:pt>
                <c:pt idx="18">
                  <c:v>0.64931000000000005</c:v>
                </c:pt>
                <c:pt idx="19">
                  <c:v>0.65123600000000004</c:v>
                </c:pt>
                <c:pt idx="20">
                  <c:v>0.64927800000000002</c:v>
                </c:pt>
                <c:pt idx="21">
                  <c:v>0.65381199999999995</c:v>
                </c:pt>
                <c:pt idx="22">
                  <c:v>0.65409200000000001</c:v>
                </c:pt>
                <c:pt idx="23">
                  <c:v>0.65363499999999997</c:v>
                </c:pt>
                <c:pt idx="24">
                  <c:v>0.65245299999999995</c:v>
                </c:pt>
                <c:pt idx="25">
                  <c:v>0.65244599999999997</c:v>
                </c:pt>
                <c:pt idx="26">
                  <c:v>0.65213299999999996</c:v>
                </c:pt>
                <c:pt idx="27">
                  <c:v>0.65302300000000002</c:v>
                </c:pt>
                <c:pt idx="28">
                  <c:v>0.65200899999999995</c:v>
                </c:pt>
                <c:pt idx="29">
                  <c:v>0.64765099999999998</c:v>
                </c:pt>
                <c:pt idx="30">
                  <c:v>0.64889399999999997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42784"/>
        <c:axId val="107561344"/>
      </c:lineChart>
      <c:catAx>
        <c:axId val="107542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7561344"/>
        <c:crosses val="autoZero"/>
        <c:auto val="1"/>
        <c:lblAlgn val="ctr"/>
        <c:lblOffset val="100"/>
        <c:noMultiLvlLbl val="0"/>
      </c:catAx>
      <c:valAx>
        <c:axId val="107561344"/>
        <c:scaling>
          <c:orientation val="minMax"/>
          <c:max val="0.70000000000000029"/>
          <c:min val="0.30000000000000016"/>
        </c:scaling>
        <c:delete val="0"/>
        <c:axPos val="l"/>
        <c:numFmt formatCode="General" sourceLinked="1"/>
        <c:majorTickMark val="out"/>
        <c:minorTickMark val="none"/>
        <c:tickLblPos val="nextTo"/>
        <c:crossAx val="107542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Number of communities (</a:t>
            </a:r>
            <a:r>
              <a:rPr lang="en-US" dirty="0" err="1"/>
              <a:t>arxiv</a:t>
            </a:r>
            <a:r>
              <a:rPr lang="en-US" dirty="0"/>
              <a:t>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Dynamic!$M$49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Dynamic!$L$50:$L$80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Dynamic!$M$50:$M$80</c:f>
              <c:numCache>
                <c:formatCode>General</c:formatCode>
                <c:ptCount val="31"/>
                <c:pt idx="0">
                  <c:v>181</c:v>
                </c:pt>
                <c:pt idx="1">
                  <c:v>175</c:v>
                </c:pt>
                <c:pt idx="2">
                  <c:v>173</c:v>
                </c:pt>
                <c:pt idx="3">
                  <c:v>166</c:v>
                </c:pt>
                <c:pt idx="4">
                  <c:v>170</c:v>
                </c:pt>
                <c:pt idx="5">
                  <c:v>168</c:v>
                </c:pt>
                <c:pt idx="6">
                  <c:v>167</c:v>
                </c:pt>
                <c:pt idx="7">
                  <c:v>164</c:v>
                </c:pt>
                <c:pt idx="8">
                  <c:v>170</c:v>
                </c:pt>
                <c:pt idx="9">
                  <c:v>168</c:v>
                </c:pt>
                <c:pt idx="10">
                  <c:v>167</c:v>
                </c:pt>
                <c:pt idx="11">
                  <c:v>169</c:v>
                </c:pt>
                <c:pt idx="12">
                  <c:v>167</c:v>
                </c:pt>
                <c:pt idx="13">
                  <c:v>167</c:v>
                </c:pt>
                <c:pt idx="14">
                  <c:v>167</c:v>
                </c:pt>
                <c:pt idx="15">
                  <c:v>166</c:v>
                </c:pt>
                <c:pt idx="16">
                  <c:v>167</c:v>
                </c:pt>
                <c:pt idx="17">
                  <c:v>165</c:v>
                </c:pt>
                <c:pt idx="18">
                  <c:v>162</c:v>
                </c:pt>
                <c:pt idx="19">
                  <c:v>164</c:v>
                </c:pt>
                <c:pt idx="20">
                  <c:v>171</c:v>
                </c:pt>
                <c:pt idx="21">
                  <c:v>168</c:v>
                </c:pt>
                <c:pt idx="22">
                  <c:v>167</c:v>
                </c:pt>
                <c:pt idx="23">
                  <c:v>167</c:v>
                </c:pt>
                <c:pt idx="24">
                  <c:v>166</c:v>
                </c:pt>
                <c:pt idx="25">
                  <c:v>166</c:v>
                </c:pt>
                <c:pt idx="26">
                  <c:v>165</c:v>
                </c:pt>
                <c:pt idx="27">
                  <c:v>165</c:v>
                </c:pt>
                <c:pt idx="28">
                  <c:v>167</c:v>
                </c:pt>
                <c:pt idx="29">
                  <c:v>168</c:v>
                </c:pt>
                <c:pt idx="30">
                  <c:v>168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Dynamic!$N$49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Dynamic!$L$50:$L$80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Dynamic!$N$50:$N$80</c:f>
              <c:numCache>
                <c:formatCode>General</c:formatCode>
                <c:ptCount val="31"/>
                <c:pt idx="0">
                  <c:v>793</c:v>
                </c:pt>
                <c:pt idx="1">
                  <c:v>755</c:v>
                </c:pt>
                <c:pt idx="2">
                  <c:v>805</c:v>
                </c:pt>
                <c:pt idx="3">
                  <c:v>809</c:v>
                </c:pt>
                <c:pt idx="4">
                  <c:v>831</c:v>
                </c:pt>
                <c:pt idx="5">
                  <c:v>849</c:v>
                </c:pt>
                <c:pt idx="6">
                  <c:v>777</c:v>
                </c:pt>
                <c:pt idx="7">
                  <c:v>834</c:v>
                </c:pt>
                <c:pt idx="8">
                  <c:v>857</c:v>
                </c:pt>
                <c:pt idx="9">
                  <c:v>887</c:v>
                </c:pt>
                <c:pt idx="10">
                  <c:v>858</c:v>
                </c:pt>
                <c:pt idx="11">
                  <c:v>913</c:v>
                </c:pt>
                <c:pt idx="12">
                  <c:v>925</c:v>
                </c:pt>
                <c:pt idx="13">
                  <c:v>952</c:v>
                </c:pt>
                <c:pt idx="14">
                  <c:v>961</c:v>
                </c:pt>
                <c:pt idx="15">
                  <c:v>995</c:v>
                </c:pt>
                <c:pt idx="16">
                  <c:v>975</c:v>
                </c:pt>
                <c:pt idx="17">
                  <c:v>1051</c:v>
                </c:pt>
                <c:pt idx="18">
                  <c:v>1045</c:v>
                </c:pt>
                <c:pt idx="19">
                  <c:v>1073</c:v>
                </c:pt>
                <c:pt idx="20">
                  <c:v>1119</c:v>
                </c:pt>
                <c:pt idx="21">
                  <c:v>1115</c:v>
                </c:pt>
                <c:pt idx="22">
                  <c:v>1156</c:v>
                </c:pt>
                <c:pt idx="23">
                  <c:v>1143</c:v>
                </c:pt>
                <c:pt idx="24">
                  <c:v>1183</c:v>
                </c:pt>
                <c:pt idx="25">
                  <c:v>1220</c:v>
                </c:pt>
                <c:pt idx="26">
                  <c:v>1231</c:v>
                </c:pt>
                <c:pt idx="27">
                  <c:v>1221</c:v>
                </c:pt>
                <c:pt idx="28">
                  <c:v>1277</c:v>
                </c:pt>
                <c:pt idx="29">
                  <c:v>1309</c:v>
                </c:pt>
                <c:pt idx="30">
                  <c:v>1347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Dynamic!$O$49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Dynamic!$L$50:$L$80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Dynamic!$O$50:$O$80</c:f>
              <c:numCache>
                <c:formatCode>General</c:formatCode>
                <c:ptCount val="31"/>
                <c:pt idx="0">
                  <c:v>186</c:v>
                </c:pt>
                <c:pt idx="1">
                  <c:v>192</c:v>
                </c:pt>
                <c:pt idx="2">
                  <c:v>196</c:v>
                </c:pt>
                <c:pt idx="3">
                  <c:v>196</c:v>
                </c:pt>
                <c:pt idx="4">
                  <c:v>201</c:v>
                </c:pt>
                <c:pt idx="5">
                  <c:v>204</c:v>
                </c:pt>
                <c:pt idx="6">
                  <c:v>208</c:v>
                </c:pt>
                <c:pt idx="7">
                  <c:v>209</c:v>
                </c:pt>
                <c:pt idx="8">
                  <c:v>216</c:v>
                </c:pt>
                <c:pt idx="9">
                  <c:v>219</c:v>
                </c:pt>
                <c:pt idx="10">
                  <c:v>220</c:v>
                </c:pt>
                <c:pt idx="11">
                  <c:v>227</c:v>
                </c:pt>
                <c:pt idx="12">
                  <c:v>229</c:v>
                </c:pt>
                <c:pt idx="13">
                  <c:v>233</c:v>
                </c:pt>
                <c:pt idx="14">
                  <c:v>234</c:v>
                </c:pt>
                <c:pt idx="15">
                  <c:v>234</c:v>
                </c:pt>
                <c:pt idx="16">
                  <c:v>237</c:v>
                </c:pt>
                <c:pt idx="17">
                  <c:v>239</c:v>
                </c:pt>
                <c:pt idx="18">
                  <c:v>241</c:v>
                </c:pt>
                <c:pt idx="19">
                  <c:v>243</c:v>
                </c:pt>
                <c:pt idx="20">
                  <c:v>250</c:v>
                </c:pt>
                <c:pt idx="21">
                  <c:v>248</c:v>
                </c:pt>
                <c:pt idx="22">
                  <c:v>250</c:v>
                </c:pt>
                <c:pt idx="23">
                  <c:v>254</c:v>
                </c:pt>
                <c:pt idx="24">
                  <c:v>254</c:v>
                </c:pt>
                <c:pt idx="25">
                  <c:v>257</c:v>
                </c:pt>
                <c:pt idx="26">
                  <c:v>258</c:v>
                </c:pt>
                <c:pt idx="27">
                  <c:v>259</c:v>
                </c:pt>
                <c:pt idx="28">
                  <c:v>263</c:v>
                </c:pt>
                <c:pt idx="29">
                  <c:v>266</c:v>
                </c:pt>
                <c:pt idx="30">
                  <c:v>271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Dynamic!$P$49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Dynamic!$L$50:$L$80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Dynamic!$P$50:$P$80</c:f>
              <c:numCache>
                <c:formatCode>General</c:formatCode>
                <c:ptCount val="31"/>
                <c:pt idx="0">
                  <c:v>186</c:v>
                </c:pt>
                <c:pt idx="1">
                  <c:v>188</c:v>
                </c:pt>
                <c:pt idx="2">
                  <c:v>182</c:v>
                </c:pt>
                <c:pt idx="3">
                  <c:v>169</c:v>
                </c:pt>
                <c:pt idx="4">
                  <c:v>177</c:v>
                </c:pt>
                <c:pt idx="5">
                  <c:v>175</c:v>
                </c:pt>
                <c:pt idx="6">
                  <c:v>172</c:v>
                </c:pt>
                <c:pt idx="7">
                  <c:v>168</c:v>
                </c:pt>
                <c:pt idx="8">
                  <c:v>177</c:v>
                </c:pt>
                <c:pt idx="9">
                  <c:v>174</c:v>
                </c:pt>
                <c:pt idx="10">
                  <c:v>171</c:v>
                </c:pt>
                <c:pt idx="11">
                  <c:v>175</c:v>
                </c:pt>
                <c:pt idx="12">
                  <c:v>172</c:v>
                </c:pt>
                <c:pt idx="13">
                  <c:v>173</c:v>
                </c:pt>
                <c:pt idx="14">
                  <c:v>171</c:v>
                </c:pt>
                <c:pt idx="15">
                  <c:v>173</c:v>
                </c:pt>
                <c:pt idx="16">
                  <c:v>170</c:v>
                </c:pt>
                <c:pt idx="17">
                  <c:v>171</c:v>
                </c:pt>
                <c:pt idx="18">
                  <c:v>171</c:v>
                </c:pt>
                <c:pt idx="19">
                  <c:v>171</c:v>
                </c:pt>
                <c:pt idx="20">
                  <c:v>176</c:v>
                </c:pt>
                <c:pt idx="21">
                  <c:v>176</c:v>
                </c:pt>
                <c:pt idx="22">
                  <c:v>175</c:v>
                </c:pt>
                <c:pt idx="23">
                  <c:v>174</c:v>
                </c:pt>
                <c:pt idx="24">
                  <c:v>174</c:v>
                </c:pt>
                <c:pt idx="25">
                  <c:v>177</c:v>
                </c:pt>
                <c:pt idx="26">
                  <c:v>173</c:v>
                </c:pt>
                <c:pt idx="27">
                  <c:v>169</c:v>
                </c:pt>
                <c:pt idx="28">
                  <c:v>174</c:v>
                </c:pt>
                <c:pt idx="29">
                  <c:v>175</c:v>
                </c:pt>
                <c:pt idx="30">
                  <c:v>173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596416"/>
        <c:axId val="108004096"/>
      </c:lineChart>
      <c:catAx>
        <c:axId val="107596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  <a:r>
                  <a:rPr lang="en-US" baseline="0"/>
                  <a:t> points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004096"/>
        <c:crosses val="autoZero"/>
        <c:auto val="1"/>
        <c:lblAlgn val="ctr"/>
        <c:lblOffset val="100"/>
        <c:noMultiLvlLbl val="0"/>
      </c:catAx>
      <c:valAx>
        <c:axId val="108004096"/>
        <c:scaling>
          <c:logBase val="10"/>
          <c:orientation val="minMax"/>
          <c:max val="2000"/>
          <c:min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7596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Running</a:t>
            </a:r>
            <a:r>
              <a:rPr lang="en-US" baseline="0"/>
              <a:t> time (arxiv)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Dynamic!$S$49</c:f>
              <c:strCache>
                <c:ptCount val="1"/>
                <c:pt idx="0">
                  <c:v>LDF</c:v>
                </c:pt>
              </c:strCache>
            </c:strRef>
          </c:tx>
          <c:cat>
            <c:numRef>
              <c:f>Dynamic!$R$50:$R$80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Dynamic!$S$50:$S$80</c:f>
              <c:numCache>
                <c:formatCode>General</c:formatCode>
                <c:ptCount val="31"/>
                <c:pt idx="0">
                  <c:v>0.54400000000000004</c:v>
                </c:pt>
                <c:pt idx="1">
                  <c:v>5.16E-2</c:v>
                </c:pt>
                <c:pt idx="2">
                  <c:v>5.4100000000000002E-2</c:v>
                </c:pt>
                <c:pt idx="3">
                  <c:v>5.4800000000000001E-2</c:v>
                </c:pt>
                <c:pt idx="4">
                  <c:v>5.2200000000000003E-2</c:v>
                </c:pt>
                <c:pt idx="5">
                  <c:v>5.2400000000000002E-2</c:v>
                </c:pt>
                <c:pt idx="6">
                  <c:v>6.5600000000000006E-2</c:v>
                </c:pt>
                <c:pt idx="7">
                  <c:v>5.57E-2</c:v>
                </c:pt>
                <c:pt idx="8">
                  <c:v>7.1499999999999994E-2</c:v>
                </c:pt>
                <c:pt idx="9">
                  <c:v>7.6700000000000004E-2</c:v>
                </c:pt>
                <c:pt idx="10">
                  <c:v>6.5799999999999997E-2</c:v>
                </c:pt>
                <c:pt idx="11">
                  <c:v>7.0300000000000001E-2</c:v>
                </c:pt>
                <c:pt idx="12">
                  <c:v>7.7799999999999994E-2</c:v>
                </c:pt>
                <c:pt idx="13">
                  <c:v>7.4700000000000003E-2</c:v>
                </c:pt>
                <c:pt idx="14">
                  <c:v>7.4899999999999994E-2</c:v>
                </c:pt>
                <c:pt idx="15">
                  <c:v>8.0699999999999994E-2</c:v>
                </c:pt>
                <c:pt idx="16">
                  <c:v>8.4599999999999995E-2</c:v>
                </c:pt>
                <c:pt idx="17">
                  <c:v>8.5800000000000001E-2</c:v>
                </c:pt>
                <c:pt idx="18">
                  <c:v>9.2899999999999996E-2</c:v>
                </c:pt>
                <c:pt idx="19">
                  <c:v>8.7900000000000006E-2</c:v>
                </c:pt>
                <c:pt idx="20">
                  <c:v>9.6500000000000002E-2</c:v>
                </c:pt>
                <c:pt idx="21">
                  <c:v>0.108</c:v>
                </c:pt>
                <c:pt idx="22">
                  <c:v>0.10100000000000001</c:v>
                </c:pt>
                <c:pt idx="23">
                  <c:v>0.109</c:v>
                </c:pt>
                <c:pt idx="24">
                  <c:v>0.107</c:v>
                </c:pt>
                <c:pt idx="25">
                  <c:v>0.1</c:v>
                </c:pt>
                <c:pt idx="26">
                  <c:v>0.112</c:v>
                </c:pt>
                <c:pt idx="27">
                  <c:v>0.128</c:v>
                </c:pt>
                <c:pt idx="28">
                  <c:v>0.12</c:v>
                </c:pt>
                <c:pt idx="29">
                  <c:v>0.125</c:v>
                </c:pt>
                <c:pt idx="30">
                  <c:v>0.13800000000000001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Dynamic!$T$49</c:f>
              <c:strCache>
                <c:ptCount val="1"/>
                <c:pt idx="0">
                  <c:v>Oslom</c:v>
                </c:pt>
              </c:strCache>
            </c:strRef>
          </c:tx>
          <c:cat>
            <c:numRef>
              <c:f>Dynamic!$R$50:$R$80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Dynamic!$T$50:$T$80</c:f>
              <c:numCache>
                <c:formatCode>General</c:formatCode>
                <c:ptCount val="31"/>
                <c:pt idx="0">
                  <c:v>222.75</c:v>
                </c:pt>
                <c:pt idx="1">
                  <c:v>227.45</c:v>
                </c:pt>
                <c:pt idx="2">
                  <c:v>235.41800000000001</c:v>
                </c:pt>
                <c:pt idx="3">
                  <c:v>243.57669999999999</c:v>
                </c:pt>
                <c:pt idx="4">
                  <c:v>251.751</c:v>
                </c:pt>
                <c:pt idx="5">
                  <c:v>260.78899999999999</c:v>
                </c:pt>
                <c:pt idx="6">
                  <c:v>262.53199999999998</c:v>
                </c:pt>
                <c:pt idx="7">
                  <c:v>267.59723234748509</c:v>
                </c:pt>
                <c:pt idx="8">
                  <c:v>275.8053346158386</c:v>
                </c:pt>
                <c:pt idx="9">
                  <c:v>285.04464124222358</c:v>
                </c:pt>
                <c:pt idx="10">
                  <c:v>294.8565978911152</c:v>
                </c:pt>
                <c:pt idx="11">
                  <c:v>303.86833356875127</c:v>
                </c:pt>
                <c:pt idx="12">
                  <c:v>312.70078519299364</c:v>
                </c:pt>
                <c:pt idx="13">
                  <c:v>321.71682372531347</c:v>
                </c:pt>
                <c:pt idx="14">
                  <c:v>331.99836761700737</c:v>
                </c:pt>
                <c:pt idx="15">
                  <c:v>337.56080596942951</c:v>
                </c:pt>
                <c:pt idx="16">
                  <c:v>345.08593275831521</c:v>
                </c:pt>
                <c:pt idx="17">
                  <c:v>352.06707669889107</c:v>
                </c:pt>
                <c:pt idx="18">
                  <c:v>362.12384507739449</c:v>
                </c:pt>
                <c:pt idx="19">
                  <c:v>373.2414893838033</c:v>
                </c:pt>
                <c:pt idx="20">
                  <c:v>382.4216083588816</c:v>
                </c:pt>
                <c:pt idx="21">
                  <c:v>393.1292195960001</c:v>
                </c:pt>
                <c:pt idx="22">
                  <c:v>398.1328632379371</c:v>
                </c:pt>
                <c:pt idx="23">
                  <c:v>403.83291513140455</c:v>
                </c:pt>
                <c:pt idx="24">
                  <c:v>409.0339580592892</c:v>
                </c:pt>
                <c:pt idx="25">
                  <c:v>417.60698971695746</c:v>
                </c:pt>
                <c:pt idx="26">
                  <c:v>426.6615263042433</c:v>
                </c:pt>
                <c:pt idx="27">
                  <c:v>436.20782732991768</c:v>
                </c:pt>
                <c:pt idx="28">
                  <c:v>446.31506976701417</c:v>
                </c:pt>
                <c:pt idx="29">
                  <c:v>457.2210548252919</c:v>
                </c:pt>
                <c:pt idx="30">
                  <c:v>464.98189791635576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Dynamic!$U$49</c:f>
              <c:strCache>
                <c:ptCount val="1"/>
                <c:pt idx="0">
                  <c:v>QCA</c:v>
                </c:pt>
              </c:strCache>
            </c:strRef>
          </c:tx>
          <c:cat>
            <c:numRef>
              <c:f>Dynamic!$R$50:$R$80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Dynamic!$U$50:$U$80</c:f>
              <c:numCache>
                <c:formatCode>General</c:formatCode>
                <c:ptCount val="31"/>
                <c:pt idx="0">
                  <c:v>0.92542999999999997</c:v>
                </c:pt>
                <c:pt idx="1">
                  <c:v>0.26126076333333331</c:v>
                </c:pt>
                <c:pt idx="2">
                  <c:v>0.23341548333333331</c:v>
                </c:pt>
                <c:pt idx="3">
                  <c:v>0.23680830333333333</c:v>
                </c:pt>
                <c:pt idx="4">
                  <c:v>0.19681161999999999</c:v>
                </c:pt>
                <c:pt idx="5">
                  <c:v>0.18253030000000001</c:v>
                </c:pt>
                <c:pt idx="6">
                  <c:v>0.27792494666666667</c:v>
                </c:pt>
                <c:pt idx="7">
                  <c:v>0.18425538</c:v>
                </c:pt>
                <c:pt idx="8">
                  <c:v>0.2591650066666667</c:v>
                </c:pt>
                <c:pt idx="9">
                  <c:v>0.27469438666666668</c:v>
                </c:pt>
                <c:pt idx="10">
                  <c:v>0.22775875000000001</c:v>
                </c:pt>
                <c:pt idx="11">
                  <c:v>0.24963253666666665</c:v>
                </c:pt>
                <c:pt idx="12">
                  <c:v>0.27556322999999999</c:v>
                </c:pt>
                <c:pt idx="13">
                  <c:v>0.27392903999999996</c:v>
                </c:pt>
                <c:pt idx="14">
                  <c:v>0.27872058999999999</c:v>
                </c:pt>
                <c:pt idx="15">
                  <c:v>0.28459245</c:v>
                </c:pt>
                <c:pt idx="16">
                  <c:v>0.32189374666666665</c:v>
                </c:pt>
                <c:pt idx="17">
                  <c:v>0.3339861833333333</c:v>
                </c:pt>
                <c:pt idx="18">
                  <c:v>0.39026925666666668</c:v>
                </c:pt>
                <c:pt idx="19">
                  <c:v>0.28553042666666667</c:v>
                </c:pt>
                <c:pt idx="20">
                  <c:v>0.32796995666666667</c:v>
                </c:pt>
                <c:pt idx="21">
                  <c:v>0.42902011666666667</c:v>
                </c:pt>
                <c:pt idx="22">
                  <c:v>0.31701557666666669</c:v>
                </c:pt>
                <c:pt idx="23">
                  <c:v>0.32953013333333336</c:v>
                </c:pt>
                <c:pt idx="24">
                  <c:v>0.37268681999999997</c:v>
                </c:pt>
                <c:pt idx="25">
                  <c:v>0.31149934666666668</c:v>
                </c:pt>
                <c:pt idx="26">
                  <c:v>0.38132096333333332</c:v>
                </c:pt>
                <c:pt idx="27">
                  <c:v>0.44427418333333329</c:v>
                </c:pt>
                <c:pt idx="28">
                  <c:v>0.32749049666666663</c:v>
                </c:pt>
                <c:pt idx="29">
                  <c:v>0.43736857666666668</c:v>
                </c:pt>
                <c:pt idx="30">
                  <c:v>0.44820400666666665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Dynamic!$V$49</c:f>
              <c:strCache>
                <c:ptCount val="1"/>
                <c:pt idx="0">
                  <c:v>Blondel</c:v>
                </c:pt>
              </c:strCache>
            </c:strRef>
          </c:tx>
          <c:cat>
            <c:numRef>
              <c:f>Dynamic!$R$50:$R$80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cat>
          <c:val>
            <c:numRef>
              <c:f>Dynamic!$V$50:$V$80</c:f>
              <c:numCache>
                <c:formatCode>General</c:formatCode>
                <c:ptCount val="31"/>
                <c:pt idx="0">
                  <c:v>0.93400000000000005</c:v>
                </c:pt>
                <c:pt idx="1">
                  <c:v>1.22</c:v>
                </c:pt>
                <c:pt idx="2">
                  <c:v>1.22</c:v>
                </c:pt>
                <c:pt idx="3">
                  <c:v>1.22</c:v>
                </c:pt>
                <c:pt idx="4">
                  <c:v>1.22</c:v>
                </c:pt>
                <c:pt idx="5">
                  <c:v>1.4233333333333333</c:v>
                </c:pt>
                <c:pt idx="6">
                  <c:v>1.4233333333333333</c:v>
                </c:pt>
                <c:pt idx="7">
                  <c:v>1.4233333333333333</c:v>
                </c:pt>
                <c:pt idx="8">
                  <c:v>1.4233333333333333</c:v>
                </c:pt>
                <c:pt idx="9">
                  <c:v>1.4233333333333333</c:v>
                </c:pt>
                <c:pt idx="10">
                  <c:v>1.6266666666666667</c:v>
                </c:pt>
                <c:pt idx="11">
                  <c:v>1.6266666666666667</c:v>
                </c:pt>
                <c:pt idx="12">
                  <c:v>1.6266666666666667</c:v>
                </c:pt>
                <c:pt idx="13">
                  <c:v>1.6266666666666667</c:v>
                </c:pt>
                <c:pt idx="14">
                  <c:v>1.8299999999999998</c:v>
                </c:pt>
                <c:pt idx="15">
                  <c:v>1.8299999999999998</c:v>
                </c:pt>
                <c:pt idx="16">
                  <c:v>1.8299999999999998</c:v>
                </c:pt>
                <c:pt idx="17">
                  <c:v>1.8299999999999998</c:v>
                </c:pt>
                <c:pt idx="18">
                  <c:v>1.8299999999999998</c:v>
                </c:pt>
                <c:pt idx="19">
                  <c:v>2.0333333333333332</c:v>
                </c:pt>
                <c:pt idx="20">
                  <c:v>2.0333333333333332</c:v>
                </c:pt>
                <c:pt idx="21">
                  <c:v>2.0333333333333332</c:v>
                </c:pt>
                <c:pt idx="22">
                  <c:v>2.0333333333333332</c:v>
                </c:pt>
                <c:pt idx="23">
                  <c:v>2.0333333333333332</c:v>
                </c:pt>
                <c:pt idx="24">
                  <c:v>2.44</c:v>
                </c:pt>
                <c:pt idx="25">
                  <c:v>2.44</c:v>
                </c:pt>
                <c:pt idx="26">
                  <c:v>2.44</c:v>
                </c:pt>
                <c:pt idx="27">
                  <c:v>2.44</c:v>
                </c:pt>
                <c:pt idx="28">
                  <c:v>2.44</c:v>
                </c:pt>
                <c:pt idx="29">
                  <c:v>2.44</c:v>
                </c:pt>
                <c:pt idx="3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043264"/>
        <c:axId val="108045440"/>
      </c:lineChart>
      <c:catAx>
        <c:axId val="108043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points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8045440"/>
        <c:crosses val="autoZero"/>
        <c:auto val="1"/>
        <c:lblAlgn val="ctr"/>
        <c:lblOffset val="100"/>
        <c:noMultiLvlLbl val="0"/>
      </c:catAx>
      <c:valAx>
        <c:axId val="108045440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043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FAB85E16-6E1C-410C-9425-CFD5D8EF3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4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9036DBD-3A43-474A-A6A0-41E09B7E3DA2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83E0504-B094-4610-911B-DEA7FBC57F80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19B46D2-DA31-453D-81BA-9FAA1B6E8FC9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A2E0366-9443-4766-9A24-B6CC5DDFB4A2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D2BD839-D0CF-4646-863D-D49905B96851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405DF32-1940-41FC-AA34-CC09A2810FDC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E75E49E-527E-46E3-AF86-F46CE10F34EA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0813" y="841375"/>
            <a:ext cx="4473575" cy="3354388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0813" y="841375"/>
            <a:ext cx="4473575" cy="3354388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9807386-B8C4-425E-B823-50EC640BB331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EDBAF64-F81A-47C4-973B-69938A0B75E8}" type="slidenum">
              <a:rPr lang="en-US" smtClean="0">
                <a:latin typeface="Arial" charset="0"/>
              </a:rPr>
              <a:pPr/>
              <a:t>35</a:t>
            </a:fld>
            <a:endParaRPr lang="en-US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382BC9F-4649-4060-A8A3-716A5E18B8F8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\Delta is maximum (in-out)</a:t>
            </a:r>
            <a:r>
              <a:rPr lang="en-US" baseline="0" dirty="0" smtClean="0"/>
              <a:t> degree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D18C6-701B-4E91-9AB6-82A806F975D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16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2D8C8A4-9A10-40D4-9568-E98A616EFC3A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54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78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42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67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2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46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60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0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9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5998E65-6FD3-45FF-AC45-E4404925CFE1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F639A-7221-4236-934D-8BF70B84408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41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Blondel’s</a:t>
            </a:r>
            <a:r>
              <a:rPr lang="en-US" dirty="0" smtClean="0"/>
              <a:t> method is the short name of the static method that we used to compare to.</a:t>
            </a:r>
          </a:p>
          <a:p>
            <a:endParaRPr lang="en-US" dirty="0" smtClean="0"/>
          </a:p>
          <a:p>
            <a:r>
              <a:rPr lang="en-US" dirty="0" smtClean="0"/>
              <a:t>Since</a:t>
            </a:r>
            <a:r>
              <a:rPr lang="en-US" baseline="0" dirty="0" smtClean="0"/>
              <a:t> we don’t have a proper ground-truth, we compare the performance of our adaptive method with the static method at each snapshot.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Metric: NMI, it tell you how good you are in comparison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9FDE-DA7A-4D2C-9CE1-AC3701FFE898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075080E-8542-4680-80BB-64AF5667D75D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DC9AA25-03C5-4100-937B-02F57F7EE014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3613"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4DE50C8-B3E5-43DB-A957-6B54A197C1D0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3745DC9-A8FB-42C3-A99A-7D302BE82989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59080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133600"/>
          </a:xfrm>
        </p:spPr>
        <p:txBody>
          <a:bodyPr/>
          <a:lstStyle>
            <a:lvl1pPr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C4D9B-C75F-47D9-98ED-7F9F9D54A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6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346FC-7A30-49CA-B0EC-2DD5E332D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6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7975"/>
            <a:ext cx="2000250" cy="6169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7975"/>
            <a:ext cx="5848350" cy="6169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843D2-1C14-41A9-BD92-558B61D5F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10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7975"/>
            <a:ext cx="8001000" cy="911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A7849-3246-4812-A786-0B8E26A8B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7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7975"/>
            <a:ext cx="8001000" cy="911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0CC81-45AA-48FE-8E5E-0301FFFC5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41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My T. Thai mythai@cise.ufl.edu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6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6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0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6244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93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710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10944-2E4B-4DD0-957F-4B905467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4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4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540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500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94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47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My T. Thai mythai@cise.ufl.edu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87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91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553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08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5BAE0-AE4A-4FE2-A175-9FB880F32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92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995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06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878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55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4840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098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My T. Thai mythai@cise.ufl.edu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01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787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21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52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EE4A7-EF5C-4064-BDA6-D7C51A0D7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8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605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790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3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336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685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27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707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My T. Thai mythai@cise.ufl.edu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61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20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48138-8616-4EFD-A3EF-5AB66B8C3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53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765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83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282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089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231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75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27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5235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0" y="2362200"/>
            <a:ext cx="9144000" cy="76200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/>
          <a:lstStyle>
            <a:lvl1pPr algn="ctr">
              <a:defRPr sz="4400" b="0">
                <a:latin typeface="Algerian" pitchFamily="8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7010400" cy="1600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My T. Thai mythai@cise.ufl.edu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4183-A0D3-4CE2-AA65-7212ED6C9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43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7EA68-D4A4-47B5-B1EB-08AEB32A3B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74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F0292-5B80-4335-8EF7-6912C925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2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5661C-C4DD-40E3-BB86-3DF9C30C8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3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194-8C0F-4064-95E6-241FF2392C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557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3EDA-C78F-49F8-BE19-8B8F9DC6D5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162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1C635-4C82-4795-A7EB-D29BABB745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599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90FB-8B90-4144-B0B6-84596C90E2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70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9B91-8A72-4627-A10F-95832A4B8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055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4AFE2-F56C-4A47-9CF0-D1D12C65D1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895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4478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038600"/>
            <a:ext cx="39243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2E4C2-A236-418E-A6CF-7BFBC015B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47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47800"/>
            <a:ext cx="39243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56B5-19F5-48B5-977D-10017A65A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13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A8A7-3FE8-419A-BC16-6B284886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2C0C-5CAF-44E9-91A4-8679A6D47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E0B01-8162-4B3A-84E6-BAF949D0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2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7975"/>
            <a:ext cx="8001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00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219200"/>
            <a:ext cx="7958138" cy="109538"/>
          </a:xfrm>
          <a:custGeom>
            <a:avLst/>
            <a:gdLst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 b="1" i="1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72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832E52-83C2-45D4-97EC-47F634362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8" descr="UF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210300"/>
            <a:ext cx="14668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61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59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19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7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12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7772400" y="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 i="1" baseline="0">
                <a:solidFill>
                  <a:srgbClr val="0070C0"/>
                </a:solidFill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My T. Thai</a:t>
            </a:r>
          </a:p>
          <a:p>
            <a:pPr>
              <a:defRPr/>
            </a:pPr>
            <a:r>
              <a:rPr lang="en-US" dirty="0" smtClean="0"/>
              <a:t>mythai@cise.ufl.edu</a:t>
            </a: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B483483-C22D-4020-84D8-45F3163B7E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620000" y="762000"/>
            <a:ext cx="152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2717"/>
            <a:ext cx="1523999" cy="31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o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ps.arxiv.org/find/cond-mat/1/au:+Clauset_A/0/1/0/all/0/1" TargetMode="Externa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://aps.arxiv.org/find/cond-mat/1/au:+Moore_C/0/1/0/all/0/1" TargetMode="External"/><Relationship Id="rId4" Type="http://schemas.openxmlformats.org/officeDocument/2006/relationships/hyperlink" Target="http://aps.arxiv.org/find/cond-mat/1/au:+Newman_M/0/1/0/all/0/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ps.arxiv.org/find/cond-mat/1/au:+Newman_M/0/1/0/all/0/1" TargetMode="External"/><Relationship Id="rId2" Type="http://schemas.openxmlformats.org/officeDocument/2006/relationships/hyperlink" Target="http://aps.arxiv.org/find/cond-mat/1/au:+Clauset_A/0/1/0/all/0/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hyperlink" Target="http://aps.arxiv.org/find/cond-mat/1/au:+Moore_C/0/1/0/all/0/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6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png"/><Relationship Id="rId11" Type="http://schemas.openxmlformats.org/officeDocument/2006/relationships/image" Target="../media/image3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4" Type="http://schemas.openxmlformats.org/officeDocument/2006/relationships/chart" Target="../charts/char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8153400" cy="2133600"/>
          </a:xfrm>
        </p:spPr>
        <p:txBody>
          <a:bodyPr/>
          <a:lstStyle/>
          <a:p>
            <a:pPr eaLnBrk="1" hangingPunct="1"/>
            <a:endParaRPr lang="en-US" sz="40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981200"/>
            <a:ext cx="7010400" cy="1600200"/>
          </a:xfrm>
        </p:spPr>
        <p:txBody>
          <a:bodyPr/>
          <a:lstStyle/>
          <a:p>
            <a:pPr eaLnBrk="1" hangingPunct="1"/>
            <a:r>
              <a:rPr lang="en-US" smtClean="0"/>
              <a:t>Community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41543C0-550B-4BC0-82DC-0820B7F17316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Betweeness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Focus on the edges which are </a:t>
            </a:r>
            <a:r>
              <a:rPr lang="en-US" i="1" smtClean="0"/>
              <a:t>least</a:t>
            </a:r>
            <a:r>
              <a:rPr lang="en-US" smtClean="0"/>
              <a:t> central, i.e.,, the edges which are most “between” communities</a:t>
            </a:r>
          </a:p>
          <a:p>
            <a:pPr eaLnBrk="1" hangingPunct="1"/>
            <a:r>
              <a:rPr lang="en-US" smtClean="0"/>
              <a:t>Instead of adding edge to G = (V, emptyset), progressively removing edges from an original graph G = (V,E)</a:t>
            </a:r>
          </a:p>
        </p:txBody>
      </p:sp>
      <p:graphicFrame>
        <p:nvGraphicFramePr>
          <p:cNvPr id="12294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TURC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19600" y="1143000"/>
            <a:ext cx="4519611" cy="4800600"/>
            <a:chOff x="4419600" y="1143000"/>
            <a:chExt cx="4519611" cy="4800600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143000"/>
              <a:ext cx="4495800" cy="3363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540619"/>
              <a:ext cx="3910011" cy="1402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27185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6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6 month of Twitter in 2009</a:t>
            </a:r>
          </a:p>
          <a:p>
            <a:pPr lvl="2"/>
            <a:r>
              <a:rPr lang="en-US" dirty="0" smtClean="0"/>
              <a:t>5405 nodes, 13214 edges, 23043 posts</a:t>
            </a:r>
            <a:endParaRPr lang="en-US" dirty="0"/>
          </a:p>
          <a:p>
            <a:pPr lvl="1"/>
            <a:r>
              <a:rPr lang="en-US" dirty="0" smtClean="0"/>
              <a:t>Enron email</a:t>
            </a:r>
          </a:p>
          <a:p>
            <a:pPr lvl="2"/>
            <a:r>
              <a:rPr lang="en-US" dirty="0" smtClean="0"/>
              <a:t>150 nodes, ~300K emails in total</a:t>
            </a:r>
            <a:endParaRPr lang="en-US" dirty="0"/>
          </a:p>
          <a:p>
            <a:r>
              <a:rPr lang="en-US" dirty="0" smtClean="0"/>
              <a:t>Number of communities C = 10</a:t>
            </a:r>
          </a:p>
          <a:p>
            <a:r>
              <a:rPr lang="en-US" dirty="0" smtClean="0"/>
              <a:t>Number of topics = 20</a:t>
            </a:r>
          </a:p>
          <a:p>
            <a:r>
              <a:rPr lang="en-US" dirty="0" smtClean="0"/>
              <a:t>Competitor methods: CUT and CART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31194"/>
            <a:ext cx="5829300" cy="19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3505200"/>
            <a:ext cx="6391275" cy="190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5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19201"/>
            <a:ext cx="3630262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87683"/>
            <a:ext cx="3810000" cy="234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4405791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229100"/>
            <a:ext cx="4448175" cy="232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0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600"/>
            <a:ext cx="8915400" cy="258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067800" cy="26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2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0F75237-9873-4E4A-A1CF-CA590A32A23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Betweeness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Definition: </a:t>
            </a:r>
          </a:p>
          <a:p>
            <a:pPr lvl="1" eaLnBrk="1" hangingPunct="1"/>
            <a:r>
              <a:rPr lang="en-US" smtClean="0"/>
              <a:t>For each edge (u,v), the edge betweeness of (u,v) is defined as the number of shortest paths between any pair of nodes in a network that run through (u,v)</a:t>
            </a:r>
          </a:p>
          <a:p>
            <a:pPr lvl="1" eaLnBrk="1" hangingPunct="1"/>
            <a:r>
              <a:rPr lang="en-US" smtClean="0"/>
              <a:t>betweeness(u,v) = | { P</a:t>
            </a:r>
            <a:r>
              <a:rPr lang="en-US" baseline="-25000" smtClean="0"/>
              <a:t>xy</a:t>
            </a:r>
            <a:r>
              <a:rPr lang="en-US" smtClean="0"/>
              <a:t> | x, y in V, P</a:t>
            </a:r>
            <a:r>
              <a:rPr lang="en-US" baseline="-25000" smtClean="0"/>
              <a:t>xy</a:t>
            </a:r>
            <a:r>
              <a:rPr lang="en-US" smtClean="0"/>
              <a:t> is a shortest path between x and y, and (u,v) in P</a:t>
            </a:r>
            <a:r>
              <a:rPr lang="en-US" baseline="-25000" smtClean="0"/>
              <a:t>xy</a:t>
            </a:r>
            <a:r>
              <a:rPr lang="en-US" smtClean="0"/>
              <a:t>}|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6733CE3-196A-41E3-8C74-8440E455FDF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Edge Betweeness</a:t>
            </a:r>
          </a:p>
        </p:txBody>
      </p:sp>
      <p:pic>
        <p:nvPicPr>
          <p:cNvPr id="1434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286000"/>
            <a:ext cx="3657600" cy="3251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8F52167-7AAF-4DF8-9DEB-F1E70970DC8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Algorithm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Initialize G = (V,E) representing a network</a:t>
            </a:r>
          </a:p>
          <a:p>
            <a:pPr eaLnBrk="1" hangingPunct="1"/>
            <a:r>
              <a:rPr lang="en-US" smtClean="0"/>
              <a:t>while E is not empty</a:t>
            </a:r>
          </a:p>
          <a:p>
            <a:pPr lvl="1" eaLnBrk="1" hangingPunct="1"/>
            <a:r>
              <a:rPr lang="en-US" smtClean="0"/>
              <a:t>Calculate the betweeness of all edges in G</a:t>
            </a:r>
          </a:p>
          <a:p>
            <a:pPr lvl="1" eaLnBrk="1" hangingPunct="1"/>
            <a:r>
              <a:rPr lang="en-US" smtClean="0"/>
              <a:t>Remove the edge </a:t>
            </a:r>
            <a:r>
              <a:rPr lang="en-US" i="1" smtClean="0"/>
              <a:t>e </a:t>
            </a:r>
            <a:r>
              <a:rPr lang="en-US" smtClean="0"/>
              <a:t>with the highest betweeness, G = (V, E – e)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Indeed, we just need to recalculate the betweeness of all edges affected by the removal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92D6184-F1FD-4950-8268-E7718DA5533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Time Complexity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|V| = n and |E| = m</a:t>
            </a:r>
          </a:p>
          <a:p>
            <a:pPr eaLnBrk="1" hangingPunct="1"/>
            <a:r>
              <a:rPr lang="en-US" smtClean="0"/>
              <a:t>Calculate the betweeness of all edges: O(mn)</a:t>
            </a:r>
          </a:p>
          <a:p>
            <a:pPr eaLnBrk="1" hangingPunct="1"/>
            <a:r>
              <a:rPr lang="en-US" smtClean="0"/>
              <a:t>Since we need to recalculate each time we remove an edge: O(m</a:t>
            </a:r>
            <a:r>
              <a:rPr lang="en-US" baseline="30000" smtClean="0"/>
              <a:t>2</a:t>
            </a:r>
            <a:r>
              <a:rPr lang="en-US" smtClean="0"/>
              <a:t>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74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7E32DD6-47AF-4245-9786-5FDCDFCE044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Example</a:t>
            </a:r>
          </a:p>
        </p:txBody>
      </p:sp>
      <p:pic>
        <p:nvPicPr>
          <p:cNvPr id="1741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0"/>
            <a:ext cx="3924300" cy="2595563"/>
          </a:xfrm>
          <a:noFill/>
        </p:spPr>
      </p:pic>
      <p:pic>
        <p:nvPicPr>
          <p:cNvPr id="1741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524000"/>
            <a:ext cx="3924300" cy="34623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2D10943-CA57-487F-96C9-BD1C40E9D4C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Disadvantages/Improvements</a:t>
            </a: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 we improve the time complexity?</a:t>
            </a:r>
          </a:p>
          <a:p>
            <a:pPr eaLnBrk="1" hangingPunct="1"/>
            <a:r>
              <a:rPr lang="en-US" smtClean="0"/>
              <a:t>The communities are in the hierarchical form, can we find the disjoint communities?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BD3452C-545A-41AF-80B5-7BAC808B615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b="1" smtClean="0"/>
          </a:p>
          <a:p>
            <a:pPr algn="ctr" eaLnBrk="1" hangingPunct="1">
              <a:buFont typeface="Wingdings" pitchFamily="2" charset="2"/>
              <a:buNone/>
            </a:pPr>
            <a:endParaRPr lang="en-US" b="1" smtClean="0"/>
          </a:p>
          <a:p>
            <a:pPr algn="ctr" eaLnBrk="1" hangingPunct="1">
              <a:buFont typeface="Wingdings" pitchFamily="2" charset="2"/>
              <a:buNone/>
            </a:pPr>
            <a:r>
              <a:rPr lang="en-US" b="1" smtClean="0"/>
              <a:t>Define the quantity (measurement) of modularity Q and find an approximation algorithm to maximize 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914400"/>
          </a:xfrm>
        </p:spPr>
        <p:txBody>
          <a:bodyPr/>
          <a:lstStyle/>
          <a:p>
            <a:r>
              <a:rPr lang="en-US" sz="2000" smtClean="0"/>
              <a:t>Finding community structure in very large networks</a:t>
            </a:r>
            <a:br>
              <a:rPr lang="en-US" sz="2000" smtClean="0"/>
            </a:br>
            <a:r>
              <a:rPr lang="en-US" sz="1800" smtClean="0"/>
              <a:t>Authors: </a:t>
            </a:r>
            <a:r>
              <a:rPr lang="en-US" sz="1800" smtClean="0">
                <a:hlinkClick r:id="rId3"/>
              </a:rPr>
              <a:t>Aaron Clauset</a:t>
            </a:r>
            <a:r>
              <a:rPr lang="en-US" sz="1800" smtClean="0"/>
              <a:t>, </a:t>
            </a:r>
            <a:r>
              <a:rPr lang="en-US" sz="1800" smtClean="0">
                <a:hlinkClick r:id="rId4"/>
              </a:rPr>
              <a:t>M. E. J. Newman</a:t>
            </a:r>
            <a:r>
              <a:rPr lang="en-US" sz="1800" smtClean="0"/>
              <a:t>, </a:t>
            </a:r>
            <a:r>
              <a:rPr lang="en-US" sz="1800" smtClean="0">
                <a:hlinkClick r:id="rId5"/>
              </a:rPr>
              <a:t>Cristopher Moore</a:t>
            </a:r>
            <a:r>
              <a:rPr lang="en-US" sz="1800" smtClean="0"/>
              <a:t> </a:t>
            </a:r>
            <a:br>
              <a:rPr lang="en-US" sz="1800" smtClean="0"/>
            </a:br>
            <a:r>
              <a:rPr lang="en-US" sz="1800" smtClean="0"/>
              <a:t>2004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1295400"/>
          </a:xfrm>
        </p:spPr>
        <p:txBody>
          <a:bodyPr/>
          <a:lstStyle/>
          <a:p>
            <a:r>
              <a:rPr lang="en-US" smtClean="0"/>
              <a:t>Consider edges that fall within a community or between a community and the rest of the network</a:t>
            </a:r>
          </a:p>
          <a:p>
            <a:r>
              <a:rPr lang="en-US" smtClean="0"/>
              <a:t>Define modularity:</a:t>
            </a:r>
          </a:p>
          <a:p>
            <a:pPr lvl="1"/>
            <a:endParaRPr lang="en-US" smtClean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211263" y="2719388"/>
          <a:ext cx="5349875" cy="128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Equation" r:id="rId6" imgW="2006600" imgH="482600" progId="Equation.3">
                  <p:embed/>
                </p:oleObj>
              </mc:Choice>
              <mc:Fallback>
                <p:oleObj name="Equation" r:id="rId6" imgW="20066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719388"/>
                        <a:ext cx="5349875" cy="128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114800" y="2590800"/>
            <a:ext cx="990600" cy="1447800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165725" y="3998913"/>
            <a:ext cx="35972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/>
              <a:t>probability of an edge between</a:t>
            </a:r>
          </a:p>
          <a:p>
            <a:pPr>
              <a:buFont typeface="Wingdings" pitchFamily="2" charset="2"/>
              <a:buNone/>
            </a:pPr>
            <a:r>
              <a:rPr lang="en-US"/>
              <a:t>two vertices is proportional to their degrees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 flipV="1">
            <a:off x="5029200" y="3886200"/>
            <a:ext cx="304800" cy="228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H="1">
            <a:off x="6019800" y="2667000"/>
            <a:ext cx="228600" cy="381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232525" y="2246313"/>
            <a:ext cx="2911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/>
              <a:t>if vertices are in the same community</a:t>
            </a: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3124200" y="2819400"/>
            <a:ext cx="762000" cy="1066800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3048000" y="3886200"/>
            <a:ext cx="304800" cy="381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438400" y="434340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/>
              <a:t>adjacency matrix</a:t>
            </a:r>
          </a:p>
        </p:txBody>
      </p:sp>
      <p:sp>
        <p:nvSpPr>
          <p:cNvPr id="20493" name="Rectangle 14"/>
          <p:cNvSpPr>
            <a:spLocks noChangeArrowheads="1"/>
          </p:cNvSpPr>
          <p:nvPr/>
        </p:nvSpPr>
        <p:spPr bwMode="auto">
          <a:xfrm>
            <a:off x="609600" y="5105400"/>
            <a:ext cx="8229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bg2"/>
              </a:buClr>
              <a:buSzPct val="90000"/>
              <a:buFont typeface="Wingdings" pitchFamily="2" charset="2"/>
              <a:buChar char="n"/>
            </a:pPr>
            <a:r>
              <a:rPr lang="en-US" sz="2400"/>
              <a:t>For a random network, Q = 0</a:t>
            </a:r>
          </a:p>
          <a:p>
            <a:pPr marL="742950" lvl="1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r>
              <a:rPr lang="en-US" sz="2000"/>
              <a:t>the number of edges within a community is no different from what you would expect</a:t>
            </a:r>
          </a:p>
          <a:p>
            <a:pPr marL="742950" lvl="1" indent="-285750">
              <a:buClr>
                <a:schemeClr val="tx2"/>
              </a:buClr>
              <a:buSzPct val="90000"/>
              <a:buFont typeface="Wingdings" pitchFamily="2" charset="2"/>
              <a:buChar char="n"/>
            </a:pPr>
            <a:endParaRPr lang="en-US" sz="200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914400"/>
          </a:xfrm>
        </p:spPr>
        <p:txBody>
          <a:bodyPr/>
          <a:lstStyle/>
          <a:p>
            <a:r>
              <a:rPr lang="en-US" sz="2000" smtClean="0"/>
              <a:t>Finding community structure in very large networks</a:t>
            </a:r>
            <a:br>
              <a:rPr lang="en-US" sz="2000" smtClean="0"/>
            </a:br>
            <a:r>
              <a:rPr lang="en-US" sz="1800" smtClean="0"/>
              <a:t>Authors: </a:t>
            </a:r>
            <a:r>
              <a:rPr lang="en-US" sz="1800" smtClean="0">
                <a:hlinkClick r:id="rId2"/>
              </a:rPr>
              <a:t>Aaron Clauset</a:t>
            </a:r>
            <a:r>
              <a:rPr lang="en-US" sz="1800" smtClean="0"/>
              <a:t>, </a:t>
            </a:r>
            <a:r>
              <a:rPr lang="en-US" sz="1800" smtClean="0">
                <a:hlinkClick r:id="rId3"/>
              </a:rPr>
              <a:t>M. E. J. Newman</a:t>
            </a:r>
            <a:r>
              <a:rPr lang="en-US" sz="1800" smtClean="0"/>
              <a:t>, </a:t>
            </a:r>
            <a:r>
              <a:rPr lang="en-US" sz="1800" smtClean="0">
                <a:hlinkClick r:id="rId4"/>
              </a:rPr>
              <a:t>Cristopher Moore</a:t>
            </a:r>
            <a:r>
              <a:rPr lang="en-US" sz="1800" smtClean="0"/>
              <a:t> </a:t>
            </a:r>
            <a:br>
              <a:rPr lang="en-US" sz="1800" smtClean="0"/>
            </a:br>
            <a:r>
              <a:rPr lang="en-US" sz="1800" smtClean="0"/>
              <a:t>2004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458200" cy="4114800"/>
          </a:xfrm>
        </p:spPr>
        <p:txBody>
          <a:bodyPr/>
          <a:lstStyle/>
          <a:p>
            <a:r>
              <a:rPr lang="en-US" sz="2400" dirty="0" smtClean="0"/>
              <a:t>Algorithm</a:t>
            </a:r>
          </a:p>
          <a:p>
            <a:pPr lvl="1"/>
            <a:r>
              <a:rPr lang="en-US" sz="2400" dirty="0" smtClean="0"/>
              <a:t>start with all vertices as isolates</a:t>
            </a:r>
          </a:p>
          <a:p>
            <a:pPr lvl="1"/>
            <a:r>
              <a:rPr lang="en-US" sz="2400" dirty="0" smtClean="0"/>
              <a:t>follow a greedy strategy</a:t>
            </a:r>
            <a:r>
              <a:rPr lang="en-US" dirty="0" smtClean="0"/>
              <a:t>:</a:t>
            </a:r>
          </a:p>
          <a:p>
            <a:pPr lvl="2"/>
            <a:r>
              <a:rPr lang="en-US" sz="2000" dirty="0" smtClean="0"/>
              <a:t>successively join clusters with the greatest increase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Q in modularity</a:t>
            </a:r>
          </a:p>
          <a:p>
            <a:pPr lvl="2"/>
            <a:r>
              <a:rPr lang="en-US" sz="2000" dirty="0" smtClean="0"/>
              <a:t>stop when the maximum  possible </a:t>
            </a:r>
            <a:r>
              <a:rPr lang="en-US" sz="2000" dirty="0" smtClean="0">
                <a:latin typeface="Symbol" pitchFamily="18" charset="2"/>
              </a:rPr>
              <a:t>D</a:t>
            </a:r>
            <a:r>
              <a:rPr lang="en-US" sz="2000" dirty="0" smtClean="0"/>
              <a:t>Q &lt;= 0 from joining any two </a:t>
            </a:r>
          </a:p>
          <a:p>
            <a:pPr lvl="1"/>
            <a:r>
              <a:rPr lang="en-US" dirty="0" smtClean="0"/>
              <a:t>successfully used to find community structure in a graph with &gt; 400,000 nodes with &gt; 2 million edges</a:t>
            </a:r>
          </a:p>
          <a:p>
            <a:pPr lvl="2"/>
            <a:r>
              <a:rPr lang="en-US" dirty="0" smtClean="0"/>
              <a:t>Amazon’s people who bought this also bought that…</a:t>
            </a:r>
          </a:p>
          <a:p>
            <a:pPr lvl="1"/>
            <a:r>
              <a:rPr lang="en-US" dirty="0" smtClean="0"/>
              <a:t>alternatives to achieving optimum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Q:</a:t>
            </a:r>
          </a:p>
          <a:p>
            <a:pPr lvl="2"/>
            <a:r>
              <a:rPr lang="en-US" dirty="0" smtClean="0"/>
              <a:t>simulated annealing rather than greedy search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2132013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409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55410A9-5F18-4138-AE9F-6C84A55AA32A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Community Structure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47800"/>
            <a:ext cx="7924800" cy="5029200"/>
          </a:xfrm>
        </p:spPr>
        <p:txBody>
          <a:bodyPr/>
          <a:lstStyle/>
          <a:p>
            <a:pPr eaLnBrk="1" hangingPunct="1"/>
            <a:r>
              <a:rPr lang="en-US" sz="2600" smtClean="0"/>
              <a:t>Definition:</a:t>
            </a:r>
          </a:p>
          <a:p>
            <a:pPr lvl="1" eaLnBrk="1" hangingPunct="1"/>
            <a:r>
              <a:rPr lang="en-US" sz="2200" smtClean="0"/>
              <a:t>A community is a group of nodes in which:</a:t>
            </a:r>
          </a:p>
          <a:p>
            <a:pPr lvl="2" eaLnBrk="1" hangingPunct="1"/>
            <a:r>
              <a:rPr lang="en-US" sz="2100" smtClean="0"/>
              <a:t>There are </a:t>
            </a:r>
            <a:r>
              <a:rPr lang="en-US" sz="2100" smtClean="0">
                <a:solidFill>
                  <a:srgbClr val="0000FF"/>
                </a:solidFill>
              </a:rPr>
              <a:t>more edges (interactions) between nodes within the group</a:t>
            </a:r>
            <a:r>
              <a:rPr lang="en-US" sz="2100" smtClean="0"/>
              <a:t> than to nodes outside of it</a:t>
            </a:r>
          </a:p>
          <a:p>
            <a:pPr lvl="2" eaLnBrk="1" hangingPunct="1">
              <a:buFont typeface="Wingdings" pitchFamily="2" charset="2"/>
              <a:buNone/>
            </a:pPr>
            <a:endParaRPr lang="en-US" sz="2100" smtClean="0"/>
          </a:p>
        </p:txBody>
      </p:sp>
      <p:pic>
        <p:nvPicPr>
          <p:cNvPr id="410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429000"/>
            <a:ext cx="2895600" cy="2057400"/>
          </a:xfrm>
          <a:noFill/>
        </p:spPr>
      </p:pic>
      <p:pic>
        <p:nvPicPr>
          <p:cNvPr id="410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429000"/>
            <a:ext cx="3048000" cy="2195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Extensions to weighted networks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001000" cy="5029200"/>
          </a:xfrm>
        </p:spPr>
        <p:txBody>
          <a:bodyPr/>
          <a:lstStyle/>
          <a:p>
            <a:r>
              <a:rPr lang="en-US" dirty="0" err="1" smtClean="0"/>
              <a:t>Betweenness</a:t>
            </a:r>
            <a:r>
              <a:rPr lang="en-US" dirty="0" smtClean="0"/>
              <a:t> clustering?</a:t>
            </a:r>
          </a:p>
          <a:p>
            <a:pPr lvl="1"/>
            <a:r>
              <a:rPr lang="en-US" sz="2000" dirty="0" smtClean="0"/>
              <a:t>Will not work – strong ties will have a disproportionate number of short paths, and those are the ones we want to keep</a:t>
            </a:r>
          </a:p>
          <a:p>
            <a:pPr lvl="1"/>
            <a:r>
              <a:rPr lang="en-US" sz="2000" dirty="0" smtClean="0"/>
              <a:t>Modularity (Analysis of weighted networks, M. E. J. Newman)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986087"/>
            <a:ext cx="339407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568950" y="6415087"/>
            <a:ext cx="319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dirty="0" err="1"/>
              <a:t>reuters</a:t>
            </a:r>
            <a:r>
              <a:rPr lang="en-US" dirty="0"/>
              <a:t> new articles keywords</a:t>
            </a:r>
          </a:p>
        </p:txBody>
      </p:sp>
      <p:graphicFrame>
        <p:nvGraphicFramePr>
          <p:cNvPr id="22534" name="Object 9"/>
          <p:cNvGraphicFramePr>
            <a:graphicFrameLocks noChangeAspect="1"/>
          </p:cNvGraphicFramePr>
          <p:nvPr/>
        </p:nvGraphicFramePr>
        <p:xfrm>
          <a:off x="609600" y="3505200"/>
          <a:ext cx="413067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0" name="Equation" r:id="rId4" imgW="2006600" imgH="482600" progId="Equation.3">
                  <p:embed/>
                </p:oleObj>
              </mc:Choice>
              <mc:Fallback>
                <p:oleObj name="Equation" r:id="rId4" imgW="20066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505200"/>
                        <a:ext cx="4130675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Line 11"/>
          <p:cNvSpPr>
            <a:spLocks noChangeShapeType="1"/>
          </p:cNvSpPr>
          <p:nvPr/>
        </p:nvSpPr>
        <p:spPr bwMode="auto">
          <a:xfrm flipV="1">
            <a:off x="2057400" y="4191000"/>
            <a:ext cx="228600" cy="838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1219200" y="5029200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/>
              <a:t>weighted edge</a:t>
            </a:r>
          </a:p>
        </p:txBody>
      </p:sp>
      <p:graphicFrame>
        <p:nvGraphicFramePr>
          <p:cNvPr id="22537" name="Object 13"/>
          <p:cNvGraphicFramePr>
            <a:graphicFrameLocks noChangeAspect="1"/>
          </p:cNvGraphicFramePr>
          <p:nvPr/>
        </p:nvGraphicFramePr>
        <p:xfrm>
          <a:off x="2438400" y="5334000"/>
          <a:ext cx="17018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" name="Equation" r:id="rId6" imgW="660400" imgH="457200" progId="Equation.3">
                  <p:embed/>
                </p:oleObj>
              </mc:Choice>
              <mc:Fallback>
                <p:oleObj name="Equation" r:id="rId6" imgW="660400" imgH="4572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17018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Structural Quality</a:t>
            </a:r>
            <a:endParaRPr lang="en-US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914400" y="1808163"/>
          <a:ext cx="7308850" cy="31242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67149"/>
                <a:gridCol w="1624189"/>
                <a:gridCol w="3617512"/>
              </a:tblGrid>
              <a:tr h="609600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Coverage</a:t>
                      </a:r>
                      <a:endParaRPr lang="en-US" sz="2400" dirty="0"/>
                    </a:p>
                  </a:txBody>
                  <a:tcPr marL="91436" marR="91436" anchor="ctr"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dirty="0" smtClean="0"/>
                        <a:t>Modularity</a:t>
                      </a:r>
                    </a:p>
                  </a:txBody>
                  <a:tcPr marL="91436" marR="91436" anchor="ctr"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sv-SE" sz="2400" dirty="0" smtClean="0"/>
                        <a:t>Conductance</a:t>
                      </a:r>
                      <a:endParaRPr lang="en-US" sz="2400" dirty="0"/>
                    </a:p>
                  </a:txBody>
                  <a:tcPr marL="91436" marR="91436" anchor="ctr"/>
                </a:tc>
                <a:tc gridSpan="2">
                  <a:txBody>
                    <a:bodyPr/>
                    <a:lstStyle/>
                    <a:p>
                      <a:endParaRPr lang="sv-SE" sz="3200" dirty="0" smtClean="0"/>
                    </a:p>
                  </a:txBody>
                  <a:tcPr marL="91436" marR="9143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 smtClean="0"/>
                        <a:t>Inter-cluster conductance</a:t>
                      </a:r>
                      <a:endParaRPr lang="sv-SE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/>
                </a:tc>
              </a:tr>
              <a:tr h="609600">
                <a:tc grid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 smtClean="0"/>
                        <a:t>Average conductance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6" marR="91436"/>
                </a:tc>
              </a:tr>
            </a:tbl>
          </a:graphicData>
        </a:graphic>
      </p:graphicFrame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52800" y="1746255"/>
            <a:ext cx="2047291" cy="68967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52800" y="2432055"/>
            <a:ext cx="4475521" cy="550985"/>
          </a:xfrm>
          <a:prstGeom prst="rect">
            <a:avLst/>
          </a:prstGeom>
          <a:blipFill rotWithShape="1">
            <a:blip r:embed="rId3"/>
            <a:stretch>
              <a:fillRect l="-1362" r="-409" b="-55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52800" y="2984195"/>
            <a:ext cx="4715522" cy="79880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45892" y="3699975"/>
            <a:ext cx="2818592" cy="67710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07333" y="4262105"/>
            <a:ext cx="1696618" cy="69089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8560" y="5257800"/>
            <a:ext cx="72110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There is no single perfect quality function. </a:t>
            </a:r>
            <a:r>
              <a:rPr lang="sv-SE" sz="1600" i="1" dirty="0" smtClean="0"/>
              <a:t>[Almedia et al. 2011]</a:t>
            </a:r>
            <a:endParaRPr lang="sv-SE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i="1" baseline="-2500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smtClean="0"/>
              <a:t> : # links inside module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smtClean="0"/>
              <a:t> : # links in the network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i="1" baseline="-2500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400" smtClean="0"/>
              <a:t>: The total degree of the nodes in module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eaLnBrk="1" hangingPunct="1">
              <a:buFont typeface="Wingdings 3" pitchFamily="18" charset="2"/>
              <a:buNone/>
            </a:pPr>
            <a:endParaRPr lang="en-US" sz="2400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sz="2400" smtClean="0"/>
              <a:t>     : Expected # of links in module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2400" i="1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Resolution Limit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824038" y="1524000"/>
          <a:ext cx="5489575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" name="Equation" r:id="rId3" imgW="2336760" imgH="533160" progId="Equation.DSMT4">
                  <p:embed/>
                </p:oleObj>
              </mc:Choice>
              <mc:Fallback>
                <p:oleObj name="Equation" r:id="rId3" imgW="23367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1524000"/>
                        <a:ext cx="5489575" cy="125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596900" y="4775200"/>
          <a:ext cx="4984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" name="Equation" r:id="rId5" imgW="241200" imgH="419040" progId="Equation.DSMT4">
                  <p:embed/>
                </p:oleObj>
              </mc:Choice>
              <mc:Fallback>
                <p:oleObj name="Equation" r:id="rId5" imgW="2412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4775200"/>
                        <a:ext cx="49847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Slide Number Placeholder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15D9A6-38DE-493D-A00C-6D62119BD277}" type="slidenum">
              <a:rPr lang="en-US">
                <a:latin typeface="Lucida Sans Unicode" pitchFamily="34" charset="0"/>
              </a:rPr>
              <a:pPr eaLnBrk="1" hangingPunct="1"/>
              <a:t>22</a:t>
            </a:fld>
            <a:endParaRPr lang="en-US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Modularity seems to have some intrinsic scale of order     , which constrains the number and the size of the modules. </a:t>
            </a:r>
          </a:p>
          <a:p>
            <a:pPr eaLnBrk="1" hangingPunct="1"/>
            <a:r>
              <a:rPr lang="en-US" dirty="0" smtClean="0"/>
              <a:t>For a given total number of nodes and links we could build many more than     modules, but the corresponding network would be less “modular”, namely with a value of the modularity lower than the maximum</a:t>
            </a:r>
          </a:p>
        </p:txBody>
      </p:sp>
      <p:sp>
        <p:nvSpPr>
          <p:cNvPr id="9221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4F16AC-3CEB-4D2E-986C-94D598D3C842}" type="slidenum">
              <a:rPr lang="en-US">
                <a:latin typeface="Lucida Sans Unicode" pitchFamily="34" charset="0"/>
              </a:rPr>
              <a:pPr eaLnBrk="1" hangingPunct="1"/>
              <a:t>23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Limit of Modularity</a:t>
            </a:r>
            <a:endParaRPr lang="en-US" dirty="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286578"/>
              </p:ext>
            </p:extLst>
          </p:nvPr>
        </p:nvGraphicFramePr>
        <p:xfrm>
          <a:off x="2362200" y="1981200"/>
          <a:ext cx="4635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" name="Equation" r:id="rId3" imgW="253800" imgH="215640" progId="Equation.DSMT4">
                  <p:embed/>
                </p:oleObj>
              </mc:Choice>
              <mc:Fallback>
                <p:oleObj name="Equation" r:id="rId3" imgW="2538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981200"/>
                        <a:ext cx="463550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020736"/>
              </p:ext>
            </p:extLst>
          </p:nvPr>
        </p:nvGraphicFramePr>
        <p:xfrm>
          <a:off x="5486400" y="3429000"/>
          <a:ext cx="4635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" name="Equation" r:id="rId5" imgW="253800" imgH="215640" progId="Equation.DSMT4">
                  <p:embed/>
                </p:oleObj>
              </mc:Choice>
              <mc:Fallback>
                <p:oleObj name="Equation" r:id="rId5" imgW="25380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429000"/>
                        <a:ext cx="463550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238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6C3F81-9ADE-4947-8F55-B7CCD270C9C4}" type="slidenum">
              <a:rPr lang="en-US">
                <a:latin typeface="Lucida Sans Unicode" pitchFamily="34" charset="0"/>
              </a:rPr>
              <a:pPr eaLnBrk="1" hangingPunct="1"/>
              <a:t>24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Resolution Limit</a:t>
            </a:r>
            <a:endParaRPr lang="en-US" dirty="0"/>
          </a:p>
        </p:txBody>
      </p:sp>
      <p:sp>
        <p:nvSpPr>
          <p:cNvPr id="1024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r>
              <a:rPr lang="en-US" sz="2400" dirty="0" smtClean="0"/>
              <a:t>Since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/>
              <a:t> and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/>
              <a:t> are constructed modules, we have</a:t>
            </a:r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51054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1676400" y="5334000"/>
          <a:ext cx="6096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Equation" r:id="rId4" imgW="2031840" imgH="228600" progId="Equation.DSMT4">
                  <p:embed/>
                </p:oleObj>
              </mc:Choice>
              <mc:Fallback>
                <p:oleObj name="Equation" r:id="rId4" imgW="2031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334000"/>
                        <a:ext cx="60960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17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dirty="0" smtClean="0"/>
              <a:t>	Let’s consider the following case</a:t>
            </a:r>
            <a:endParaRPr lang="en-US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 smtClean="0"/>
              <a:t>: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/>
              <a:t> are separate modules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800" dirty="0" smtClean="0"/>
              <a:t>: 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/>
              <a:t> is a single module</a:t>
            </a:r>
          </a:p>
          <a:p>
            <a:pPr eaLnBrk="1" hangingPunct="1">
              <a:buFont typeface="Wingdings 3" pitchFamily="18" charset="2"/>
              <a:buNone/>
            </a:pPr>
            <a:endParaRPr lang="en-US" sz="2800" dirty="0" smtClean="0"/>
          </a:p>
          <a:p>
            <a:pPr eaLnBrk="1" hangingPunct="1">
              <a:buFont typeface="Wingdings 3" pitchFamily="18" charset="2"/>
              <a:buNone/>
            </a:pPr>
            <a:r>
              <a:rPr lang="en-US" sz="2800" dirty="0" smtClean="0"/>
              <a:t>	</a:t>
            </a:r>
          </a:p>
          <a:p>
            <a:pPr eaLnBrk="1" hangingPunct="1">
              <a:buFont typeface="Wingdings 3" pitchFamily="18" charset="2"/>
              <a:buNone/>
            </a:pPr>
            <a:r>
              <a:rPr lang="en-US" sz="2800" dirty="0" smtClean="0"/>
              <a:t>Since both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/>
              <a:t> and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/>
              <a:t> are modules by construction, we need </a:t>
            </a:r>
          </a:p>
          <a:p>
            <a:pPr eaLnBrk="1" hangingPunct="1"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buFont typeface="Wingdings 3" pitchFamily="18" charset="2"/>
              <a:buNone/>
            </a:pPr>
            <a:r>
              <a:rPr lang="en-US" dirty="0" smtClean="0"/>
              <a:t>	That is, </a:t>
            </a:r>
          </a:p>
        </p:txBody>
      </p:sp>
      <p:sp>
        <p:nvSpPr>
          <p:cNvPr id="11270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C98891-8208-4AEC-8EF5-89C99AFF118C}" type="slidenum">
              <a:rPr lang="en-US">
                <a:latin typeface="Lucida Sans Unicode" pitchFamily="34" charset="0"/>
              </a:rPr>
              <a:pPr eaLnBrk="1" hangingPunct="1"/>
              <a:t>25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Resolution Limit (cont)</a:t>
            </a:r>
            <a:endParaRPr lang="en-US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533400" y="3048000"/>
          <a:ext cx="81470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6" name="Equation" r:id="rId3" imgW="3733560" imgH="279360" progId="Equation.DSMT4">
                  <p:embed/>
                </p:oleObj>
              </mc:Choice>
              <mc:Fallback>
                <p:oleObj name="Equation" r:id="rId3" imgW="37335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48000"/>
                        <a:ext cx="81470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431060"/>
              </p:ext>
            </p:extLst>
          </p:nvPr>
        </p:nvGraphicFramePr>
        <p:xfrm>
          <a:off x="2133600" y="4572000"/>
          <a:ext cx="24384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7" name="Equation" r:id="rId5" imgW="1117440" imgH="228600" progId="Equation.DSMT4">
                  <p:embed/>
                </p:oleObj>
              </mc:Choice>
              <mc:Fallback>
                <p:oleObj name="Equation" r:id="rId5" imgW="1117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572000"/>
                        <a:ext cx="2438400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704708"/>
              </p:ext>
            </p:extLst>
          </p:nvPr>
        </p:nvGraphicFramePr>
        <p:xfrm>
          <a:off x="2514600" y="5430837"/>
          <a:ext cx="3852863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8" name="Equation" r:id="rId7" imgW="1765080" imgH="444240" progId="Equation.DSMT4">
                  <p:embed/>
                </p:oleObj>
              </mc:Choice>
              <mc:Fallback>
                <p:oleObj name="Equation" r:id="rId7" imgW="1765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430837"/>
                        <a:ext cx="3852863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9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en-US" smtClean="0"/>
              <a:t>	Now let’s see how it contradicts </a:t>
            </a:r>
          </a:p>
          <a:p>
            <a:pPr algn="ctr" eaLnBrk="1" hangingPunct="1">
              <a:buFont typeface="Wingdings 3" pitchFamily="18" charset="2"/>
              <a:buNone/>
            </a:pPr>
            <a:r>
              <a:rPr lang="en-US" smtClean="0"/>
              <a:t>  the constructed modules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smtClean="0"/>
              <a:t> and </a:t>
            </a:r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buFont typeface="Wingdings 3" pitchFamily="18" charset="2"/>
              <a:buNone/>
            </a:pPr>
            <a:endParaRPr lang="en-US" sz="2400" i="1" baseline="-25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r>
              <a:rPr lang="en-US" sz="2400" smtClean="0"/>
              <a:t>We consider the following two scenarios: (             )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2000" smtClean="0"/>
              <a:t>The two modules have a perfect balance between internal and external degree (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+b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=2, a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+b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=2</a:t>
            </a:r>
            <a:r>
              <a:rPr lang="en-US" sz="2000" smtClean="0"/>
              <a:t>), so they are on the edge between being or not being communities, in the weak sense.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2000" smtClean="0"/>
              <a:t>The two modules have the smallest possible external degree, which means that there is a single link connecting them to the rest of the network and only one link connecting each other (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=a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=b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=b</a:t>
            </a:r>
            <a:r>
              <a:rPr lang="en-US" sz="20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smtClean="0">
                <a:latin typeface="Times New Roman" pitchFamily="18" charset="0"/>
                <a:cs typeface="Times New Roman" pitchFamily="18" charset="0"/>
              </a:rPr>
              <a:t>=1/l</a:t>
            </a:r>
            <a:r>
              <a:rPr lang="en-US" sz="2000" smtClean="0"/>
              <a:t>).</a:t>
            </a:r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</p:txBody>
      </p:sp>
      <p:sp>
        <p:nvSpPr>
          <p:cNvPr id="12292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941E314-4CF8-4C98-B6CB-D3AF470793E7}" type="slidenum">
              <a:rPr lang="en-US">
                <a:latin typeface="Lucida Sans Unicode" pitchFamily="34" charset="0"/>
              </a:rPr>
              <a:pPr eaLnBrk="1" hangingPunct="1"/>
              <a:t>26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Resolution Limit (cont)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1371600"/>
            <a:ext cx="6172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066876"/>
              </p:ext>
            </p:extLst>
          </p:nvPr>
        </p:nvGraphicFramePr>
        <p:xfrm>
          <a:off x="5867400" y="2895600"/>
          <a:ext cx="1168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0" name="Equation" r:id="rId3" imgW="583920" imgH="228600" progId="Equation.DSMT4">
                  <p:embed/>
                </p:oleObj>
              </mc:Choice>
              <mc:Fallback>
                <p:oleObj name="Equation" r:id="rId3" imgW="583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895600"/>
                        <a:ext cx="11684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38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smtClean="0"/>
              <a:t>When               and                , the right side of</a:t>
            </a:r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r>
              <a:rPr lang="en-US" smtClean="0"/>
              <a:t>can reach the maximum value</a:t>
            </a:r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  <a:p>
            <a:pPr eaLnBrk="1" hangingPunct="1">
              <a:buFont typeface="Wingdings 3" pitchFamily="18" charset="2"/>
              <a:buNone/>
            </a:pPr>
            <a:r>
              <a:rPr lang="en-US" smtClean="0"/>
              <a:t>In this case,                   may happen.</a:t>
            </a:r>
          </a:p>
        </p:txBody>
      </p:sp>
      <p:sp>
        <p:nvSpPr>
          <p:cNvPr id="13320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0885E42-D94A-4248-A21F-D7E351F3C056}" type="slidenum">
              <a:rPr lang="en-US">
                <a:latin typeface="Lucida Sans Unicode" pitchFamily="34" charset="0"/>
              </a:rPr>
              <a:pPr eaLnBrk="1" hangingPunct="1"/>
              <a:t>27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Scenario 1 (cont)</a:t>
            </a:r>
            <a:endParaRPr lang="en-US" dirty="0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1676400" y="1524000"/>
          <a:ext cx="1371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4" name="Equation" r:id="rId3" imgW="685800" imgH="228600" progId="Equation.DSMT4">
                  <p:embed/>
                </p:oleObj>
              </mc:Choice>
              <mc:Fallback>
                <p:oleObj name="Equation" r:id="rId3" imgW="685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0"/>
                        <a:ext cx="1371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860450"/>
              </p:ext>
            </p:extLst>
          </p:nvPr>
        </p:nvGraphicFramePr>
        <p:xfrm>
          <a:off x="3581400" y="1524000"/>
          <a:ext cx="1574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5" name="Equation" r:id="rId5" imgW="787320" imgH="228600" progId="Equation.DSMT4">
                  <p:embed/>
                </p:oleObj>
              </mc:Choice>
              <mc:Fallback>
                <p:oleObj name="Equation" r:id="rId5" imgW="787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24000"/>
                        <a:ext cx="1574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667000" y="2057400"/>
          <a:ext cx="3852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6" name="Equation" r:id="rId7" imgW="1765080" imgH="444240" progId="Equation.DSMT4">
                  <p:embed/>
                </p:oleObj>
              </mc:Choice>
              <mc:Fallback>
                <p:oleObj name="Equation" r:id="rId7" imgW="1765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057400"/>
                        <a:ext cx="385286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383273"/>
              </p:ext>
            </p:extLst>
          </p:nvPr>
        </p:nvGraphicFramePr>
        <p:xfrm>
          <a:off x="5562600" y="3124200"/>
          <a:ext cx="139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7" name="Equation" r:id="rId9" imgW="698400" imgH="241200" progId="Equation.DSMT4">
                  <p:embed/>
                </p:oleObj>
              </mc:Choice>
              <mc:Fallback>
                <p:oleObj name="Equation" r:id="rId9" imgW="69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124200"/>
                        <a:ext cx="13970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959535"/>
              </p:ext>
            </p:extLst>
          </p:nvPr>
        </p:nvGraphicFramePr>
        <p:xfrm>
          <a:off x="2514600" y="4318000"/>
          <a:ext cx="1778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8" name="Equation" r:id="rId11" imgW="888840" imgH="241200" progId="Equation.DSMT4">
                  <p:embed/>
                </p:oleObj>
              </mc:Choice>
              <mc:Fallback>
                <p:oleObj name="Equation" r:id="rId11" imgW="888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318000"/>
                        <a:ext cx="17780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52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3" pitchFamily="18" charset="2"/>
              <a:buNone/>
            </a:pP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=a</a:t>
            </a:r>
            <a:r>
              <a:rPr lang="en-US" sz="28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=b</a:t>
            </a:r>
            <a:r>
              <a:rPr lang="en-US" sz="2800" i="1" baseline="-2500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=b</a:t>
            </a:r>
            <a:r>
              <a:rPr lang="en-US" sz="2800" i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i="1" smtClean="0">
                <a:latin typeface="Times New Roman" pitchFamily="18" charset="0"/>
                <a:cs typeface="Times New Roman" pitchFamily="18" charset="0"/>
              </a:rPr>
              <a:t>=1/l</a:t>
            </a:r>
          </a:p>
          <a:p>
            <a:pPr eaLnBrk="1" hangingPunct="1">
              <a:buFont typeface="Wingdings 3" pitchFamily="18" charset="2"/>
              <a:buNone/>
            </a:pPr>
            <a:endParaRPr lang="en-US" sz="2800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3" pitchFamily="18" charset="2"/>
              <a:buNone/>
            </a:pPr>
            <a:endParaRPr lang="en-US" smtClean="0"/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5AAB4B6-B782-4FD8-805E-7AFA49D61E8E}" type="slidenum">
              <a:rPr lang="en-US">
                <a:latin typeface="Lucida Sans Unicode" pitchFamily="34" charset="0"/>
              </a:rPr>
              <a:pPr eaLnBrk="1" hangingPunct="1"/>
              <a:t>28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Scenario 2 (cont)</a:t>
            </a:r>
            <a:endParaRPr lang="en-US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85800" y="2286000"/>
          <a:ext cx="183515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8" name="Equation" r:id="rId3" imgW="838080" imgH="444240" progId="Equation.DSMT4">
                  <p:embed/>
                </p:oleObj>
              </mc:Choice>
              <mc:Fallback>
                <p:oleObj name="Equation" r:id="rId3" imgW="838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86000"/>
                        <a:ext cx="1835150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63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dirty="0" smtClean="0"/>
              <a:t>	For example, p=5, m=20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dirty="0" smtClean="0"/>
              <a:t>	</a:t>
            </a:r>
          </a:p>
          <a:p>
            <a:pPr algn="just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en-US" dirty="0" smtClean="0"/>
              <a:t>	The maximal modularity of the network corresponds to the partition in which the two smaller cliques are merged</a:t>
            </a: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06FC72-1674-4AE1-8690-4D0AED801218}" type="slidenum">
              <a:rPr lang="en-US">
                <a:latin typeface="Lucida Sans Unicode" pitchFamily="34" charset="0"/>
              </a:rPr>
              <a:pPr eaLnBrk="1" hangingPunct="1"/>
              <a:t>29</a:t>
            </a:fld>
            <a:endParaRPr lang="en-US">
              <a:latin typeface="Lucida Sans Unicode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Schematic Examples (cont)</a:t>
            </a:r>
            <a:endParaRPr lang="en-US" dirty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3051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68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3B32688-1817-4A89-8560-EC51A08F9F3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Community Structure (CS)?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systems can be expressed by a network, in which nodes represent the objects and edges represent the relations between them:</a:t>
            </a:r>
          </a:p>
          <a:p>
            <a:pPr lvl="1" eaLnBrk="1" hangingPunct="1"/>
            <a:r>
              <a:rPr lang="en-US" smtClean="0"/>
              <a:t>Social networks: collaboration, online social networks</a:t>
            </a:r>
          </a:p>
          <a:p>
            <a:pPr lvl="1" eaLnBrk="1" hangingPunct="1"/>
            <a:r>
              <a:rPr lang="en-US" smtClean="0"/>
              <a:t>Technological networks: IP address networks, WWW, software dependency</a:t>
            </a:r>
          </a:p>
          <a:p>
            <a:pPr lvl="1" eaLnBrk="1" hangingPunct="1"/>
            <a:r>
              <a:rPr lang="en-US" smtClean="0"/>
              <a:t>Biological networks: protein interaction networks, metabolic networks, gene regulatory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 the resolution?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Uncover communities of different sizes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10944-2E4B-4DD0-957F-4B905467E07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641451"/>
              </p:ext>
            </p:extLst>
          </p:nvPr>
        </p:nvGraphicFramePr>
        <p:xfrm>
          <a:off x="550863" y="2209800"/>
          <a:ext cx="5621337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Equation" r:id="rId3" imgW="2108160" imgH="482400" progId="Equation.3">
                  <p:embed/>
                </p:oleObj>
              </mc:Choice>
              <mc:Fallback>
                <p:oleObj name="Equation" r:id="rId3" imgW="210816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2209800"/>
                        <a:ext cx="5621337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89916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242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 smtClean="0"/>
              <a:t>Blondel (Louvian method), </a:t>
            </a:r>
            <a:r>
              <a:rPr lang="sv-SE" sz="2400" i="1" dirty="0" smtClean="0"/>
              <a:t>[Blondel et al. 2008]</a:t>
            </a:r>
          </a:p>
          <a:p>
            <a:pPr lvl="1"/>
            <a:r>
              <a:rPr lang="sv-SE" sz="2000" dirty="0" smtClean="0"/>
              <a:t>Fast Modularity Optimization</a:t>
            </a:r>
          </a:p>
          <a:p>
            <a:pPr lvl="1"/>
            <a:r>
              <a:rPr lang="sv-SE" sz="2000" dirty="0" smtClean="0"/>
              <a:t>Hierarchical clustering </a:t>
            </a:r>
          </a:p>
          <a:p>
            <a:r>
              <a:rPr lang="sv-SE" sz="2400" dirty="0" smtClean="0"/>
              <a:t>Infomap, </a:t>
            </a:r>
            <a:r>
              <a:rPr lang="sv-SE" sz="2400" i="1" dirty="0" smtClean="0"/>
              <a:t>[Rosvall &amp; Bergstrom 2008]</a:t>
            </a:r>
          </a:p>
          <a:p>
            <a:pPr lvl="1"/>
            <a:r>
              <a:rPr lang="sv-SE" sz="2000" dirty="0" smtClean="0"/>
              <a:t>Maps of Random Walks</a:t>
            </a:r>
          </a:p>
          <a:p>
            <a:pPr lvl="1"/>
            <a:r>
              <a:rPr lang="sv-SE" sz="2000" dirty="0" smtClean="0"/>
              <a:t>Flow-based and information theoretic</a:t>
            </a:r>
          </a:p>
          <a:p>
            <a:r>
              <a:rPr lang="sv-SE" sz="2400" dirty="0" smtClean="0"/>
              <a:t>InfoH (InfoHiermap), </a:t>
            </a:r>
            <a:r>
              <a:rPr lang="sv-SE" sz="2400" i="1" dirty="0" smtClean="0"/>
              <a:t>[Rosvall &amp; Bergstrom 2011]</a:t>
            </a:r>
            <a:endParaRPr lang="sv-SE" sz="2400" dirty="0" smtClean="0"/>
          </a:p>
          <a:p>
            <a:pPr lvl="1"/>
            <a:r>
              <a:rPr lang="sv-SE" sz="2000" dirty="0" smtClean="0"/>
              <a:t>Multilevel Compression of Random Walks</a:t>
            </a:r>
          </a:p>
          <a:p>
            <a:pPr lvl="1"/>
            <a:r>
              <a:rPr lang="sv-SE" sz="2000" dirty="0" smtClean="0"/>
              <a:t>Hierarchical version of Infomap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Community Detection Algorithms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7284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 smtClean="0"/>
              <a:t>RN, </a:t>
            </a:r>
            <a:r>
              <a:rPr lang="sv-SE" sz="2400" i="1" dirty="0" smtClean="0"/>
              <a:t>[Ronhovde &amp; Nussinov 2009]</a:t>
            </a:r>
          </a:p>
          <a:p>
            <a:pPr lvl="1"/>
            <a:r>
              <a:rPr lang="sv-SE" sz="2000" dirty="0" smtClean="0"/>
              <a:t>Potts Model Community Detection</a:t>
            </a:r>
          </a:p>
          <a:p>
            <a:pPr lvl="1"/>
            <a:r>
              <a:rPr lang="sv-SE" sz="2000" dirty="0" smtClean="0"/>
              <a:t>Minimization of  Hamiltonian of an Potts model spin system </a:t>
            </a:r>
          </a:p>
          <a:p>
            <a:r>
              <a:rPr lang="sv-SE" sz="2400" dirty="0" smtClean="0"/>
              <a:t>MCL, </a:t>
            </a:r>
            <a:r>
              <a:rPr lang="sv-SE" sz="2400" i="1" dirty="0" smtClean="0"/>
              <a:t>[Dongen 2000]</a:t>
            </a:r>
          </a:p>
          <a:p>
            <a:pPr lvl="1"/>
            <a:r>
              <a:rPr lang="sv-SE" sz="2000" dirty="0" smtClean="0"/>
              <a:t>Markov Clustering</a:t>
            </a:r>
          </a:p>
          <a:p>
            <a:pPr lvl="1"/>
            <a:r>
              <a:rPr lang="sv-SE" sz="2000" dirty="0" smtClean="0"/>
              <a:t>Random walks stay longer in dense clusters</a:t>
            </a:r>
          </a:p>
          <a:p>
            <a:r>
              <a:rPr lang="sv-SE" sz="2400" dirty="0" smtClean="0"/>
              <a:t>LC, </a:t>
            </a:r>
            <a:r>
              <a:rPr lang="sv-SE" sz="2400" i="1" dirty="0" smtClean="0"/>
              <a:t>[Ahn et al. 2010]</a:t>
            </a:r>
          </a:p>
          <a:p>
            <a:pPr lvl="1"/>
            <a:r>
              <a:rPr lang="sv-SE" sz="2000" dirty="0" smtClean="0"/>
              <a:t>Link Community Detection</a:t>
            </a:r>
          </a:p>
          <a:p>
            <a:pPr lvl="1"/>
            <a:r>
              <a:rPr lang="sv-SE" sz="2000" dirty="0" smtClean="0"/>
              <a:t>A community  is redefined as a set of closely interrelated edges</a:t>
            </a:r>
          </a:p>
          <a:p>
            <a:pPr lvl="1"/>
            <a:r>
              <a:rPr lang="sv-SE" sz="2000" dirty="0" smtClean="0"/>
              <a:t>Overlapping and hierarchical clustering</a:t>
            </a:r>
          </a:p>
          <a:p>
            <a:endParaRPr lang="en-US" sz="3600" dirty="0" smtClean="0"/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Community Detection Algorithms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15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B91023B2-3D9E-4A5C-9990-2A0CCBA2239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Blondel</a:t>
            </a:r>
            <a:r>
              <a:rPr lang="en-US" dirty="0" smtClean="0"/>
              <a:t> et al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Two Phases:</a:t>
            </a:r>
          </a:p>
          <a:p>
            <a:pPr lvl="1" eaLnBrk="1" hangingPunct="1"/>
            <a:r>
              <a:rPr lang="en-US" sz="2000" dirty="0" smtClean="0"/>
              <a:t>Phase 1:</a:t>
            </a:r>
          </a:p>
          <a:p>
            <a:pPr lvl="2" eaLnBrk="1" hangingPunct="1"/>
            <a:r>
              <a:rPr lang="en-US" sz="1800" dirty="0" smtClean="0"/>
              <a:t>Initially, we have </a:t>
            </a:r>
            <a:r>
              <a:rPr lang="en-US" sz="1800" i="1" dirty="0" smtClean="0"/>
              <a:t>n</a:t>
            </a:r>
            <a:r>
              <a:rPr lang="en-US" sz="1800" dirty="0" smtClean="0"/>
              <a:t> communities (each node is a community)</a:t>
            </a:r>
          </a:p>
          <a:p>
            <a:pPr lvl="2" eaLnBrk="1" hangingPunct="1"/>
            <a:r>
              <a:rPr lang="en-US" sz="1800" dirty="0" smtClean="0"/>
              <a:t>For each node </a:t>
            </a:r>
            <a:r>
              <a:rPr lang="en-US" sz="1800" dirty="0" err="1" smtClean="0"/>
              <a:t>i</a:t>
            </a:r>
            <a:r>
              <a:rPr lang="en-US" sz="1800" dirty="0" smtClean="0"/>
              <a:t>, consider the neighbor j of </a:t>
            </a:r>
            <a:r>
              <a:rPr lang="en-US" sz="1800" dirty="0" err="1" smtClean="0"/>
              <a:t>i</a:t>
            </a:r>
            <a:r>
              <a:rPr lang="en-US" sz="1800" dirty="0" smtClean="0"/>
              <a:t> and evaluate the modularity gain that would take place by placing </a:t>
            </a:r>
            <a:r>
              <a:rPr lang="en-US" sz="1800" dirty="0" err="1" smtClean="0"/>
              <a:t>i</a:t>
            </a:r>
            <a:r>
              <a:rPr lang="en-US" sz="1800" dirty="0" smtClean="0"/>
              <a:t> in the community of j.</a:t>
            </a:r>
          </a:p>
          <a:p>
            <a:pPr lvl="2" eaLnBrk="1" hangingPunct="1"/>
            <a:r>
              <a:rPr lang="en-US" sz="1800" dirty="0" smtClean="0"/>
              <a:t>Node </a:t>
            </a:r>
            <a:r>
              <a:rPr lang="en-US" sz="1800" dirty="0" err="1" smtClean="0"/>
              <a:t>i</a:t>
            </a:r>
            <a:r>
              <a:rPr lang="en-US" sz="1800" dirty="0" smtClean="0"/>
              <a:t> will be placed in one of the communities for which this gain is maximum (and positive)</a:t>
            </a:r>
          </a:p>
          <a:p>
            <a:pPr lvl="2" eaLnBrk="1" hangingPunct="1"/>
            <a:r>
              <a:rPr lang="en-US" sz="1800" dirty="0" smtClean="0"/>
              <a:t>Stop this process when no further improvement can be achieved</a:t>
            </a:r>
            <a:endParaRPr lang="en-US" sz="1800" dirty="0"/>
          </a:p>
          <a:p>
            <a:pPr lvl="1" eaLnBrk="1" hangingPunct="1"/>
            <a:r>
              <a:rPr lang="en-US" sz="2000" dirty="0" smtClean="0"/>
              <a:t>Phase 2:</a:t>
            </a:r>
          </a:p>
          <a:p>
            <a:pPr lvl="2" eaLnBrk="1" hangingPunct="1"/>
            <a:r>
              <a:rPr lang="en-US" sz="1700" dirty="0" smtClean="0"/>
              <a:t>Compress each community into a node and thus, constructing a new graph representing the community structures after phase 1</a:t>
            </a:r>
          </a:p>
          <a:p>
            <a:pPr lvl="2" eaLnBrk="1" hangingPunct="1"/>
            <a:r>
              <a:rPr lang="en-US" sz="1700" smtClean="0"/>
              <a:t>Re-apply Phase 1</a:t>
            </a:r>
          </a:p>
          <a:p>
            <a:pPr eaLnBrk="1" hangingPunct="1"/>
            <a:endParaRPr lang="en-US" sz="2400" dirty="0" smtClean="0"/>
          </a:p>
          <a:p>
            <a:pPr lvl="2" eaLnBrk="1" hangingPunct="1"/>
            <a:endParaRPr lang="en-US" sz="1700" dirty="0" smtClean="0"/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My T. Thai</a:t>
            </a:r>
          </a:p>
          <a:p>
            <a:pPr>
              <a:defRPr/>
            </a:pPr>
            <a:r>
              <a:rPr lang="en-US" smtClean="0"/>
              <a:t>mythai@cise.ufl.edu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10944-2E4B-4DD0-957F-4B905467E07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6060663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913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5A324D6-0152-44C3-ACDA-2A5DAF410332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5954848" cy="355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70" y="3962400"/>
            <a:ext cx="927307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8768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Evaluated by </a:t>
            </a:r>
            <a:r>
              <a:rPr lang="en-US" sz="2000" dirty="0" err="1" smtClean="0">
                <a:solidFill>
                  <a:srgbClr val="0000FF"/>
                </a:solidFill>
              </a:rPr>
              <a:t>Lancichinetti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Fortunato</a:t>
            </a:r>
            <a:r>
              <a:rPr lang="en-US" sz="2000" dirty="0" smtClean="0">
                <a:solidFill>
                  <a:srgbClr val="0000FF"/>
                </a:solidFill>
              </a:rPr>
              <a:t>, Physical Review E 09</a:t>
            </a:r>
          </a:p>
          <a:p>
            <a:pPr lvl="1"/>
            <a:r>
              <a:rPr lang="en-US" sz="2200" dirty="0" err="1" smtClean="0"/>
              <a:t>Infomap</a:t>
            </a:r>
            <a:r>
              <a:rPr lang="en-US" sz="2200" dirty="0" smtClean="0"/>
              <a:t>[</a:t>
            </a:r>
            <a:r>
              <a:rPr lang="en-US" sz="2000" dirty="0" err="1" smtClean="0">
                <a:solidFill>
                  <a:srgbClr val="0000FF"/>
                </a:solidFill>
              </a:rPr>
              <a:t>Rosvall</a:t>
            </a:r>
            <a:r>
              <a:rPr lang="en-US" sz="2000" dirty="0" smtClean="0">
                <a:solidFill>
                  <a:srgbClr val="0000FF"/>
                </a:solidFill>
              </a:rPr>
              <a:t> and Bergstrom, PNAS 07</a:t>
            </a:r>
            <a:r>
              <a:rPr lang="en-US" sz="2200" dirty="0" smtClean="0"/>
              <a:t>]</a:t>
            </a:r>
            <a:endParaRPr lang="en-US" sz="2200" dirty="0"/>
          </a:p>
          <a:p>
            <a:pPr lvl="1"/>
            <a:r>
              <a:rPr lang="en-US" sz="2200" dirty="0" err="1" smtClean="0"/>
              <a:t>Blondel’s</a:t>
            </a:r>
            <a:r>
              <a:rPr lang="en-US" sz="2200" dirty="0" smtClean="0"/>
              <a:t> method [</a:t>
            </a:r>
            <a:r>
              <a:rPr lang="en-US" sz="2000" dirty="0" err="1">
                <a:solidFill>
                  <a:srgbClr val="0000FF"/>
                </a:solidFill>
              </a:rPr>
              <a:t>Blondel</a:t>
            </a:r>
            <a:r>
              <a:rPr lang="en-US" sz="2000" dirty="0">
                <a:solidFill>
                  <a:srgbClr val="0000FF"/>
                </a:solidFill>
              </a:rPr>
              <a:t> et. al, J. of Statistical Mechanics: Theory and Experiment 08</a:t>
            </a:r>
            <a:r>
              <a:rPr lang="en-US" sz="2200" dirty="0" smtClean="0"/>
              <a:t>]</a:t>
            </a:r>
          </a:p>
          <a:p>
            <a:pPr lvl="1"/>
            <a:r>
              <a:rPr lang="en-US" sz="2200" dirty="0" err="1"/>
              <a:t>Ronhovde</a:t>
            </a:r>
            <a:r>
              <a:rPr lang="en-US" sz="2200" dirty="0"/>
              <a:t> </a:t>
            </a:r>
            <a:r>
              <a:rPr lang="en-US" sz="2200" dirty="0" smtClean="0"/>
              <a:t>&amp; </a:t>
            </a:r>
            <a:r>
              <a:rPr lang="en-US" sz="2200" dirty="0" err="1" smtClean="0"/>
              <a:t>Nussinov’s</a:t>
            </a:r>
            <a:r>
              <a:rPr lang="en-US" sz="2200" dirty="0" smtClean="0"/>
              <a:t> method (RN) [</a:t>
            </a:r>
            <a:r>
              <a:rPr lang="en-US" sz="2000" dirty="0">
                <a:solidFill>
                  <a:srgbClr val="0000FF"/>
                </a:solidFill>
              </a:rPr>
              <a:t>Phys. Rev. E, 09</a:t>
            </a:r>
            <a:r>
              <a:rPr lang="en-US" sz="2200" dirty="0" smtClean="0"/>
              <a:t>]</a:t>
            </a:r>
          </a:p>
          <a:p>
            <a:r>
              <a:rPr lang="en-US" sz="2500" dirty="0" smtClean="0"/>
              <a:t>Many other recent heuristics</a:t>
            </a:r>
          </a:p>
          <a:p>
            <a:pPr lvl="1"/>
            <a:r>
              <a:rPr lang="en-US" sz="1800" dirty="0" smtClean="0"/>
              <a:t>OSLOM, QCA…</a:t>
            </a:r>
          </a:p>
          <a:p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399"/>
            <a:ext cx="3657600" cy="27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86795"/>
            <a:ext cx="3733800" cy="27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019800" y="16764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7772400" y="2895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7877175" y="5715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8600" y="5715000"/>
            <a:ext cx="4800600" cy="646331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dirty="0">
                <a:solidFill>
                  <a:srgbClr val="FF0000"/>
                </a:solidFill>
                <a:cs typeface="Arial" charset="0"/>
              </a:rPr>
              <a:t>No Provable Performance Guarantee</a:t>
            </a:r>
          </a:p>
          <a:p>
            <a:pPr algn="ctr" eaLnBrk="1" hangingPunct="1"/>
            <a:r>
              <a:rPr lang="en-US" dirty="0">
                <a:solidFill>
                  <a:srgbClr val="FF0000"/>
                </a:solidFill>
                <a:cs typeface="Arial" charset="0"/>
              </a:rPr>
              <a:t>Need Approximation Algorithms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Power-Law Networks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We consider two scenarios:</a:t>
                </a:r>
              </a:p>
              <a:p>
                <a:r>
                  <a:rPr lang="en-US" dirty="0" smtClean="0"/>
                  <a:t>PLNs with the power exponent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&gt;2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b="0" dirty="0" smtClean="0"/>
                  <a:t>Covers a wide range of scale-free networks of interest, such as scientific collaboration network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2.1&lt;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&lt;2.45), </m:t>
                    </m:r>
                  </m:oMath>
                </a14:m>
                <a:r>
                  <a:rPr lang="en-US" b="0" dirty="0" smtClean="0"/>
                  <a:t>WWW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0" smtClean="0">
                        <a:latin typeface="Cambria Math"/>
                      </a:rPr>
                      <m:t>=2.1 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b="0" dirty="0" smtClean="0"/>
                  <a:t>Provide a constant approximation algorithm</a:t>
                </a:r>
              </a:p>
              <a:p>
                <a:r>
                  <a:rPr lang="en-US" dirty="0" smtClean="0"/>
                  <a:t>PLNs with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≤</m:t>
                    </m:r>
                    <m:r>
                      <a:rPr lang="en-US" b="0" i="1" smtClean="0">
                        <a:latin typeface="Cambria Math"/>
                      </a:rPr>
                      <m:t>𝛾</m:t>
                    </m:r>
                    <m:r>
                      <a:rPr lang="en-US" b="0" i="1" smtClean="0">
                        <a:latin typeface="Cambria Math"/>
                      </a:rPr>
                      <m:t>≤2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Provide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/>
                      </a:rPr>
                      <m:t>−</m:t>
                    </m:r>
                  </m:oMath>
                </a14:m>
                <a:r>
                  <a:rPr lang="en-US" dirty="0" smtClean="0"/>
                  <a:t>approximation algorithm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99" t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43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PLNs Model P(</a:t>
            </a:r>
            <a:r>
              <a:rPr lang="el-GR" dirty="0" smtClean="0"/>
              <a:t>α</a:t>
            </a:r>
            <a:r>
              <a:rPr lang="en-US" dirty="0" smtClean="0"/>
              <a:t>, 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219200"/>
            <a:ext cx="8001000" cy="5029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2E4C2-A236-418E-A6CF-7BFBC015B9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9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2" y="990600"/>
            <a:ext cx="8561408" cy="549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6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LDF Algorithm – The Basis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17576" y="2286000"/>
                <a:ext cx="6288024" cy="330676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Randomly</a:t>
                </a:r>
                <a:r>
                  <a:rPr lang="en-US" dirty="0" smtClean="0"/>
                  <a:t> group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/>
                  <a:t> with one of its neighbor,  the probability of “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optimal grouping”: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Lower the degree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dirty="0" smtClean="0"/>
                  <a:t>, higher the chance of “optimal grouping”</a:t>
                </a:r>
              </a:p>
              <a:p>
                <a:r>
                  <a:rPr lang="en-US" dirty="0" smtClean="0"/>
                  <a:t>LDF Algorithm: </a:t>
                </a:r>
                <a:r>
                  <a:rPr lang="en-US" i="1" dirty="0" smtClean="0"/>
                  <a:t>Join/group “</a:t>
                </a:r>
                <a:r>
                  <a:rPr lang="en-US" i="1" dirty="0" smtClean="0">
                    <a:solidFill>
                      <a:schemeClr val="accent1"/>
                    </a:solidFill>
                  </a:rPr>
                  <a:t>low</a:t>
                </a:r>
                <a:r>
                  <a:rPr lang="en-US" i="1" dirty="0" smtClean="0"/>
                  <a:t> </a:t>
                </a:r>
                <a:r>
                  <a:rPr lang="en-US" i="1" dirty="0" smtClean="0">
                    <a:solidFill>
                      <a:schemeClr val="accent1"/>
                    </a:solidFill>
                  </a:rPr>
                  <a:t>degree</a:t>
                </a:r>
                <a:r>
                  <a:rPr lang="en-US" i="1" dirty="0" smtClean="0"/>
                  <a:t>” nodes with </a:t>
                </a:r>
                <a:r>
                  <a:rPr lang="en-US" i="1" dirty="0" smtClean="0">
                    <a:solidFill>
                      <a:schemeClr val="accent1"/>
                    </a:solidFill>
                  </a:rPr>
                  <a:t>one</a:t>
                </a:r>
                <a:r>
                  <a:rPr lang="en-US" i="1" dirty="0" smtClean="0"/>
                  <a:t> of their neighbors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576" y="2286000"/>
                <a:ext cx="6288024" cy="3306763"/>
              </a:xfrm>
              <a:blipFill rotWithShape="1">
                <a:blip r:embed="rId2"/>
                <a:stretch>
                  <a:fillRect l="-1649" t="-2768" r="-2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1487269"/>
                <a:ext cx="7848600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b="1" dirty="0">
                    <a:solidFill>
                      <a:srgbClr val="000000"/>
                    </a:solidFill>
                  </a:rPr>
                  <a:t>Lemma</a:t>
                </a:r>
                <a:r>
                  <a:rPr lang="en-US" dirty="0">
                    <a:solidFill>
                      <a:srgbClr val="000000"/>
                    </a:solidFill>
                  </a:rPr>
                  <a:t>:  (</a:t>
                </a:r>
                <a:r>
                  <a:rPr lang="en-US" dirty="0" err="1">
                    <a:solidFill>
                      <a:srgbClr val="000000"/>
                    </a:solidFill>
                  </a:rPr>
                  <a:t>Dinh</a:t>
                </a:r>
                <a:r>
                  <a:rPr lang="en-US" dirty="0">
                    <a:solidFill>
                      <a:srgbClr val="000000"/>
                    </a:solidFill>
                  </a:rPr>
                  <a:t> &amp; Thai, IPCCC ‘09) </a:t>
                </a:r>
                <a:r>
                  <a:rPr lang="en-US" i="1" dirty="0">
                    <a:solidFill>
                      <a:srgbClr val="000000"/>
                    </a:solidFill>
                  </a:rPr>
                  <a:t>Every non-isolated node must be in the same community with one of its neighbor, in order to maximize modularity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0000"/>
                        </a:solidFill>
                        <a:latin typeface="Cambria Math"/>
                      </a:rPr>
                      <m:t>𝑄</m:t>
                    </m:r>
                  </m:oMath>
                </a14:m>
                <a:r>
                  <a:rPr lang="en-US" i="1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87269"/>
                <a:ext cx="7848600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6781800" y="2590800"/>
            <a:ext cx="2030506" cy="2308583"/>
            <a:chOff x="6781800" y="2590800"/>
            <a:chExt cx="2030506" cy="2308583"/>
          </a:xfrm>
        </p:grpSpPr>
        <p:cxnSp>
          <p:nvCxnSpPr>
            <p:cNvPr id="57" name="Straight Connector 56"/>
            <p:cNvCxnSpPr/>
            <p:nvPr/>
          </p:nvCxnSpPr>
          <p:spPr>
            <a:xfrm flipH="1">
              <a:off x="6897898" y="3428518"/>
              <a:ext cx="200033" cy="6736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7056012" y="2862091"/>
              <a:ext cx="681145" cy="5664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7763347" y="2837497"/>
              <a:ext cx="820359" cy="58210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737157" y="2685097"/>
              <a:ext cx="617949" cy="152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126498" y="2590800"/>
              <a:ext cx="610659" cy="2377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6781800" y="2828583"/>
              <a:ext cx="274212" cy="5910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8534400" y="3362150"/>
              <a:ext cx="277906" cy="6764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610947" y="2837497"/>
              <a:ext cx="126210" cy="8872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10947" y="3419603"/>
              <a:ext cx="937516" cy="3051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631330" y="3724749"/>
              <a:ext cx="867827" cy="8695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208412" y="3724749"/>
              <a:ext cx="422918" cy="10177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>
              <a:off x="7097931" y="3419949"/>
              <a:ext cx="533399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449494" y="3563294"/>
              <a:ext cx="322906" cy="322906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</a:rPr>
                <a:t>u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897898" y="3258021"/>
              <a:ext cx="457200" cy="323165"/>
              <a:chOff x="3921443" y="1048703"/>
              <a:chExt cx="457200" cy="323165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962400" y="1066800"/>
                <a:ext cx="304800" cy="3048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921443" y="1048703"/>
                <a:ext cx="4572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 v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543800" y="2667000"/>
              <a:ext cx="457200" cy="323165"/>
              <a:chOff x="3921443" y="1048703"/>
              <a:chExt cx="457200" cy="32316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962400" y="1066800"/>
                <a:ext cx="304800" cy="3048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21443" y="1048703"/>
                <a:ext cx="4572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 w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355106" y="3200568"/>
              <a:ext cx="457200" cy="323165"/>
              <a:chOff x="3921443" y="1048703"/>
              <a:chExt cx="457200" cy="323165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962400" y="1066800"/>
                <a:ext cx="304800" cy="3048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921443" y="1048703"/>
                <a:ext cx="4572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 x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305800" y="4419600"/>
              <a:ext cx="457200" cy="323165"/>
              <a:chOff x="3921443" y="1048703"/>
              <a:chExt cx="457200" cy="323165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962400" y="1066800"/>
                <a:ext cx="304800" cy="3048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921443" y="1048703"/>
                <a:ext cx="4572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 y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015055" y="4576218"/>
              <a:ext cx="457200" cy="323165"/>
              <a:chOff x="3921443" y="1048703"/>
              <a:chExt cx="457200" cy="323165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962400" y="1066800"/>
                <a:ext cx="304800" cy="304800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921443" y="1048703"/>
                <a:ext cx="4572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 z</a:t>
                </a:r>
              </a:p>
            </p:txBody>
          </p:sp>
        </p:grpSp>
      </p:grpSp>
      <p:sp>
        <p:nvSpPr>
          <p:cNvPr id="61" name="Oval 60"/>
          <p:cNvSpPr/>
          <p:nvPr/>
        </p:nvSpPr>
        <p:spPr>
          <a:xfrm rot="1840148">
            <a:off x="6793008" y="3277665"/>
            <a:ext cx="1131162" cy="576282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2ADCA77-A76C-4348-90A5-E2D0A646A4BB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61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71600"/>
            <a:ext cx="4229100" cy="3933825"/>
          </a:xfrm>
          <a:noFill/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486400" y="4724400"/>
            <a:ext cx="2971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609600" y="5255124"/>
            <a:ext cx="301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Yeast Protein interaction</a:t>
            </a:r>
          </a:p>
          <a:p>
            <a:r>
              <a:rPr lang="en-US" dirty="0"/>
              <a:t>networks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64750"/>
            <a:ext cx="4191000" cy="390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81087"/>
                <a:ext cx="5111750" cy="5624513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en-US" b="1" dirty="0" smtClean="0"/>
                  <a:t>Algorithm </a:t>
                </a:r>
                <a:r>
                  <a:rPr lang="en-US" b="1" dirty="0"/>
                  <a:t>1. Low-degree Following Algorithm</a:t>
                </a:r>
              </a:p>
              <a:p>
                <a:pPr marL="0" indent="0">
                  <a:buNone/>
                </a:pPr>
                <a:r>
                  <a:rPr lang="en-US" dirty="0" smtClean="0"/>
                  <a:t>(</a:t>
                </a:r>
                <a:r>
                  <a:rPr lang="en-US" dirty="0"/>
                  <a:t>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/>
                      </a:rPr>
                      <m:t>∈</m:t>
                    </m:r>
                    <m:r>
                      <a:rPr lang="en-US" i="1" dirty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/>
                          </a:rPr>
                          <m:t>𝑁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  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𝑳</m:t>
                    </m:r>
                    <m:r>
                      <a:rPr lang="pt-BR" i="1" dirty="0" smtClean="0">
                        <a:latin typeface="Cambria Math"/>
                      </a:rPr>
                      <m:t>≔∅; </m:t>
                    </m:r>
                    <m:r>
                      <a:rPr lang="pt-BR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𝑴</m:t>
                    </m:r>
                    <m:r>
                      <a:rPr lang="pt-BR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pt-BR" i="1" dirty="0">
                        <a:latin typeface="Cambria Math"/>
                      </a:rPr>
                      <m:t>:=</m:t>
                    </m:r>
                    <m:r>
                      <a:rPr lang="en-US" b="0" i="1" dirty="0" smtClean="0">
                        <a:latin typeface="Cambria Math"/>
                      </a:rPr>
                      <m:t>∅</m:t>
                    </m:r>
                    <m:r>
                      <a:rPr lang="pt-BR" i="1" dirty="0">
                        <a:latin typeface="Cambria Math"/>
                      </a:rPr>
                      <m:t>;</m:t>
                    </m:r>
                    <m:r>
                      <a:rPr lang="pt-BR" b="1" i="1" dirty="0" smtClean="0">
                        <a:solidFill>
                          <a:srgbClr val="92D050"/>
                        </a:solidFill>
                        <a:latin typeface="Cambria Math"/>
                      </a:rPr>
                      <m:t>𝑶</m:t>
                    </m:r>
                    <m:r>
                      <a:rPr lang="pt-BR" i="1" dirty="0">
                        <a:solidFill>
                          <a:srgbClr val="92D050"/>
                        </a:solidFill>
                        <a:latin typeface="Cambria Math"/>
                      </a:rPr>
                      <m:t> </m:t>
                    </m:r>
                    <m:r>
                      <a:rPr lang="pt-BR" i="1" dirty="0">
                        <a:latin typeface="Cambria Math"/>
                      </a:rPr>
                      <m:t>≔</m:t>
                    </m:r>
                    <m:r>
                      <a:rPr lang="en-US" b="0" i="1" dirty="0" smtClean="0">
                        <a:latin typeface="Cambria Math"/>
                      </a:rPr>
                      <m:t>∅</m:t>
                    </m:r>
                    <m:r>
                      <a:rPr lang="pt-BR" i="1" dirty="0" smtClean="0">
                        <a:latin typeface="Cambria Math"/>
                      </a:rPr>
                      <m:t>;</m:t>
                    </m:r>
                  </m:oMath>
                </a14:m>
                <a:endParaRPr lang="pt-BR" i="1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</a:t>
                </a:r>
                <a:r>
                  <a:rPr lang="en-US" b="1" dirty="0"/>
                  <a:t>for each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𝑖</m:t>
                    </m:r>
                    <m:r>
                      <a:rPr lang="en-US" b="0" i="1" dirty="0" smtClean="0">
                        <a:latin typeface="Cambria Math"/>
                      </a:rPr>
                      <m:t>∈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𝑉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b="1" dirty="0"/>
                  <a:t>do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</a:t>
                </a:r>
                <a:r>
                  <a:rPr lang="en-US" b="1" dirty="0"/>
                  <a:t>if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 ∈</m:t>
                    </m:r>
                    <m:r>
                      <a:rPr lang="en-US" b="0" i="1" smtClean="0">
                        <a:latin typeface="Cambria Math"/>
                      </a:rPr>
                      <m:t>𝑉</m:t>
                    </m:r>
                    <m:r>
                      <a:rPr lang="en-US" b="0" i="1" smtClean="0">
                        <a:latin typeface="Cambria Math"/>
                      </a:rPr>
                      <m:t>∖(</m:t>
                    </m:r>
                    <m:r>
                      <a:rPr lang="en-US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𝑳</m:t>
                    </m:r>
                    <m:r>
                      <a:rPr lang="en-US" b="0" i="1" dirty="0" smtClean="0">
                        <a:latin typeface="Cambria Math"/>
                      </a:rPr>
                      <m:t>∪</m:t>
                    </m:r>
                    <m:r>
                      <a:rPr lang="en-US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𝑴</m:t>
                    </m:r>
                  </m:oMath>
                </a14:m>
                <a:r>
                  <a:rPr lang="en-US" dirty="0" smtClean="0"/>
                  <a:t>) </a:t>
                </a:r>
                <a:r>
                  <a:rPr lang="en-US" b="1" dirty="0"/>
                  <a:t>then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	</a:t>
                </a:r>
                <a:r>
                  <a:rPr lang="en-US" b="1" dirty="0" smtClean="0"/>
                  <a:t>if  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∃</m:t>
                    </m:r>
                    <m:r>
                      <a:rPr lang="en-US" b="1" i="0" dirty="0" smtClean="0">
                        <a:latin typeface="Cambria Math"/>
                      </a:rPr>
                      <m:t>  </m:t>
                    </m:r>
                    <m:r>
                      <a:rPr lang="en-US" b="1" i="0" dirty="0" smtClean="0">
                        <a:latin typeface="Cambria Math"/>
                      </a:rPr>
                      <m:t>𝐣</m:t>
                    </m:r>
                    <m:r>
                      <a:rPr lang="en-US" b="1" i="1" dirty="0" smtClean="0">
                        <a:latin typeface="Cambria Math"/>
                      </a:rPr>
                      <m:t>∈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 dirty="0" err="1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b="0" i="1" dirty="0" smtClean="0">
                        <a:latin typeface="Cambria Math"/>
                      </a:rPr>
                      <m:t>∖</m:t>
                    </m:r>
                    <m:r>
                      <a:rPr lang="en-US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𝑴</m:t>
                    </m:r>
                  </m:oMath>
                </a14:m>
                <a:r>
                  <a:rPr lang="en-US" b="1" dirty="0" smtClean="0"/>
                  <a:t> then    </a:t>
                </a:r>
                <a:endParaRPr lang="en-US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		</a:t>
                </a:r>
                <a14:m>
                  <m:oMath xmlns:m="http://schemas.openxmlformats.org/officeDocument/2006/math">
                    <m:r>
                      <a:rPr lang="pt-BR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𝑴</m:t>
                    </m:r>
                    <m:r>
                      <a:rPr lang="pt-BR" i="1" dirty="0" smtClean="0">
                        <a:latin typeface="Cambria Math"/>
                      </a:rPr>
                      <m:t> = </m:t>
                    </m:r>
                    <m:r>
                      <a:rPr lang="pt-BR" b="1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𝑴</m:t>
                    </m:r>
                    <m:r>
                      <a:rPr lang="pt-BR" i="1" dirty="0" smtClean="0">
                        <a:latin typeface="Cambria Math"/>
                      </a:rPr>
                      <m:t>∪ </m:t>
                    </m:r>
                    <m:d>
                      <m:dPr>
                        <m:begChr m:val="{"/>
                        <m:endChr m:val="}"/>
                        <m:ctrlPr>
                          <a:rPr lang="pt-BR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i="1" dirty="0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pt-BR" i="1" dirty="0" smtClean="0">
                        <a:latin typeface="Cambria Math"/>
                      </a:rPr>
                      <m:t>, </m:t>
                    </m:r>
                  </m:oMath>
                </a14:m>
                <a:endParaRPr lang="en-US" i="1" dirty="0" smtClean="0">
                  <a:latin typeface="Cambria Math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		</a:t>
                </a:r>
                <a14:m>
                  <m:oMath xmlns:m="http://schemas.openxmlformats.org/officeDocument/2006/math">
                    <m:r>
                      <a:rPr lang="pt-BR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𝑳</m:t>
                    </m:r>
                    <m:r>
                      <a:rPr lang="pt-BR" i="1" dirty="0" smtClean="0">
                        <a:latin typeface="Cambria Math"/>
                      </a:rPr>
                      <m:t>=</m:t>
                    </m:r>
                    <m:r>
                      <a:rPr lang="pt-BR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𝑳</m:t>
                    </m:r>
                    <m:r>
                      <a:rPr lang="pt-BR" i="1" dirty="0" smtClean="0">
                        <a:latin typeface="Cambria Math"/>
                      </a:rPr>
                      <m:t>∪ </m:t>
                    </m:r>
                    <m:d>
                      <m:dPr>
                        <m:begChr m:val="{"/>
                        <m:endChr m:val="}"/>
                        <m:ctrlPr>
                          <a:rPr lang="pt-BR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i="1" dirty="0" smtClean="0"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b="0" i="1" dirty="0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</a:rPr>
                          <m:t>   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latin typeface="Cambria Math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	</a:t>
                </a:r>
                <a:r>
                  <a:rPr lang="pt-BR" b="1" dirty="0" smtClean="0"/>
                  <a:t>else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		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		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92D050"/>
                        </a:solidFill>
                        <a:latin typeface="Cambria Math"/>
                      </a:rPr>
                      <m:t>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92D050"/>
                        </a:solidFill>
                        <a:latin typeface="Cambria Math"/>
                      </a:rPr>
                      <m:t>𝑶</m:t>
                    </m:r>
                    <m:r>
                      <a:rPr lang="en-US" b="0" i="1" smtClean="0">
                        <a:latin typeface="Cambria Math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b="0" i="1" dirty="0" smtClean="0">
                    <a:latin typeface="Cambria Math"/>
                  </a:rPr>
                  <a:t> </a:t>
                </a:r>
                <a:endParaRPr lang="en-US" b="1" i="1" dirty="0" smtClean="0">
                  <a:latin typeface="Cambria Math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</a:t>
                </a:r>
                <a:r>
                  <a:rPr lang="en-US" b="1" i="1" dirty="0" smtClean="0">
                    <a:solidFill>
                      <a:schemeClr val="accent6">
                        <a:lumMod val="75000"/>
                      </a:schemeClr>
                    </a:solidFill>
                    <a:latin typeface="Cambria Math"/>
                  </a:rPr>
                  <a:t>L</a:t>
                </a:r>
                <a:r>
                  <a:rPr lang="en-US" i="1" dirty="0" smtClean="0">
                    <a:latin typeface="Cambria Math"/>
                  </a:rPr>
                  <a:t>:=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  <m:r>
                      <a:rPr lang="en-US" b="0" i="1" smtClean="0">
                        <a:latin typeface="Cambria Math"/>
                      </a:rPr>
                      <m:t>∖</m:t>
                    </m:r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𝑴</m:t>
                        </m:r>
                        <m:r>
                          <a:rPr lang="en-US" b="0" i="1" smtClean="0">
                            <a:latin typeface="Cambria Math"/>
                          </a:rPr>
                          <m:t>∪  </m:t>
                        </m:r>
                        <m:r>
                          <a:rPr lang="en-US" b="1" i="1" smtClean="0">
                            <a:solidFill>
                              <a:srgbClr val="92D050"/>
                            </a:solidFill>
                            <a:latin typeface="Cambria Math"/>
                          </a:rPr>
                          <m:t>𝑶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US" i="1" dirty="0" smtClean="0"/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𝐶𝑆</m:t>
                    </m:r>
                    <m:r>
                      <a:rPr lang="en-US" b="0" i="1" smtClean="0">
                        <a:latin typeface="Cambria Math"/>
                      </a:rPr>
                      <m:t> ≔∅</m:t>
                    </m:r>
                  </m:oMath>
                </a14:m>
                <a:r>
                  <a:rPr lang="pt-BR" i="1" dirty="0" smtClean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pt-BR" dirty="0" smtClean="0"/>
                  <a:t> </a:t>
                </a:r>
                <a:r>
                  <a:rPr lang="pt-BR" b="1" dirty="0" smtClean="0"/>
                  <a:t>for </a:t>
                </a:r>
                <a:r>
                  <a:rPr lang="pt-BR" b="1" dirty="0"/>
                  <a:t>each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pt-BR" dirty="0" smtClean="0"/>
                  <a:t> </a:t>
                </a:r>
                <a:r>
                  <a:rPr lang="pt-BR" b="1" dirty="0" smtClean="0"/>
                  <a:t>do</a:t>
                </a:r>
                <a:endParaRPr lang="pt-BR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:=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i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∪</m:t>
                    </m:r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𝑜𝑟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}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</a:t>
                </a: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𝐶𝑆</m:t>
                    </m:r>
                    <m:r>
                      <a:rPr lang="en-US" i="1" dirty="0" smtClean="0">
                        <a:latin typeface="Cambria Math"/>
                      </a:rPr>
                      <m:t> := </m:t>
                    </m:r>
                    <m:r>
                      <a:rPr lang="en-US" i="1" dirty="0" smtClean="0">
                        <a:latin typeface="Cambria Math"/>
                      </a:rPr>
                      <m:t>𝐶𝑆</m:t>
                    </m:r>
                    <m:r>
                      <a:rPr lang="en-US" i="1" dirty="0" smtClean="0">
                        <a:latin typeface="Cambria Math"/>
                      </a:rPr>
                      <m:t>∪ {</m:t>
                    </m:r>
                    <m:sSub>
                      <m:sSubPr>
                        <m:ctrlPr>
                          <a:rPr lang="en-US" i="1" dirty="0" err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err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dirty="0" err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Optional: Refine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𝐶𝑆</m:t>
                    </m:r>
                  </m:oMath>
                </a14:m>
                <a:r>
                  <a:rPr lang="en-US" dirty="0" smtClean="0"/>
                  <a:t> + Post-optimization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 </a:t>
                </a:r>
                <a:r>
                  <a:rPr lang="en-US" b="1" dirty="0" smtClean="0"/>
                  <a:t>return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𝐶𝑆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81087"/>
                <a:ext cx="5111750" cy="5624513"/>
              </a:xfrm>
              <a:blipFill rotWithShape="1">
                <a:blip r:embed="rId2"/>
                <a:stretch>
                  <a:fillRect l="-712" t="-1187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5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5602287" y="960437"/>
                <a:ext cx="3236913" cy="5821363"/>
              </a:xfrm>
            </p:spPr>
            <p:txBody>
              <a:bodyPr>
                <a:no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900" dirty="0" smtClean="0">
                    <a:solidFill>
                      <a:schemeClr val="accent1"/>
                    </a:solidFill>
                  </a:rPr>
                  <a:t>Low degree </a:t>
                </a:r>
                <a:r>
                  <a:rPr lang="en-US" sz="1900" dirty="0" smtClean="0"/>
                  <a:t>node = </a:t>
                </a:r>
                <a:br>
                  <a:rPr lang="en-US" sz="1900" dirty="0" smtClean="0"/>
                </a:br>
                <a:r>
                  <a:rPr lang="en-US" sz="1900" dirty="0" smtClean="0"/>
                  <a:t>“</a:t>
                </a:r>
                <a:r>
                  <a:rPr lang="en-US" sz="1900" i="1" dirty="0" smtClean="0"/>
                  <a:t>Nodes with degree at most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i="1" dirty="0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190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dirty="0" smtClean="0"/>
                  <a:t>”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b="0" i="1" dirty="0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9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900" dirty="0" smtClean="0"/>
                  <a:t>determined later).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900" dirty="0" smtClean="0"/>
                  <a:t>Join each low degree node with one of its neighbor. Labeling:</a:t>
                </a:r>
              </a:p>
              <a:p>
                <a:pPr lvl="1"/>
                <a:r>
                  <a:rPr lang="en-US" sz="18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+ Members </a:t>
                </a:r>
                <a:r>
                  <a:rPr lang="en-US" sz="1800" b="1" dirty="0" smtClean="0">
                    <a:sym typeface="Wingdings" pitchFamily="2" charset="2"/>
                  </a:rPr>
                  <a:t>follow</a:t>
                </a:r>
                <a:r>
                  <a:rPr lang="en-US" sz="18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Wingdings" pitchFamily="2" charset="2"/>
                  </a:rPr>
                  <a:t> </a:t>
                </a:r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Leaders </a:t>
                </a:r>
              </a:p>
              <a:p>
                <a:pPr lvl="1"/>
                <a:r>
                  <a:rPr lang="en-US" sz="1800" b="1" dirty="0" smtClean="0">
                    <a:solidFill>
                      <a:srgbClr val="92D050"/>
                    </a:solidFill>
                  </a:rPr>
                  <a:t>+ Orbiters</a:t>
                </a:r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1800" b="1" dirty="0" smtClean="0">
                    <a:sym typeface="Wingdings" pitchFamily="2" charset="2"/>
                  </a:rPr>
                  <a:t>follow </a:t>
                </a:r>
                <a:r>
                  <a:rPr lang="en-US" sz="18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Members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900" dirty="0" smtClean="0"/>
                  <a:t>Isolated nodes </a:t>
                </a:r>
                <a:r>
                  <a:rPr lang="en-US" sz="1900" dirty="0" smtClean="0">
                    <a:sym typeface="Wingdings" pitchFamily="2" charset="2"/>
                  </a:rPr>
                  <a:t> </a:t>
                </a:r>
                <a:r>
                  <a:rPr lang="en-US" sz="19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Leaders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900" dirty="0" smtClean="0"/>
                  <a:t>A community = One </a:t>
                </a:r>
                <a:r>
                  <a:rPr lang="en-US" sz="19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leader</a:t>
                </a:r>
                <a:r>
                  <a:rPr lang="en-US" sz="1900" dirty="0" smtClean="0"/>
                  <a:t> + </a:t>
                </a:r>
                <a:r>
                  <a:rPr lang="en-US" sz="1900" dirty="0" smtClean="0">
                    <a:solidFill>
                      <a:schemeClr val="accent1"/>
                    </a:solidFill>
                  </a:rPr>
                  <a:t>members</a:t>
                </a:r>
                <a:r>
                  <a:rPr lang="en-US" sz="1900" dirty="0" smtClean="0"/>
                  <a:t> + </a:t>
                </a:r>
                <a:r>
                  <a:rPr lang="en-US" sz="1900" dirty="0" smtClean="0">
                    <a:solidFill>
                      <a:srgbClr val="92D050"/>
                    </a:solidFill>
                  </a:rPr>
                  <a:t>orbiters</a:t>
                </a:r>
                <a:r>
                  <a:rPr lang="en-US" sz="19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900" dirty="0" smtClean="0"/>
                  <a:t>Refine CS: swapping adjacent vertices, merging adjacent communities, .</a:t>
                </a:r>
                <a:r>
                  <a:rPr lang="en-US" sz="1900" dirty="0" err="1" smtClean="0"/>
                  <a:t>etc</a:t>
                </a:r>
                <a:endParaRPr lang="en-US" sz="1900" dirty="0"/>
              </a:p>
            </p:txBody>
          </p:sp>
        </mc:Choice>
        <mc:Fallback xmlns="">
          <p:sp>
            <p:nvSpPr>
              <p:cNvPr id="10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5602287" y="960437"/>
                <a:ext cx="3236913" cy="5821363"/>
              </a:xfrm>
              <a:blipFill rotWithShape="1">
                <a:blip r:embed="rId3"/>
                <a:stretch>
                  <a:fillRect l="-1318" t="-524" r="-2825" b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039891" y="925228"/>
            <a:ext cx="4675109" cy="1393256"/>
            <a:chOff x="855184" y="381000"/>
            <a:chExt cx="4675109" cy="1393256"/>
          </a:xfrm>
        </p:grpSpPr>
        <p:sp>
          <p:nvSpPr>
            <p:cNvPr id="40" name="Rounded Rectangle 39"/>
            <p:cNvSpPr/>
            <p:nvPr/>
          </p:nvSpPr>
          <p:spPr>
            <a:xfrm>
              <a:off x="855184" y="1469456"/>
              <a:ext cx="3412015" cy="304800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ular Callout 40"/>
                <p:cNvSpPr/>
                <p:nvPr/>
              </p:nvSpPr>
              <p:spPr>
                <a:xfrm>
                  <a:off x="2286001" y="381000"/>
                  <a:ext cx="3244292" cy="859856"/>
                </a:xfrm>
                <a:prstGeom prst="wedgeRectCallout">
                  <a:avLst>
                    <a:gd name="adj1" fmla="val 8783"/>
                    <a:gd name="adj2" fmla="val 74203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Joining nodes in non-decreasing order of degree. Select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FFFFFF"/>
                      </a:solidFill>
                    </a:rPr>
                    <a:t> that maximizes Q.</a:t>
                  </a:r>
                </a:p>
              </p:txBody>
            </p:sp>
          </mc:Choice>
          <mc:Fallback xmlns="">
            <p:sp>
              <p:nvSpPr>
                <p:cNvPr id="41" name="Rectangular Callout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1" y="381000"/>
                  <a:ext cx="3244292" cy="859856"/>
                </a:xfrm>
                <a:prstGeom prst="wedgeRectCallout">
                  <a:avLst>
                    <a:gd name="adj1" fmla="val 8783"/>
                    <a:gd name="adj2" fmla="val 74203"/>
                  </a:avLst>
                </a:prstGeom>
                <a:blipFill rotWithShape="1">
                  <a:blip r:embed="rId4"/>
                  <a:stretch>
                    <a:fillRect l="-1119" t="-3889" r="-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295400" y="2438400"/>
            <a:ext cx="7564350" cy="1676400"/>
            <a:chOff x="1295400" y="2025650"/>
            <a:chExt cx="7564350" cy="1676400"/>
          </a:xfrm>
        </p:grpSpPr>
        <p:sp>
          <p:nvSpPr>
            <p:cNvPr id="32" name="Rounded Rectangle 31"/>
            <p:cNvSpPr/>
            <p:nvPr/>
          </p:nvSpPr>
          <p:spPr>
            <a:xfrm>
              <a:off x="1295400" y="2025650"/>
              <a:ext cx="2667000" cy="304800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188685" y="3397250"/>
              <a:ext cx="1697515" cy="304800"/>
            </a:xfrm>
            <a:prstGeom prst="round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ular Callout 46"/>
                <p:cNvSpPr/>
                <p:nvPr/>
              </p:nvSpPr>
              <p:spPr>
                <a:xfrm>
                  <a:off x="5715000" y="2514600"/>
                  <a:ext cx="3135785" cy="859856"/>
                </a:xfrm>
                <a:prstGeom prst="wedgeRectCallout">
                  <a:avLst>
                    <a:gd name="adj1" fmla="val -104999"/>
                    <a:gd name="adj2" fmla="val -79057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Break tie by selecting the neighbor that maximizes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rgbClr val="FFFFFF"/>
                          </a:solidFill>
                          <a:latin typeface="Cambria Math"/>
                        </a:rPr>
                        <m:t>𝑄</m:t>
                      </m:r>
                    </m:oMath>
                  </a14:m>
                  <a:r>
                    <a:rPr lang="en-US" dirty="0">
                      <a:solidFill>
                        <a:srgbClr val="FFFFFF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7" name="Rectangular Callout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2514600"/>
                  <a:ext cx="3135785" cy="859856"/>
                </a:xfrm>
                <a:prstGeom prst="wedgeRectCallout">
                  <a:avLst>
                    <a:gd name="adj1" fmla="val -104999"/>
                    <a:gd name="adj2" fmla="val -79057"/>
                  </a:avLst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ular Callout 47"/>
                <p:cNvSpPr/>
                <p:nvPr/>
              </p:nvSpPr>
              <p:spPr>
                <a:xfrm>
                  <a:off x="5723965" y="2524319"/>
                  <a:ext cx="3135785" cy="859856"/>
                </a:xfrm>
                <a:prstGeom prst="wedgeRectCallout">
                  <a:avLst>
                    <a:gd name="adj1" fmla="val -108144"/>
                    <a:gd name="adj2" fmla="val 627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Break tie by selecting the neighbor that maximizes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rgbClr val="FFFFFF"/>
                          </a:solidFill>
                          <a:latin typeface="Cambria Math"/>
                        </a:rPr>
                        <m:t>𝑄</m:t>
                      </m:r>
                    </m:oMath>
                  </a14:m>
                  <a:r>
                    <a:rPr lang="en-US" dirty="0">
                      <a:solidFill>
                        <a:srgbClr val="FFFFFF"/>
                      </a:solidFill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8" name="Rectangular Callout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3965" y="2524319"/>
                  <a:ext cx="3135785" cy="859856"/>
                </a:xfrm>
                <a:prstGeom prst="wedgeRectCallout">
                  <a:avLst>
                    <a:gd name="adj1" fmla="val -108144"/>
                    <a:gd name="adj2" fmla="val 62734"/>
                  </a:avLst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Rounded Rectangle 48"/>
          <p:cNvSpPr/>
          <p:nvPr/>
        </p:nvSpPr>
        <p:spPr>
          <a:xfrm>
            <a:off x="878540" y="1878480"/>
            <a:ext cx="3412015" cy="30480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85800" y="2228100"/>
            <a:ext cx="3886200" cy="214705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5185" y="4375150"/>
            <a:ext cx="3412015" cy="30480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1654" y="4715810"/>
            <a:ext cx="4459945" cy="909915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03730" y="5562600"/>
            <a:ext cx="4459945" cy="26894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>
            <a:stCxn id="41" idx="3"/>
          </p:cNvCxnSpPr>
          <p:nvPr/>
        </p:nvCxnSpPr>
        <p:spPr>
          <a:xfrm>
            <a:off x="5715000" y="1355156"/>
            <a:ext cx="413307" cy="560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1225"/>
          </a:xfrm>
        </p:spPr>
        <p:txBody>
          <a:bodyPr/>
          <a:lstStyle/>
          <a:p>
            <a:r>
              <a:rPr lang="en-US" sz="3600" dirty="0" smtClean="0"/>
              <a:t>LDF Algorithm</a:t>
            </a:r>
            <a:endParaRPr lang="en-US" sz="3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21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F9B91-8A72-4627-A10F-95832A4B8CA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of LDF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229600" cy="52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68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Theorem: Sketch of the proof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43000"/>
                <a:ext cx="8229600" cy="3200399"/>
              </a:xfrm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dirty="0" smtClean="0"/>
                  <a:t> =  (</a:t>
                </a:r>
                <a:r>
                  <a:rPr lang="en-US" dirty="0" smtClean="0">
                    <a:solidFill>
                      <a:srgbClr val="00B0F0"/>
                    </a:solidFill>
                  </a:rPr>
                  <a:t>fraction of edges within communities</a:t>
                </a:r>
                <a:r>
                  <a:rPr lang="en-US" dirty="0" smtClean="0"/>
                  <a:t>)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–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 </m:t>
                    </m:r>
                    <m:r>
                      <a:rPr lang="en-US" i="1" dirty="0" smtClean="0">
                        <a:latin typeface="Cambria Math"/>
                      </a:rPr>
                      <m:t>𝐸</m:t>
                    </m:r>
                    <m:r>
                      <a:rPr lang="en-US" i="1" dirty="0" smtClean="0">
                        <a:latin typeface="Cambria Math"/>
                      </a:rPr>
                      <m:t>[</m:t>
                    </m:r>
                  </m:oMath>
                </a14:m>
                <a:r>
                  <a:rPr lang="en-US" dirty="0" smtClean="0"/>
                  <a:t>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fraction of edges within communities in a RANDOM 	  graph with same node degrees</a:t>
                </a:r>
                <a:r>
                  <a:rPr lang="en-US" dirty="0" smtClean="0"/>
                  <a:t>)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]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Given a community structure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𝒞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. 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US" sz="2800" i="1" dirty="0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 dirty="0" smtClean="0">
                              <a:latin typeface="Cambria Math"/>
                              <a:ea typeface="Cambria Math"/>
                            </a:rPr>
                            <m:t>𝒞</m:t>
                          </m:r>
                        </m:e>
                      </m:d>
                      <m:r>
                        <a:rPr lang="en-US" sz="2800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𝑙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800" b="0" i="1" dirty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𝑙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8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2  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 smtClean="0"/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  <a:r>
                  <a:rPr lang="en-US" dirty="0"/>
                  <a:t> </a:t>
                </a:r>
                <a:r>
                  <a:rPr lang="en-US" dirty="0" smtClean="0"/>
                  <a:t> Number </a:t>
                </a:r>
                <a:r>
                  <a:rPr lang="en-US" dirty="0"/>
                  <a:t>of edges </a:t>
                </a:r>
                <a:r>
                  <a:rPr lang="en-US" dirty="0" smtClean="0"/>
                  <a:t>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endParaRPr lang="en-US" b="0" i="1" dirty="0" smtClean="0">
                  <a:latin typeface="Cambria Math"/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: Total </a:t>
                </a:r>
                <a:r>
                  <a:rPr lang="en-US" dirty="0"/>
                  <a:t>degree of vertices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, i.e. the volume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.</m:t>
                    </m:r>
                  </m:oMath>
                </a14:m>
                <a:endParaRPr lang="en-US" b="0" dirty="0" smtClean="0"/>
              </a:p>
              <a:p>
                <a:endParaRPr lang="en-US" b="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43000"/>
                <a:ext cx="8229600" cy="3200399"/>
              </a:xfrm>
              <a:blipFill rotWithShape="1">
                <a:blip r:embed="rId2"/>
                <a:stretch>
                  <a:fillRect l="-815" t="-3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ular Callout 6"/>
              <p:cNvSpPr/>
              <p:nvPr/>
            </p:nvSpPr>
            <p:spPr>
              <a:xfrm>
                <a:off x="838200" y="4191000"/>
                <a:ext cx="3886200" cy="1981200"/>
              </a:xfrm>
              <a:prstGeom prst="wedgeRectCallout">
                <a:avLst>
                  <a:gd name="adj1" fmla="val 28121"/>
                  <a:gd name="adj2" fmla="val -88809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eaLnBrk="1" hangingPunct="1">
                  <a:buFont typeface="Arial" pitchFamily="34" charset="0"/>
                  <a:buChar char="•"/>
                </a:pP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Power-law network with exp.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:</a:t>
                </a:r>
                <a:br>
                  <a:rPr lang="en-US" sz="2000" dirty="0">
                    <a:solidFill>
                      <a:srgbClr val="000000"/>
                    </a:solidFill>
                  </a:rPr>
                </a:br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/>
                      </a:rPr>
                      <m:t>≥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𝛾</m:t>
                            </m:r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2400" i="1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2400" i="1">
                        <a:solidFill>
                          <a:srgbClr val="0070C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,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pPr marL="285750" indent="-285750" eaLnBrk="1" hangingPunct="1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is arbitrary small and only depends on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pPr eaLnBrk="1" hangingPunct="1"/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91000"/>
                <a:ext cx="3886200" cy="1981200"/>
              </a:xfrm>
              <a:prstGeom prst="wedgeRectCallout">
                <a:avLst>
                  <a:gd name="adj1" fmla="val 28121"/>
                  <a:gd name="adj2" fmla="val -88809"/>
                </a:avLst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5105400" y="4038600"/>
                <a:ext cx="3886200" cy="1981200"/>
              </a:xfrm>
              <a:prstGeom prst="wedgeRectCallout">
                <a:avLst>
                  <a:gd name="adj1" fmla="val -26453"/>
                  <a:gd name="adj2" fmla="val -90732"/>
                </a:avLst>
              </a:prstGeom>
              <a:gradFill>
                <a:gsLst>
                  <a:gs pos="0">
                    <a:schemeClr val="accent6">
                      <a:tint val="50000"/>
                      <a:satMod val="300000"/>
                      <a:alpha val="59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One </a:t>
                </a:r>
                <a:r>
                  <a:rPr lang="en-US" sz="2000" dirty="0">
                    <a:solidFill>
                      <a:srgbClr val="B90000">
                        <a:lumMod val="75000"/>
                      </a:srgbClr>
                    </a:solidFill>
                  </a:rPr>
                  <a:t>leader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00B0F0"/>
                    </a:solidFill>
                  </a:rPr>
                  <a:t>members</a:t>
                </a:r>
              </a:p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One </a:t>
                </a:r>
                <a:r>
                  <a:rPr lang="en-US" sz="2000" dirty="0">
                    <a:solidFill>
                      <a:srgbClr val="00B0F0"/>
                    </a:solidFill>
                  </a:rPr>
                  <a:t>member</a:t>
                </a:r>
                <a:r>
                  <a:rPr lang="en-US" sz="2000" dirty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>
                    <a:solidFill>
                      <a:srgbClr val="92D050"/>
                    </a:solidFill>
                  </a:rPr>
                  <a:t>orbiters</a:t>
                </a:r>
              </a:p>
              <a:p>
                <a:pPr eaLnBrk="1" hangingPunct="1"/>
                <a:r>
                  <a:rPr lang="en-US" sz="2000" dirty="0">
                    <a:solidFill>
                      <a:srgbClr val="000000"/>
                    </a:solidFill>
                    <a:sym typeface="Wingdings" pitchFamily="2" charset="2"/>
                  </a:rPr>
                  <a:t> </a:t>
                </a:r>
                <a:r>
                  <a:rPr lang="en-US" sz="2000" dirty="0">
                    <a:solidFill>
                      <a:srgbClr val="000000"/>
                    </a:solidFill>
                  </a:rPr>
                  <a:t>Small  volume communities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:r>
                  <a:rPr lang="en-US" sz="2000" dirty="0">
                    <a:solidFill>
                      <a:srgbClr val="B90000">
                        <a:lumMod val="20000"/>
                        <a:lumOff val="80000"/>
                      </a:srgb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</m:oMath>
                </a14:m>
                <a:r>
                  <a:rPr lang="en-US" sz="2000" dirty="0">
                    <a:solidFill>
                      <a:srgbClr val="00B0F0"/>
                    </a:solidFill>
                  </a:rPr>
                  <a:t>leaders</a:t>
                </a:r>
                <a:r>
                  <a:rPr lang="en-US" sz="2000" dirty="0">
                    <a:solidFill>
                      <a:srgbClr val="000000"/>
                    </a:solidFill>
                  </a:rPr>
                  <a:t>’ degree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038600"/>
                <a:ext cx="3886200" cy="1981200"/>
              </a:xfrm>
              <a:prstGeom prst="wedgeRectCallout">
                <a:avLst>
                  <a:gd name="adj1" fmla="val -26453"/>
                  <a:gd name="adj2" fmla="val -90732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10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LDF Undirected -Theorem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24252"/>
            <a:ext cx="8763000" cy="263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657600"/>
            <a:ext cx="87153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9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D-LDF – Directed Networks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 smtClean="0">
                    <a:latin typeface="Cambria Math"/>
                  </a:rPr>
                  <a:t>Use “out-degree” (alternatively in-degree) </a:t>
                </a:r>
                <a:br>
                  <a:rPr lang="en-US" sz="2800" dirty="0" smtClean="0">
                    <a:latin typeface="Cambria Math"/>
                  </a:rPr>
                </a:br>
                <a:r>
                  <a:rPr lang="en-US" sz="2800" dirty="0" smtClean="0">
                    <a:latin typeface="Cambria Math"/>
                  </a:rPr>
                  <a:t>in places of “degree”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 dirty="0" smtClean="0">
                            <a:latin typeface="Cambria Math"/>
                            <a:ea typeface="Cambria Math"/>
                          </a:rPr>
                          <m:t>𝒞</m:t>
                        </m:r>
                      </m:e>
                    </m:d>
                    <m:r>
                      <a:rPr lang="en-US" sz="2800" i="1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𝑙</m:t>
                        </m:r>
                      </m:sup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e>
                    </m:nary>
                    <m:r>
                      <a:rPr lang="en-US" sz="2800" b="0" i="1" dirty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4</m:t>
                        </m:r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ctrlPr>
                          <a:rPr lang="en-US" sz="280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</m:sup>
                      <m:e>
                        <m:sSubSup>
                          <m:sSubSupPr>
                            <m:ctrlP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2  </m:t>
                            </m:r>
                          </m:sup>
                        </m:sSubSup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324601" y="2133600"/>
            <a:ext cx="2285999" cy="1981200"/>
            <a:chOff x="2819401" y="1524000"/>
            <a:chExt cx="2285999" cy="1981200"/>
          </a:xfrm>
        </p:grpSpPr>
        <p:cxnSp>
          <p:nvCxnSpPr>
            <p:cNvPr id="8" name="Curved Connector 16"/>
            <p:cNvCxnSpPr>
              <a:endCxn id="15" idx="1"/>
            </p:cNvCxnSpPr>
            <p:nvPr/>
          </p:nvCxnSpPr>
          <p:spPr>
            <a:xfrm rot="16200000" flipH="1">
              <a:off x="3886200" y="2819399"/>
              <a:ext cx="578037" cy="27323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hape 48"/>
            <p:cNvCxnSpPr>
              <a:stCxn id="17" idx="4"/>
              <a:endCxn id="13" idx="2"/>
            </p:cNvCxnSpPr>
            <p:nvPr/>
          </p:nvCxnSpPr>
          <p:spPr>
            <a:xfrm rot="16200000" flipH="1">
              <a:off x="3257550" y="2000250"/>
              <a:ext cx="571500" cy="685800"/>
            </a:xfrm>
            <a:prstGeom prst="curved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hape 51"/>
            <p:cNvCxnSpPr>
              <a:stCxn id="17" idx="1"/>
            </p:cNvCxnSpPr>
            <p:nvPr/>
          </p:nvCxnSpPr>
          <p:spPr>
            <a:xfrm rot="16200000" flipV="1">
              <a:off x="2895601" y="1600200"/>
              <a:ext cx="120837" cy="273237"/>
            </a:xfrm>
            <a:prstGeom prst="curved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hape 56"/>
            <p:cNvCxnSpPr/>
            <p:nvPr/>
          </p:nvCxnSpPr>
          <p:spPr>
            <a:xfrm rot="5400000">
              <a:off x="3924300" y="1790700"/>
              <a:ext cx="838200" cy="304800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13" idx="0"/>
              <a:endCxn id="17" idx="6"/>
            </p:cNvCxnSpPr>
            <p:nvPr/>
          </p:nvCxnSpPr>
          <p:spPr>
            <a:xfrm rot="16200000" flipV="1">
              <a:off x="3524250" y="1733550"/>
              <a:ext cx="457200" cy="800100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886200" y="2362200"/>
              <a:ext cx="533400" cy="533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</a:rPr>
                <a:t>u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200400" y="2819400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267200" y="3200400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800600" y="1752600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048000" y="1752600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</a:rPr>
                <a:t>v</a:t>
              </a:r>
            </a:p>
          </p:txBody>
        </p:sp>
        <p:cxnSp>
          <p:nvCxnSpPr>
            <p:cNvPr id="18" name="Curved Connector 16"/>
            <p:cNvCxnSpPr>
              <a:stCxn id="13" idx="6"/>
              <a:endCxn id="16" idx="3"/>
            </p:cNvCxnSpPr>
            <p:nvPr/>
          </p:nvCxnSpPr>
          <p:spPr>
            <a:xfrm flipV="1">
              <a:off x="4419600" y="2012763"/>
              <a:ext cx="425637" cy="616137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Curved Connector 16"/>
            <p:cNvCxnSpPr>
              <a:stCxn id="13" idx="3"/>
              <a:endCxn id="14" idx="6"/>
            </p:cNvCxnSpPr>
            <p:nvPr/>
          </p:nvCxnSpPr>
          <p:spPr>
            <a:xfrm rot="5400000">
              <a:off x="3657601" y="2665085"/>
              <a:ext cx="154315" cy="45911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hape 48"/>
            <p:cNvCxnSpPr>
              <a:stCxn id="14" idx="5"/>
            </p:cNvCxnSpPr>
            <p:nvPr/>
          </p:nvCxnSpPr>
          <p:spPr>
            <a:xfrm rot="16200000" flipH="1">
              <a:off x="3727263" y="2812862"/>
              <a:ext cx="273237" cy="806637"/>
            </a:xfrm>
            <a:prstGeom prst="curvedConnector2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hape 48"/>
            <p:cNvCxnSpPr/>
            <p:nvPr/>
          </p:nvCxnSpPr>
          <p:spPr>
            <a:xfrm rot="10800000" flipV="1">
              <a:off x="2895600" y="3048000"/>
              <a:ext cx="304800" cy="228600"/>
            </a:xfrm>
            <a:prstGeom prst="curvedConnector3">
              <a:avLst>
                <a:gd name="adj1" fmla="val 325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hape 48"/>
            <p:cNvCxnSpPr/>
            <p:nvPr/>
          </p:nvCxnSpPr>
          <p:spPr>
            <a:xfrm rot="10800000">
              <a:off x="4419600" y="2743200"/>
              <a:ext cx="533404" cy="228604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ular Callout 22"/>
              <p:cNvSpPr/>
              <p:nvPr/>
            </p:nvSpPr>
            <p:spPr>
              <a:xfrm>
                <a:off x="101600" y="4559300"/>
                <a:ext cx="3886200" cy="1981200"/>
              </a:xfrm>
              <a:prstGeom prst="wedgeRectCallout">
                <a:avLst>
                  <a:gd name="adj1" fmla="val 29428"/>
                  <a:gd name="adj2" fmla="val -120860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</a:rPr>
                  <a:t>In directed network, the fraction reduced by half:</a:t>
                </a:r>
                <a:r>
                  <a:rPr lang="en-US" sz="2000" dirty="0">
                    <a:solidFill>
                      <a:srgbClr val="000000"/>
                    </a:solidFill>
                  </a:rPr>
                  <a:t/>
                </a:r>
                <a:br>
                  <a:rPr lang="en-US" sz="2000" dirty="0">
                    <a:solidFill>
                      <a:srgbClr val="000000"/>
                    </a:solidFill>
                  </a:rPr>
                </a:br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≥</m:t>
                    </m:r>
                    <m:f>
                      <m:f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d>
                      </m:num>
                      <m:den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𝛾</m:t>
                            </m:r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n-US" sz="3200" i="1">
                        <a:solidFill>
                          <a:srgbClr val="0070C0"/>
                        </a:solidFill>
                        <a:latin typeface="Cambria Math"/>
                      </a:rPr>
                      <m:t>𝜖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Rectangular Callout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4559300"/>
                <a:ext cx="3886200" cy="1981200"/>
              </a:xfrm>
              <a:prstGeom prst="wedgeRectCallout">
                <a:avLst>
                  <a:gd name="adj1" fmla="val 29428"/>
                  <a:gd name="adj2" fmla="val -120860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23"/>
              <p:cNvSpPr/>
              <p:nvPr/>
            </p:nvSpPr>
            <p:spPr>
              <a:xfrm>
                <a:off x="4368799" y="4572000"/>
                <a:ext cx="4210237" cy="1981200"/>
              </a:xfrm>
              <a:prstGeom prst="wedgeRectCallout">
                <a:avLst>
                  <a:gd name="adj1" fmla="val -34598"/>
                  <a:gd name="adj2" fmla="val -122142"/>
                </a:avLst>
              </a:prstGeom>
              <a:gradFill>
                <a:gsLst>
                  <a:gs pos="0">
                    <a:schemeClr val="accent6">
                      <a:tint val="50000"/>
                      <a:satMod val="300000"/>
                      <a:alpha val="59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</a:rPr>
                  <a:t>One </a:t>
                </a:r>
                <a:r>
                  <a:rPr lang="en-US" sz="2400" dirty="0">
                    <a:solidFill>
                      <a:srgbClr val="B90000">
                        <a:lumMod val="75000"/>
                      </a:srgbClr>
                    </a:solidFill>
                  </a:rPr>
                  <a:t>leader</a:t>
                </a:r>
                <a:r>
                  <a:rPr lang="en-US" sz="2400" dirty="0">
                    <a:solidFill>
                      <a:srgbClr val="000000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/>
                      </a:rPr>
                      <m:t>≤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>
                    <a:solidFill>
                      <a:srgbClr val="00B0F0"/>
                    </a:solidFill>
                  </a:rPr>
                  <a:t>members</a:t>
                </a:r>
              </a:p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400" dirty="0">
                    <a:solidFill>
                      <a:srgbClr val="000000"/>
                    </a:solidFill>
                  </a:rPr>
                  <a:t>One </a:t>
                </a:r>
                <a:r>
                  <a:rPr lang="en-US" sz="2400" dirty="0">
                    <a:solidFill>
                      <a:srgbClr val="00B0F0"/>
                    </a:solidFill>
                  </a:rPr>
                  <a:t>member:</a:t>
                </a:r>
                <a:r>
                  <a:rPr lang="en-US" sz="2400" dirty="0">
                    <a:solidFill>
                      <a:srgbClr val="000000"/>
                    </a:solidFill>
                  </a:rPr>
                  <a:t> up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0000"/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92D050"/>
                    </a:solidFill>
                  </a:rPr>
                  <a:t>orbiters</a:t>
                </a:r>
              </a:p>
              <a:p>
                <a:pPr eaLnBrk="1" hangingPunct="1"/>
                <a:r>
                  <a:rPr lang="en-US" sz="2400" dirty="0">
                    <a:solidFill>
                      <a:srgbClr val="000000"/>
                    </a:solidFill>
                    <a:sym typeface="Wingdings" pitchFamily="2" charset="2"/>
                  </a:rPr>
                  <a:t> </a:t>
                </a:r>
                <a:r>
                  <a:rPr lang="en-US" sz="2400" dirty="0">
                    <a:solidFill>
                      <a:srgbClr val="000000"/>
                    </a:solidFill>
                  </a:rPr>
                  <a:t>Small  volume communities</a:t>
                </a:r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  <a:r>
                  <a:rPr lang="en-US" sz="2400" dirty="0">
                    <a:solidFill>
                      <a:srgbClr val="B90000">
                        <a:lumMod val="20000"/>
                        <a:lumOff val="80000"/>
                      </a:srgb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/>
                      </a:rPr>
                      <m:t>𝑂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</m:oMath>
                </a14:m>
                <a:r>
                  <a:rPr lang="en-US" sz="2400" dirty="0">
                    <a:solidFill>
                      <a:srgbClr val="00B0F0"/>
                    </a:solidFill>
                  </a:rPr>
                  <a:t>leaders</a:t>
                </a:r>
                <a:r>
                  <a:rPr lang="en-US" sz="2400" dirty="0">
                    <a:solidFill>
                      <a:srgbClr val="000000"/>
                    </a:solidFill>
                  </a:rPr>
                  <a:t>’ degree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799" y="4572000"/>
                <a:ext cx="4210237" cy="1981200"/>
              </a:xfrm>
              <a:prstGeom prst="wedgeRectCallout">
                <a:avLst>
                  <a:gd name="adj1" fmla="val -34598"/>
                  <a:gd name="adj2" fmla="val -122142"/>
                </a:avLst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5638800" y="5562600"/>
            <a:ext cx="1358900" cy="787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638800" y="5549900"/>
            <a:ext cx="1326963" cy="800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28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4"/>
          <p:cNvCxnSpPr>
            <a:stCxn id="47" idx="6"/>
            <a:endCxn id="43" idx="2"/>
          </p:cNvCxnSpPr>
          <p:nvPr/>
        </p:nvCxnSpPr>
        <p:spPr>
          <a:xfrm flipV="1">
            <a:off x="1905000" y="3771900"/>
            <a:ext cx="304799" cy="152400"/>
          </a:xfrm>
          <a:prstGeom prst="curvedConnector3">
            <a:avLst>
              <a:gd name="adj1" fmla="val 50000"/>
            </a:avLst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D-LDF – Directed Networks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800" dirty="0" smtClean="0"/>
                  <a:t>Introduce a new </a:t>
                </a:r>
                <a:r>
                  <a:rPr lang="en-US" sz="2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Pruning Phase: </a:t>
                </a:r>
                <a:r>
                  <a:rPr lang="en-US" sz="2800" dirty="0" smtClean="0"/>
                  <a:t>“Promote” every member with more than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≥0</m:t>
                    </m:r>
                  </m:oMath>
                </a14:m>
                <a:r>
                  <a:rPr lang="en-US" sz="2800" dirty="0" smtClean="0"/>
                  <a:t> orbiters to leaders (and their orbiters to members)</a:t>
                </a:r>
              </a:p>
              <a:p>
                <a:r>
                  <a:rPr lang="en-US" sz="2800" dirty="0" smtClean="0"/>
                  <a:t>Create a new community for those promoted.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hape 48"/>
          <p:cNvCxnSpPr/>
          <p:nvPr/>
        </p:nvCxnSpPr>
        <p:spPr>
          <a:xfrm rot="10800000">
            <a:off x="2387599" y="5181600"/>
            <a:ext cx="533404" cy="228604"/>
          </a:xfrm>
          <a:prstGeom prst="curvedConnector3">
            <a:avLst>
              <a:gd name="adj1" fmla="val 50000"/>
            </a:avLst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16"/>
          <p:cNvCxnSpPr>
            <a:endCxn id="33" idx="1"/>
          </p:cNvCxnSpPr>
          <p:nvPr/>
        </p:nvCxnSpPr>
        <p:spPr>
          <a:xfrm rot="16200000" flipH="1">
            <a:off x="2095499" y="5448299"/>
            <a:ext cx="349437" cy="120837"/>
          </a:xfrm>
          <a:prstGeom prst="curvedConnector3">
            <a:avLst>
              <a:gd name="adj1" fmla="val 5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hape 4"/>
          <p:cNvCxnSpPr>
            <a:stCxn id="35" idx="4"/>
            <a:endCxn id="31" idx="2"/>
          </p:cNvCxnSpPr>
          <p:nvPr/>
        </p:nvCxnSpPr>
        <p:spPr>
          <a:xfrm rot="16200000" flipH="1">
            <a:off x="1276349" y="4438650"/>
            <a:ext cx="571500" cy="685800"/>
          </a:xfrm>
          <a:prstGeom prst="curvedConnector2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hape 5"/>
          <p:cNvCxnSpPr>
            <a:stCxn id="35" idx="1"/>
          </p:cNvCxnSpPr>
          <p:nvPr/>
        </p:nvCxnSpPr>
        <p:spPr>
          <a:xfrm rot="16200000" flipV="1">
            <a:off x="914400" y="4038600"/>
            <a:ext cx="120837" cy="273237"/>
          </a:xfrm>
          <a:prstGeom prst="curvedConnector2">
            <a:avLst/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6"/>
          <p:cNvCxnSpPr>
            <a:stCxn id="31" idx="1"/>
            <a:endCxn id="35" idx="6"/>
          </p:cNvCxnSpPr>
          <p:nvPr/>
        </p:nvCxnSpPr>
        <p:spPr>
          <a:xfrm rot="16200000" flipV="1">
            <a:off x="1409700" y="4305300"/>
            <a:ext cx="535315" cy="611515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904999" y="4800600"/>
            <a:ext cx="533400" cy="533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b="1" dirty="0">
                <a:solidFill>
                  <a:srgbClr val="000000"/>
                </a:solidFill>
              </a:rPr>
              <a:t>u</a:t>
            </a:r>
          </a:p>
        </p:txBody>
      </p:sp>
      <p:sp>
        <p:nvSpPr>
          <p:cNvPr id="32" name="Oval 31"/>
          <p:cNvSpPr/>
          <p:nvPr/>
        </p:nvSpPr>
        <p:spPr>
          <a:xfrm>
            <a:off x="1219199" y="5257800"/>
            <a:ext cx="304800" cy="3048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85999" y="5638800"/>
            <a:ext cx="304800" cy="3048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133599" y="4114800"/>
            <a:ext cx="304800" cy="3048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v</a:t>
            </a:r>
          </a:p>
        </p:txBody>
      </p:sp>
      <p:sp>
        <p:nvSpPr>
          <p:cNvPr id="35" name="Oval 34"/>
          <p:cNvSpPr/>
          <p:nvPr/>
        </p:nvSpPr>
        <p:spPr>
          <a:xfrm>
            <a:off x="1066799" y="4191000"/>
            <a:ext cx="304800" cy="3048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36" name="Curved Connector 16"/>
          <p:cNvCxnSpPr>
            <a:endCxn id="32" idx="6"/>
          </p:cNvCxnSpPr>
          <p:nvPr/>
        </p:nvCxnSpPr>
        <p:spPr>
          <a:xfrm rot="10800000" flipV="1">
            <a:off x="1523999" y="5257800"/>
            <a:ext cx="457200" cy="152400"/>
          </a:xfrm>
          <a:prstGeom prst="curvedConnector3">
            <a:avLst>
              <a:gd name="adj1" fmla="val 5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hape 48"/>
          <p:cNvCxnSpPr>
            <a:stCxn id="32" idx="5"/>
          </p:cNvCxnSpPr>
          <p:nvPr/>
        </p:nvCxnSpPr>
        <p:spPr>
          <a:xfrm rot="16200000" flipH="1">
            <a:off x="1746062" y="5251262"/>
            <a:ext cx="273237" cy="806637"/>
          </a:xfrm>
          <a:prstGeom prst="curvedConnector2">
            <a:avLst/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16"/>
          <p:cNvCxnSpPr>
            <a:stCxn id="31" idx="0"/>
            <a:endCxn id="34" idx="4"/>
          </p:cNvCxnSpPr>
          <p:nvPr/>
        </p:nvCxnSpPr>
        <p:spPr>
          <a:xfrm rot="5400000" flipH="1" flipV="1">
            <a:off x="2038349" y="4552950"/>
            <a:ext cx="381000" cy="114300"/>
          </a:xfrm>
          <a:prstGeom prst="curvedConnector3">
            <a:avLst>
              <a:gd name="adj1" fmla="val 5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16"/>
          <p:cNvCxnSpPr>
            <a:stCxn id="34" idx="5"/>
            <a:endCxn id="40" idx="2"/>
          </p:cNvCxnSpPr>
          <p:nvPr/>
        </p:nvCxnSpPr>
        <p:spPr>
          <a:xfrm rot="16200000" flipH="1">
            <a:off x="2374713" y="4394012"/>
            <a:ext cx="539937" cy="501838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2895600" y="4800600"/>
            <a:ext cx="228600" cy="228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71800" y="4114800"/>
            <a:ext cx="228600" cy="228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Curved Connector 16"/>
          <p:cNvCxnSpPr>
            <a:stCxn id="34" idx="6"/>
            <a:endCxn id="41" idx="4"/>
          </p:cNvCxnSpPr>
          <p:nvPr/>
        </p:nvCxnSpPr>
        <p:spPr>
          <a:xfrm>
            <a:off x="2438399" y="4267200"/>
            <a:ext cx="647701" cy="76200"/>
          </a:xfrm>
          <a:prstGeom prst="curvedConnector4">
            <a:avLst>
              <a:gd name="adj1" fmla="val 41176"/>
              <a:gd name="adj2" fmla="val 40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209799" y="3657600"/>
            <a:ext cx="228600" cy="228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4" name="Curved Connector 16"/>
          <p:cNvCxnSpPr>
            <a:stCxn id="34" idx="0"/>
            <a:endCxn id="43" idx="4"/>
          </p:cNvCxnSpPr>
          <p:nvPr/>
        </p:nvCxnSpPr>
        <p:spPr>
          <a:xfrm rot="5400000" flipH="1" flipV="1">
            <a:off x="2190749" y="3981450"/>
            <a:ext cx="228600" cy="38100"/>
          </a:xfrm>
          <a:prstGeom prst="curvedConnector3">
            <a:avLst>
              <a:gd name="adj1" fmla="val 5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Curved Connector 16"/>
          <p:cNvCxnSpPr/>
          <p:nvPr/>
        </p:nvCxnSpPr>
        <p:spPr>
          <a:xfrm rot="10800000">
            <a:off x="1905001" y="4000500"/>
            <a:ext cx="228601" cy="174718"/>
          </a:xfrm>
          <a:prstGeom prst="curvedConnector3">
            <a:avLst>
              <a:gd name="adj1" fmla="val 50000"/>
            </a:avLst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1676400" y="3810000"/>
            <a:ext cx="228600" cy="228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667000" y="3810000"/>
            <a:ext cx="228600" cy="228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4" name="Curved Connector 16"/>
          <p:cNvCxnSpPr>
            <a:stCxn id="34" idx="6"/>
            <a:endCxn id="50" idx="4"/>
          </p:cNvCxnSpPr>
          <p:nvPr/>
        </p:nvCxnSpPr>
        <p:spPr>
          <a:xfrm flipV="1">
            <a:off x="2438399" y="4038600"/>
            <a:ext cx="342901" cy="228600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hape 5"/>
          <p:cNvCxnSpPr>
            <a:stCxn id="50" idx="6"/>
            <a:endCxn id="41" idx="7"/>
          </p:cNvCxnSpPr>
          <p:nvPr/>
        </p:nvCxnSpPr>
        <p:spPr>
          <a:xfrm>
            <a:off x="2895600" y="3924300"/>
            <a:ext cx="271322" cy="223978"/>
          </a:xfrm>
          <a:prstGeom prst="curvedConnector2">
            <a:avLst/>
          </a:prstGeom>
          <a:ln w="254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hape 48"/>
          <p:cNvCxnSpPr>
            <a:endCxn id="40" idx="5"/>
          </p:cNvCxnSpPr>
          <p:nvPr/>
        </p:nvCxnSpPr>
        <p:spPr>
          <a:xfrm rot="10800000">
            <a:off x="3090722" y="4995722"/>
            <a:ext cx="283442" cy="262078"/>
          </a:xfrm>
          <a:prstGeom prst="curvedConnector2">
            <a:avLst/>
          </a:prstGeom>
          <a:ln w="254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/>
          <p:cNvGrpSpPr/>
          <p:nvPr/>
        </p:nvGrpSpPr>
        <p:grpSpPr>
          <a:xfrm>
            <a:off x="4648200" y="3657600"/>
            <a:ext cx="3145564" cy="2286002"/>
            <a:chOff x="4648200" y="3809999"/>
            <a:chExt cx="3145564" cy="2286002"/>
          </a:xfrm>
        </p:grpSpPr>
        <p:cxnSp>
          <p:nvCxnSpPr>
            <p:cNvPr id="73" name="Shape 4"/>
            <p:cNvCxnSpPr>
              <a:stCxn id="94" idx="6"/>
              <a:endCxn id="91" idx="2"/>
            </p:cNvCxnSpPr>
            <p:nvPr/>
          </p:nvCxnSpPr>
          <p:spPr>
            <a:xfrm flipV="1">
              <a:off x="6324600" y="3924299"/>
              <a:ext cx="304799" cy="152400"/>
            </a:xfrm>
            <a:prstGeom prst="curvedConnector3">
              <a:avLst>
                <a:gd name="adj1" fmla="val 50000"/>
              </a:avLst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hape 48"/>
            <p:cNvCxnSpPr/>
            <p:nvPr/>
          </p:nvCxnSpPr>
          <p:spPr>
            <a:xfrm rot="10800000">
              <a:off x="6197599" y="5334001"/>
              <a:ext cx="533404" cy="228604"/>
            </a:xfrm>
            <a:prstGeom prst="curvedConnector3">
              <a:avLst>
                <a:gd name="adj1" fmla="val 50000"/>
              </a:avLst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16"/>
            <p:cNvCxnSpPr>
              <a:endCxn id="81" idx="1"/>
            </p:cNvCxnSpPr>
            <p:nvPr/>
          </p:nvCxnSpPr>
          <p:spPr>
            <a:xfrm rot="16200000" flipH="1">
              <a:off x="5905499" y="5600700"/>
              <a:ext cx="349437" cy="120837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hape 4"/>
            <p:cNvCxnSpPr>
              <a:stCxn id="83" idx="4"/>
              <a:endCxn id="79" idx="2"/>
            </p:cNvCxnSpPr>
            <p:nvPr/>
          </p:nvCxnSpPr>
          <p:spPr>
            <a:xfrm rot="16200000" flipH="1">
              <a:off x="5086349" y="4591051"/>
              <a:ext cx="571500" cy="685800"/>
            </a:xfrm>
            <a:prstGeom prst="curvedConnector2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hape 5"/>
            <p:cNvCxnSpPr>
              <a:stCxn id="83" idx="1"/>
            </p:cNvCxnSpPr>
            <p:nvPr/>
          </p:nvCxnSpPr>
          <p:spPr>
            <a:xfrm rot="16200000" flipV="1">
              <a:off x="4724400" y="4191001"/>
              <a:ext cx="120837" cy="273237"/>
            </a:xfrm>
            <a:prstGeom prst="curvedConnector2">
              <a:avLst/>
            </a:prstGeom>
            <a:ln w="25400"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urved Connector 16"/>
            <p:cNvCxnSpPr>
              <a:stCxn id="79" idx="1"/>
              <a:endCxn id="83" idx="6"/>
            </p:cNvCxnSpPr>
            <p:nvPr/>
          </p:nvCxnSpPr>
          <p:spPr>
            <a:xfrm rot="16200000" flipV="1">
              <a:off x="5219700" y="4457701"/>
              <a:ext cx="535315" cy="611515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5714999" y="4953001"/>
              <a:ext cx="533400" cy="533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</a:rPr>
                <a:t>u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5029199" y="5410201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095999" y="5791201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553199" y="4267199"/>
              <a:ext cx="476250" cy="47625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b="1" dirty="0">
                  <a:solidFill>
                    <a:srgbClr val="000000"/>
                  </a:solidFill>
                </a:rPr>
                <a:t>v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4876799" y="4343401"/>
              <a:ext cx="304800" cy="3048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b="1" dirty="0">
                <a:solidFill>
                  <a:srgbClr val="000000"/>
                </a:solidFill>
              </a:endParaRPr>
            </a:p>
          </p:txBody>
        </p:sp>
        <p:cxnSp>
          <p:nvCxnSpPr>
            <p:cNvPr id="84" name="Curved Connector 16"/>
            <p:cNvCxnSpPr>
              <a:endCxn id="80" idx="6"/>
            </p:cNvCxnSpPr>
            <p:nvPr/>
          </p:nvCxnSpPr>
          <p:spPr>
            <a:xfrm rot="10800000" flipV="1">
              <a:off x="5333999" y="5410201"/>
              <a:ext cx="457200" cy="152400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hape 48"/>
            <p:cNvCxnSpPr>
              <a:stCxn id="80" idx="5"/>
            </p:cNvCxnSpPr>
            <p:nvPr/>
          </p:nvCxnSpPr>
          <p:spPr>
            <a:xfrm rot="16200000" flipH="1">
              <a:off x="5556062" y="5403663"/>
              <a:ext cx="273237" cy="806637"/>
            </a:xfrm>
            <a:prstGeom prst="curvedConnector2">
              <a:avLst/>
            </a:prstGeom>
            <a:ln w="25400"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16"/>
            <p:cNvCxnSpPr>
              <a:stCxn id="82" idx="5"/>
              <a:endCxn id="88" idx="2"/>
            </p:cNvCxnSpPr>
            <p:nvPr/>
          </p:nvCxnSpPr>
          <p:spPr>
            <a:xfrm rot="16200000" flipH="1">
              <a:off x="6940655" y="4692753"/>
              <a:ext cx="393595" cy="355496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8" name="Oval 87"/>
            <p:cNvSpPr/>
            <p:nvPr/>
          </p:nvSpPr>
          <p:spPr>
            <a:xfrm>
              <a:off x="7315200" y="4952999"/>
              <a:ext cx="228600" cy="2286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7391400" y="4267199"/>
              <a:ext cx="228600" cy="2286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0" name="Curved Connector 16"/>
            <p:cNvCxnSpPr>
              <a:stCxn id="82" idx="6"/>
              <a:endCxn id="89" idx="4"/>
            </p:cNvCxnSpPr>
            <p:nvPr/>
          </p:nvCxnSpPr>
          <p:spPr>
            <a:xfrm flipV="1">
              <a:off x="7029449" y="4495799"/>
              <a:ext cx="476251" cy="9525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6629399" y="3809999"/>
              <a:ext cx="228600" cy="2286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2" name="Curved Connector 16"/>
            <p:cNvCxnSpPr>
              <a:stCxn id="82" idx="0"/>
              <a:endCxn id="91" idx="4"/>
            </p:cNvCxnSpPr>
            <p:nvPr/>
          </p:nvCxnSpPr>
          <p:spPr>
            <a:xfrm rot="16200000" flipV="1">
              <a:off x="6653212" y="4129086"/>
              <a:ext cx="228600" cy="47625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3" name="Curved Connector 16"/>
            <p:cNvCxnSpPr/>
            <p:nvPr/>
          </p:nvCxnSpPr>
          <p:spPr>
            <a:xfrm rot="10800000">
              <a:off x="6324601" y="4152899"/>
              <a:ext cx="228601" cy="174718"/>
            </a:xfrm>
            <a:prstGeom prst="curvedConnector3">
              <a:avLst>
                <a:gd name="adj1" fmla="val 50000"/>
              </a:avLst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6096000" y="3962399"/>
              <a:ext cx="228600" cy="2286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086600" y="3962399"/>
              <a:ext cx="228600" cy="2286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6" name="Curved Connector 16"/>
            <p:cNvCxnSpPr>
              <a:stCxn id="82" idx="6"/>
              <a:endCxn id="95" idx="4"/>
            </p:cNvCxnSpPr>
            <p:nvPr/>
          </p:nvCxnSpPr>
          <p:spPr>
            <a:xfrm flipV="1">
              <a:off x="7029449" y="4190999"/>
              <a:ext cx="171451" cy="314325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hape 5"/>
            <p:cNvCxnSpPr>
              <a:stCxn id="95" idx="6"/>
              <a:endCxn id="89" idx="7"/>
            </p:cNvCxnSpPr>
            <p:nvPr/>
          </p:nvCxnSpPr>
          <p:spPr>
            <a:xfrm>
              <a:off x="7315200" y="4076699"/>
              <a:ext cx="271322" cy="223978"/>
            </a:xfrm>
            <a:prstGeom prst="curvedConnector2">
              <a:avLst/>
            </a:prstGeom>
            <a:ln w="25400"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hape 48"/>
            <p:cNvCxnSpPr>
              <a:endCxn id="88" idx="5"/>
            </p:cNvCxnSpPr>
            <p:nvPr/>
          </p:nvCxnSpPr>
          <p:spPr>
            <a:xfrm rot="10800000">
              <a:off x="7510322" y="5148121"/>
              <a:ext cx="283442" cy="262078"/>
            </a:xfrm>
            <a:prstGeom prst="curvedConnector2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Right Arrow 98"/>
          <p:cNvSpPr/>
          <p:nvPr/>
        </p:nvSpPr>
        <p:spPr>
          <a:xfrm>
            <a:off x="3733800" y="4878715"/>
            <a:ext cx="762000" cy="24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762000" y="5918200"/>
                <a:ext cx="26669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=4</m:t>
                      </m:r>
                    </m:oMath>
                  </m:oMathPara>
                </a14:m>
                <a:endParaRPr lang="en-US" sz="2800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918200"/>
                <a:ext cx="2666998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Rectangle 101"/>
          <p:cNvSpPr/>
          <p:nvPr/>
        </p:nvSpPr>
        <p:spPr>
          <a:xfrm>
            <a:off x="2032000" y="4036289"/>
            <a:ext cx="533400" cy="459513"/>
          </a:xfrm>
          <a:prstGeom prst="rect">
            <a:avLst/>
          </a:prstGeom>
          <a:noFill/>
          <a:ln w="317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0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63" name="Straight Connector 62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1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LDF-Directed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52400" y="1143000"/>
                <a:ext cx="8763000" cy="281940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800" b="1" dirty="0" smtClean="0">
                    <a:solidFill>
                      <a:srgbClr val="000000"/>
                    </a:solidFill>
                  </a:rPr>
                  <a:t>Theorem</a:t>
                </a:r>
                <a:r>
                  <a:rPr lang="en-US" sz="2800" dirty="0">
                    <a:solidFill>
                      <a:srgbClr val="000000"/>
                    </a:solidFill>
                  </a:rPr>
                  <a:t>: For 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directed scale-free </a:t>
                </a:r>
                <a:r>
                  <a:rPr lang="en-US" sz="2800" dirty="0">
                    <a:solidFill>
                      <a:srgbClr val="000000"/>
                    </a:solidFill>
                  </a:rPr>
                  <a:t>networks with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𝑜𝑢𝑡</m:t>
                        </m:r>
                      </m:sub>
                    </m:sSub>
                    <m:r>
                      <a:rPr lang="en-US" sz="2800" i="1" dirty="0">
                        <a:solidFill>
                          <a:srgbClr val="00B0F0"/>
                        </a:solidFill>
                        <a:latin typeface="Cambria Math"/>
                      </a:rPr>
                      <m:t>&gt; 2</m:t>
                    </m:r>
                  </m:oMath>
                </a14:m>
                <a:r>
                  <a:rPr lang="en-US" sz="2800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sz="2800" i="1" smtClean="0">
                        <a:solidFill>
                          <a:srgbClr val="00B0F0"/>
                        </a:solidFill>
                        <a:latin typeface="Cambria Math"/>
                      </a:rPr>
                      <m:t>&gt;2</m:t>
                    </m:r>
                  </m:oMath>
                </a14:m>
                <a:r>
                  <a:rPr lang="en-US" sz="2800" dirty="0" smtClean="0">
                    <a:solidFill>
                      <a:srgbClr val="000000"/>
                    </a:solidFill>
                  </a:rPr>
                  <a:t>), </a:t>
                </a:r>
                <a:r>
                  <a:rPr lang="en-US" sz="2800" dirty="0">
                    <a:solidFill>
                      <a:srgbClr val="000000"/>
                    </a:solidFill>
                  </a:rPr>
                  <a:t>the modularity of the community structure found by the 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D-LDF </a:t>
                </a:r>
                <a:r>
                  <a:rPr lang="en-US" sz="2800" dirty="0">
                    <a:solidFill>
                      <a:srgbClr val="000000"/>
                    </a:solidFill>
                  </a:rPr>
                  <a:t>algorithm will be at least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rgbClr val="00B0F0"/>
                    </a:solidFill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</a:rPr>
                  <a:t>for arbitrary small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/>
                      </a:rPr>
                      <m:t>𝜖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. Thus,  </a:t>
                </a:r>
                <a:r>
                  <a:rPr lang="en-US" sz="2800" dirty="0" smtClean="0">
                    <a:solidFill>
                      <a:srgbClr val="000000"/>
                    </a:solidFill>
                  </a:rPr>
                  <a:t>D-LDF </a:t>
                </a:r>
                <a:r>
                  <a:rPr lang="en-US" sz="2800" dirty="0">
                    <a:solidFill>
                      <a:srgbClr val="000000"/>
                    </a:solidFill>
                  </a:rPr>
                  <a:t>is an </a:t>
                </a:r>
                <a:r>
                  <a:rPr lang="en-US" sz="2800" dirty="0">
                    <a:solidFill>
                      <a:srgbClr val="00B0F0"/>
                    </a:solidFill>
                  </a:rPr>
                  <a:t>approximation algorithm</a:t>
                </a:r>
                <a:r>
                  <a:rPr lang="en-US" sz="2800" dirty="0">
                    <a:solidFill>
                      <a:srgbClr val="000000"/>
                    </a:solidFill>
                  </a:rPr>
                  <a:t> with approximation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800" i="1" smtClean="0">
                                    <a:solidFill>
                                      <a:srgbClr val="00B0F0"/>
                                    </a:solidFill>
                                    <a:latin typeface="Cambria Math"/>
                                  </a:rPr>
                                  <m:t>𝑜𝑢𝑡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2800" i="1">
                        <a:solidFill>
                          <a:srgbClr val="00B0F0"/>
                        </a:solidFill>
                        <a:latin typeface="Cambria Math"/>
                      </a:rPr>
                      <m:t>−</m:t>
                    </m:r>
                    <m:r>
                      <a:rPr lang="en-US" sz="2800" i="1">
                        <a:solidFill>
                          <a:srgbClr val="00B0F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.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43000"/>
                <a:ext cx="8763000" cy="2819400"/>
              </a:xfrm>
              <a:prstGeom prst="rect">
                <a:avLst/>
              </a:prstGeom>
              <a:blipFill rotWithShape="1">
                <a:blip r:embed="rId2"/>
                <a:stretch>
                  <a:fillRect l="-1040" t="-1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Community Structure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1000" y="2087743"/>
            <a:ext cx="2503045" cy="2331857"/>
            <a:chOff x="976152" y="935004"/>
            <a:chExt cx="5006089" cy="4663714"/>
          </a:xfrm>
        </p:grpSpPr>
        <p:sp>
          <p:nvSpPr>
            <p:cNvPr id="4" name="Freeform 3"/>
            <p:cNvSpPr/>
            <p:nvPr/>
          </p:nvSpPr>
          <p:spPr>
            <a:xfrm>
              <a:off x="4345731" y="935004"/>
              <a:ext cx="1636510" cy="2262268"/>
            </a:xfrm>
            <a:custGeom>
              <a:avLst/>
              <a:gdLst>
                <a:gd name="connsiteX0" fmla="*/ 607269 w 1636510"/>
                <a:gd name="connsiteY0" fmla="*/ 27021 h 2262268"/>
                <a:gd name="connsiteX1" fmla="*/ 54819 w 1636510"/>
                <a:gd name="connsiteY1" fmla="*/ 608046 h 2262268"/>
                <a:gd name="connsiteX2" fmla="*/ 73869 w 1636510"/>
                <a:gd name="connsiteY2" fmla="*/ 1579596 h 2262268"/>
                <a:gd name="connsiteX3" fmla="*/ 531069 w 1636510"/>
                <a:gd name="connsiteY3" fmla="*/ 2255871 h 2262268"/>
                <a:gd name="connsiteX4" fmla="*/ 1483569 w 1636510"/>
                <a:gd name="connsiteY4" fmla="*/ 1855821 h 2262268"/>
                <a:gd name="connsiteX5" fmla="*/ 1607394 w 1636510"/>
                <a:gd name="connsiteY5" fmla="*/ 836646 h 2262268"/>
                <a:gd name="connsiteX6" fmla="*/ 1197819 w 1636510"/>
                <a:gd name="connsiteY6" fmla="*/ 169896 h 2262268"/>
                <a:gd name="connsiteX7" fmla="*/ 607269 w 1636510"/>
                <a:gd name="connsiteY7" fmla="*/ 27021 h 2262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6510" h="2262268">
                  <a:moveTo>
                    <a:pt x="607269" y="27021"/>
                  </a:moveTo>
                  <a:cubicBezTo>
                    <a:pt x="416769" y="100046"/>
                    <a:pt x="143719" y="349284"/>
                    <a:pt x="54819" y="608046"/>
                  </a:cubicBezTo>
                  <a:cubicBezTo>
                    <a:pt x="-34081" y="866808"/>
                    <a:pt x="-5506" y="1304959"/>
                    <a:pt x="73869" y="1579596"/>
                  </a:cubicBezTo>
                  <a:cubicBezTo>
                    <a:pt x="153244" y="1854233"/>
                    <a:pt x="296119" y="2209833"/>
                    <a:pt x="531069" y="2255871"/>
                  </a:cubicBezTo>
                  <a:cubicBezTo>
                    <a:pt x="766019" y="2301909"/>
                    <a:pt x="1304182" y="2092359"/>
                    <a:pt x="1483569" y="1855821"/>
                  </a:cubicBezTo>
                  <a:cubicBezTo>
                    <a:pt x="1662957" y="1619284"/>
                    <a:pt x="1655019" y="1117633"/>
                    <a:pt x="1607394" y="836646"/>
                  </a:cubicBezTo>
                  <a:cubicBezTo>
                    <a:pt x="1559769" y="555659"/>
                    <a:pt x="1364506" y="301658"/>
                    <a:pt x="1197819" y="169896"/>
                  </a:cubicBezTo>
                  <a:cubicBezTo>
                    <a:pt x="1031132" y="38134"/>
                    <a:pt x="797769" y="-46004"/>
                    <a:pt x="607269" y="27021"/>
                  </a:cubicBezTo>
                  <a:close/>
                </a:path>
              </a:pathLst>
            </a:custGeom>
            <a:solidFill>
              <a:srgbClr val="00206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915268" y="2813180"/>
              <a:ext cx="1866282" cy="2785538"/>
            </a:xfrm>
            <a:custGeom>
              <a:avLst/>
              <a:gdLst>
                <a:gd name="connsiteX0" fmla="*/ 799482 w 1866282"/>
                <a:gd name="connsiteY0" fmla="*/ 53845 h 2785538"/>
                <a:gd name="connsiteX1" fmla="*/ 151782 w 1866282"/>
                <a:gd name="connsiteY1" fmla="*/ 892045 h 2785538"/>
                <a:gd name="connsiteX2" fmla="*/ 113682 w 1866282"/>
                <a:gd name="connsiteY2" fmla="*/ 2530345 h 2785538"/>
                <a:gd name="connsiteX3" fmla="*/ 1456707 w 1866282"/>
                <a:gd name="connsiteY3" fmla="*/ 2730370 h 2785538"/>
                <a:gd name="connsiteX4" fmla="*/ 1866282 w 1866282"/>
                <a:gd name="connsiteY4" fmla="*/ 2015995 h 2785538"/>
                <a:gd name="connsiteX5" fmla="*/ 1342407 w 1866282"/>
                <a:gd name="connsiteY5" fmla="*/ 768220 h 2785538"/>
                <a:gd name="connsiteX6" fmla="*/ 1275732 w 1866282"/>
                <a:gd name="connsiteY6" fmla="*/ 158620 h 2785538"/>
                <a:gd name="connsiteX7" fmla="*/ 799482 w 1866282"/>
                <a:gd name="connsiteY7" fmla="*/ 53845 h 278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6282" h="2785538">
                  <a:moveTo>
                    <a:pt x="799482" y="53845"/>
                  </a:moveTo>
                  <a:cubicBezTo>
                    <a:pt x="612157" y="176082"/>
                    <a:pt x="266082" y="479295"/>
                    <a:pt x="151782" y="892045"/>
                  </a:cubicBezTo>
                  <a:cubicBezTo>
                    <a:pt x="37482" y="1304795"/>
                    <a:pt x="-103805" y="2223958"/>
                    <a:pt x="113682" y="2530345"/>
                  </a:cubicBezTo>
                  <a:cubicBezTo>
                    <a:pt x="331169" y="2836732"/>
                    <a:pt x="1164607" y="2816095"/>
                    <a:pt x="1456707" y="2730370"/>
                  </a:cubicBezTo>
                  <a:cubicBezTo>
                    <a:pt x="1748807" y="2644645"/>
                    <a:pt x="1885332" y="2343020"/>
                    <a:pt x="1866282" y="2015995"/>
                  </a:cubicBezTo>
                  <a:cubicBezTo>
                    <a:pt x="1847232" y="1688970"/>
                    <a:pt x="1440832" y="1077782"/>
                    <a:pt x="1342407" y="768220"/>
                  </a:cubicBezTo>
                  <a:cubicBezTo>
                    <a:pt x="1243982" y="458658"/>
                    <a:pt x="1364632" y="277682"/>
                    <a:pt x="1275732" y="158620"/>
                  </a:cubicBezTo>
                  <a:cubicBezTo>
                    <a:pt x="1186832" y="39558"/>
                    <a:pt x="986807" y="-68392"/>
                    <a:pt x="799482" y="53845"/>
                  </a:cubicBezTo>
                  <a:close/>
                </a:path>
              </a:pathLst>
            </a:cu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976152" y="1134717"/>
              <a:ext cx="2098544" cy="2294283"/>
            </a:xfrm>
            <a:custGeom>
              <a:avLst/>
              <a:gdLst>
                <a:gd name="connsiteX0" fmla="*/ 300198 w 2098544"/>
                <a:gd name="connsiteY0" fmla="*/ 138403 h 2294283"/>
                <a:gd name="connsiteX1" fmla="*/ 33498 w 2098544"/>
                <a:gd name="connsiteY1" fmla="*/ 1281403 h 2294283"/>
                <a:gd name="connsiteX2" fmla="*/ 1071723 w 2098544"/>
                <a:gd name="connsiteY2" fmla="*/ 2091028 h 2294283"/>
                <a:gd name="connsiteX3" fmla="*/ 2062323 w 2098544"/>
                <a:gd name="connsiteY3" fmla="*/ 2195803 h 2294283"/>
                <a:gd name="connsiteX4" fmla="*/ 1862298 w 2098544"/>
                <a:gd name="connsiteY4" fmla="*/ 852778 h 2294283"/>
                <a:gd name="connsiteX5" fmla="*/ 1662273 w 2098544"/>
                <a:gd name="connsiteY5" fmla="*/ 166978 h 2294283"/>
                <a:gd name="connsiteX6" fmla="*/ 757398 w 2098544"/>
                <a:gd name="connsiteY6" fmla="*/ 24103 h 2294283"/>
                <a:gd name="connsiteX7" fmla="*/ 300198 w 2098544"/>
                <a:gd name="connsiteY7" fmla="*/ 138403 h 22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8544" h="2294283">
                  <a:moveTo>
                    <a:pt x="300198" y="138403"/>
                  </a:moveTo>
                  <a:cubicBezTo>
                    <a:pt x="179548" y="347953"/>
                    <a:pt x="-95089" y="955966"/>
                    <a:pt x="33498" y="1281403"/>
                  </a:cubicBezTo>
                  <a:cubicBezTo>
                    <a:pt x="162085" y="1606840"/>
                    <a:pt x="733586" y="1938628"/>
                    <a:pt x="1071723" y="2091028"/>
                  </a:cubicBezTo>
                  <a:cubicBezTo>
                    <a:pt x="1409860" y="2243428"/>
                    <a:pt x="1930561" y="2402178"/>
                    <a:pt x="2062323" y="2195803"/>
                  </a:cubicBezTo>
                  <a:cubicBezTo>
                    <a:pt x="2194085" y="1989428"/>
                    <a:pt x="1928973" y="1190915"/>
                    <a:pt x="1862298" y="852778"/>
                  </a:cubicBezTo>
                  <a:cubicBezTo>
                    <a:pt x="1795623" y="514641"/>
                    <a:pt x="1846423" y="305090"/>
                    <a:pt x="1662273" y="166978"/>
                  </a:cubicBezTo>
                  <a:cubicBezTo>
                    <a:pt x="1478123" y="28866"/>
                    <a:pt x="981235" y="30453"/>
                    <a:pt x="757398" y="24103"/>
                  </a:cubicBezTo>
                  <a:cubicBezTo>
                    <a:pt x="533561" y="17753"/>
                    <a:pt x="420848" y="-71147"/>
                    <a:pt x="300198" y="138403"/>
                  </a:cubicBez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158532" y="1147763"/>
              <a:ext cx="4613618" cy="4233862"/>
              <a:chOff x="1158532" y="1147763"/>
              <a:chExt cx="4613618" cy="4233862"/>
            </a:xfrm>
          </p:grpSpPr>
          <p:cxnSp>
            <p:nvCxnSpPr>
              <p:cNvPr id="8" name="Straight Connector 7"/>
              <p:cNvCxnSpPr>
                <a:stCxn id="72" idx="7"/>
                <a:endCxn id="70" idx="2"/>
              </p:cNvCxnSpPr>
              <p:nvPr/>
            </p:nvCxnSpPr>
            <p:spPr>
              <a:xfrm flipV="1">
                <a:off x="5088182" y="2217326"/>
                <a:ext cx="436318" cy="61929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72" idx="0"/>
                <a:endCxn id="67" idx="4"/>
              </p:cNvCxnSpPr>
              <p:nvPr/>
            </p:nvCxnSpPr>
            <p:spPr>
              <a:xfrm flipV="1">
                <a:off x="5000625" y="1395413"/>
                <a:ext cx="0" cy="1404937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68" idx="7"/>
                <a:endCxn id="67" idx="3"/>
              </p:cNvCxnSpPr>
              <p:nvPr/>
            </p:nvCxnSpPr>
            <p:spPr>
              <a:xfrm flipV="1">
                <a:off x="4707182" y="1359145"/>
                <a:ext cx="205886" cy="32110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69" idx="0"/>
                <a:endCxn id="68" idx="4"/>
              </p:cNvCxnSpPr>
              <p:nvPr/>
            </p:nvCxnSpPr>
            <p:spPr>
              <a:xfrm flipH="1" flipV="1">
                <a:off x="4619625" y="1891628"/>
                <a:ext cx="19050" cy="36196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70" idx="0"/>
                <a:endCxn id="71" idx="4"/>
              </p:cNvCxnSpPr>
              <p:nvPr/>
            </p:nvCxnSpPr>
            <p:spPr>
              <a:xfrm flipV="1">
                <a:off x="5648325" y="1781175"/>
                <a:ext cx="0" cy="31232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71" idx="1"/>
                <a:endCxn id="67" idx="6"/>
              </p:cNvCxnSpPr>
              <p:nvPr/>
            </p:nvCxnSpPr>
            <p:spPr>
              <a:xfrm flipH="1" flipV="1">
                <a:off x="5124450" y="1271588"/>
                <a:ext cx="436318" cy="29820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73" idx="7"/>
                <a:endCxn id="70" idx="4"/>
              </p:cNvCxnSpPr>
              <p:nvPr/>
            </p:nvCxnSpPr>
            <p:spPr>
              <a:xfrm flipV="1">
                <a:off x="5612057" y="2341151"/>
                <a:ext cx="36268" cy="239537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72" idx="6"/>
                <a:endCxn id="73" idx="3"/>
              </p:cNvCxnSpPr>
              <p:nvPr/>
            </p:nvCxnSpPr>
            <p:spPr>
              <a:xfrm flipV="1">
                <a:off x="5124450" y="2755802"/>
                <a:ext cx="312493" cy="16837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9" idx="7"/>
                <a:endCxn id="71" idx="3"/>
              </p:cNvCxnSpPr>
              <p:nvPr/>
            </p:nvCxnSpPr>
            <p:spPr>
              <a:xfrm flipV="1">
                <a:off x="4726232" y="1744907"/>
                <a:ext cx="834536" cy="54495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68" idx="6"/>
                <a:endCxn id="71" idx="2"/>
              </p:cNvCxnSpPr>
              <p:nvPr/>
            </p:nvCxnSpPr>
            <p:spPr>
              <a:xfrm flipV="1">
                <a:off x="4743450" y="1657350"/>
                <a:ext cx="781050" cy="11045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70" idx="1"/>
                <a:endCxn id="67" idx="5"/>
              </p:cNvCxnSpPr>
              <p:nvPr/>
            </p:nvCxnSpPr>
            <p:spPr>
              <a:xfrm flipH="1" flipV="1">
                <a:off x="5088182" y="1359145"/>
                <a:ext cx="472586" cy="770624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69" idx="6"/>
                <a:endCxn id="73" idx="2"/>
              </p:cNvCxnSpPr>
              <p:nvPr/>
            </p:nvCxnSpPr>
            <p:spPr>
              <a:xfrm>
                <a:off x="4762500" y="2377419"/>
                <a:ext cx="638175" cy="29082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73" idx="1"/>
                <a:endCxn id="68" idx="5"/>
              </p:cNvCxnSpPr>
              <p:nvPr/>
            </p:nvCxnSpPr>
            <p:spPr>
              <a:xfrm flipH="1" flipV="1">
                <a:off x="4707182" y="1855360"/>
                <a:ext cx="729761" cy="725328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68" idx="2"/>
                <a:endCxn id="58" idx="7"/>
              </p:cNvCxnSpPr>
              <p:nvPr/>
            </p:nvCxnSpPr>
            <p:spPr>
              <a:xfrm flipH="1">
                <a:off x="2920552" y="1767803"/>
                <a:ext cx="1575248" cy="1322735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59" idx="7"/>
                <a:endCxn id="72" idx="2"/>
              </p:cNvCxnSpPr>
              <p:nvPr/>
            </p:nvCxnSpPr>
            <p:spPr>
              <a:xfrm flipV="1">
                <a:off x="3945182" y="2924175"/>
                <a:ext cx="931618" cy="112468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60" idx="7"/>
                <a:endCxn id="59" idx="3"/>
              </p:cNvCxnSpPr>
              <p:nvPr/>
            </p:nvCxnSpPr>
            <p:spPr>
              <a:xfrm flipV="1">
                <a:off x="3487982" y="3211757"/>
                <a:ext cx="282086" cy="48211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62" idx="0"/>
                <a:endCxn id="60" idx="4"/>
              </p:cNvCxnSpPr>
              <p:nvPr/>
            </p:nvCxnSpPr>
            <p:spPr>
              <a:xfrm flipV="1">
                <a:off x="3276600" y="3905250"/>
                <a:ext cx="123825" cy="47625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61" idx="0"/>
                <a:endCxn id="59" idx="4"/>
              </p:cNvCxnSpPr>
              <p:nvPr/>
            </p:nvCxnSpPr>
            <p:spPr>
              <a:xfrm flipH="1" flipV="1">
                <a:off x="3857625" y="3248025"/>
                <a:ext cx="180975" cy="77152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65" idx="0"/>
                <a:endCxn id="61" idx="4"/>
              </p:cNvCxnSpPr>
              <p:nvPr/>
            </p:nvCxnSpPr>
            <p:spPr>
              <a:xfrm flipV="1">
                <a:off x="3933825" y="4267200"/>
                <a:ext cx="104775" cy="45720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64" idx="7"/>
                <a:endCxn id="66" idx="4"/>
              </p:cNvCxnSpPr>
              <p:nvPr/>
            </p:nvCxnSpPr>
            <p:spPr>
              <a:xfrm flipV="1">
                <a:off x="4383332" y="4714875"/>
                <a:ext cx="160093" cy="455368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66" idx="2"/>
                <a:endCxn id="62" idx="6"/>
              </p:cNvCxnSpPr>
              <p:nvPr/>
            </p:nvCxnSpPr>
            <p:spPr>
              <a:xfrm flipH="1" flipV="1">
                <a:off x="3400425" y="4505325"/>
                <a:ext cx="1019175" cy="8572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63" idx="6"/>
                <a:endCxn id="64" idx="2"/>
              </p:cNvCxnSpPr>
              <p:nvPr/>
            </p:nvCxnSpPr>
            <p:spPr>
              <a:xfrm>
                <a:off x="3467100" y="5238750"/>
                <a:ext cx="704850" cy="1905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stCxn id="63" idx="1"/>
                <a:endCxn id="62" idx="4"/>
              </p:cNvCxnSpPr>
              <p:nvPr/>
            </p:nvCxnSpPr>
            <p:spPr>
              <a:xfrm flipV="1">
                <a:off x="3255718" y="4629150"/>
                <a:ext cx="20882" cy="522043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64" idx="0"/>
                <a:endCxn id="61" idx="5"/>
              </p:cNvCxnSpPr>
              <p:nvPr/>
            </p:nvCxnSpPr>
            <p:spPr>
              <a:xfrm flipH="1" flipV="1">
                <a:off x="4126157" y="4230932"/>
                <a:ext cx="169618" cy="903043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65" idx="1"/>
                <a:endCxn id="60" idx="5"/>
              </p:cNvCxnSpPr>
              <p:nvPr/>
            </p:nvCxnSpPr>
            <p:spPr>
              <a:xfrm flipH="1" flipV="1">
                <a:off x="3487982" y="3868982"/>
                <a:ext cx="358286" cy="891686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62" idx="7"/>
                <a:endCxn id="61" idx="2"/>
              </p:cNvCxnSpPr>
              <p:nvPr/>
            </p:nvCxnSpPr>
            <p:spPr>
              <a:xfrm flipV="1">
                <a:off x="3364157" y="4143375"/>
                <a:ext cx="550618" cy="274393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63" idx="7"/>
                <a:endCxn id="65" idx="3"/>
              </p:cNvCxnSpPr>
              <p:nvPr/>
            </p:nvCxnSpPr>
            <p:spPr>
              <a:xfrm flipV="1">
                <a:off x="3430832" y="4935782"/>
                <a:ext cx="415436" cy="21541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65" idx="2"/>
                <a:endCxn id="62" idx="5"/>
              </p:cNvCxnSpPr>
              <p:nvPr/>
            </p:nvCxnSpPr>
            <p:spPr>
              <a:xfrm flipH="1" flipV="1">
                <a:off x="3364157" y="4592882"/>
                <a:ext cx="445843" cy="255343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66" idx="1"/>
                <a:endCxn id="61" idx="6"/>
              </p:cNvCxnSpPr>
              <p:nvPr/>
            </p:nvCxnSpPr>
            <p:spPr>
              <a:xfrm flipH="1" flipV="1">
                <a:off x="4162425" y="4143375"/>
                <a:ext cx="293443" cy="360118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66" idx="3"/>
                <a:endCxn id="65" idx="6"/>
              </p:cNvCxnSpPr>
              <p:nvPr/>
            </p:nvCxnSpPr>
            <p:spPr>
              <a:xfrm flipH="1">
                <a:off x="4057650" y="4678607"/>
                <a:ext cx="398218" cy="169618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63" idx="0"/>
                <a:endCxn id="61" idx="3"/>
              </p:cNvCxnSpPr>
              <p:nvPr/>
            </p:nvCxnSpPr>
            <p:spPr>
              <a:xfrm flipV="1">
                <a:off x="3343275" y="4230932"/>
                <a:ext cx="607768" cy="883993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59" idx="1"/>
                <a:endCxn id="53" idx="5"/>
              </p:cNvCxnSpPr>
              <p:nvPr/>
            </p:nvCxnSpPr>
            <p:spPr>
              <a:xfrm flipH="1" flipV="1">
                <a:off x="1369914" y="2335457"/>
                <a:ext cx="2400154" cy="701186"/>
              </a:xfrm>
              <a:prstGeom prst="line">
                <a:avLst/>
              </a:prstGeom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57" idx="1"/>
                <a:endCxn id="52" idx="4"/>
              </p:cNvCxnSpPr>
              <p:nvPr/>
            </p:nvCxnSpPr>
            <p:spPr>
              <a:xfrm flipH="1" flipV="1">
                <a:off x="1530007" y="1619250"/>
                <a:ext cx="230339" cy="369643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53" idx="0"/>
                <a:endCxn id="52" idx="3"/>
              </p:cNvCxnSpPr>
              <p:nvPr/>
            </p:nvCxnSpPr>
            <p:spPr>
              <a:xfrm flipV="1">
                <a:off x="1282357" y="1582982"/>
                <a:ext cx="160093" cy="541093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57" idx="7"/>
                <a:endCxn id="54" idx="3"/>
              </p:cNvCxnSpPr>
              <p:nvPr/>
            </p:nvCxnSpPr>
            <p:spPr>
              <a:xfrm flipV="1">
                <a:off x="1935460" y="1582982"/>
                <a:ext cx="382374" cy="40591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54" idx="2"/>
                <a:endCxn id="52" idx="6"/>
              </p:cNvCxnSpPr>
              <p:nvPr/>
            </p:nvCxnSpPr>
            <p:spPr>
              <a:xfrm flipH="1">
                <a:off x="1653832" y="1495425"/>
                <a:ext cx="627734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57" idx="4"/>
                <a:endCxn id="55" idx="1"/>
              </p:cNvCxnSpPr>
              <p:nvPr/>
            </p:nvCxnSpPr>
            <p:spPr>
              <a:xfrm>
                <a:off x="1847903" y="2200275"/>
                <a:ext cx="22272" cy="516282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57" idx="6"/>
                <a:endCxn id="56" idx="2"/>
              </p:cNvCxnSpPr>
              <p:nvPr/>
            </p:nvCxnSpPr>
            <p:spPr>
              <a:xfrm>
                <a:off x="1971728" y="2076450"/>
                <a:ext cx="453629" cy="106607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53" idx="6"/>
                <a:endCxn id="57" idx="3"/>
              </p:cNvCxnSpPr>
              <p:nvPr/>
            </p:nvCxnSpPr>
            <p:spPr>
              <a:xfrm flipV="1">
                <a:off x="1406182" y="2164007"/>
                <a:ext cx="354164" cy="83893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55" idx="0"/>
                <a:endCxn id="54" idx="4"/>
              </p:cNvCxnSpPr>
              <p:nvPr/>
            </p:nvCxnSpPr>
            <p:spPr>
              <a:xfrm flipV="1">
                <a:off x="1962747" y="1619250"/>
                <a:ext cx="442644" cy="1117606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6" idx="0"/>
                <a:endCxn id="54" idx="5"/>
              </p:cNvCxnSpPr>
              <p:nvPr/>
            </p:nvCxnSpPr>
            <p:spPr>
              <a:xfrm flipH="1" flipV="1">
                <a:off x="2492948" y="1582982"/>
                <a:ext cx="56234" cy="47625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58" idx="1"/>
                <a:endCxn id="56" idx="4"/>
              </p:cNvCxnSpPr>
              <p:nvPr/>
            </p:nvCxnSpPr>
            <p:spPr>
              <a:xfrm flipH="1" flipV="1">
                <a:off x="2549182" y="2306882"/>
                <a:ext cx="242563" cy="665023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55" idx="7"/>
                <a:endCxn id="56" idx="3"/>
              </p:cNvCxnSpPr>
              <p:nvPr/>
            </p:nvCxnSpPr>
            <p:spPr>
              <a:xfrm flipV="1">
                <a:off x="2013850" y="2270614"/>
                <a:ext cx="447775" cy="546054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56" idx="1"/>
                <a:endCxn id="52" idx="5"/>
              </p:cNvCxnSpPr>
              <p:nvPr/>
            </p:nvCxnSpPr>
            <p:spPr>
              <a:xfrm flipH="1" flipV="1">
                <a:off x="1617564" y="1582982"/>
                <a:ext cx="844061" cy="512518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1406182" y="13716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58532" y="212407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281566" y="13716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 rot="2092099">
                <a:off x="1768132" y="271462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425357" y="2059232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724078" y="195262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 rot="2558740">
                <a:off x="2673007" y="29718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733800" y="300037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276600" y="36576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914775" y="401955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152775" y="43815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219450" y="511492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171950" y="513397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810000" y="472440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4419600" y="446722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876800" y="1147763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495800" y="1643978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514850" y="2253594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524500" y="2093501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524500" y="1533525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876800" y="280035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400675" y="2544420"/>
                <a:ext cx="247650" cy="247650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3200400" y="2085460"/>
            <a:ext cx="2576917" cy="2257940"/>
            <a:chOff x="1004142" y="857563"/>
            <a:chExt cx="5153834" cy="4515879"/>
          </a:xfrm>
        </p:grpSpPr>
        <p:cxnSp>
          <p:nvCxnSpPr>
            <p:cNvPr id="75" name="Straight Connector 74"/>
            <p:cNvCxnSpPr>
              <a:stCxn id="138" idx="2"/>
              <a:endCxn id="132" idx="4"/>
            </p:cNvCxnSpPr>
            <p:nvPr/>
          </p:nvCxnSpPr>
          <p:spPr>
            <a:xfrm flipH="1" flipV="1">
              <a:off x="1282357" y="2371725"/>
              <a:ext cx="717083" cy="109762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138" idx="1"/>
              <a:endCxn id="134" idx="5"/>
            </p:cNvCxnSpPr>
            <p:nvPr/>
          </p:nvCxnSpPr>
          <p:spPr>
            <a:xfrm flipH="1" flipV="1">
              <a:off x="2011869" y="2789308"/>
              <a:ext cx="54482" cy="61292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138" idx="0"/>
              <a:endCxn id="135" idx="4"/>
            </p:cNvCxnSpPr>
            <p:nvPr/>
          </p:nvCxnSpPr>
          <p:spPr>
            <a:xfrm flipV="1">
              <a:off x="2161123" y="2306882"/>
              <a:ext cx="388059" cy="109520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137" idx="4"/>
              <a:endCxn id="138" idx="7"/>
            </p:cNvCxnSpPr>
            <p:nvPr/>
          </p:nvCxnSpPr>
          <p:spPr>
            <a:xfrm flipH="1">
              <a:off x="2228238" y="2991442"/>
              <a:ext cx="627581" cy="47755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reeform 78"/>
            <p:cNvSpPr/>
            <p:nvPr/>
          </p:nvSpPr>
          <p:spPr>
            <a:xfrm>
              <a:off x="3145464" y="3311704"/>
              <a:ext cx="1836202" cy="2061738"/>
            </a:xfrm>
            <a:custGeom>
              <a:avLst/>
              <a:gdLst>
                <a:gd name="connsiteX0" fmla="*/ 293061 w 1836202"/>
                <a:gd name="connsiteY0" fmla="*/ 12521 h 2061738"/>
                <a:gd name="connsiteX1" fmla="*/ 7311 w 1836202"/>
                <a:gd name="connsiteY1" fmla="*/ 707846 h 2061738"/>
                <a:gd name="connsiteX2" fmla="*/ 121611 w 1836202"/>
                <a:gd name="connsiteY2" fmla="*/ 1746071 h 2061738"/>
                <a:gd name="connsiteX3" fmla="*/ 512136 w 1836202"/>
                <a:gd name="connsiteY3" fmla="*/ 2012771 h 2061738"/>
                <a:gd name="connsiteX4" fmla="*/ 1445586 w 1836202"/>
                <a:gd name="connsiteY4" fmla="*/ 1946096 h 2061738"/>
                <a:gd name="connsiteX5" fmla="*/ 1826586 w 1836202"/>
                <a:gd name="connsiteY5" fmla="*/ 898346 h 2061738"/>
                <a:gd name="connsiteX6" fmla="*/ 1093161 w 1836202"/>
                <a:gd name="connsiteY6" fmla="*/ 307796 h 2061738"/>
                <a:gd name="connsiteX7" fmla="*/ 293061 w 1836202"/>
                <a:gd name="connsiteY7" fmla="*/ 12521 h 206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6202" h="2061738">
                  <a:moveTo>
                    <a:pt x="293061" y="12521"/>
                  </a:moveTo>
                  <a:cubicBezTo>
                    <a:pt x="112086" y="79196"/>
                    <a:pt x="35886" y="418921"/>
                    <a:pt x="7311" y="707846"/>
                  </a:cubicBezTo>
                  <a:cubicBezTo>
                    <a:pt x="-21264" y="996771"/>
                    <a:pt x="37473" y="1528584"/>
                    <a:pt x="121611" y="1746071"/>
                  </a:cubicBezTo>
                  <a:cubicBezTo>
                    <a:pt x="205748" y="1963559"/>
                    <a:pt x="291473" y="1979434"/>
                    <a:pt x="512136" y="2012771"/>
                  </a:cubicBezTo>
                  <a:cubicBezTo>
                    <a:pt x="732799" y="2046109"/>
                    <a:pt x="1226511" y="2131833"/>
                    <a:pt x="1445586" y="1946096"/>
                  </a:cubicBezTo>
                  <a:cubicBezTo>
                    <a:pt x="1664661" y="1760359"/>
                    <a:pt x="1885323" y="1171396"/>
                    <a:pt x="1826586" y="898346"/>
                  </a:cubicBezTo>
                  <a:cubicBezTo>
                    <a:pt x="1767849" y="625296"/>
                    <a:pt x="1347161" y="455433"/>
                    <a:pt x="1093161" y="307796"/>
                  </a:cubicBezTo>
                  <a:cubicBezTo>
                    <a:pt x="839161" y="160159"/>
                    <a:pt x="474036" y="-54154"/>
                    <a:pt x="293061" y="12521"/>
                  </a:cubicBezTo>
                  <a:close/>
                </a:path>
              </a:pathLst>
            </a:custGeom>
            <a:solidFill>
              <a:srgbClr val="00B0F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3916149" y="857563"/>
              <a:ext cx="2241827" cy="2607071"/>
            </a:xfrm>
            <a:custGeom>
              <a:avLst/>
              <a:gdLst>
                <a:gd name="connsiteX0" fmla="*/ 1065426 w 2241827"/>
                <a:gd name="connsiteY0" fmla="*/ 66362 h 2607071"/>
                <a:gd name="connsiteX1" fmla="*/ 493926 w 2241827"/>
                <a:gd name="connsiteY1" fmla="*/ 199712 h 2607071"/>
                <a:gd name="connsiteX2" fmla="*/ 8151 w 2241827"/>
                <a:gd name="connsiteY2" fmla="*/ 1076012 h 2607071"/>
                <a:gd name="connsiteX3" fmla="*/ 903501 w 2241827"/>
                <a:gd name="connsiteY3" fmla="*/ 2466662 h 2607071"/>
                <a:gd name="connsiteX4" fmla="*/ 2075076 w 2241827"/>
                <a:gd name="connsiteY4" fmla="*/ 2399987 h 2607071"/>
                <a:gd name="connsiteX5" fmla="*/ 2132226 w 2241827"/>
                <a:gd name="connsiteY5" fmla="*/ 1056962 h 2607071"/>
                <a:gd name="connsiteX6" fmla="*/ 1065426 w 2241827"/>
                <a:gd name="connsiteY6" fmla="*/ 66362 h 260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1827" h="2607071">
                  <a:moveTo>
                    <a:pt x="1065426" y="66362"/>
                  </a:moveTo>
                  <a:cubicBezTo>
                    <a:pt x="792376" y="-76513"/>
                    <a:pt x="670138" y="31437"/>
                    <a:pt x="493926" y="199712"/>
                  </a:cubicBezTo>
                  <a:cubicBezTo>
                    <a:pt x="317714" y="367987"/>
                    <a:pt x="-60111" y="698187"/>
                    <a:pt x="8151" y="1076012"/>
                  </a:cubicBezTo>
                  <a:cubicBezTo>
                    <a:pt x="76413" y="1453837"/>
                    <a:pt x="559013" y="2245999"/>
                    <a:pt x="903501" y="2466662"/>
                  </a:cubicBezTo>
                  <a:cubicBezTo>
                    <a:pt x="1247989" y="2687325"/>
                    <a:pt x="1870289" y="2634937"/>
                    <a:pt x="2075076" y="2399987"/>
                  </a:cubicBezTo>
                  <a:cubicBezTo>
                    <a:pt x="2279863" y="2165037"/>
                    <a:pt x="2292563" y="1445899"/>
                    <a:pt x="2132226" y="1056962"/>
                  </a:cubicBezTo>
                  <a:cubicBezTo>
                    <a:pt x="1971889" y="668025"/>
                    <a:pt x="1338476" y="209237"/>
                    <a:pt x="1065426" y="66362"/>
                  </a:cubicBezTo>
                  <a:close/>
                </a:path>
              </a:pathLst>
            </a:custGeom>
            <a:solidFill>
              <a:srgbClr val="00206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04142" y="1104375"/>
              <a:ext cx="2259322" cy="2721225"/>
            </a:xfrm>
            <a:custGeom>
              <a:avLst/>
              <a:gdLst>
                <a:gd name="connsiteX0" fmla="*/ 300783 w 2259322"/>
                <a:gd name="connsiteY0" fmla="*/ 114825 h 2721225"/>
                <a:gd name="connsiteX1" fmla="*/ 53133 w 2259322"/>
                <a:gd name="connsiteY1" fmla="*/ 1200675 h 2721225"/>
                <a:gd name="connsiteX2" fmla="*/ 1081833 w 2259322"/>
                <a:gd name="connsiteY2" fmla="*/ 2705625 h 2721225"/>
                <a:gd name="connsiteX3" fmla="*/ 2234358 w 2259322"/>
                <a:gd name="connsiteY3" fmla="*/ 1924575 h 2721225"/>
                <a:gd name="connsiteX4" fmla="*/ 1853358 w 2259322"/>
                <a:gd name="connsiteY4" fmla="*/ 953025 h 2721225"/>
                <a:gd name="connsiteX5" fmla="*/ 1605708 w 2259322"/>
                <a:gd name="connsiteY5" fmla="*/ 124350 h 2721225"/>
                <a:gd name="connsiteX6" fmla="*/ 300783 w 2259322"/>
                <a:gd name="connsiteY6" fmla="*/ 114825 h 272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9322" h="2721225">
                  <a:moveTo>
                    <a:pt x="300783" y="114825"/>
                  </a:moveTo>
                  <a:cubicBezTo>
                    <a:pt x="42020" y="294213"/>
                    <a:pt x="-77042" y="768875"/>
                    <a:pt x="53133" y="1200675"/>
                  </a:cubicBezTo>
                  <a:cubicBezTo>
                    <a:pt x="183308" y="1632475"/>
                    <a:pt x="718296" y="2584975"/>
                    <a:pt x="1081833" y="2705625"/>
                  </a:cubicBezTo>
                  <a:cubicBezTo>
                    <a:pt x="1445370" y="2826275"/>
                    <a:pt x="2105771" y="2216675"/>
                    <a:pt x="2234358" y="1924575"/>
                  </a:cubicBezTo>
                  <a:cubicBezTo>
                    <a:pt x="2362945" y="1632475"/>
                    <a:pt x="1958133" y="1253063"/>
                    <a:pt x="1853358" y="953025"/>
                  </a:cubicBezTo>
                  <a:cubicBezTo>
                    <a:pt x="1748583" y="652988"/>
                    <a:pt x="1864470" y="260875"/>
                    <a:pt x="1605708" y="124350"/>
                  </a:cubicBezTo>
                  <a:cubicBezTo>
                    <a:pt x="1346946" y="-12175"/>
                    <a:pt x="559546" y="-64563"/>
                    <a:pt x="300783" y="114825"/>
                  </a:cubicBezTo>
                  <a:close/>
                </a:path>
              </a:pathLst>
            </a:custGeom>
            <a:solidFill>
              <a:srgbClr val="92D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>
              <a:stCxn id="145" idx="7"/>
              <a:endCxn id="151" idx="4"/>
            </p:cNvCxnSpPr>
            <p:nvPr/>
          </p:nvCxnSpPr>
          <p:spPr>
            <a:xfrm flipV="1">
              <a:off x="4764332" y="3210662"/>
              <a:ext cx="280071" cy="1064231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stCxn id="143" idx="6"/>
              <a:endCxn id="152" idx="4"/>
            </p:cNvCxnSpPr>
            <p:nvPr/>
          </p:nvCxnSpPr>
          <p:spPr>
            <a:xfrm flipV="1">
              <a:off x="4552950" y="3087450"/>
              <a:ext cx="1114425" cy="194175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stCxn id="140" idx="0"/>
              <a:endCxn id="148" idx="3"/>
            </p:cNvCxnSpPr>
            <p:nvPr/>
          </p:nvCxnSpPr>
          <p:spPr>
            <a:xfrm flipV="1">
              <a:off x="4171950" y="2761072"/>
              <a:ext cx="388693" cy="1029878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145" idx="0"/>
              <a:endCxn id="148" idx="4"/>
            </p:cNvCxnSpPr>
            <p:nvPr/>
          </p:nvCxnSpPr>
          <p:spPr>
            <a:xfrm flipH="1" flipV="1">
              <a:off x="4648200" y="2797340"/>
              <a:ext cx="28575" cy="144128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40" idx="7"/>
              <a:endCxn id="151" idx="3"/>
            </p:cNvCxnSpPr>
            <p:nvPr/>
          </p:nvCxnSpPr>
          <p:spPr>
            <a:xfrm flipV="1">
              <a:off x="4259507" y="3174394"/>
              <a:ext cx="697339" cy="652824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47" idx="2"/>
              <a:endCxn id="134" idx="7"/>
            </p:cNvCxnSpPr>
            <p:nvPr/>
          </p:nvCxnSpPr>
          <p:spPr>
            <a:xfrm flipH="1">
              <a:off x="2111980" y="1988893"/>
              <a:ext cx="1964720" cy="65674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151" idx="7"/>
              <a:endCxn id="149" idx="2"/>
            </p:cNvCxnSpPr>
            <p:nvPr/>
          </p:nvCxnSpPr>
          <p:spPr>
            <a:xfrm flipV="1">
              <a:off x="5131960" y="2217326"/>
              <a:ext cx="392540" cy="78195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151" idx="0"/>
              <a:endCxn id="146" idx="4"/>
            </p:cNvCxnSpPr>
            <p:nvPr/>
          </p:nvCxnSpPr>
          <p:spPr>
            <a:xfrm flipH="1" flipV="1">
              <a:off x="5000625" y="1395413"/>
              <a:ext cx="43778" cy="15675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147" idx="7"/>
              <a:endCxn id="146" idx="3"/>
            </p:cNvCxnSpPr>
            <p:nvPr/>
          </p:nvCxnSpPr>
          <p:spPr>
            <a:xfrm flipV="1">
              <a:off x="4288082" y="1359145"/>
              <a:ext cx="624986" cy="54219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stCxn id="148" idx="0"/>
              <a:endCxn id="146" idx="3"/>
            </p:cNvCxnSpPr>
            <p:nvPr/>
          </p:nvCxnSpPr>
          <p:spPr>
            <a:xfrm flipV="1">
              <a:off x="4648200" y="1359145"/>
              <a:ext cx="264868" cy="119054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149" idx="0"/>
              <a:endCxn id="150" idx="4"/>
            </p:cNvCxnSpPr>
            <p:nvPr/>
          </p:nvCxnSpPr>
          <p:spPr>
            <a:xfrm flipV="1">
              <a:off x="5648325" y="1781175"/>
              <a:ext cx="0" cy="31232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150" idx="1"/>
              <a:endCxn id="146" idx="6"/>
            </p:cNvCxnSpPr>
            <p:nvPr/>
          </p:nvCxnSpPr>
          <p:spPr>
            <a:xfrm flipH="1" flipV="1">
              <a:off x="5124450" y="1271588"/>
              <a:ext cx="436318" cy="29820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152" idx="0"/>
              <a:endCxn id="149" idx="4"/>
            </p:cNvCxnSpPr>
            <p:nvPr/>
          </p:nvCxnSpPr>
          <p:spPr>
            <a:xfrm flipH="1" flipV="1">
              <a:off x="5648325" y="2341151"/>
              <a:ext cx="19050" cy="49864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151" idx="6"/>
              <a:endCxn id="152" idx="3"/>
            </p:cNvCxnSpPr>
            <p:nvPr/>
          </p:nvCxnSpPr>
          <p:spPr>
            <a:xfrm flipV="1">
              <a:off x="5168228" y="3051182"/>
              <a:ext cx="411590" cy="3565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48" idx="7"/>
              <a:endCxn id="150" idx="3"/>
            </p:cNvCxnSpPr>
            <p:nvPr/>
          </p:nvCxnSpPr>
          <p:spPr>
            <a:xfrm flipV="1">
              <a:off x="4735757" y="1744907"/>
              <a:ext cx="825011" cy="84105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47" idx="6"/>
              <a:endCxn id="150" idx="2"/>
            </p:cNvCxnSpPr>
            <p:nvPr/>
          </p:nvCxnSpPr>
          <p:spPr>
            <a:xfrm flipV="1">
              <a:off x="4324350" y="1657350"/>
              <a:ext cx="1200150" cy="33154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49" idx="1"/>
              <a:endCxn id="146" idx="5"/>
            </p:cNvCxnSpPr>
            <p:nvPr/>
          </p:nvCxnSpPr>
          <p:spPr>
            <a:xfrm flipH="1" flipV="1">
              <a:off x="5088182" y="1359145"/>
              <a:ext cx="472586" cy="77062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148" idx="6"/>
              <a:endCxn id="152" idx="2"/>
            </p:cNvCxnSpPr>
            <p:nvPr/>
          </p:nvCxnSpPr>
          <p:spPr>
            <a:xfrm>
              <a:off x="4772025" y="2673515"/>
              <a:ext cx="771525" cy="29011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52" idx="1"/>
              <a:endCxn id="147" idx="5"/>
            </p:cNvCxnSpPr>
            <p:nvPr/>
          </p:nvCxnSpPr>
          <p:spPr>
            <a:xfrm flipH="1" flipV="1">
              <a:off x="4288082" y="2076450"/>
              <a:ext cx="1291736" cy="79961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7" idx="3"/>
              <a:endCxn id="137" idx="7"/>
            </p:cNvCxnSpPr>
            <p:nvPr/>
          </p:nvCxnSpPr>
          <p:spPr>
            <a:xfrm flipH="1">
              <a:off x="3063426" y="2076450"/>
              <a:ext cx="1049542" cy="818825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39" idx="7"/>
              <a:endCxn id="148" idx="2"/>
            </p:cNvCxnSpPr>
            <p:nvPr/>
          </p:nvCxnSpPr>
          <p:spPr>
            <a:xfrm flipV="1">
              <a:off x="3621332" y="2673515"/>
              <a:ext cx="903043" cy="79175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39" idx="2"/>
              <a:endCxn id="138" idx="6"/>
            </p:cNvCxnSpPr>
            <p:nvPr/>
          </p:nvCxnSpPr>
          <p:spPr>
            <a:xfrm flipH="1">
              <a:off x="2228384" y="3552825"/>
              <a:ext cx="1181566" cy="1094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41" idx="0"/>
              <a:endCxn id="139" idx="4"/>
            </p:cNvCxnSpPr>
            <p:nvPr/>
          </p:nvCxnSpPr>
          <p:spPr>
            <a:xfrm flipV="1">
              <a:off x="3409950" y="3676650"/>
              <a:ext cx="123825" cy="47625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140" idx="2"/>
              <a:endCxn id="138" idx="5"/>
            </p:cNvCxnSpPr>
            <p:nvPr/>
          </p:nvCxnSpPr>
          <p:spPr>
            <a:xfrm flipH="1" flipV="1">
              <a:off x="2161473" y="3630883"/>
              <a:ext cx="1886652" cy="28389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144" idx="0"/>
              <a:endCxn id="140" idx="4"/>
            </p:cNvCxnSpPr>
            <p:nvPr/>
          </p:nvCxnSpPr>
          <p:spPr>
            <a:xfrm flipV="1">
              <a:off x="4067175" y="4038600"/>
              <a:ext cx="104775" cy="45720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43" idx="7"/>
              <a:endCxn id="145" idx="4"/>
            </p:cNvCxnSpPr>
            <p:nvPr/>
          </p:nvCxnSpPr>
          <p:spPr>
            <a:xfrm flipV="1">
              <a:off x="4516682" y="4486275"/>
              <a:ext cx="160093" cy="45536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45" idx="2"/>
              <a:endCxn id="141" idx="6"/>
            </p:cNvCxnSpPr>
            <p:nvPr/>
          </p:nvCxnSpPr>
          <p:spPr>
            <a:xfrm flipH="1" flipV="1">
              <a:off x="3533775" y="4276725"/>
              <a:ext cx="1019175" cy="8572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42" idx="6"/>
              <a:endCxn id="143" idx="2"/>
            </p:cNvCxnSpPr>
            <p:nvPr/>
          </p:nvCxnSpPr>
          <p:spPr>
            <a:xfrm>
              <a:off x="3600450" y="5010150"/>
              <a:ext cx="704850" cy="1905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42" idx="1"/>
              <a:endCxn id="141" idx="4"/>
            </p:cNvCxnSpPr>
            <p:nvPr/>
          </p:nvCxnSpPr>
          <p:spPr>
            <a:xfrm flipV="1">
              <a:off x="3389068" y="4400550"/>
              <a:ext cx="20882" cy="52204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43" idx="0"/>
              <a:endCxn id="140" idx="5"/>
            </p:cNvCxnSpPr>
            <p:nvPr/>
          </p:nvCxnSpPr>
          <p:spPr>
            <a:xfrm flipH="1" flipV="1">
              <a:off x="4259507" y="4002332"/>
              <a:ext cx="169618" cy="90304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44" idx="1"/>
              <a:endCxn id="139" idx="5"/>
            </p:cNvCxnSpPr>
            <p:nvPr/>
          </p:nvCxnSpPr>
          <p:spPr>
            <a:xfrm flipH="1" flipV="1">
              <a:off x="3621332" y="3640382"/>
              <a:ext cx="358286" cy="891686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41" idx="7"/>
              <a:endCxn id="140" idx="2"/>
            </p:cNvCxnSpPr>
            <p:nvPr/>
          </p:nvCxnSpPr>
          <p:spPr>
            <a:xfrm flipV="1">
              <a:off x="3497507" y="3914775"/>
              <a:ext cx="550618" cy="27439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42" idx="7"/>
              <a:endCxn id="144" idx="3"/>
            </p:cNvCxnSpPr>
            <p:nvPr/>
          </p:nvCxnSpPr>
          <p:spPr>
            <a:xfrm flipV="1">
              <a:off x="3564182" y="4707182"/>
              <a:ext cx="415436" cy="21541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44" idx="2"/>
              <a:endCxn id="141" idx="5"/>
            </p:cNvCxnSpPr>
            <p:nvPr/>
          </p:nvCxnSpPr>
          <p:spPr>
            <a:xfrm flipH="1" flipV="1">
              <a:off x="3497507" y="4364282"/>
              <a:ext cx="445843" cy="25534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45" idx="1"/>
              <a:endCxn id="140" idx="6"/>
            </p:cNvCxnSpPr>
            <p:nvPr/>
          </p:nvCxnSpPr>
          <p:spPr>
            <a:xfrm flipH="1" flipV="1">
              <a:off x="4295775" y="3914775"/>
              <a:ext cx="293443" cy="36011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45" idx="3"/>
              <a:endCxn id="144" idx="6"/>
            </p:cNvCxnSpPr>
            <p:nvPr/>
          </p:nvCxnSpPr>
          <p:spPr>
            <a:xfrm flipH="1">
              <a:off x="4191000" y="4450007"/>
              <a:ext cx="398218" cy="16961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42" idx="0"/>
              <a:endCxn id="140" idx="3"/>
            </p:cNvCxnSpPr>
            <p:nvPr/>
          </p:nvCxnSpPr>
          <p:spPr>
            <a:xfrm flipV="1">
              <a:off x="3476625" y="4002332"/>
              <a:ext cx="607768" cy="88399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36" idx="1"/>
              <a:endCxn id="131" idx="4"/>
            </p:cNvCxnSpPr>
            <p:nvPr/>
          </p:nvCxnSpPr>
          <p:spPr>
            <a:xfrm flipH="1" flipV="1">
              <a:off x="1530007" y="1619250"/>
              <a:ext cx="230339" cy="3696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132" idx="0"/>
              <a:endCxn id="131" idx="3"/>
            </p:cNvCxnSpPr>
            <p:nvPr/>
          </p:nvCxnSpPr>
          <p:spPr>
            <a:xfrm flipV="1">
              <a:off x="1282357" y="1582982"/>
              <a:ext cx="160093" cy="54109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36" idx="7"/>
              <a:endCxn id="133" idx="3"/>
            </p:cNvCxnSpPr>
            <p:nvPr/>
          </p:nvCxnSpPr>
          <p:spPr>
            <a:xfrm flipV="1">
              <a:off x="1935460" y="1582982"/>
              <a:ext cx="382374" cy="40591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33" idx="2"/>
              <a:endCxn id="131" idx="6"/>
            </p:cNvCxnSpPr>
            <p:nvPr/>
          </p:nvCxnSpPr>
          <p:spPr>
            <a:xfrm flipH="1">
              <a:off x="1653832" y="1495425"/>
              <a:ext cx="62773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36" idx="4"/>
              <a:endCxn id="134" idx="1"/>
            </p:cNvCxnSpPr>
            <p:nvPr/>
          </p:nvCxnSpPr>
          <p:spPr>
            <a:xfrm>
              <a:off x="1847903" y="2200275"/>
              <a:ext cx="120402" cy="34524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36" idx="6"/>
              <a:endCxn id="135" idx="2"/>
            </p:cNvCxnSpPr>
            <p:nvPr/>
          </p:nvCxnSpPr>
          <p:spPr>
            <a:xfrm>
              <a:off x="1971728" y="2076450"/>
              <a:ext cx="453629" cy="10660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32" idx="6"/>
              <a:endCxn id="136" idx="3"/>
            </p:cNvCxnSpPr>
            <p:nvPr/>
          </p:nvCxnSpPr>
          <p:spPr>
            <a:xfrm flipV="1">
              <a:off x="1406182" y="2164007"/>
              <a:ext cx="354164" cy="8389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34" idx="0"/>
              <a:endCxn id="133" idx="4"/>
            </p:cNvCxnSpPr>
            <p:nvPr/>
          </p:nvCxnSpPr>
          <p:spPr>
            <a:xfrm flipV="1">
              <a:off x="2060877" y="1619250"/>
              <a:ext cx="344514" cy="94657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35" idx="0"/>
              <a:endCxn id="133" idx="5"/>
            </p:cNvCxnSpPr>
            <p:nvPr/>
          </p:nvCxnSpPr>
          <p:spPr>
            <a:xfrm flipH="1" flipV="1">
              <a:off x="2492948" y="1582982"/>
              <a:ext cx="56234" cy="4762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37" idx="1"/>
              <a:endCxn id="135" idx="5"/>
            </p:cNvCxnSpPr>
            <p:nvPr/>
          </p:nvCxnSpPr>
          <p:spPr>
            <a:xfrm flipH="1" flipV="1">
              <a:off x="2636739" y="2270614"/>
              <a:ext cx="297880" cy="50602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34" idx="7"/>
              <a:endCxn id="135" idx="3"/>
            </p:cNvCxnSpPr>
            <p:nvPr/>
          </p:nvCxnSpPr>
          <p:spPr>
            <a:xfrm flipV="1">
              <a:off x="2111980" y="2270614"/>
              <a:ext cx="349645" cy="3750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35" idx="1"/>
              <a:endCxn id="131" idx="5"/>
            </p:cNvCxnSpPr>
            <p:nvPr/>
          </p:nvCxnSpPr>
          <p:spPr>
            <a:xfrm flipH="1" flipV="1">
              <a:off x="1617564" y="1582982"/>
              <a:ext cx="844061" cy="51251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1406182" y="13716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1158532" y="212407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2281566" y="13716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2092099">
              <a:off x="1866262" y="254359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2425357" y="205923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1724078" y="195262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2558740">
              <a:off x="2815881" y="2776537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1344735">
              <a:off x="1990087" y="3392732"/>
              <a:ext cx="247650" cy="2476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409950" y="34290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048125" y="379095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3286125" y="41529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3352800" y="488632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305300" y="490537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943350" y="44958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552950" y="423862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76800" y="1147763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4076700" y="1865068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4524375" y="254969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524500" y="2093501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5524500" y="153352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4920578" y="296301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5543550" y="28398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>
              <a:stCxn id="140" idx="1"/>
              <a:endCxn id="139" idx="6"/>
            </p:cNvCxnSpPr>
            <p:nvPr/>
          </p:nvCxnSpPr>
          <p:spPr>
            <a:xfrm flipH="1" flipV="1">
              <a:off x="3657600" y="3552825"/>
              <a:ext cx="426793" cy="27439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44" idx="5"/>
              <a:endCxn id="143" idx="1"/>
            </p:cNvCxnSpPr>
            <p:nvPr/>
          </p:nvCxnSpPr>
          <p:spPr>
            <a:xfrm>
              <a:off x="4154732" y="4707182"/>
              <a:ext cx="186836" cy="23446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37" idx="3"/>
              <a:endCxn id="134" idx="6"/>
            </p:cNvCxnSpPr>
            <p:nvPr/>
          </p:nvCxnSpPr>
          <p:spPr>
            <a:xfrm flipH="1" flipV="1">
              <a:off x="2091681" y="2738205"/>
              <a:ext cx="724305" cy="16724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6229868" y="2286000"/>
            <a:ext cx="2761732" cy="1812787"/>
            <a:chOff x="973315" y="1053513"/>
            <a:chExt cx="5523464" cy="3625573"/>
          </a:xfrm>
        </p:grpSpPr>
        <p:sp>
          <p:nvSpPr>
            <p:cNvPr id="157" name="Freeform 156"/>
            <p:cNvSpPr/>
            <p:nvPr/>
          </p:nvSpPr>
          <p:spPr>
            <a:xfrm>
              <a:off x="3875456" y="1351645"/>
              <a:ext cx="2621323" cy="3327441"/>
            </a:xfrm>
            <a:custGeom>
              <a:avLst/>
              <a:gdLst>
                <a:gd name="connsiteX0" fmla="*/ 1029919 w 2621323"/>
                <a:gd name="connsiteY0" fmla="*/ 19955 h 3327441"/>
                <a:gd name="connsiteX1" fmla="*/ 277444 w 2621323"/>
                <a:gd name="connsiteY1" fmla="*/ 715280 h 3327441"/>
                <a:gd name="connsiteX2" fmla="*/ 391744 w 2621323"/>
                <a:gd name="connsiteY2" fmla="*/ 1467755 h 3327441"/>
                <a:gd name="connsiteX3" fmla="*/ 96469 w 2621323"/>
                <a:gd name="connsiteY3" fmla="*/ 2001155 h 3327441"/>
                <a:gd name="connsiteX4" fmla="*/ 125044 w 2621323"/>
                <a:gd name="connsiteY4" fmla="*/ 2848880 h 3327441"/>
                <a:gd name="connsiteX5" fmla="*/ 1515694 w 2621323"/>
                <a:gd name="connsiteY5" fmla="*/ 3325130 h 3327441"/>
                <a:gd name="connsiteX6" fmla="*/ 2211019 w 2621323"/>
                <a:gd name="connsiteY6" fmla="*/ 3001280 h 3327441"/>
                <a:gd name="connsiteX7" fmla="*/ 2620594 w 2621323"/>
                <a:gd name="connsiteY7" fmla="*/ 2363105 h 3327441"/>
                <a:gd name="connsiteX8" fmla="*/ 2315794 w 2621323"/>
                <a:gd name="connsiteY8" fmla="*/ 1610630 h 3327441"/>
                <a:gd name="connsiteX9" fmla="*/ 2496769 w 2621323"/>
                <a:gd name="connsiteY9" fmla="*/ 848630 h 3327441"/>
                <a:gd name="connsiteX10" fmla="*/ 2020519 w 2621323"/>
                <a:gd name="connsiteY10" fmla="*/ 248555 h 3327441"/>
                <a:gd name="connsiteX11" fmla="*/ 1029919 w 2621323"/>
                <a:gd name="connsiteY11" fmla="*/ 19955 h 332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1323" h="3327441">
                  <a:moveTo>
                    <a:pt x="1029919" y="19955"/>
                  </a:moveTo>
                  <a:cubicBezTo>
                    <a:pt x="739407" y="97742"/>
                    <a:pt x="383806" y="473980"/>
                    <a:pt x="277444" y="715280"/>
                  </a:cubicBezTo>
                  <a:cubicBezTo>
                    <a:pt x="171081" y="956580"/>
                    <a:pt x="421906" y="1253443"/>
                    <a:pt x="391744" y="1467755"/>
                  </a:cubicBezTo>
                  <a:cubicBezTo>
                    <a:pt x="361582" y="1682067"/>
                    <a:pt x="140919" y="1770968"/>
                    <a:pt x="96469" y="2001155"/>
                  </a:cubicBezTo>
                  <a:cubicBezTo>
                    <a:pt x="52019" y="2231342"/>
                    <a:pt x="-111493" y="2628218"/>
                    <a:pt x="125044" y="2848880"/>
                  </a:cubicBezTo>
                  <a:cubicBezTo>
                    <a:pt x="361581" y="3069542"/>
                    <a:pt x="1168032" y="3299730"/>
                    <a:pt x="1515694" y="3325130"/>
                  </a:cubicBezTo>
                  <a:cubicBezTo>
                    <a:pt x="1863356" y="3350530"/>
                    <a:pt x="2026869" y="3161618"/>
                    <a:pt x="2211019" y="3001280"/>
                  </a:cubicBezTo>
                  <a:cubicBezTo>
                    <a:pt x="2395169" y="2840943"/>
                    <a:pt x="2603132" y="2594880"/>
                    <a:pt x="2620594" y="2363105"/>
                  </a:cubicBezTo>
                  <a:cubicBezTo>
                    <a:pt x="2638057" y="2131330"/>
                    <a:pt x="2336431" y="1863042"/>
                    <a:pt x="2315794" y="1610630"/>
                  </a:cubicBezTo>
                  <a:cubicBezTo>
                    <a:pt x="2295157" y="1358218"/>
                    <a:pt x="2545981" y="1075642"/>
                    <a:pt x="2496769" y="848630"/>
                  </a:cubicBezTo>
                  <a:cubicBezTo>
                    <a:pt x="2447557" y="621618"/>
                    <a:pt x="2266581" y="389842"/>
                    <a:pt x="2020519" y="248555"/>
                  </a:cubicBezTo>
                  <a:cubicBezTo>
                    <a:pt x="1774457" y="107268"/>
                    <a:pt x="1320431" y="-57832"/>
                    <a:pt x="1029919" y="19955"/>
                  </a:cubicBezTo>
                  <a:close/>
                </a:path>
              </a:pathLst>
            </a:custGeom>
            <a:solidFill>
              <a:srgbClr val="0070C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973315" y="1053513"/>
              <a:ext cx="2186382" cy="2707109"/>
            </a:xfrm>
            <a:custGeom>
              <a:avLst/>
              <a:gdLst>
                <a:gd name="connsiteX0" fmla="*/ 407810 w 2186382"/>
                <a:gd name="connsiteY0" fmla="*/ 118062 h 2707109"/>
                <a:gd name="connsiteX1" fmla="*/ 7760 w 2186382"/>
                <a:gd name="connsiteY1" fmla="*/ 1184862 h 2707109"/>
                <a:gd name="connsiteX2" fmla="*/ 769760 w 2186382"/>
                <a:gd name="connsiteY2" fmla="*/ 2413587 h 2707109"/>
                <a:gd name="connsiteX3" fmla="*/ 1388885 w 2186382"/>
                <a:gd name="connsiteY3" fmla="*/ 2689812 h 2707109"/>
                <a:gd name="connsiteX4" fmla="*/ 2160410 w 2186382"/>
                <a:gd name="connsiteY4" fmla="*/ 2070687 h 2707109"/>
                <a:gd name="connsiteX5" fmla="*/ 1979435 w 2186382"/>
                <a:gd name="connsiteY5" fmla="*/ 1194387 h 2707109"/>
                <a:gd name="connsiteX6" fmla="*/ 1731785 w 2186382"/>
                <a:gd name="connsiteY6" fmla="*/ 413337 h 2707109"/>
                <a:gd name="connsiteX7" fmla="*/ 931685 w 2186382"/>
                <a:gd name="connsiteY7" fmla="*/ 60912 h 2707109"/>
                <a:gd name="connsiteX8" fmla="*/ 407810 w 2186382"/>
                <a:gd name="connsiteY8" fmla="*/ 118062 h 270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6382" h="2707109">
                  <a:moveTo>
                    <a:pt x="407810" y="118062"/>
                  </a:moveTo>
                  <a:cubicBezTo>
                    <a:pt x="253822" y="305387"/>
                    <a:pt x="-52565" y="802275"/>
                    <a:pt x="7760" y="1184862"/>
                  </a:cubicBezTo>
                  <a:cubicBezTo>
                    <a:pt x="68085" y="1567449"/>
                    <a:pt x="539573" y="2162762"/>
                    <a:pt x="769760" y="2413587"/>
                  </a:cubicBezTo>
                  <a:cubicBezTo>
                    <a:pt x="999947" y="2664412"/>
                    <a:pt x="1157110" y="2746962"/>
                    <a:pt x="1388885" y="2689812"/>
                  </a:cubicBezTo>
                  <a:cubicBezTo>
                    <a:pt x="1620660" y="2632662"/>
                    <a:pt x="2061985" y="2319924"/>
                    <a:pt x="2160410" y="2070687"/>
                  </a:cubicBezTo>
                  <a:cubicBezTo>
                    <a:pt x="2258835" y="1821450"/>
                    <a:pt x="2050872" y="1470612"/>
                    <a:pt x="1979435" y="1194387"/>
                  </a:cubicBezTo>
                  <a:cubicBezTo>
                    <a:pt x="1907998" y="918162"/>
                    <a:pt x="1906410" y="602250"/>
                    <a:pt x="1731785" y="413337"/>
                  </a:cubicBezTo>
                  <a:cubicBezTo>
                    <a:pt x="1557160" y="224425"/>
                    <a:pt x="1152347" y="111712"/>
                    <a:pt x="931685" y="60912"/>
                  </a:cubicBezTo>
                  <a:cubicBezTo>
                    <a:pt x="711023" y="10112"/>
                    <a:pt x="561798" y="-69263"/>
                    <a:pt x="407810" y="118062"/>
                  </a:cubicBezTo>
                  <a:close/>
                </a:path>
              </a:pathLst>
            </a:custGeom>
            <a:solidFill>
              <a:srgbClr val="92D05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>
              <a:stCxn id="214" idx="1"/>
              <a:endCxn id="212" idx="7"/>
            </p:cNvCxnSpPr>
            <p:nvPr/>
          </p:nvCxnSpPr>
          <p:spPr>
            <a:xfrm flipH="1" flipV="1">
              <a:off x="3063426" y="2895275"/>
              <a:ext cx="1106692" cy="33609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214" idx="3"/>
              <a:endCxn id="213" idx="6"/>
            </p:cNvCxnSpPr>
            <p:nvPr/>
          </p:nvCxnSpPr>
          <p:spPr>
            <a:xfrm flipH="1">
              <a:off x="2228384" y="3406485"/>
              <a:ext cx="1941734" cy="157283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220" idx="7"/>
              <a:endCxn id="226" idx="4"/>
            </p:cNvCxnSpPr>
            <p:nvPr/>
          </p:nvCxnSpPr>
          <p:spPr>
            <a:xfrm flipH="1" flipV="1">
              <a:off x="5272087" y="3170612"/>
              <a:ext cx="156758" cy="37271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218" idx="6"/>
              <a:endCxn id="227" idx="4"/>
            </p:cNvCxnSpPr>
            <p:nvPr/>
          </p:nvCxnSpPr>
          <p:spPr>
            <a:xfrm flipH="1" flipV="1">
              <a:off x="5915025" y="3029274"/>
              <a:ext cx="276293" cy="52993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215" idx="0"/>
              <a:endCxn id="223" idx="4"/>
            </p:cNvCxnSpPr>
            <p:nvPr/>
          </p:nvCxnSpPr>
          <p:spPr>
            <a:xfrm flipH="1" flipV="1">
              <a:off x="4648200" y="2797340"/>
              <a:ext cx="131243" cy="42225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220" idx="0"/>
              <a:endCxn id="223" idx="5"/>
            </p:cNvCxnSpPr>
            <p:nvPr/>
          </p:nvCxnSpPr>
          <p:spPr>
            <a:xfrm flipH="1" flipV="1">
              <a:off x="4735757" y="2761072"/>
              <a:ext cx="605531" cy="74598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215" idx="7"/>
              <a:endCxn id="226" idx="3"/>
            </p:cNvCxnSpPr>
            <p:nvPr/>
          </p:nvCxnSpPr>
          <p:spPr>
            <a:xfrm flipV="1">
              <a:off x="4867000" y="3134344"/>
              <a:ext cx="317530" cy="12151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222" idx="2"/>
              <a:endCxn id="209" idx="7"/>
            </p:cNvCxnSpPr>
            <p:nvPr/>
          </p:nvCxnSpPr>
          <p:spPr>
            <a:xfrm flipH="1">
              <a:off x="2111980" y="2221157"/>
              <a:ext cx="2269520" cy="424476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226" idx="7"/>
              <a:endCxn id="224" idx="2"/>
            </p:cNvCxnSpPr>
            <p:nvPr/>
          </p:nvCxnSpPr>
          <p:spPr>
            <a:xfrm flipV="1">
              <a:off x="5359644" y="2399803"/>
              <a:ext cx="536331" cy="55942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226" idx="0"/>
              <a:endCxn id="221" idx="4"/>
            </p:cNvCxnSpPr>
            <p:nvPr/>
          </p:nvCxnSpPr>
          <p:spPr>
            <a:xfrm flipH="1" flipV="1">
              <a:off x="5049165" y="1825870"/>
              <a:ext cx="222922" cy="109709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222" idx="7"/>
              <a:endCxn id="221" idx="3"/>
            </p:cNvCxnSpPr>
            <p:nvPr/>
          </p:nvCxnSpPr>
          <p:spPr>
            <a:xfrm flipV="1">
              <a:off x="4592882" y="1789602"/>
              <a:ext cx="368726" cy="34399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223" idx="0"/>
              <a:endCxn id="221" idx="3"/>
            </p:cNvCxnSpPr>
            <p:nvPr/>
          </p:nvCxnSpPr>
          <p:spPr>
            <a:xfrm flipV="1">
              <a:off x="4648200" y="1789602"/>
              <a:ext cx="313408" cy="76008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224" idx="0"/>
              <a:endCxn id="225" idx="4"/>
            </p:cNvCxnSpPr>
            <p:nvPr/>
          </p:nvCxnSpPr>
          <p:spPr>
            <a:xfrm flipH="1" flipV="1">
              <a:off x="5791200" y="2028825"/>
              <a:ext cx="228600" cy="24715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225" idx="1"/>
              <a:endCxn id="221" idx="6"/>
            </p:cNvCxnSpPr>
            <p:nvPr/>
          </p:nvCxnSpPr>
          <p:spPr>
            <a:xfrm flipH="1" flipV="1">
              <a:off x="5172990" y="1702045"/>
              <a:ext cx="530653" cy="11539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227" idx="0"/>
              <a:endCxn id="224" idx="4"/>
            </p:cNvCxnSpPr>
            <p:nvPr/>
          </p:nvCxnSpPr>
          <p:spPr>
            <a:xfrm flipV="1">
              <a:off x="5915025" y="2523628"/>
              <a:ext cx="104775" cy="25799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226" idx="6"/>
              <a:endCxn id="227" idx="3"/>
            </p:cNvCxnSpPr>
            <p:nvPr/>
          </p:nvCxnSpPr>
          <p:spPr>
            <a:xfrm flipV="1">
              <a:off x="5395912" y="2993006"/>
              <a:ext cx="431556" cy="537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223" idx="7"/>
              <a:endCxn id="225" idx="3"/>
            </p:cNvCxnSpPr>
            <p:nvPr/>
          </p:nvCxnSpPr>
          <p:spPr>
            <a:xfrm flipV="1">
              <a:off x="4735757" y="1992557"/>
              <a:ext cx="967886" cy="59340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222" idx="6"/>
              <a:endCxn id="225" idx="2"/>
            </p:cNvCxnSpPr>
            <p:nvPr/>
          </p:nvCxnSpPr>
          <p:spPr>
            <a:xfrm flipV="1">
              <a:off x="4629150" y="1905000"/>
              <a:ext cx="1038225" cy="31615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224" idx="1"/>
              <a:endCxn id="221" idx="5"/>
            </p:cNvCxnSpPr>
            <p:nvPr/>
          </p:nvCxnSpPr>
          <p:spPr>
            <a:xfrm flipH="1" flipV="1">
              <a:off x="5136722" y="1789602"/>
              <a:ext cx="795521" cy="52264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223" idx="6"/>
              <a:endCxn id="227" idx="2"/>
            </p:cNvCxnSpPr>
            <p:nvPr/>
          </p:nvCxnSpPr>
          <p:spPr>
            <a:xfrm>
              <a:off x="4772025" y="2673515"/>
              <a:ext cx="1019175" cy="23193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227" idx="1"/>
              <a:endCxn id="222" idx="5"/>
            </p:cNvCxnSpPr>
            <p:nvPr/>
          </p:nvCxnSpPr>
          <p:spPr>
            <a:xfrm flipH="1" flipV="1">
              <a:off x="4592882" y="2308714"/>
              <a:ext cx="1234586" cy="50917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214" idx="0"/>
              <a:endCxn id="223" idx="3"/>
            </p:cNvCxnSpPr>
            <p:nvPr/>
          </p:nvCxnSpPr>
          <p:spPr>
            <a:xfrm flipV="1">
              <a:off x="4257675" y="2761072"/>
              <a:ext cx="302968" cy="43403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216" idx="0"/>
              <a:endCxn id="214" idx="4"/>
            </p:cNvCxnSpPr>
            <p:nvPr/>
          </p:nvCxnSpPr>
          <p:spPr>
            <a:xfrm flipH="1" flipV="1">
              <a:off x="4257675" y="3442753"/>
              <a:ext cx="12273" cy="416885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219" idx="0"/>
              <a:endCxn id="215" idx="4"/>
            </p:cNvCxnSpPr>
            <p:nvPr/>
          </p:nvCxnSpPr>
          <p:spPr>
            <a:xfrm flipH="1" flipV="1">
              <a:off x="4779443" y="3467244"/>
              <a:ext cx="236783" cy="44413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218" idx="7"/>
              <a:endCxn id="220" idx="7"/>
            </p:cNvCxnSpPr>
            <p:nvPr/>
          </p:nvCxnSpPr>
          <p:spPr>
            <a:xfrm flipH="1" flipV="1">
              <a:off x="5428845" y="3543326"/>
              <a:ext cx="671943" cy="43922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220" idx="2"/>
              <a:endCxn id="216" idx="6"/>
            </p:cNvCxnSpPr>
            <p:nvPr/>
          </p:nvCxnSpPr>
          <p:spPr>
            <a:xfrm flipH="1">
              <a:off x="4393773" y="3630883"/>
              <a:ext cx="823690" cy="35258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217" idx="7"/>
              <a:endCxn id="218" idx="2"/>
            </p:cNvCxnSpPr>
            <p:nvPr/>
          </p:nvCxnSpPr>
          <p:spPr>
            <a:xfrm flipV="1">
              <a:off x="5589075" y="3805807"/>
              <a:ext cx="579393" cy="563409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217" idx="1"/>
              <a:endCxn id="216" idx="4"/>
            </p:cNvCxnSpPr>
            <p:nvPr/>
          </p:nvCxnSpPr>
          <p:spPr>
            <a:xfrm flipH="1" flipV="1">
              <a:off x="4269948" y="4107288"/>
              <a:ext cx="1171334" cy="35585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219" idx="1"/>
              <a:endCxn id="214" idx="5"/>
            </p:cNvCxnSpPr>
            <p:nvPr/>
          </p:nvCxnSpPr>
          <p:spPr>
            <a:xfrm flipH="1" flipV="1">
              <a:off x="4345232" y="3406485"/>
              <a:ext cx="631569" cy="59107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216" idx="7"/>
              <a:endCxn id="215" idx="2"/>
            </p:cNvCxnSpPr>
            <p:nvPr/>
          </p:nvCxnSpPr>
          <p:spPr>
            <a:xfrm flipV="1">
              <a:off x="4357505" y="3343419"/>
              <a:ext cx="298113" cy="5524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217" idx="0"/>
              <a:endCxn id="219" idx="3"/>
            </p:cNvCxnSpPr>
            <p:nvPr/>
          </p:nvCxnSpPr>
          <p:spPr>
            <a:xfrm flipH="1" flipV="1">
              <a:off x="5096044" y="4125802"/>
              <a:ext cx="399681" cy="25976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219" idx="2"/>
              <a:endCxn id="216" idx="5"/>
            </p:cNvCxnSpPr>
            <p:nvPr/>
          </p:nvCxnSpPr>
          <p:spPr>
            <a:xfrm flipH="1" flipV="1">
              <a:off x="4357505" y="4071020"/>
              <a:ext cx="652358" cy="1535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220" idx="1"/>
              <a:endCxn id="215" idx="6"/>
            </p:cNvCxnSpPr>
            <p:nvPr/>
          </p:nvCxnSpPr>
          <p:spPr>
            <a:xfrm flipH="1" flipV="1">
              <a:off x="4903268" y="3343419"/>
              <a:ext cx="350463" cy="19990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220" idx="3"/>
              <a:endCxn id="219" idx="6"/>
            </p:cNvCxnSpPr>
            <p:nvPr/>
          </p:nvCxnSpPr>
          <p:spPr>
            <a:xfrm flipH="1">
              <a:off x="5191225" y="3718440"/>
              <a:ext cx="62506" cy="19930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213" idx="2"/>
              <a:endCxn id="207" idx="4"/>
            </p:cNvCxnSpPr>
            <p:nvPr/>
          </p:nvCxnSpPr>
          <p:spPr>
            <a:xfrm flipH="1" flipV="1">
              <a:off x="1282357" y="2371725"/>
              <a:ext cx="717083" cy="109762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211" idx="1"/>
              <a:endCxn id="206" idx="4"/>
            </p:cNvCxnSpPr>
            <p:nvPr/>
          </p:nvCxnSpPr>
          <p:spPr>
            <a:xfrm flipH="1" flipV="1">
              <a:off x="1530007" y="1619250"/>
              <a:ext cx="230339" cy="36964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207" idx="0"/>
              <a:endCxn id="206" idx="3"/>
            </p:cNvCxnSpPr>
            <p:nvPr/>
          </p:nvCxnSpPr>
          <p:spPr>
            <a:xfrm flipV="1">
              <a:off x="1282357" y="1582982"/>
              <a:ext cx="160093" cy="54109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211" idx="7"/>
              <a:endCxn id="208" idx="3"/>
            </p:cNvCxnSpPr>
            <p:nvPr/>
          </p:nvCxnSpPr>
          <p:spPr>
            <a:xfrm flipV="1">
              <a:off x="1935460" y="1582982"/>
              <a:ext cx="382374" cy="40591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208" idx="2"/>
              <a:endCxn id="206" idx="6"/>
            </p:cNvCxnSpPr>
            <p:nvPr/>
          </p:nvCxnSpPr>
          <p:spPr>
            <a:xfrm flipH="1">
              <a:off x="1653832" y="1495425"/>
              <a:ext cx="627734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211" idx="4"/>
              <a:endCxn id="209" idx="1"/>
            </p:cNvCxnSpPr>
            <p:nvPr/>
          </p:nvCxnSpPr>
          <p:spPr>
            <a:xfrm>
              <a:off x="1847903" y="2200275"/>
              <a:ext cx="120402" cy="34524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211" idx="6"/>
              <a:endCxn id="210" idx="2"/>
            </p:cNvCxnSpPr>
            <p:nvPr/>
          </p:nvCxnSpPr>
          <p:spPr>
            <a:xfrm>
              <a:off x="1971728" y="2076450"/>
              <a:ext cx="453629" cy="10660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207" idx="6"/>
              <a:endCxn id="211" idx="3"/>
            </p:cNvCxnSpPr>
            <p:nvPr/>
          </p:nvCxnSpPr>
          <p:spPr>
            <a:xfrm flipV="1">
              <a:off x="1406182" y="2164007"/>
              <a:ext cx="354164" cy="8389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209" idx="0"/>
              <a:endCxn id="208" idx="4"/>
            </p:cNvCxnSpPr>
            <p:nvPr/>
          </p:nvCxnSpPr>
          <p:spPr>
            <a:xfrm flipV="1">
              <a:off x="2060877" y="1619250"/>
              <a:ext cx="344514" cy="94657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210" idx="0"/>
              <a:endCxn id="208" idx="5"/>
            </p:cNvCxnSpPr>
            <p:nvPr/>
          </p:nvCxnSpPr>
          <p:spPr>
            <a:xfrm flipH="1" flipV="1">
              <a:off x="2492948" y="1582982"/>
              <a:ext cx="56234" cy="4762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212" idx="1"/>
              <a:endCxn id="210" idx="5"/>
            </p:cNvCxnSpPr>
            <p:nvPr/>
          </p:nvCxnSpPr>
          <p:spPr>
            <a:xfrm flipH="1" flipV="1">
              <a:off x="2636739" y="2270614"/>
              <a:ext cx="297880" cy="50602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209" idx="7"/>
              <a:endCxn id="210" idx="3"/>
            </p:cNvCxnSpPr>
            <p:nvPr/>
          </p:nvCxnSpPr>
          <p:spPr>
            <a:xfrm flipV="1">
              <a:off x="2111980" y="2270614"/>
              <a:ext cx="349645" cy="3750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210" idx="1"/>
              <a:endCxn id="206" idx="5"/>
            </p:cNvCxnSpPr>
            <p:nvPr/>
          </p:nvCxnSpPr>
          <p:spPr>
            <a:xfrm flipH="1" flipV="1">
              <a:off x="1617564" y="1582982"/>
              <a:ext cx="844061" cy="51251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1406182" y="13716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1158532" y="212407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2281566" y="137160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 rot="2092099">
              <a:off x="1866262" y="254359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2425357" y="205923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724078" y="195262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 rot="2558740">
              <a:off x="2815881" y="2776537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 rot="1344735">
              <a:off x="1990087" y="339273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/>
            <p:cNvSpPr/>
            <p:nvPr/>
          </p:nvSpPr>
          <p:spPr>
            <a:xfrm>
              <a:off x="4133850" y="3195103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4655618" y="3219594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4146123" y="3859638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 rot="19653803">
              <a:off x="5438316" y="436625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rot="16517648">
              <a:off x="6056068" y="355868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 rot="19024948">
              <a:off x="4976719" y="3878234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5217463" y="3507058"/>
              <a:ext cx="247650" cy="24765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4925340" y="157822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381500" y="209733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524375" y="2549690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5895975" y="2275978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667375" y="1781175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148262" y="2922962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5791200" y="2781624"/>
              <a:ext cx="247650" cy="247650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Connector 227"/>
            <p:cNvCxnSpPr>
              <a:stCxn id="215" idx="1"/>
              <a:endCxn id="214" idx="6"/>
            </p:cNvCxnSpPr>
            <p:nvPr/>
          </p:nvCxnSpPr>
          <p:spPr>
            <a:xfrm flipH="1">
              <a:off x="4381500" y="3255862"/>
              <a:ext cx="310386" cy="63066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19" idx="5"/>
              <a:endCxn id="218" idx="1"/>
            </p:cNvCxnSpPr>
            <p:nvPr/>
          </p:nvCxnSpPr>
          <p:spPr>
            <a:xfrm flipV="1">
              <a:off x="5224287" y="3761615"/>
              <a:ext cx="860344" cy="24494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213" idx="1"/>
              <a:endCxn id="209" idx="5"/>
            </p:cNvCxnSpPr>
            <p:nvPr/>
          </p:nvCxnSpPr>
          <p:spPr>
            <a:xfrm flipH="1" flipV="1">
              <a:off x="2011869" y="2789308"/>
              <a:ext cx="54482" cy="61292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13" idx="0"/>
              <a:endCxn id="210" idx="4"/>
            </p:cNvCxnSpPr>
            <p:nvPr/>
          </p:nvCxnSpPr>
          <p:spPr>
            <a:xfrm flipV="1">
              <a:off x="2161123" y="2306882"/>
              <a:ext cx="388059" cy="109520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12" idx="4"/>
              <a:endCxn id="213" idx="7"/>
            </p:cNvCxnSpPr>
            <p:nvPr/>
          </p:nvCxnSpPr>
          <p:spPr>
            <a:xfrm flipH="1">
              <a:off x="2228238" y="2991442"/>
              <a:ext cx="627581" cy="47755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12" idx="3"/>
              <a:endCxn id="209" idx="6"/>
            </p:cNvCxnSpPr>
            <p:nvPr/>
          </p:nvCxnSpPr>
          <p:spPr>
            <a:xfrm flipH="1" flipV="1">
              <a:off x="2091681" y="2738205"/>
              <a:ext cx="724305" cy="167244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4" name="Straight Arrow Connector 233"/>
          <p:cNvCxnSpPr/>
          <p:nvPr/>
        </p:nvCxnSpPr>
        <p:spPr>
          <a:xfrm>
            <a:off x="773097" y="4800600"/>
            <a:ext cx="7860036" cy="0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712657" y="4572000"/>
            <a:ext cx="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4648200" y="4572000"/>
            <a:ext cx="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7620000" y="4572000"/>
            <a:ext cx="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Down Arrow 237"/>
          <p:cNvSpPr/>
          <p:nvPr/>
        </p:nvSpPr>
        <p:spPr>
          <a:xfrm>
            <a:off x="1777958" y="2649831"/>
            <a:ext cx="108073" cy="3129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Down Arrow 238"/>
          <p:cNvSpPr/>
          <p:nvPr/>
        </p:nvSpPr>
        <p:spPr>
          <a:xfrm rot="7363168">
            <a:off x="5443430" y="3507447"/>
            <a:ext cx="121450" cy="3264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Down Arrow 239"/>
          <p:cNvSpPr/>
          <p:nvPr/>
        </p:nvSpPr>
        <p:spPr>
          <a:xfrm>
            <a:off x="8300412" y="2052393"/>
            <a:ext cx="108073" cy="3129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Down Arrow 240"/>
          <p:cNvSpPr/>
          <p:nvPr/>
        </p:nvSpPr>
        <p:spPr>
          <a:xfrm rot="10600863" flipH="1">
            <a:off x="8314430" y="4111753"/>
            <a:ext cx="127520" cy="320048"/>
          </a:xfrm>
          <a:prstGeom prst="downArrow">
            <a:avLst>
              <a:gd name="adj1" fmla="val 50000"/>
              <a:gd name="adj2" fmla="val 492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TextBox 241"/>
          <p:cNvSpPr txBox="1"/>
          <p:nvPr/>
        </p:nvSpPr>
        <p:spPr>
          <a:xfrm>
            <a:off x="1256385" y="5181600"/>
            <a:ext cx="87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43" name="TextBox 242"/>
          <p:cNvSpPr txBox="1"/>
          <p:nvPr/>
        </p:nvSpPr>
        <p:spPr>
          <a:xfrm>
            <a:off x="4228185" y="5181600"/>
            <a:ext cx="87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t+1</a:t>
            </a:r>
            <a:endParaRPr lang="en-US" dirty="0"/>
          </a:p>
        </p:txBody>
      </p:sp>
      <p:sp>
        <p:nvSpPr>
          <p:cNvPr id="244" name="TextBox 243"/>
          <p:cNvSpPr txBox="1"/>
          <p:nvPr/>
        </p:nvSpPr>
        <p:spPr>
          <a:xfrm>
            <a:off x="7162800" y="5181600"/>
            <a:ext cx="87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t+2</a:t>
            </a:r>
            <a:endParaRPr lang="en-US" dirty="0"/>
          </a:p>
        </p:txBody>
      </p:sp>
      <p:sp>
        <p:nvSpPr>
          <p:cNvPr id="245" name="TextBox 244"/>
          <p:cNvSpPr txBox="1"/>
          <p:nvPr/>
        </p:nvSpPr>
        <p:spPr>
          <a:xfrm>
            <a:off x="8190585" y="4920734"/>
            <a:ext cx="87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46" name="TextBox 245"/>
          <p:cNvSpPr txBox="1"/>
          <p:nvPr/>
        </p:nvSpPr>
        <p:spPr>
          <a:xfrm>
            <a:off x="1489723" y="2343835"/>
            <a:ext cx="7200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move</a:t>
            </a:r>
            <a:endParaRPr lang="en-US" sz="1500" dirty="0"/>
          </a:p>
        </p:txBody>
      </p:sp>
      <p:sp>
        <p:nvSpPr>
          <p:cNvPr id="247" name="TextBox 246"/>
          <p:cNvSpPr txBox="1"/>
          <p:nvPr/>
        </p:nvSpPr>
        <p:spPr>
          <a:xfrm>
            <a:off x="5385340" y="3810992"/>
            <a:ext cx="7868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more edges</a:t>
            </a:r>
            <a:endParaRPr lang="en-US" sz="1500" dirty="0"/>
          </a:p>
        </p:txBody>
      </p:sp>
      <p:sp>
        <p:nvSpPr>
          <p:cNvPr id="248" name="TextBox 247"/>
          <p:cNvSpPr txBox="1"/>
          <p:nvPr/>
        </p:nvSpPr>
        <p:spPr>
          <a:xfrm>
            <a:off x="7985739" y="1658035"/>
            <a:ext cx="10820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merge</a:t>
            </a:r>
            <a:endParaRPr lang="en-US" sz="1500" dirty="0"/>
          </a:p>
        </p:txBody>
      </p:sp>
      <p:sp>
        <p:nvSpPr>
          <p:cNvPr id="249" name="TextBox 248"/>
          <p:cNvSpPr txBox="1"/>
          <p:nvPr/>
        </p:nvSpPr>
        <p:spPr>
          <a:xfrm>
            <a:off x="3649429" y="5574268"/>
            <a:ext cx="244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Network evolution</a:t>
            </a:r>
            <a:endParaRPr lang="en-US" dirty="0"/>
          </a:p>
        </p:txBody>
      </p:sp>
      <p:grpSp>
        <p:nvGrpSpPr>
          <p:cNvPr id="250" name="Group 249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251" name="Straight Connector 250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25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4" name="Slide Number Placeholder 2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8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9" grpId="0" animBg="1"/>
      <p:bldP spid="240" grpId="0" animBg="1"/>
      <p:bldP spid="241" grpId="0" animBg="1"/>
      <p:bldP spid="242" grpId="0"/>
      <p:bldP spid="243" grpId="0"/>
      <p:bldP spid="244" grpId="0"/>
      <p:bldP spid="245" grpId="0"/>
      <p:bldP spid="246" grpId="0"/>
      <p:bldP spid="247" grpId="0"/>
      <p:bldP spid="248" grpId="0"/>
      <p:bldP spid="24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Quantifying social group evolution (</a:t>
            </a:r>
            <a:r>
              <a:rPr lang="en-US" sz="2800" dirty="0" err="1" smtClean="0"/>
              <a:t>Palla</a:t>
            </a:r>
            <a:r>
              <a:rPr lang="en-US" sz="2800" dirty="0" smtClean="0"/>
              <a:t> et. al – Nature 07)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an algorithm based on clique percolation -&gt; allows to investigate the time dependence of overlapping </a:t>
            </a:r>
            <a:r>
              <a:rPr lang="en-US" dirty="0" err="1" smtClean="0"/>
              <a:t>communties</a:t>
            </a:r>
            <a:endParaRPr lang="en-US" dirty="0" smtClean="0"/>
          </a:p>
          <a:p>
            <a:pPr lvl="1"/>
            <a:r>
              <a:rPr lang="en-US" dirty="0" smtClean="0"/>
              <a:t>Uncover basic relationships characterizing community evolution</a:t>
            </a:r>
          </a:p>
          <a:p>
            <a:pPr lvl="1"/>
            <a:r>
              <a:rPr lang="en-US" dirty="0" smtClean="0"/>
              <a:t>Understand the development and self-optimization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3" y="3962400"/>
            <a:ext cx="8287677" cy="27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9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Fundamental diffs b/w the dynamics of small and large groups</a:t>
            </a:r>
          </a:p>
          <a:p>
            <a:pPr lvl="1"/>
            <a:r>
              <a:rPr lang="en-US" dirty="0" smtClean="0"/>
              <a:t>Large groups persists for longer; capable of dynamically altering their membership</a:t>
            </a:r>
          </a:p>
          <a:p>
            <a:pPr lvl="1"/>
            <a:r>
              <a:rPr lang="en-US" dirty="0" smtClean="0"/>
              <a:t>Small groups: their composition remains unchanged in order to be stable</a:t>
            </a:r>
          </a:p>
          <a:p>
            <a:r>
              <a:rPr lang="en-US" dirty="0" smtClean="0"/>
              <a:t>Knowledge of the time commitment of members to a given community can be used for estimating the community’s lifetime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1355AB6-64B2-4DAF-B8F7-567085147C1A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717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371600"/>
            <a:ext cx="6167438" cy="5029200"/>
          </a:xfrm>
          <a:noFill/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762000" y="1600200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/>
              <a:t>IP address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699" y="1447800"/>
            <a:ext cx="490412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1"/>
            <a:ext cx="4800600" cy="262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" y="3873138"/>
            <a:ext cx="5783741" cy="118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0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68255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33" y="1042987"/>
            <a:ext cx="4360190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4800600" cy="216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8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865281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80" y="2133600"/>
            <a:ext cx="4202519" cy="279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5105400" cy="208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32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Research Problems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00025" y="1374775"/>
            <a:ext cx="8742363" cy="3305175"/>
          </a:xfrm>
        </p:spPr>
        <p:txBody>
          <a:bodyPr/>
          <a:lstStyle/>
          <a:p>
            <a:pPr eaLnBrk="1" hangingPunct="1"/>
            <a:r>
              <a:rPr lang="en-US" dirty="0" smtClean="0"/>
              <a:t>How to update the evolving community structure (CS) without re-computing it</a:t>
            </a:r>
          </a:p>
          <a:p>
            <a:pPr eaLnBrk="1" hangingPunct="1"/>
            <a:r>
              <a:rPr lang="en-US" dirty="0" smtClean="0"/>
              <a:t>Why?</a:t>
            </a:r>
          </a:p>
          <a:p>
            <a:pPr lvl="1" eaLnBrk="1" hangingPunct="1"/>
            <a:r>
              <a:rPr lang="en-US" dirty="0" smtClean="0"/>
              <a:t>Prohibitive computational costs for re-computing</a:t>
            </a:r>
          </a:p>
          <a:p>
            <a:pPr lvl="1" eaLnBrk="1" hangingPunct="1"/>
            <a:r>
              <a:rPr lang="en-US" dirty="0" smtClean="0"/>
              <a:t>Introduce incorrect evolution phenomena</a:t>
            </a:r>
          </a:p>
          <a:p>
            <a:pPr eaLnBrk="1" hangingPunct="1"/>
            <a:r>
              <a:rPr lang="en-US" dirty="0" smtClean="0"/>
              <a:t>How to predict new relationships based on the evolving of 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An Adaptive Model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66800" y="2362200"/>
            <a:ext cx="1676400" cy="1676400"/>
            <a:chOff x="1066800" y="2362200"/>
            <a:chExt cx="1676400" cy="1676400"/>
          </a:xfrm>
        </p:grpSpPr>
        <p:sp>
          <p:nvSpPr>
            <p:cNvPr id="9" name="Oval 8"/>
            <p:cNvSpPr/>
            <p:nvPr/>
          </p:nvSpPr>
          <p:spPr>
            <a:xfrm>
              <a:off x="1295400" y="2667000"/>
              <a:ext cx="4572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18629161">
              <a:off x="1160462" y="3154363"/>
              <a:ext cx="690563" cy="45878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3150030">
              <a:off x="1784350" y="2941638"/>
              <a:ext cx="457200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828800" y="3429000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981200" y="2514600"/>
              <a:ext cx="457200" cy="3048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066800" y="2362200"/>
              <a:ext cx="1676400" cy="1676400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152400" y="1371600"/>
            <a:ext cx="1600200" cy="6096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Input network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200400" y="2667000"/>
            <a:ext cx="2057400" cy="1512888"/>
            <a:chOff x="3200400" y="2666999"/>
            <a:chExt cx="2057400" cy="1512333"/>
          </a:xfrm>
        </p:grpSpPr>
        <p:sp>
          <p:nvSpPr>
            <p:cNvPr id="27" name="Isosceles Triangle 26"/>
            <p:cNvSpPr/>
            <p:nvPr/>
          </p:nvSpPr>
          <p:spPr>
            <a:xfrm>
              <a:off x="3810000" y="2706672"/>
              <a:ext cx="304800" cy="304688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3962400" y="3316049"/>
              <a:ext cx="304800" cy="304688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4343400" y="3011361"/>
              <a:ext cx="304800" cy="304688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57600" y="2666999"/>
              <a:ext cx="1143000" cy="1066409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097" name="TextBox 30"/>
            <p:cNvSpPr txBox="1">
              <a:spLocks noChangeArrowheads="1"/>
            </p:cNvSpPr>
            <p:nvPr/>
          </p:nvSpPr>
          <p:spPr bwMode="auto">
            <a:xfrm>
              <a:off x="3200400" y="3810000"/>
              <a:ext cx="2057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  <a:cs typeface="Arial" charset="0"/>
                </a:rPr>
                <a:t>Network changes</a:t>
              </a: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62000" y="39624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>
                <a:solidFill>
                  <a:srgbClr val="000000"/>
                </a:solidFill>
                <a:cs typeface="Arial" charset="0"/>
              </a:rPr>
              <a:t>Basic communities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90800" y="1371600"/>
            <a:ext cx="12954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Basic CS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1905000" y="4648200"/>
            <a:ext cx="2438400" cy="1970088"/>
            <a:chOff x="1905000" y="4724400"/>
            <a:chExt cx="2438400" cy="1969532"/>
          </a:xfrm>
        </p:grpSpPr>
        <p:sp>
          <p:nvSpPr>
            <p:cNvPr id="35" name="Oval 34"/>
            <p:cNvSpPr/>
            <p:nvPr/>
          </p:nvSpPr>
          <p:spPr>
            <a:xfrm>
              <a:off x="2514600" y="4876757"/>
              <a:ext cx="457200" cy="3047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21369442">
              <a:off x="2339975" y="5516339"/>
              <a:ext cx="690563" cy="4586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3150030">
              <a:off x="3079815" y="5227453"/>
              <a:ext cx="457071" cy="30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429000" y="5638542"/>
              <a:ext cx="457200" cy="45707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09800" y="4724400"/>
              <a:ext cx="1905000" cy="1599748"/>
            </a:xfrm>
            <a:prstGeom prst="ellipse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5092" name="TextBox 48"/>
            <p:cNvSpPr txBox="1">
              <a:spLocks noChangeArrowheads="1"/>
            </p:cNvSpPr>
            <p:nvPr/>
          </p:nvSpPr>
          <p:spPr bwMode="auto">
            <a:xfrm>
              <a:off x="1905000" y="6324600"/>
              <a:ext cx="2438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00"/>
                  </a:solidFill>
                  <a:cs typeface="Arial" charset="0"/>
                </a:rPr>
                <a:t>Updated communities</a:t>
              </a:r>
            </a:p>
          </p:txBody>
        </p:sp>
      </p:grpSp>
      <p:sp>
        <p:nvSpPr>
          <p:cNvPr id="57" name="Right Arrow 56"/>
          <p:cNvSpPr/>
          <p:nvPr/>
        </p:nvSpPr>
        <p:spPr>
          <a:xfrm rot="7301963">
            <a:off x="3611562" y="4260851"/>
            <a:ext cx="5556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Circular Arrow 57"/>
          <p:cNvSpPr/>
          <p:nvPr/>
        </p:nvSpPr>
        <p:spPr>
          <a:xfrm rot="14061913">
            <a:off x="311944" y="3763169"/>
            <a:ext cx="2197100" cy="1944688"/>
          </a:xfrm>
          <a:prstGeom prst="circularArrow">
            <a:avLst>
              <a:gd name="adj1" fmla="val 12500"/>
              <a:gd name="adj2" fmla="val 1700309"/>
              <a:gd name="adj3" fmla="val 20457681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 rot="3536855">
            <a:off x="2025650" y="4327525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 rot="3536855">
            <a:off x="881063" y="2117725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 rot="7301963">
            <a:off x="2468562" y="2127251"/>
            <a:ext cx="55562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5334000" y="1447800"/>
            <a:ext cx="3429000" cy="1676400"/>
            <a:chOff x="990600" y="1025611"/>
            <a:chExt cx="7924800" cy="3698789"/>
          </a:xfrm>
        </p:grpSpPr>
        <p:pic>
          <p:nvPicPr>
            <p:cNvPr id="45073" name="Picture 5" descr="E:\SOFTWARES\Utilities\CodeCogsEqn(2)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810000"/>
              <a:ext cx="51435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6" descr="E:\SOFTWARES\Utilities\CodeCogsEqn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47800"/>
              <a:ext cx="55245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5" name="TextBox 66"/>
            <p:cNvSpPr txBox="1">
              <a:spLocks noChangeArrowheads="1"/>
            </p:cNvSpPr>
            <p:nvPr/>
          </p:nvSpPr>
          <p:spPr bwMode="auto">
            <a:xfrm>
              <a:off x="1752600" y="1161871"/>
              <a:ext cx="304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3000">
                  <a:solidFill>
                    <a:srgbClr val="000000"/>
                  </a:solidFill>
                  <a:cs typeface="Arial" charset="0"/>
                </a:rPr>
                <a:t>:</a:t>
              </a:r>
            </a:p>
          </p:txBody>
        </p:sp>
        <p:sp>
          <p:nvSpPr>
            <p:cNvPr id="45076" name="TextBox 67"/>
            <p:cNvSpPr txBox="1">
              <a:spLocks noChangeArrowheads="1"/>
            </p:cNvSpPr>
            <p:nvPr/>
          </p:nvSpPr>
          <p:spPr bwMode="auto">
            <a:xfrm>
              <a:off x="1752600" y="3524071"/>
              <a:ext cx="304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3000">
                  <a:solidFill>
                    <a:srgbClr val="000000"/>
                  </a:solidFill>
                  <a:cs typeface="Arial" charset="0"/>
                </a:rPr>
                <a:t>:</a:t>
              </a:r>
            </a:p>
          </p:txBody>
        </p:sp>
        <p:pic>
          <p:nvPicPr>
            <p:cNvPr id="45077" name="Picture 7" descr="E:\SOFTWARES\Utilities\CodeCogsEqn(3)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1504950"/>
              <a:ext cx="71945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8" descr="E:\SOFTWARES\Utilities\CodeCogsEqn(4)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1524000"/>
              <a:ext cx="1295400" cy="63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9" descr="E:\SOFTWARES\Utilities\CodeCogsEqn(5)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3886200"/>
              <a:ext cx="1644890" cy="68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0" descr="E:\SOFTWARES\Utilities\CodeCogsEqn(6)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874078"/>
              <a:ext cx="2362200" cy="697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/>
            <p:nvPr/>
          </p:nvCxnSpPr>
          <p:spPr>
            <a:xfrm>
              <a:off x="3657883" y="1754160"/>
              <a:ext cx="3276317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2171446" y="3009858"/>
              <a:ext cx="1600708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7124446" y="3009858"/>
              <a:ext cx="1600708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084" name="Picture 11" descr="E:\SOFTWARES\Utilities\CodeCogsEqn(7)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200400"/>
              <a:ext cx="771525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7" name="Straight Arrow Connector 76"/>
            <p:cNvCxnSpPr/>
            <p:nvPr/>
          </p:nvCxnSpPr>
          <p:spPr>
            <a:xfrm>
              <a:off x="4494390" y="4191999"/>
              <a:ext cx="190782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086" name="Picture 12" descr="E:\SOFTWARES\Utilities\CodeCogsEqn(8)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025611"/>
              <a:ext cx="1219200" cy="59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" name="Content Placeholder 2"/>
          <p:cNvSpPr txBox="1">
            <a:spLocks/>
          </p:cNvSpPr>
          <p:nvPr/>
        </p:nvSpPr>
        <p:spPr bwMode="auto">
          <a:xfrm>
            <a:off x="5562600" y="3505200"/>
            <a:ext cx="3200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rgbClr val="000000"/>
                </a:solidFill>
                <a:latin typeface="Constantia"/>
                <a:cs typeface="Arial" charset="0"/>
              </a:rPr>
              <a:t>Need to handle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Node insertion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Edge insertion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Node removal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Edge removal</a:t>
            </a:r>
          </a:p>
        </p:txBody>
      </p:sp>
      <p:sp>
        <p:nvSpPr>
          <p:cNvPr id="45072" name="Slide Number Placeholder 46"/>
          <p:cNvSpPr>
            <a:spLocks noGrp="1"/>
          </p:cNvSpPr>
          <p:nvPr>
            <p:ph type="sldNum" sz="quarter" idx="12"/>
          </p:nvPr>
        </p:nvSpPr>
        <p:spPr>
          <a:xfrm>
            <a:off x="8534400" y="6565900"/>
            <a:ext cx="609600" cy="52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CAAF8B0-3769-47EB-AC9B-88114E44D02B}" type="slidenum">
              <a:rPr lang="en-US" smtClean="0">
                <a:solidFill>
                  <a:srgbClr val="000000"/>
                </a:solidFill>
                <a:latin typeface="Verdana" pitchFamily="34" charset="0"/>
              </a:rPr>
              <a:pPr/>
              <a:t>54</a:t>
            </a:fld>
            <a:endParaRPr lang="en-US" smtClean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49" name="Straight Connector 48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20770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/>
      <p:bldP spid="20" grpId="0" animBg="1"/>
      <p:bldP spid="57" grpId="0" animBg="1"/>
      <p:bldP spid="61" grpId="0" animBg="1"/>
      <p:bldP spid="62" grpId="0" animBg="1"/>
      <p:bldP spid="63" grpId="0" animBg="1"/>
      <p:bldP spid="8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 in Dynamic </a:t>
            </a:r>
            <a:r>
              <a:rPr lang="en-US" dirty="0"/>
              <a:t>N</a:t>
            </a:r>
            <a:r>
              <a:rPr lang="en-US" dirty="0" smtClean="0"/>
              <a:t>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229600" cy="4754563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GraphScope</a:t>
            </a:r>
            <a:r>
              <a:rPr lang="en-US" sz="2200" dirty="0" smtClean="0"/>
              <a:t> [</a:t>
            </a:r>
            <a:r>
              <a:rPr lang="en-US" sz="2200" dirty="0" smtClean="0">
                <a:solidFill>
                  <a:srgbClr val="0000FF"/>
                </a:solidFill>
              </a:rPr>
              <a:t>J. Sun et al., KDD 2007</a:t>
            </a:r>
            <a:r>
              <a:rPr lang="en-US" sz="2200" dirty="0" smtClean="0"/>
              <a:t>]</a:t>
            </a:r>
          </a:p>
          <a:p>
            <a:r>
              <a:rPr lang="en-US" sz="2200" dirty="0" err="1" smtClean="0"/>
              <a:t>FacetNet</a:t>
            </a:r>
            <a:r>
              <a:rPr lang="en-US" sz="2200" dirty="0" smtClean="0"/>
              <a:t> [</a:t>
            </a:r>
            <a:r>
              <a:rPr lang="en-US" sz="2200" dirty="0">
                <a:solidFill>
                  <a:srgbClr val="0000FF"/>
                </a:solidFill>
              </a:rPr>
              <a:t>Y-R. Lin et al., WWW 2008</a:t>
            </a:r>
            <a:r>
              <a:rPr lang="en-US" sz="2200" dirty="0" smtClean="0"/>
              <a:t>]</a:t>
            </a:r>
          </a:p>
          <a:p>
            <a:r>
              <a:rPr lang="en-US" sz="2200" dirty="0" smtClean="0"/>
              <a:t>Bayesian inference approach [</a:t>
            </a:r>
            <a:r>
              <a:rPr lang="en-US" sz="2200" dirty="0" smtClean="0">
                <a:solidFill>
                  <a:srgbClr val="0000FF"/>
                </a:solidFill>
              </a:rPr>
              <a:t>T. Yang et al., J. Machine Learning, 2010</a:t>
            </a:r>
            <a:r>
              <a:rPr lang="en-US" sz="2200" dirty="0" smtClean="0"/>
              <a:t>]</a:t>
            </a:r>
          </a:p>
          <a:p>
            <a:r>
              <a:rPr lang="en-US" sz="2200" dirty="0" smtClean="0"/>
              <a:t>QCA [</a:t>
            </a:r>
            <a:r>
              <a:rPr lang="en-US" sz="2200" dirty="0" smtClean="0">
                <a:solidFill>
                  <a:srgbClr val="0000FF"/>
                </a:solidFill>
              </a:rPr>
              <a:t>N. P. Nguyen and M.T. Thai, INFOCOM 2011</a:t>
            </a:r>
            <a:r>
              <a:rPr lang="en-US" sz="2200" dirty="0" smtClean="0"/>
              <a:t>]</a:t>
            </a:r>
          </a:p>
          <a:p>
            <a:r>
              <a:rPr lang="en-US" sz="2200" dirty="0" smtClean="0"/>
              <a:t>OSLOM [</a:t>
            </a:r>
            <a:r>
              <a:rPr lang="en-US" sz="2200" dirty="0" smtClean="0">
                <a:solidFill>
                  <a:srgbClr val="0000FF"/>
                </a:solidFill>
              </a:rPr>
              <a:t>A. </a:t>
            </a:r>
            <a:r>
              <a:rPr lang="en-US" sz="2200" dirty="0" err="1" smtClean="0">
                <a:solidFill>
                  <a:srgbClr val="0000FF"/>
                </a:solidFill>
              </a:rPr>
              <a:t>Lancichinetti</a:t>
            </a:r>
            <a:r>
              <a:rPr lang="en-US" sz="2200" dirty="0" smtClean="0">
                <a:solidFill>
                  <a:srgbClr val="0000FF"/>
                </a:solidFill>
              </a:rPr>
              <a:t> et al., </a:t>
            </a:r>
            <a:r>
              <a:rPr lang="en-US" sz="2200" dirty="0" err="1" smtClean="0">
                <a:solidFill>
                  <a:srgbClr val="0000FF"/>
                </a:solidFill>
              </a:rPr>
              <a:t>PLoS</a:t>
            </a:r>
            <a:r>
              <a:rPr lang="en-US" sz="2200" dirty="0" smtClean="0">
                <a:solidFill>
                  <a:srgbClr val="0000FF"/>
                </a:solidFill>
              </a:rPr>
              <a:t> ONE, 2011</a:t>
            </a:r>
            <a:r>
              <a:rPr lang="en-US" sz="2200" dirty="0" smtClean="0"/>
              <a:t>]</a:t>
            </a:r>
            <a:endParaRPr lang="en-US" sz="2200" dirty="0"/>
          </a:p>
          <a:p>
            <a:r>
              <a:rPr lang="en-US" sz="2200" dirty="0" smtClean="0"/>
              <a:t>AFOCS [</a:t>
            </a:r>
            <a:r>
              <a:rPr lang="en-US" sz="2200" dirty="0" smtClean="0">
                <a:solidFill>
                  <a:srgbClr val="0000FF"/>
                </a:solidFill>
              </a:rPr>
              <a:t>Nguyen at el, </a:t>
            </a:r>
            <a:r>
              <a:rPr lang="en-US" sz="2200" dirty="0" err="1" smtClean="0">
                <a:solidFill>
                  <a:srgbClr val="0000FF"/>
                </a:solidFill>
              </a:rPr>
              <a:t>Mobicom</a:t>
            </a:r>
            <a:r>
              <a:rPr lang="en-US" sz="2200" dirty="0" smtClean="0">
                <a:solidFill>
                  <a:srgbClr val="0000FF"/>
                </a:solidFill>
              </a:rPr>
              <a:t> 2011</a:t>
            </a:r>
            <a:r>
              <a:rPr lang="en-US" sz="2200" dirty="0" smtClean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An Adaptive </a:t>
            </a:r>
            <a:r>
              <a:rPr lang="en-US" sz="3600" dirty="0"/>
              <a:t>A</a:t>
            </a:r>
            <a:r>
              <a:rPr lang="en-US" sz="3600" dirty="0" smtClean="0"/>
              <a:t>lgorithm for Overlapping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1066800"/>
            <a:ext cx="4572000" cy="4843981"/>
            <a:chOff x="685800" y="1600200"/>
            <a:chExt cx="4572000" cy="4843981"/>
          </a:xfrm>
        </p:grpSpPr>
        <p:grpSp>
          <p:nvGrpSpPr>
            <p:cNvPr id="47" name="Group 46"/>
            <p:cNvGrpSpPr/>
            <p:nvPr/>
          </p:nvGrpSpPr>
          <p:grpSpPr>
            <a:xfrm>
              <a:off x="685800" y="1600200"/>
              <a:ext cx="4572000" cy="4843981"/>
              <a:chOff x="152400" y="1290771"/>
              <a:chExt cx="5105400" cy="513823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066800" y="2362200"/>
                <a:ext cx="1676400" cy="1676400"/>
                <a:chOff x="1066800" y="2362200"/>
                <a:chExt cx="1676400" cy="1676400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1295400" y="2667000"/>
                  <a:ext cx="457200" cy="3048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8629161">
                  <a:off x="1238755" y="3162906"/>
                  <a:ext cx="690827" cy="459138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 rot="3150030">
                  <a:off x="1784068" y="2781954"/>
                  <a:ext cx="4572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1684020" y="3258439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992629" y="2584034"/>
                  <a:ext cx="457200" cy="304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066800" y="2362200"/>
                  <a:ext cx="1676400" cy="16764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152400" y="1371600"/>
                <a:ext cx="1600200" cy="6096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Input network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3200400" y="2666999"/>
                <a:ext cx="2057400" cy="1512333"/>
                <a:chOff x="3200400" y="2666999"/>
                <a:chExt cx="2057400" cy="1512333"/>
              </a:xfrm>
            </p:grpSpPr>
            <p:sp>
              <p:nvSpPr>
                <p:cNvPr id="28" name="Isosceles Triangle 27"/>
                <p:cNvSpPr/>
                <p:nvPr/>
              </p:nvSpPr>
              <p:spPr>
                <a:xfrm>
                  <a:off x="3810000" y="2706469"/>
                  <a:ext cx="304800" cy="304800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Isosceles Triangle 28"/>
                <p:cNvSpPr/>
                <p:nvPr/>
              </p:nvSpPr>
              <p:spPr>
                <a:xfrm>
                  <a:off x="3962400" y="3316069"/>
                  <a:ext cx="304800" cy="304800"/>
                </a:xfrm>
                <a:prstGeom prst="triangle">
                  <a:avLst/>
                </a:prstGeom>
                <a:solidFill>
                  <a:srgbClr val="92D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>
                  <a:off x="4343400" y="3011269"/>
                  <a:ext cx="304800" cy="304800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657600" y="2666999"/>
                  <a:ext cx="1143000" cy="1066801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3200400" y="3810000"/>
                  <a:ext cx="205740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eaLnBrk="1" hangingPunct="1"/>
                  <a:r>
                    <a:rPr lang="en-US" dirty="0">
                      <a:solidFill>
                        <a:srgbClr val="000000"/>
                      </a:solidFill>
                      <a:cs typeface="Arial" charset="0"/>
                    </a:rPr>
                    <a:t>Network changes</a:t>
                  </a: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762000" y="3962400"/>
                <a:ext cx="24384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en-US" dirty="0">
                    <a:solidFill>
                      <a:srgbClr val="000000"/>
                    </a:solidFill>
                    <a:cs typeface="Arial" charset="0"/>
                  </a:rPr>
                  <a:t>Basic communities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24380" y="1290771"/>
                <a:ext cx="3233420" cy="72746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b="1" dirty="0">
                    <a:solidFill>
                      <a:srgbClr val="FFFFFF"/>
                    </a:solidFill>
                  </a:rPr>
                  <a:t>Phase 1</a:t>
                </a:r>
                <a:r>
                  <a:rPr lang="en-US" dirty="0">
                    <a:solidFill>
                      <a:srgbClr val="FFFFFF"/>
                    </a:solidFill>
                  </a:rPr>
                  <a:t>: Basic CS detection (</a:t>
                </a:r>
                <a:r>
                  <a:rPr lang="en-US" dirty="0">
                    <a:solidFill>
                      <a:srgbClr val="FFFFFF"/>
                    </a:solidFill>
                    <a:sym typeface="Symbol"/>
                  </a:rPr>
                  <a:t></a:t>
                </a:r>
                <a:r>
                  <a:rPr lang="en-US" dirty="0">
                    <a:solidFill>
                      <a:srgbClr val="FFFFFF"/>
                    </a:solidFill>
                  </a:rPr>
                  <a:t>)</a:t>
                </a: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748030" y="4724400"/>
                <a:ext cx="3366770" cy="1704609"/>
                <a:chOff x="748030" y="4724400"/>
                <a:chExt cx="3366770" cy="1704609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928619" y="4928073"/>
                  <a:ext cx="457200" cy="3048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 rot="21369442">
                  <a:off x="2339451" y="5516191"/>
                  <a:ext cx="690827" cy="45913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 rot="3150030">
                  <a:off x="3079468" y="5227136"/>
                  <a:ext cx="4572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130549" y="5413046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209800" y="4724400"/>
                  <a:ext cx="1905000" cy="1600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48030" y="6059677"/>
                  <a:ext cx="243840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eaLnBrk="1" hangingPunct="1"/>
                  <a:r>
                    <a:rPr lang="en-US" dirty="0">
                      <a:solidFill>
                        <a:srgbClr val="000000"/>
                      </a:solidFill>
                      <a:cs typeface="Arial" charset="0"/>
                    </a:rPr>
                    <a:t>Updated communities</a:t>
                  </a:r>
                </a:p>
              </p:txBody>
            </p:sp>
          </p:grpSp>
          <p:sp>
            <p:nvSpPr>
              <p:cNvPr id="42" name="Right Arrow 41"/>
              <p:cNvSpPr/>
              <p:nvPr/>
            </p:nvSpPr>
            <p:spPr>
              <a:xfrm rot="7301963">
                <a:off x="3611809" y="4260481"/>
                <a:ext cx="554948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Circular Arrow 42"/>
              <p:cNvSpPr/>
              <p:nvPr/>
            </p:nvSpPr>
            <p:spPr>
              <a:xfrm rot="14061913">
                <a:off x="311475" y="3763693"/>
                <a:ext cx="2197158" cy="1944368"/>
              </a:xfrm>
              <a:prstGeom prst="circularArrow">
                <a:avLst>
                  <a:gd name="adj1" fmla="val 12500"/>
                  <a:gd name="adj2" fmla="val 1700309"/>
                  <a:gd name="adj3" fmla="val 20457681"/>
                  <a:gd name="adj4" fmla="val 10800000"/>
                  <a:gd name="adj5" fmla="val 12500"/>
                </a:avLst>
              </a:prstGeom>
              <a:solidFill>
                <a:srgbClr val="00B0F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3536855">
                <a:off x="2025573" y="4327092"/>
                <a:ext cx="533043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3536855">
                <a:off x="880600" y="2117292"/>
                <a:ext cx="533043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ight Arrow 45"/>
              <p:cNvSpPr/>
              <p:nvPr/>
            </p:nvSpPr>
            <p:spPr>
              <a:xfrm rot="7301963">
                <a:off x="2402836" y="2143195"/>
                <a:ext cx="554948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Isosceles Triangle 47"/>
            <p:cNvSpPr/>
            <p:nvPr/>
          </p:nvSpPr>
          <p:spPr>
            <a:xfrm>
              <a:off x="2775045" y="5351455"/>
              <a:ext cx="272955" cy="287345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838200" y="2057400"/>
            <a:ext cx="4267200" cy="4114800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67400" y="3124200"/>
            <a:ext cx="2971800" cy="68580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b="1" dirty="0">
                <a:solidFill>
                  <a:srgbClr val="FFFFFF"/>
                </a:solidFill>
              </a:rPr>
              <a:t>Phase 2</a:t>
            </a:r>
            <a:r>
              <a:rPr lang="en-US" dirty="0">
                <a:solidFill>
                  <a:srgbClr val="FFFFFF"/>
                </a:solidFill>
              </a:rPr>
              <a:t>: Adaptive CS update (</a:t>
            </a:r>
            <a:r>
              <a:rPr lang="en-US" dirty="0">
                <a:solidFill>
                  <a:srgbClr val="FFFFFF"/>
                </a:solidFill>
                <a:sym typeface="Symbol"/>
              </a:rPr>
              <a:t>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5105400" y="3352800"/>
            <a:ext cx="762000" cy="1524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5257800" y="1371600"/>
            <a:ext cx="3733800" cy="15240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defRPr/>
            </a:pPr>
            <a:r>
              <a:rPr lang="en-US" sz="2600" b="1" dirty="0">
                <a:solidFill>
                  <a:srgbClr val="00B0F0"/>
                </a:solidFill>
                <a:latin typeface="Constantia"/>
                <a:cs typeface="Arial" charset="0"/>
              </a:rPr>
              <a:t>Our solution: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defRPr/>
            </a:pPr>
            <a:r>
              <a:rPr lang="en-US" sz="2600" b="1" u="sng" dirty="0">
                <a:solidFill>
                  <a:srgbClr val="FF0000"/>
                </a:solidFill>
                <a:cs typeface="Arial" charset="0"/>
              </a:rPr>
              <a:t>AFOCS</a:t>
            </a:r>
            <a:r>
              <a:rPr lang="en-US" sz="2600" b="1" dirty="0">
                <a:solidFill>
                  <a:srgbClr val="FF0000"/>
                </a:solidFill>
                <a:cs typeface="Arial" charset="0"/>
              </a:rPr>
              <a:t>:</a:t>
            </a:r>
            <a:r>
              <a:rPr lang="en-US" sz="2600" b="1" dirty="0">
                <a:solidFill>
                  <a:srgbClr val="00B0F0"/>
                </a:solidFill>
                <a:cs typeface="Arial" charset="0"/>
              </a:rPr>
              <a:t>  </a:t>
            </a:r>
            <a:r>
              <a:rPr lang="en-US" sz="2600" dirty="0">
                <a:solidFill>
                  <a:srgbClr val="00B0F0"/>
                </a:solidFill>
                <a:cs typeface="Arial" charset="0"/>
              </a:rPr>
              <a:t>A 2-phase and limited input dependent framework</a:t>
            </a:r>
          </a:p>
          <a:p>
            <a:pPr marL="274320" indent="-274320" algn="ctr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defRPr/>
            </a:pPr>
            <a:endParaRPr lang="en-US" sz="2600" b="1" dirty="0">
              <a:solidFill>
                <a:srgbClr val="00B0F0"/>
              </a:solidFill>
              <a:latin typeface="Constantia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N. Nguyen and M. T. Thai, ACM </a:t>
            </a:r>
            <a:r>
              <a:rPr lang="en-US" dirty="0" err="1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MobiCom</a:t>
            </a:r>
            <a:r>
              <a:rPr lang="en-US" dirty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 2011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1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7" grpId="0" animBg="1"/>
      <p:bldP spid="58" grpId="0" animBg="1"/>
      <p:bldP spid="5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1: Basic Communities </a:t>
            </a:r>
            <a:r>
              <a:rPr lang="en-US" dirty="0"/>
              <a:t>D</a:t>
            </a:r>
            <a:r>
              <a:rPr lang="en-US" dirty="0" smtClean="0"/>
              <a:t>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19600" cy="1905000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Basic communities</a:t>
            </a:r>
          </a:p>
          <a:p>
            <a:pPr lvl="1"/>
            <a:r>
              <a:rPr lang="en-US" sz="3200" dirty="0" smtClean="0"/>
              <a:t>Dense parts of the networks</a:t>
            </a:r>
          </a:p>
          <a:p>
            <a:pPr lvl="1"/>
            <a:r>
              <a:rPr lang="en-US" sz="3200" dirty="0" smtClean="0"/>
              <a:t>Can possibly overlap</a:t>
            </a:r>
          </a:p>
          <a:p>
            <a:pPr lvl="1"/>
            <a:r>
              <a:rPr lang="en-US" sz="3200" dirty="0" smtClean="0"/>
              <a:t>Bases for adaptive CS update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3352800"/>
            <a:ext cx="5486400" cy="16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indent="-45720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rgbClr val="000000"/>
                </a:solidFill>
                <a:latin typeface="Constantia"/>
                <a:cs typeface="Arial" charset="0"/>
              </a:rPr>
              <a:t>Duties</a:t>
            </a:r>
          </a:p>
          <a:p>
            <a:pPr marL="662940" lvl="1" indent="-342900" eaLnBrk="1" fontAlgn="auto" hangingPunct="1">
              <a:spcBef>
                <a:spcPts val="370"/>
              </a:spcBef>
              <a:spcAft>
                <a:spcPts val="0"/>
              </a:spcAft>
              <a:buSzPct val="85000"/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0000"/>
                </a:solidFill>
                <a:latin typeface="Constantia"/>
                <a:cs typeface="Arial" charset="0"/>
              </a:rPr>
              <a:t>Locates basic communities</a:t>
            </a:r>
          </a:p>
          <a:p>
            <a:pPr marL="662940" lvl="1" indent="-342900" eaLnBrk="1" fontAlgn="auto" hangingPunct="1">
              <a:spcBef>
                <a:spcPts val="370"/>
              </a:spcBef>
              <a:spcAft>
                <a:spcPts val="0"/>
              </a:spcAft>
              <a:buSzPct val="85000"/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srgbClr val="000000"/>
                </a:solidFill>
                <a:latin typeface="Constantia"/>
                <a:cs typeface="Arial" charset="0"/>
              </a:rPr>
              <a:t>Merges them if they are highly overlapped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endParaRPr lang="en-US" sz="2600" dirty="0">
              <a:solidFill>
                <a:srgbClr val="000000"/>
              </a:solidFill>
              <a:latin typeface="Constantia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5105400"/>
            <a:ext cx="1752600" cy="14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953000"/>
            <a:ext cx="233768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5029200" y="1447800"/>
            <a:ext cx="3429000" cy="2971800"/>
            <a:chOff x="228600" y="1752600"/>
            <a:chExt cx="4191000" cy="3429000"/>
          </a:xfrm>
        </p:grpSpPr>
        <p:sp>
          <p:nvSpPr>
            <p:cNvPr id="8" name="Freeform 7"/>
            <p:cNvSpPr/>
            <p:nvPr/>
          </p:nvSpPr>
          <p:spPr>
            <a:xfrm>
              <a:off x="2527098" y="2596576"/>
              <a:ext cx="1892502" cy="1603887"/>
            </a:xfrm>
            <a:custGeom>
              <a:avLst/>
              <a:gdLst>
                <a:gd name="connsiteX0" fmla="*/ 998220 w 2685288"/>
                <a:gd name="connsiteY0" fmla="*/ 99060 h 2209800"/>
                <a:gd name="connsiteX1" fmla="*/ 10668 w 2685288"/>
                <a:gd name="connsiteY1" fmla="*/ 1059180 h 2209800"/>
                <a:gd name="connsiteX2" fmla="*/ 934212 w 2685288"/>
                <a:gd name="connsiteY2" fmla="*/ 2092452 h 2209800"/>
                <a:gd name="connsiteX3" fmla="*/ 2397252 w 2685288"/>
                <a:gd name="connsiteY3" fmla="*/ 1763268 h 2209800"/>
                <a:gd name="connsiteX4" fmla="*/ 2452116 w 2685288"/>
                <a:gd name="connsiteY4" fmla="*/ 464820 h 2209800"/>
                <a:gd name="connsiteX5" fmla="*/ 998220 w 2685288"/>
                <a:gd name="connsiteY5" fmla="*/ 9906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5288" h="2209800">
                  <a:moveTo>
                    <a:pt x="998220" y="99060"/>
                  </a:moveTo>
                  <a:cubicBezTo>
                    <a:pt x="591312" y="198120"/>
                    <a:pt x="21336" y="726948"/>
                    <a:pt x="10668" y="1059180"/>
                  </a:cubicBezTo>
                  <a:cubicBezTo>
                    <a:pt x="0" y="1391412"/>
                    <a:pt x="536448" y="1975104"/>
                    <a:pt x="934212" y="2092452"/>
                  </a:cubicBezTo>
                  <a:cubicBezTo>
                    <a:pt x="1331976" y="2209800"/>
                    <a:pt x="2144268" y="2034540"/>
                    <a:pt x="2397252" y="1763268"/>
                  </a:cubicBezTo>
                  <a:cubicBezTo>
                    <a:pt x="2650236" y="1491996"/>
                    <a:pt x="2685288" y="742188"/>
                    <a:pt x="2452116" y="464820"/>
                  </a:cubicBezTo>
                  <a:cubicBezTo>
                    <a:pt x="2218944" y="187452"/>
                    <a:pt x="1405128" y="0"/>
                    <a:pt x="998220" y="9906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69257" y="1752600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422960" y="3756906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28600" y="2752541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77"/>
            <p:cNvGrpSpPr/>
            <p:nvPr/>
          </p:nvGrpSpPr>
          <p:grpSpPr>
            <a:xfrm>
              <a:off x="1445517" y="1863212"/>
              <a:ext cx="1288877" cy="1106127"/>
              <a:chOff x="3200400" y="457200"/>
              <a:chExt cx="1828800" cy="152400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4" name="Straight Connector 53"/>
              <p:cNvCxnSpPr>
                <a:stCxn id="52" idx="3"/>
                <a:endCxn id="53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Straight Connector 56"/>
              <p:cNvCxnSpPr>
                <a:stCxn id="55" idx="3"/>
                <a:endCxn id="56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56" idx="1"/>
                <a:endCxn id="53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stCxn id="55" idx="1"/>
                <a:endCxn id="52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52" idx="4"/>
                <a:endCxn id="56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55" idx="2"/>
                <a:endCxn id="53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78"/>
            <p:cNvGrpSpPr/>
            <p:nvPr/>
          </p:nvGrpSpPr>
          <p:grpSpPr>
            <a:xfrm>
              <a:off x="317749" y="2914034"/>
              <a:ext cx="1288877" cy="1106127"/>
              <a:chOff x="3200400" y="457200"/>
              <a:chExt cx="1828800" cy="15240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4" name="Straight Connector 43"/>
              <p:cNvCxnSpPr>
                <a:stCxn id="42" idx="3"/>
                <a:endCxn id="43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7" name="Straight Connector 46"/>
              <p:cNvCxnSpPr>
                <a:stCxn id="45" idx="3"/>
                <a:endCxn id="46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6" idx="1"/>
                <a:endCxn id="43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5" idx="1"/>
                <a:endCxn id="42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2" idx="4"/>
                <a:endCxn id="46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45" idx="2"/>
                <a:endCxn id="43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89"/>
            <p:cNvGrpSpPr/>
            <p:nvPr/>
          </p:nvGrpSpPr>
          <p:grpSpPr>
            <a:xfrm>
              <a:off x="1499220" y="3909551"/>
              <a:ext cx="1288877" cy="1106127"/>
              <a:chOff x="3200400" y="457200"/>
              <a:chExt cx="1828800" cy="15240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4" name="Straight Connector 33"/>
              <p:cNvCxnSpPr>
                <a:stCxn id="32" idx="3"/>
                <a:endCxn id="33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7" name="Straight Connector 36"/>
              <p:cNvCxnSpPr>
                <a:stCxn id="35" idx="3"/>
                <a:endCxn id="36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6" idx="1"/>
                <a:endCxn id="33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35" idx="1"/>
                <a:endCxn id="32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32" idx="4"/>
                <a:endCxn id="36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5" idx="2"/>
                <a:endCxn id="33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3164019" y="2803423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626986" y="3356487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/>
            <p:cNvCxnSpPr>
              <a:stCxn id="15" idx="3"/>
              <a:endCxn id="16" idx="7"/>
            </p:cNvCxnSpPr>
            <p:nvPr/>
          </p:nvCxnSpPr>
          <p:spPr>
            <a:xfrm rot="5400000">
              <a:off x="2766922" y="2957536"/>
              <a:ext cx="435742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3969567" y="3024648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200251" y="3854245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/>
            <p:cNvCxnSpPr>
              <a:stCxn id="18" idx="3"/>
              <a:endCxn id="19" idx="7"/>
            </p:cNvCxnSpPr>
            <p:nvPr/>
          </p:nvCxnSpPr>
          <p:spPr>
            <a:xfrm rot="5400000">
              <a:off x="3318062" y="3200886"/>
              <a:ext cx="712275" cy="64304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1"/>
              <a:endCxn id="16" idx="5"/>
            </p:cNvCxnSpPr>
            <p:nvPr/>
          </p:nvCxnSpPr>
          <p:spPr>
            <a:xfrm rot="16200000" flipV="1">
              <a:off x="2812691" y="3464831"/>
              <a:ext cx="380436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8" idx="1"/>
              <a:endCxn id="15" idx="6"/>
            </p:cNvCxnSpPr>
            <p:nvPr/>
          </p:nvCxnSpPr>
          <p:spPr>
            <a:xfrm rot="16200000" flipV="1">
              <a:off x="3587877" y="2641104"/>
              <a:ext cx="162565" cy="65312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5" idx="4"/>
              <a:endCxn id="19" idx="0"/>
            </p:cNvCxnSpPr>
            <p:nvPr/>
          </p:nvCxnSpPr>
          <p:spPr>
            <a:xfrm rot="16200000" flipH="1">
              <a:off x="2828973" y="3393677"/>
              <a:ext cx="884903" cy="3623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4"/>
              <a:endCxn id="25" idx="0"/>
            </p:cNvCxnSpPr>
            <p:nvPr/>
          </p:nvCxnSpPr>
          <p:spPr>
            <a:xfrm rot="5400000">
              <a:off x="3809978" y="3439447"/>
              <a:ext cx="497758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969567" y="3688326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Straight Connector 25"/>
            <p:cNvCxnSpPr>
              <a:stCxn id="19" idx="6"/>
              <a:endCxn id="25" idx="2"/>
            </p:cNvCxnSpPr>
            <p:nvPr/>
          </p:nvCxnSpPr>
          <p:spPr>
            <a:xfrm flipV="1">
              <a:off x="3378831" y="3771285"/>
              <a:ext cx="590736" cy="165919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5" idx="5"/>
              <a:endCxn id="25" idx="1"/>
            </p:cNvCxnSpPr>
            <p:nvPr/>
          </p:nvCxnSpPr>
          <p:spPr>
            <a:xfrm rot="16200000" flipH="1">
              <a:off x="3272292" y="2989197"/>
              <a:ext cx="767581" cy="67927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56" idx="3"/>
              <a:endCxn id="45" idx="7"/>
            </p:cNvCxnSpPr>
            <p:nvPr/>
          </p:nvCxnSpPr>
          <p:spPr>
            <a:xfrm rot="5400000">
              <a:off x="1594832" y="2930685"/>
              <a:ext cx="435742" cy="46446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2" idx="1"/>
              <a:endCxn id="45" idx="5"/>
            </p:cNvCxnSpPr>
            <p:nvPr/>
          </p:nvCxnSpPr>
          <p:spPr>
            <a:xfrm rot="16200000" flipV="1">
              <a:off x="1603567" y="3475014"/>
              <a:ext cx="435742" cy="48193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56" idx="5"/>
              <a:endCxn id="16" idx="1"/>
            </p:cNvCxnSpPr>
            <p:nvPr/>
          </p:nvCxnSpPr>
          <p:spPr>
            <a:xfrm rot="16200000" flipH="1">
              <a:off x="2194302" y="2921949"/>
              <a:ext cx="435742" cy="48193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6" idx="3"/>
              <a:endCxn id="32" idx="7"/>
            </p:cNvCxnSpPr>
            <p:nvPr/>
          </p:nvCxnSpPr>
          <p:spPr>
            <a:xfrm rot="5400000">
              <a:off x="2203038" y="3483749"/>
              <a:ext cx="435742" cy="46446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1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1: Basic Communities </a:t>
            </a:r>
            <a:r>
              <a:rPr lang="en-US" dirty="0"/>
              <a:t>D</a:t>
            </a:r>
            <a:r>
              <a:rPr lang="en-US" dirty="0" smtClean="0"/>
              <a:t>etection</a:t>
            </a:r>
            <a:endParaRPr 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8477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1371600"/>
            <a:ext cx="73152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r>
              <a:rPr lang="en-US" sz="2600" dirty="0">
                <a:solidFill>
                  <a:srgbClr val="000000"/>
                </a:solidFill>
                <a:latin typeface="Constantia"/>
                <a:cs typeface="Arial" charset="0"/>
              </a:rPr>
              <a:t>Locating basic communities: when </a:t>
            </a:r>
            <a:r>
              <a:rPr lang="en-US" sz="2600" b="1" dirty="0">
                <a:solidFill>
                  <a:srgbClr val="FF0000"/>
                </a:solidFill>
                <a:latin typeface="Constantia"/>
                <a:cs typeface="Arial" charset="0"/>
                <a:sym typeface="Symbol"/>
              </a:rPr>
              <a:t>(C)  (C)</a:t>
            </a:r>
            <a:r>
              <a:rPr lang="en-US" sz="2600" b="1" dirty="0">
                <a:solidFill>
                  <a:srgbClr val="FF0000"/>
                </a:solidFill>
                <a:latin typeface="Constantia"/>
                <a:cs typeface="Arial" charset="0"/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819400"/>
            <a:ext cx="1371600" cy="113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886200" y="2971800"/>
            <a:ext cx="37338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defRPr/>
            </a:pPr>
            <a:r>
              <a:rPr lang="en-US" sz="2600" dirty="0">
                <a:solidFill>
                  <a:srgbClr val="000000"/>
                </a:solidFill>
                <a:latin typeface="Constantia"/>
                <a:cs typeface="Arial" charset="0"/>
                <a:sym typeface="Symbol"/>
              </a:rPr>
              <a:t>(C) = 0.9  (C)</a:t>
            </a:r>
            <a:r>
              <a:rPr lang="en-US" sz="2600" dirty="0">
                <a:solidFill>
                  <a:srgbClr val="000000"/>
                </a:solidFill>
                <a:latin typeface="Constantia"/>
                <a:cs typeface="Arial" charset="0"/>
              </a:rPr>
              <a:t> =0.725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2000" y="4114800"/>
            <a:ext cx="5650959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eaLnBrk="1" hangingPunct="1">
              <a:spcBef>
                <a:spcPts val="580"/>
              </a:spcBef>
              <a:buClr>
                <a:srgbClr val="A3B2C1"/>
              </a:buClr>
              <a:buSzPct val="85000"/>
              <a:buFont typeface="Wingdings 2"/>
              <a:buChar char=""/>
            </a:pPr>
            <a:r>
              <a:rPr lang="en-US" sz="2800" dirty="0">
                <a:solidFill>
                  <a:srgbClr val="000000"/>
                </a:solidFill>
                <a:latin typeface="Constantia"/>
                <a:cs typeface="Arial" charset="0"/>
              </a:rPr>
              <a:t>Merging: when </a:t>
            </a:r>
            <a:r>
              <a:rPr lang="en-US" sz="2800" b="1" dirty="0">
                <a:solidFill>
                  <a:srgbClr val="FF0000"/>
                </a:solidFill>
                <a:latin typeface="Constantia"/>
                <a:cs typeface="Arial" charset="0"/>
              </a:rPr>
              <a:t>OS(</a:t>
            </a:r>
            <a:r>
              <a:rPr lang="en-US" sz="2800" b="1" dirty="0" err="1">
                <a:solidFill>
                  <a:srgbClr val="FF0000"/>
                </a:solidFill>
                <a:latin typeface="Constantia"/>
                <a:cs typeface="Arial" charset="0"/>
              </a:rPr>
              <a:t>C</a:t>
            </a:r>
            <a:r>
              <a:rPr lang="en-US" sz="2800" b="1" baseline="-25000" dirty="0" err="1">
                <a:solidFill>
                  <a:srgbClr val="FF0000"/>
                </a:solidFill>
                <a:latin typeface="Constantia"/>
                <a:cs typeface="Arial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Constantia"/>
                <a:cs typeface="Arial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onstantia"/>
                <a:cs typeface="Arial" charset="0"/>
              </a:rPr>
              <a:t>C</a:t>
            </a:r>
            <a:r>
              <a:rPr lang="en-US" sz="2800" b="1" baseline="-25000" dirty="0" err="1">
                <a:solidFill>
                  <a:srgbClr val="FF0000"/>
                </a:solidFill>
                <a:latin typeface="Constantia"/>
                <a:cs typeface="Arial" charset="0"/>
              </a:rPr>
              <a:t>j</a:t>
            </a:r>
            <a:r>
              <a:rPr lang="en-US" sz="2800" b="1" dirty="0">
                <a:solidFill>
                  <a:srgbClr val="FF0000"/>
                </a:solidFill>
                <a:latin typeface="Constantia"/>
                <a:cs typeface="Arial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onstantia"/>
                <a:cs typeface="Arial" charset="0"/>
                <a:sym typeface="Symbol"/>
              </a:rPr>
              <a:t>  </a:t>
            </a:r>
            <a:r>
              <a:rPr lang="en-US" sz="2800" dirty="0">
                <a:solidFill>
                  <a:srgbClr val="000000"/>
                </a:solidFill>
                <a:latin typeface="Constantia"/>
                <a:cs typeface="Arial" charset="0"/>
              </a:rPr>
              <a:t> </a:t>
            </a:r>
            <a:endParaRPr lang="en-US" sz="2600" dirty="0">
              <a:solidFill>
                <a:srgbClr val="000000"/>
              </a:solidFill>
              <a:latin typeface="Constantia"/>
              <a:cs typeface="Arial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724400"/>
            <a:ext cx="233768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648200"/>
            <a:ext cx="4648200" cy="65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343400" y="5410200"/>
            <a:ext cx="4191000" cy="6858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274320" indent="-274320" eaLnBrk="1" hangingPunct="1">
              <a:spcBef>
                <a:spcPts val="580"/>
              </a:spcBef>
              <a:buClr>
                <a:srgbClr val="A3B2C1"/>
              </a:buClr>
              <a:buSzPct val="85000"/>
            </a:pPr>
            <a:r>
              <a:rPr lang="en-US" sz="2800" dirty="0">
                <a:solidFill>
                  <a:srgbClr val="000000"/>
                </a:solidFill>
                <a:cs typeface="Arial" charset="0"/>
              </a:rPr>
              <a:t>OS(</a:t>
            </a:r>
            <a:r>
              <a:rPr lang="en-US" sz="2800" dirty="0" err="1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 sz="2800" baseline="-25000" dirty="0" err="1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 sz="2800" baseline="-25000" dirty="0" err="1">
                <a:solidFill>
                  <a:srgbClr val="000000"/>
                </a:solidFill>
                <a:cs typeface="Arial" charset="0"/>
              </a:rPr>
              <a:t>j</a:t>
            </a:r>
            <a:r>
              <a:rPr lang="en-US" sz="2800" dirty="0">
                <a:solidFill>
                  <a:srgbClr val="000000"/>
                </a:solidFill>
                <a:cs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cs typeface="Arial" charset="0"/>
                <a:sym typeface="Symbol"/>
              </a:rPr>
              <a:t> = 1.027   = 0.75</a:t>
            </a:r>
            <a:r>
              <a:rPr lang="en-US" sz="28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sz="2600" dirty="0">
              <a:solidFill>
                <a:srgbClr val="000000"/>
              </a:solidFill>
              <a:latin typeface="Constanti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3429000" cy="60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84858"/>
            <a:ext cx="3962400" cy="4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9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1: Basic Communities </a:t>
            </a:r>
            <a:r>
              <a:rPr lang="en-US" dirty="0"/>
              <a:t>D</a:t>
            </a:r>
            <a:r>
              <a:rPr lang="en-US" dirty="0" smtClean="0"/>
              <a:t>etection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1"/>
            <a:ext cx="5943600" cy="29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962400"/>
            <a:ext cx="7162800" cy="288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44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33F0F3B-0613-4C9A-853F-3173B37C15D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Community Structure?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Nodes in a community have some common properties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Communities represent some properties of a networks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 social networks, represent social groupings based on interest or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 citation networks, represent related papers on one topic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 metabolic networks, represent cycles and other functional groupings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Adaptive CS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153400" cy="60960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Update network communities when changes are </a:t>
            </a:r>
            <a:r>
              <a:rPr lang="en-US" b="1" i="1" dirty="0" smtClean="0">
                <a:solidFill>
                  <a:srgbClr val="FF0000"/>
                </a:solidFill>
              </a:rPr>
              <a:t>introduced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388659" y="2057400"/>
            <a:ext cx="3259541" cy="3252636"/>
            <a:chOff x="1371600" y="2895600"/>
            <a:chExt cx="3259541" cy="3252636"/>
          </a:xfrm>
        </p:grpSpPr>
        <p:grpSp>
          <p:nvGrpSpPr>
            <p:cNvPr id="4" name="Group 3"/>
            <p:cNvGrpSpPr/>
            <p:nvPr/>
          </p:nvGrpSpPr>
          <p:grpSpPr>
            <a:xfrm>
              <a:off x="1474845" y="3043584"/>
              <a:ext cx="3156296" cy="3104652"/>
              <a:chOff x="437870" y="2362200"/>
              <a:chExt cx="4819931" cy="442276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066800" y="2362200"/>
                <a:ext cx="1676400" cy="1676400"/>
                <a:chOff x="1066800" y="2362200"/>
                <a:chExt cx="1676400" cy="1676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1295400" y="2667000"/>
                  <a:ext cx="457200" cy="3048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8629161">
                  <a:off x="1238755" y="3162906"/>
                  <a:ext cx="690827" cy="459138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 rot="3150030">
                  <a:off x="1784068" y="2781954"/>
                  <a:ext cx="4572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1684020" y="3258439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992629" y="2584034"/>
                  <a:ext cx="457200" cy="3048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066800" y="2362200"/>
                  <a:ext cx="1676400" cy="16764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3045996" y="2666999"/>
                <a:ext cx="2211805" cy="1603369"/>
                <a:chOff x="3045996" y="2666999"/>
                <a:chExt cx="2211805" cy="1603369"/>
              </a:xfrm>
            </p:grpSpPr>
            <p:sp>
              <p:nvSpPr>
                <p:cNvPr id="22" name="Isosceles Triangle 21"/>
                <p:cNvSpPr/>
                <p:nvPr/>
              </p:nvSpPr>
              <p:spPr>
                <a:xfrm>
                  <a:off x="3810000" y="2706469"/>
                  <a:ext cx="304800" cy="304800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Isosceles Triangle 22"/>
                <p:cNvSpPr/>
                <p:nvPr/>
              </p:nvSpPr>
              <p:spPr>
                <a:xfrm>
                  <a:off x="3962400" y="3316069"/>
                  <a:ext cx="304800" cy="304800"/>
                </a:xfrm>
                <a:prstGeom prst="triangle">
                  <a:avLst/>
                </a:prstGeom>
                <a:solidFill>
                  <a:srgbClr val="92D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Isosceles Triangle 23"/>
                <p:cNvSpPr/>
                <p:nvPr/>
              </p:nvSpPr>
              <p:spPr>
                <a:xfrm>
                  <a:off x="4343400" y="3011269"/>
                  <a:ext cx="304800" cy="304800"/>
                </a:xfrm>
                <a:prstGeom prst="triangle">
                  <a:avLst/>
                </a:prstGeom>
                <a:solidFill>
                  <a:srgbClr val="0070C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657600" y="2666999"/>
                  <a:ext cx="1143000" cy="1066801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045996" y="3809999"/>
                  <a:ext cx="2211805" cy="46036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eaLnBrk="1" hangingPunct="1"/>
                  <a:r>
                    <a:rPr lang="en-US" sz="1500" dirty="0">
                      <a:solidFill>
                        <a:srgbClr val="000000"/>
                      </a:solidFill>
                      <a:cs typeface="Arial" charset="0"/>
                    </a:rPr>
                    <a:t>Network changes</a:t>
                  </a: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762000" y="3962400"/>
                <a:ext cx="2438400" cy="4603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en-US" sz="1500" dirty="0">
                    <a:solidFill>
                      <a:srgbClr val="000000"/>
                    </a:solidFill>
                    <a:cs typeface="Arial" charset="0"/>
                  </a:rPr>
                  <a:t>Basic communities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792936" y="4724400"/>
                <a:ext cx="2895599" cy="2060568"/>
                <a:chOff x="1792936" y="4724400"/>
                <a:chExt cx="2895599" cy="2060568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2928619" y="4928073"/>
                  <a:ext cx="457200" cy="3048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21369442">
                  <a:off x="2339451" y="5516191"/>
                  <a:ext cx="690827" cy="45913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3150030">
                  <a:off x="3079468" y="5227136"/>
                  <a:ext cx="457200" cy="3048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130549" y="5413046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2209800" y="4724400"/>
                  <a:ext cx="1905000" cy="1600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792936" y="6324600"/>
                  <a:ext cx="2895599" cy="46036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eaLnBrk="1" hangingPunct="1"/>
                  <a:r>
                    <a:rPr lang="en-US" sz="1500" dirty="0">
                      <a:solidFill>
                        <a:srgbClr val="000000"/>
                      </a:solidFill>
                      <a:cs typeface="Arial" charset="0"/>
                    </a:rPr>
                    <a:t>Updated communities</a:t>
                  </a:r>
                </a:p>
              </p:txBody>
            </p:sp>
          </p:grpSp>
          <p:sp>
            <p:nvSpPr>
              <p:cNvPr id="11" name="Right Arrow 10"/>
              <p:cNvSpPr/>
              <p:nvPr/>
            </p:nvSpPr>
            <p:spPr>
              <a:xfrm rot="7301963">
                <a:off x="3611810" y="4345217"/>
                <a:ext cx="554948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Circular Arrow 11"/>
              <p:cNvSpPr/>
              <p:nvPr/>
            </p:nvSpPr>
            <p:spPr>
              <a:xfrm rot="14061913">
                <a:off x="311475" y="3763693"/>
                <a:ext cx="2197158" cy="1944368"/>
              </a:xfrm>
              <a:prstGeom prst="circularArrow">
                <a:avLst>
                  <a:gd name="adj1" fmla="val 12500"/>
                  <a:gd name="adj2" fmla="val 1700309"/>
                  <a:gd name="adj3" fmla="val 20457681"/>
                  <a:gd name="adj4" fmla="val 10800000"/>
                  <a:gd name="adj5" fmla="val 12500"/>
                </a:avLst>
              </a:prstGeom>
              <a:solidFill>
                <a:srgbClr val="00B0F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>
              <a:xfrm rot="3536855">
                <a:off x="1953351" y="4463233"/>
                <a:ext cx="533042" cy="381000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371600" y="2895600"/>
              <a:ext cx="3259540" cy="3252636"/>
            </a:xfrm>
            <a:prstGeom prst="rect">
              <a:avLst/>
            </a:prstGeom>
            <a:noFill/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181600" y="2767991"/>
            <a:ext cx="3657600" cy="150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000000"/>
                </a:solidFill>
                <a:latin typeface="Constantia"/>
                <a:cs typeface="Arial" charset="0"/>
              </a:rPr>
              <a:t>Need to handle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cs typeface="Arial" charset="0"/>
              </a:rPr>
              <a:t>Adding</a:t>
            </a:r>
            <a:r>
              <a:rPr lang="en-US" sz="2400" kern="0" dirty="0">
                <a:solidFill>
                  <a:srgbClr val="000000"/>
                </a:solidFill>
                <a:latin typeface="Constantia"/>
                <a:cs typeface="Arial" charset="0"/>
              </a:rPr>
              <a:t> a node/edge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>
                <a:solidFill>
                  <a:srgbClr val="000000"/>
                </a:solidFill>
                <a:latin typeface="Constantia"/>
                <a:cs typeface="Arial" charset="0"/>
              </a:rPr>
              <a:t>Removing a node/edge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381000" y="5715000"/>
            <a:ext cx="8229600" cy="914400"/>
          </a:xfrm>
          <a:prstGeom prst="rect">
            <a:avLst/>
          </a:prstGeom>
          <a:noFill/>
          <a:ln w="5080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B0F0"/>
                </a:solidFill>
                <a:cs typeface="Arial" charset="0"/>
              </a:rPr>
              <a:t>+ Locally locate new local communities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B0F0"/>
                </a:solidFill>
                <a:cs typeface="Arial" charset="0"/>
              </a:rPr>
              <a:t>+ Merge them if they highly overlap with current ones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  <p:bldP spid="3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Adding a New </a:t>
            </a:r>
            <a:r>
              <a:rPr lang="en-US" dirty="0"/>
              <a:t>N</a:t>
            </a:r>
            <a:r>
              <a:rPr lang="en-US" dirty="0" smtClean="0"/>
              <a:t>ode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1" y="1219201"/>
            <a:ext cx="1186648" cy="1349147"/>
            <a:chOff x="3505200" y="1447800"/>
            <a:chExt cx="2971799" cy="3200400"/>
          </a:xfrm>
        </p:grpSpPr>
        <p:sp>
          <p:nvSpPr>
            <p:cNvPr id="6" name="Freeform 5"/>
            <p:cNvSpPr/>
            <p:nvPr/>
          </p:nvSpPr>
          <p:spPr>
            <a:xfrm>
              <a:off x="3505200" y="1447800"/>
              <a:ext cx="2971799" cy="3200400"/>
            </a:xfrm>
            <a:custGeom>
              <a:avLst/>
              <a:gdLst>
                <a:gd name="connsiteX0" fmla="*/ 1254252 w 3462528"/>
                <a:gd name="connsiteY0" fmla="*/ 211836 h 3817620"/>
                <a:gd name="connsiteX1" fmla="*/ 284988 w 3462528"/>
                <a:gd name="connsiteY1" fmla="*/ 751332 h 3817620"/>
                <a:gd name="connsiteX2" fmla="*/ 193548 w 3462528"/>
                <a:gd name="connsiteY2" fmla="*/ 2397252 h 3817620"/>
                <a:gd name="connsiteX3" fmla="*/ 1446276 w 3462528"/>
                <a:gd name="connsiteY3" fmla="*/ 3668268 h 3817620"/>
                <a:gd name="connsiteX4" fmla="*/ 2900172 w 3462528"/>
                <a:gd name="connsiteY4" fmla="*/ 3293364 h 3817620"/>
                <a:gd name="connsiteX5" fmla="*/ 3384804 w 3462528"/>
                <a:gd name="connsiteY5" fmla="*/ 1592580 h 3817620"/>
                <a:gd name="connsiteX6" fmla="*/ 2433828 w 3462528"/>
                <a:gd name="connsiteY6" fmla="*/ 230124 h 3817620"/>
                <a:gd name="connsiteX7" fmla="*/ 1254252 w 3462528"/>
                <a:gd name="connsiteY7" fmla="*/ 211836 h 381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2528" h="3817620">
                  <a:moveTo>
                    <a:pt x="1254252" y="211836"/>
                  </a:moveTo>
                  <a:cubicBezTo>
                    <a:pt x="896112" y="298704"/>
                    <a:pt x="461772" y="387096"/>
                    <a:pt x="284988" y="751332"/>
                  </a:cubicBezTo>
                  <a:cubicBezTo>
                    <a:pt x="108204" y="1115568"/>
                    <a:pt x="0" y="1911096"/>
                    <a:pt x="193548" y="2397252"/>
                  </a:cubicBezTo>
                  <a:cubicBezTo>
                    <a:pt x="387096" y="2883408"/>
                    <a:pt x="995172" y="3518916"/>
                    <a:pt x="1446276" y="3668268"/>
                  </a:cubicBezTo>
                  <a:cubicBezTo>
                    <a:pt x="1897380" y="3817620"/>
                    <a:pt x="2577084" y="3639312"/>
                    <a:pt x="2900172" y="3293364"/>
                  </a:cubicBezTo>
                  <a:cubicBezTo>
                    <a:pt x="3223260" y="2947416"/>
                    <a:pt x="3462528" y="2103120"/>
                    <a:pt x="3384804" y="1592580"/>
                  </a:cubicBezTo>
                  <a:cubicBezTo>
                    <a:pt x="3307080" y="1082040"/>
                    <a:pt x="2795016" y="460248"/>
                    <a:pt x="2433828" y="230124"/>
                  </a:cubicBezTo>
                  <a:cubicBezTo>
                    <a:pt x="2072640" y="0"/>
                    <a:pt x="1612392" y="124968"/>
                    <a:pt x="1254252" y="211836"/>
                  </a:cubicBezTo>
                  <a:close/>
                </a:path>
              </a:pathLst>
            </a:custGeom>
            <a:solidFill>
              <a:srgbClr val="00B0F0">
                <a:alpha val="20000"/>
              </a:srgbClr>
            </a:solidFill>
            <a:ln>
              <a:solidFill>
                <a:srgbClr val="00B0F0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064458" y="4054929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678313" y="3046646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235908" y="16383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>
              <a:stCxn id="9" idx="2"/>
              <a:endCxn id="16" idx="7"/>
            </p:cNvCxnSpPr>
            <p:nvPr/>
          </p:nvCxnSpPr>
          <p:spPr>
            <a:xfrm flipH="1">
              <a:off x="4159833" y="1828800"/>
              <a:ext cx="1076075" cy="111220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2"/>
              <a:endCxn id="16" idx="6"/>
            </p:cNvCxnSpPr>
            <p:nvPr/>
          </p:nvCxnSpPr>
          <p:spPr>
            <a:xfrm rot="10800000">
              <a:off x="4210051" y="3075710"/>
              <a:ext cx="1468263" cy="161437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6" idx="5"/>
              <a:endCxn id="7" idx="2"/>
            </p:cNvCxnSpPr>
            <p:nvPr/>
          </p:nvCxnSpPr>
          <p:spPr>
            <a:xfrm>
              <a:off x="4159833" y="3210413"/>
              <a:ext cx="904625" cy="103501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810000" y="3200400"/>
              <a:ext cx="4414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2500" b="1" dirty="0">
                  <a:solidFill>
                    <a:srgbClr val="000000"/>
                  </a:solidFill>
                  <a:cs typeface="Arial" charset="0"/>
                </a:rPr>
                <a:t>u</a:t>
              </a:r>
            </a:p>
          </p:txBody>
        </p:sp>
        <p:cxnSp>
          <p:nvCxnSpPr>
            <p:cNvPr id="14" name="Straight Connector 13"/>
            <p:cNvCxnSpPr>
              <a:stCxn id="9" idx="5"/>
              <a:endCxn id="8" idx="0"/>
            </p:cNvCxnSpPr>
            <p:nvPr/>
          </p:nvCxnSpPr>
          <p:spPr>
            <a:xfrm>
              <a:off x="5528591" y="1963504"/>
              <a:ext cx="321172" cy="10831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" idx="4"/>
              <a:endCxn id="7" idx="7"/>
            </p:cNvCxnSpPr>
            <p:nvPr/>
          </p:nvCxnSpPr>
          <p:spPr>
            <a:xfrm flipH="1">
              <a:off x="5357141" y="3427646"/>
              <a:ext cx="492622" cy="6830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3867150" y="2885209"/>
              <a:ext cx="342900" cy="381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87363" y="1066802"/>
            <a:ext cx="2203836" cy="1338862"/>
            <a:chOff x="609600" y="1077468"/>
            <a:chExt cx="8218932" cy="3992880"/>
          </a:xfrm>
        </p:grpSpPr>
        <p:sp>
          <p:nvSpPr>
            <p:cNvPr id="18" name="Freeform 17"/>
            <p:cNvSpPr/>
            <p:nvPr/>
          </p:nvSpPr>
          <p:spPr>
            <a:xfrm>
              <a:off x="5366004" y="1077468"/>
              <a:ext cx="3462528" cy="3817620"/>
            </a:xfrm>
            <a:custGeom>
              <a:avLst/>
              <a:gdLst>
                <a:gd name="connsiteX0" fmla="*/ 1254252 w 3462528"/>
                <a:gd name="connsiteY0" fmla="*/ 211836 h 3817620"/>
                <a:gd name="connsiteX1" fmla="*/ 284988 w 3462528"/>
                <a:gd name="connsiteY1" fmla="*/ 751332 h 3817620"/>
                <a:gd name="connsiteX2" fmla="*/ 193548 w 3462528"/>
                <a:gd name="connsiteY2" fmla="*/ 2397252 h 3817620"/>
                <a:gd name="connsiteX3" fmla="*/ 1446276 w 3462528"/>
                <a:gd name="connsiteY3" fmla="*/ 3668268 h 3817620"/>
                <a:gd name="connsiteX4" fmla="*/ 2900172 w 3462528"/>
                <a:gd name="connsiteY4" fmla="*/ 3293364 h 3817620"/>
                <a:gd name="connsiteX5" fmla="*/ 3384804 w 3462528"/>
                <a:gd name="connsiteY5" fmla="*/ 1592580 h 3817620"/>
                <a:gd name="connsiteX6" fmla="*/ 2433828 w 3462528"/>
                <a:gd name="connsiteY6" fmla="*/ 230124 h 3817620"/>
                <a:gd name="connsiteX7" fmla="*/ 1254252 w 3462528"/>
                <a:gd name="connsiteY7" fmla="*/ 211836 h 381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2528" h="3817620">
                  <a:moveTo>
                    <a:pt x="1254252" y="211836"/>
                  </a:moveTo>
                  <a:cubicBezTo>
                    <a:pt x="896112" y="298704"/>
                    <a:pt x="461772" y="387096"/>
                    <a:pt x="284988" y="751332"/>
                  </a:cubicBezTo>
                  <a:cubicBezTo>
                    <a:pt x="108204" y="1115568"/>
                    <a:pt x="0" y="1911096"/>
                    <a:pt x="193548" y="2397252"/>
                  </a:cubicBezTo>
                  <a:cubicBezTo>
                    <a:pt x="387096" y="2883408"/>
                    <a:pt x="995172" y="3518916"/>
                    <a:pt x="1446276" y="3668268"/>
                  </a:cubicBezTo>
                  <a:cubicBezTo>
                    <a:pt x="1897380" y="3817620"/>
                    <a:pt x="2577084" y="3639312"/>
                    <a:pt x="2900172" y="3293364"/>
                  </a:cubicBezTo>
                  <a:cubicBezTo>
                    <a:pt x="3223260" y="2947416"/>
                    <a:pt x="3462528" y="2103120"/>
                    <a:pt x="3384804" y="1592580"/>
                  </a:cubicBezTo>
                  <a:cubicBezTo>
                    <a:pt x="3307080" y="1082040"/>
                    <a:pt x="2795016" y="460248"/>
                    <a:pt x="2433828" y="230124"/>
                  </a:cubicBezTo>
                  <a:cubicBezTo>
                    <a:pt x="2072640" y="0"/>
                    <a:pt x="1612392" y="124968"/>
                    <a:pt x="1254252" y="211836"/>
                  </a:cubicBez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09600" y="1524000"/>
              <a:ext cx="2898648" cy="3546348"/>
            </a:xfrm>
            <a:custGeom>
              <a:avLst/>
              <a:gdLst>
                <a:gd name="connsiteX0" fmla="*/ 1714500 w 3092196"/>
                <a:gd name="connsiteY0" fmla="*/ 318516 h 3773424"/>
                <a:gd name="connsiteX1" fmla="*/ 123444 w 3092196"/>
                <a:gd name="connsiteY1" fmla="*/ 1141476 h 3773424"/>
                <a:gd name="connsiteX2" fmla="*/ 973836 w 3092196"/>
                <a:gd name="connsiteY2" fmla="*/ 3454908 h 3773424"/>
                <a:gd name="connsiteX3" fmla="*/ 2967228 w 3092196"/>
                <a:gd name="connsiteY3" fmla="*/ 3052572 h 3773424"/>
                <a:gd name="connsiteX4" fmla="*/ 1714500 w 3092196"/>
                <a:gd name="connsiteY4" fmla="*/ 318516 h 377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2196" h="3773424">
                  <a:moveTo>
                    <a:pt x="1714500" y="318516"/>
                  </a:moveTo>
                  <a:cubicBezTo>
                    <a:pt x="1240536" y="0"/>
                    <a:pt x="246888" y="618744"/>
                    <a:pt x="123444" y="1141476"/>
                  </a:cubicBezTo>
                  <a:cubicBezTo>
                    <a:pt x="0" y="1664208"/>
                    <a:pt x="499872" y="3136392"/>
                    <a:pt x="973836" y="3454908"/>
                  </a:cubicBezTo>
                  <a:cubicBezTo>
                    <a:pt x="1447800" y="3773424"/>
                    <a:pt x="2842260" y="3576828"/>
                    <a:pt x="2967228" y="3052572"/>
                  </a:cubicBezTo>
                  <a:cubicBezTo>
                    <a:pt x="3092196" y="2528316"/>
                    <a:pt x="2188464" y="637032"/>
                    <a:pt x="1714500" y="318516"/>
                  </a:cubicBez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solidFill>
                <a:srgbClr val="00B0F0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54552" y="1228344"/>
              <a:ext cx="3973068" cy="3781044"/>
            </a:xfrm>
            <a:custGeom>
              <a:avLst/>
              <a:gdLst>
                <a:gd name="connsiteX0" fmla="*/ 1722120 w 3973068"/>
                <a:gd name="connsiteY0" fmla="*/ 298704 h 3781044"/>
                <a:gd name="connsiteX1" fmla="*/ 94488 w 3973068"/>
                <a:gd name="connsiteY1" fmla="*/ 1542288 h 3781044"/>
                <a:gd name="connsiteX2" fmla="*/ 1155192 w 3973068"/>
                <a:gd name="connsiteY2" fmla="*/ 3115056 h 3781044"/>
                <a:gd name="connsiteX3" fmla="*/ 3578352 w 3973068"/>
                <a:gd name="connsiteY3" fmla="*/ 3480816 h 3781044"/>
                <a:gd name="connsiteX4" fmla="*/ 3523488 w 3973068"/>
                <a:gd name="connsiteY4" fmla="*/ 1313688 h 3781044"/>
                <a:gd name="connsiteX5" fmla="*/ 2746248 w 3973068"/>
                <a:gd name="connsiteY5" fmla="*/ 170688 h 3781044"/>
                <a:gd name="connsiteX6" fmla="*/ 1722120 w 3973068"/>
                <a:gd name="connsiteY6" fmla="*/ 298704 h 37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3068" h="3781044">
                  <a:moveTo>
                    <a:pt x="1722120" y="298704"/>
                  </a:moveTo>
                  <a:cubicBezTo>
                    <a:pt x="1280160" y="527304"/>
                    <a:pt x="188976" y="1072896"/>
                    <a:pt x="94488" y="1542288"/>
                  </a:cubicBezTo>
                  <a:cubicBezTo>
                    <a:pt x="0" y="2011680"/>
                    <a:pt x="574548" y="2791968"/>
                    <a:pt x="1155192" y="3115056"/>
                  </a:cubicBezTo>
                  <a:cubicBezTo>
                    <a:pt x="1735836" y="3438144"/>
                    <a:pt x="3183636" y="3781044"/>
                    <a:pt x="3578352" y="3480816"/>
                  </a:cubicBezTo>
                  <a:cubicBezTo>
                    <a:pt x="3973068" y="3180588"/>
                    <a:pt x="3662172" y="1865376"/>
                    <a:pt x="3523488" y="1313688"/>
                  </a:cubicBezTo>
                  <a:cubicBezTo>
                    <a:pt x="3384804" y="762000"/>
                    <a:pt x="3046476" y="341376"/>
                    <a:pt x="2746248" y="170688"/>
                  </a:cubicBezTo>
                  <a:cubicBezTo>
                    <a:pt x="2446020" y="0"/>
                    <a:pt x="2164080" y="70104"/>
                    <a:pt x="1722120" y="298704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solidFill>
                <a:srgbClr val="FFFF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019300" y="19812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62000" y="28194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238250" y="4087091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19400" y="4087091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43545" y="3058391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Straight Connector 25"/>
            <p:cNvCxnSpPr>
              <a:stCxn id="21" idx="4"/>
              <a:endCxn id="25" idx="0"/>
            </p:cNvCxnSpPr>
            <p:nvPr/>
          </p:nvCxnSpPr>
          <p:spPr>
            <a:xfrm>
              <a:off x="2190750" y="2362200"/>
              <a:ext cx="24245" cy="6961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2" idx="6"/>
              <a:endCxn id="25" idx="2"/>
            </p:cNvCxnSpPr>
            <p:nvPr/>
          </p:nvCxnSpPr>
          <p:spPr>
            <a:xfrm>
              <a:off x="1104900" y="3009900"/>
              <a:ext cx="938645" cy="23899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5" idx="5"/>
              <a:endCxn id="24" idx="1"/>
            </p:cNvCxnSpPr>
            <p:nvPr/>
          </p:nvCxnSpPr>
          <p:spPr>
            <a:xfrm>
              <a:off x="2336228" y="3383595"/>
              <a:ext cx="533389" cy="7592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5" idx="3"/>
              <a:endCxn id="23" idx="7"/>
            </p:cNvCxnSpPr>
            <p:nvPr/>
          </p:nvCxnSpPr>
          <p:spPr>
            <a:xfrm flipH="1">
              <a:off x="1530933" y="3383595"/>
              <a:ext cx="562829" cy="7592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4" idx="2"/>
              <a:endCxn id="23" idx="6"/>
            </p:cNvCxnSpPr>
            <p:nvPr/>
          </p:nvCxnSpPr>
          <p:spPr>
            <a:xfrm flipH="1">
              <a:off x="1581150" y="4277591"/>
              <a:ext cx="12382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952500" y="3214255"/>
              <a:ext cx="355017" cy="89399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1" idx="2"/>
              <a:endCxn id="22" idx="7"/>
            </p:cNvCxnSpPr>
            <p:nvPr/>
          </p:nvCxnSpPr>
          <p:spPr>
            <a:xfrm flipH="1">
              <a:off x="1054683" y="2171700"/>
              <a:ext cx="964617" cy="70349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4" idx="0"/>
              <a:endCxn id="21" idx="5"/>
            </p:cNvCxnSpPr>
            <p:nvPr/>
          </p:nvCxnSpPr>
          <p:spPr>
            <a:xfrm flipH="1" flipV="1">
              <a:off x="2311983" y="2306404"/>
              <a:ext cx="678867" cy="17806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64" idx="1"/>
              <a:endCxn id="21" idx="6"/>
            </p:cNvCxnSpPr>
            <p:nvPr/>
          </p:nvCxnSpPr>
          <p:spPr>
            <a:xfrm rot="16200000" flipV="1">
              <a:off x="2755132" y="1778769"/>
              <a:ext cx="769305" cy="1555167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6743700" y="25908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810503" y="3976254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743700" y="41910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8286750" y="264795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678313" y="3046646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467603" y="1485522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101201" y="1638300"/>
              <a:ext cx="342900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Straight Connector 42"/>
            <p:cNvCxnSpPr>
              <a:stCxn id="36" idx="4"/>
              <a:endCxn id="38" idx="0"/>
            </p:cNvCxnSpPr>
            <p:nvPr/>
          </p:nvCxnSpPr>
          <p:spPr>
            <a:xfrm rot="5400000">
              <a:off x="6305550" y="3581400"/>
              <a:ext cx="12192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3"/>
              <a:endCxn id="36" idx="7"/>
            </p:cNvCxnSpPr>
            <p:nvPr/>
          </p:nvCxnSpPr>
          <p:spPr>
            <a:xfrm rot="5400000">
              <a:off x="6859167" y="1987943"/>
              <a:ext cx="835870" cy="481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6" idx="1"/>
              <a:endCxn id="42" idx="5"/>
            </p:cNvCxnSpPr>
            <p:nvPr/>
          </p:nvCxnSpPr>
          <p:spPr>
            <a:xfrm rot="16200000" flipV="1">
              <a:off x="6252355" y="2105033"/>
              <a:ext cx="683092" cy="40003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7" idx="1"/>
              <a:endCxn id="36" idx="5"/>
            </p:cNvCxnSpPr>
            <p:nvPr/>
          </p:nvCxnSpPr>
          <p:spPr>
            <a:xfrm rot="16200000" flipV="1">
              <a:off x="6890529" y="3061858"/>
              <a:ext cx="1116046" cy="8243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2" idx="4"/>
              <a:endCxn id="38" idx="1"/>
            </p:cNvCxnSpPr>
            <p:nvPr/>
          </p:nvCxnSpPr>
          <p:spPr>
            <a:xfrm rot="16200000" flipH="1">
              <a:off x="5419536" y="2872415"/>
              <a:ext cx="2227496" cy="5212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1" idx="4"/>
              <a:endCxn id="37" idx="0"/>
            </p:cNvCxnSpPr>
            <p:nvPr/>
          </p:nvCxnSpPr>
          <p:spPr>
            <a:xfrm rot="16200000" flipH="1">
              <a:off x="6755637" y="2749938"/>
              <a:ext cx="2109732" cy="3429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9" idx="2"/>
              <a:endCxn id="36" idx="6"/>
            </p:cNvCxnSpPr>
            <p:nvPr/>
          </p:nvCxnSpPr>
          <p:spPr>
            <a:xfrm rot="10800000">
              <a:off x="7086600" y="2781300"/>
              <a:ext cx="1200150" cy="571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9" idx="3"/>
              <a:endCxn id="38" idx="7"/>
            </p:cNvCxnSpPr>
            <p:nvPr/>
          </p:nvCxnSpPr>
          <p:spPr>
            <a:xfrm rot="5400000">
              <a:off x="7049854" y="2959683"/>
              <a:ext cx="1273642" cy="13005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9" idx="1"/>
              <a:endCxn id="42" idx="6"/>
            </p:cNvCxnSpPr>
            <p:nvPr/>
          </p:nvCxnSpPr>
          <p:spPr>
            <a:xfrm rot="16200000" flipV="1">
              <a:off x="6953061" y="1319840"/>
              <a:ext cx="874946" cy="189286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2" idx="2"/>
              <a:endCxn id="64" idx="0"/>
            </p:cNvCxnSpPr>
            <p:nvPr/>
          </p:nvCxnSpPr>
          <p:spPr>
            <a:xfrm rot="10800000" flipV="1">
              <a:off x="4038601" y="1828799"/>
              <a:ext cx="2062601" cy="105640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0" idx="2"/>
              <a:endCxn id="64" idx="6"/>
            </p:cNvCxnSpPr>
            <p:nvPr/>
          </p:nvCxnSpPr>
          <p:spPr>
            <a:xfrm rot="10800000">
              <a:off x="4210051" y="3075710"/>
              <a:ext cx="1468263" cy="161437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64" idx="5"/>
              <a:endCxn id="38" idx="2"/>
            </p:cNvCxnSpPr>
            <p:nvPr/>
          </p:nvCxnSpPr>
          <p:spPr>
            <a:xfrm rot="16200000" flipH="1">
              <a:off x="4866223" y="2504022"/>
              <a:ext cx="1171087" cy="2583867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36" idx="2"/>
              <a:endCxn id="64" idx="7"/>
            </p:cNvCxnSpPr>
            <p:nvPr/>
          </p:nvCxnSpPr>
          <p:spPr>
            <a:xfrm rot="10800000" flipV="1">
              <a:off x="4159834" y="2781299"/>
              <a:ext cx="2583867" cy="159705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581400" y="3200400"/>
              <a:ext cx="44144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2500" b="1" dirty="0">
                  <a:solidFill>
                    <a:srgbClr val="000000"/>
                  </a:solidFill>
                  <a:cs typeface="Arial" charset="0"/>
                </a:rPr>
                <a:t>u</a:t>
              </a:r>
            </a:p>
          </p:txBody>
        </p:sp>
        <p:cxnSp>
          <p:nvCxnSpPr>
            <p:cNvPr id="57" name="Straight Connector 56"/>
            <p:cNvCxnSpPr>
              <a:stCxn id="21" idx="3"/>
              <a:endCxn id="23" idx="0"/>
            </p:cNvCxnSpPr>
            <p:nvPr/>
          </p:nvCxnSpPr>
          <p:spPr>
            <a:xfrm flipH="1">
              <a:off x="1409700" y="2306404"/>
              <a:ext cx="659817" cy="17806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2" idx="3"/>
              <a:endCxn id="40" idx="0"/>
            </p:cNvCxnSpPr>
            <p:nvPr/>
          </p:nvCxnSpPr>
          <p:spPr>
            <a:xfrm rot="5400000">
              <a:off x="5459020" y="2354248"/>
              <a:ext cx="1083142" cy="3016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1" idx="2"/>
              <a:endCxn id="42" idx="7"/>
            </p:cNvCxnSpPr>
            <p:nvPr/>
          </p:nvCxnSpPr>
          <p:spPr>
            <a:xfrm rot="10800000" flipV="1">
              <a:off x="6393885" y="1676022"/>
              <a:ext cx="1073719" cy="18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40" idx="4"/>
              <a:endCxn id="38" idx="2"/>
            </p:cNvCxnSpPr>
            <p:nvPr/>
          </p:nvCxnSpPr>
          <p:spPr>
            <a:xfrm rot="16200000" flipH="1">
              <a:off x="5819804" y="3457604"/>
              <a:ext cx="953854" cy="8939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1" idx="5"/>
              <a:endCxn id="39" idx="1"/>
            </p:cNvCxnSpPr>
            <p:nvPr/>
          </p:nvCxnSpPr>
          <p:spPr>
            <a:xfrm rot="16200000" flipH="1">
              <a:off x="7602116" y="1968895"/>
              <a:ext cx="893020" cy="5766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7" idx="3"/>
              <a:endCxn id="38" idx="6"/>
            </p:cNvCxnSpPr>
            <p:nvPr/>
          </p:nvCxnSpPr>
          <p:spPr>
            <a:xfrm rot="5400000">
              <a:off x="7433639" y="3954419"/>
              <a:ext cx="80042" cy="7741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39" idx="4"/>
              <a:endCxn id="37" idx="7"/>
            </p:cNvCxnSpPr>
            <p:nvPr/>
          </p:nvCxnSpPr>
          <p:spPr>
            <a:xfrm rot="5400000">
              <a:off x="7779143" y="3352993"/>
              <a:ext cx="1003100" cy="3550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3867150" y="2885209"/>
              <a:ext cx="342900" cy="381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86401" y="1143000"/>
            <a:ext cx="2562266" cy="1227797"/>
            <a:chOff x="2438400" y="3717124"/>
            <a:chExt cx="4110861" cy="1921676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3717124"/>
              <a:ext cx="4110861" cy="1921676"/>
              <a:chOff x="2057400" y="4100129"/>
              <a:chExt cx="5175673" cy="2224471"/>
            </a:xfrm>
          </p:grpSpPr>
          <p:sp>
            <p:nvSpPr>
              <p:cNvPr id="65" name="Freeform 64"/>
              <p:cNvSpPr/>
              <p:nvPr/>
            </p:nvSpPr>
            <p:spPr>
              <a:xfrm>
                <a:off x="2842295" y="4405645"/>
                <a:ext cx="1653505" cy="1690355"/>
              </a:xfrm>
              <a:custGeom>
                <a:avLst/>
                <a:gdLst>
                  <a:gd name="connsiteX0" fmla="*/ 484177 w 2625755"/>
                  <a:gd name="connsiteY0" fmla="*/ 115114 h 3034152"/>
                  <a:gd name="connsiteX1" fmla="*/ 70520 w 2625755"/>
                  <a:gd name="connsiteY1" fmla="*/ 300171 h 3034152"/>
                  <a:gd name="connsiteX2" fmla="*/ 114063 w 2625755"/>
                  <a:gd name="connsiteY2" fmla="*/ 1867714 h 3034152"/>
                  <a:gd name="connsiteX3" fmla="*/ 1169977 w 2625755"/>
                  <a:gd name="connsiteY3" fmla="*/ 3032485 h 3034152"/>
                  <a:gd name="connsiteX4" fmla="*/ 2617777 w 2625755"/>
                  <a:gd name="connsiteY4" fmla="*/ 1617342 h 3034152"/>
                  <a:gd name="connsiteX5" fmla="*/ 484177 w 2625755"/>
                  <a:gd name="connsiteY5" fmla="*/ 115114 h 303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5755" h="3034152">
                    <a:moveTo>
                      <a:pt x="484177" y="115114"/>
                    </a:moveTo>
                    <a:cubicBezTo>
                      <a:pt x="59634" y="-104415"/>
                      <a:pt x="132206" y="8071"/>
                      <a:pt x="70520" y="300171"/>
                    </a:cubicBezTo>
                    <a:cubicBezTo>
                      <a:pt x="8834" y="592271"/>
                      <a:pt x="-69180" y="1412328"/>
                      <a:pt x="114063" y="1867714"/>
                    </a:cubicBezTo>
                    <a:cubicBezTo>
                      <a:pt x="297306" y="2323100"/>
                      <a:pt x="752691" y="3074214"/>
                      <a:pt x="1169977" y="3032485"/>
                    </a:cubicBezTo>
                    <a:cubicBezTo>
                      <a:pt x="1587263" y="2990756"/>
                      <a:pt x="2732077" y="2105385"/>
                      <a:pt x="2617777" y="1617342"/>
                    </a:cubicBezTo>
                    <a:cubicBezTo>
                      <a:pt x="2503477" y="1129299"/>
                      <a:pt x="908720" y="334643"/>
                      <a:pt x="484177" y="115114"/>
                    </a:cubicBezTo>
                    <a:close/>
                  </a:path>
                </a:pathLst>
              </a:custGeom>
              <a:solidFill>
                <a:srgbClr val="00B050">
                  <a:alpha val="50000"/>
                </a:srgbClr>
              </a:solidFill>
              <a:ln>
                <a:solidFill>
                  <a:srgbClr val="00B050">
                    <a:alpha val="4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2057400" y="4100129"/>
                <a:ext cx="5175673" cy="2224471"/>
                <a:chOff x="609600" y="1077468"/>
                <a:chExt cx="8218932" cy="3992880"/>
              </a:xfrm>
            </p:grpSpPr>
            <p:sp>
              <p:nvSpPr>
                <p:cNvPr id="67" name="Freeform 66"/>
                <p:cNvSpPr/>
                <p:nvPr/>
              </p:nvSpPr>
              <p:spPr>
                <a:xfrm>
                  <a:off x="5366004" y="1077468"/>
                  <a:ext cx="3462528" cy="3817620"/>
                </a:xfrm>
                <a:custGeom>
                  <a:avLst/>
                  <a:gdLst>
                    <a:gd name="connsiteX0" fmla="*/ 1254252 w 3462528"/>
                    <a:gd name="connsiteY0" fmla="*/ 211836 h 3817620"/>
                    <a:gd name="connsiteX1" fmla="*/ 284988 w 3462528"/>
                    <a:gd name="connsiteY1" fmla="*/ 751332 h 3817620"/>
                    <a:gd name="connsiteX2" fmla="*/ 193548 w 3462528"/>
                    <a:gd name="connsiteY2" fmla="*/ 2397252 h 3817620"/>
                    <a:gd name="connsiteX3" fmla="*/ 1446276 w 3462528"/>
                    <a:gd name="connsiteY3" fmla="*/ 3668268 h 3817620"/>
                    <a:gd name="connsiteX4" fmla="*/ 2900172 w 3462528"/>
                    <a:gd name="connsiteY4" fmla="*/ 3293364 h 3817620"/>
                    <a:gd name="connsiteX5" fmla="*/ 3384804 w 3462528"/>
                    <a:gd name="connsiteY5" fmla="*/ 1592580 h 3817620"/>
                    <a:gd name="connsiteX6" fmla="*/ 2433828 w 3462528"/>
                    <a:gd name="connsiteY6" fmla="*/ 230124 h 3817620"/>
                    <a:gd name="connsiteX7" fmla="*/ 1254252 w 3462528"/>
                    <a:gd name="connsiteY7" fmla="*/ 211836 h 381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62528" h="3817620">
                      <a:moveTo>
                        <a:pt x="1254252" y="211836"/>
                      </a:moveTo>
                      <a:cubicBezTo>
                        <a:pt x="896112" y="298704"/>
                        <a:pt x="461772" y="387096"/>
                        <a:pt x="284988" y="751332"/>
                      </a:cubicBezTo>
                      <a:cubicBezTo>
                        <a:pt x="108204" y="1115568"/>
                        <a:pt x="0" y="1911096"/>
                        <a:pt x="193548" y="2397252"/>
                      </a:cubicBezTo>
                      <a:cubicBezTo>
                        <a:pt x="387096" y="2883408"/>
                        <a:pt x="995172" y="3518916"/>
                        <a:pt x="1446276" y="3668268"/>
                      </a:cubicBezTo>
                      <a:cubicBezTo>
                        <a:pt x="1897380" y="3817620"/>
                        <a:pt x="2577084" y="3639312"/>
                        <a:pt x="2900172" y="3293364"/>
                      </a:cubicBezTo>
                      <a:cubicBezTo>
                        <a:pt x="3223260" y="2947416"/>
                        <a:pt x="3462528" y="2103120"/>
                        <a:pt x="3384804" y="1592580"/>
                      </a:cubicBezTo>
                      <a:cubicBezTo>
                        <a:pt x="3307080" y="1082040"/>
                        <a:pt x="2795016" y="460248"/>
                        <a:pt x="2433828" y="230124"/>
                      </a:cubicBezTo>
                      <a:cubicBezTo>
                        <a:pt x="2072640" y="0"/>
                        <a:pt x="1612392" y="124968"/>
                        <a:pt x="1254252" y="211836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609600" y="1524000"/>
                  <a:ext cx="2898648" cy="3546348"/>
                </a:xfrm>
                <a:custGeom>
                  <a:avLst/>
                  <a:gdLst>
                    <a:gd name="connsiteX0" fmla="*/ 1714500 w 3092196"/>
                    <a:gd name="connsiteY0" fmla="*/ 318516 h 3773424"/>
                    <a:gd name="connsiteX1" fmla="*/ 123444 w 3092196"/>
                    <a:gd name="connsiteY1" fmla="*/ 1141476 h 3773424"/>
                    <a:gd name="connsiteX2" fmla="*/ 973836 w 3092196"/>
                    <a:gd name="connsiteY2" fmla="*/ 3454908 h 3773424"/>
                    <a:gd name="connsiteX3" fmla="*/ 2967228 w 3092196"/>
                    <a:gd name="connsiteY3" fmla="*/ 3052572 h 3773424"/>
                    <a:gd name="connsiteX4" fmla="*/ 1714500 w 3092196"/>
                    <a:gd name="connsiteY4" fmla="*/ 318516 h 3773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2196" h="3773424">
                      <a:moveTo>
                        <a:pt x="1714500" y="318516"/>
                      </a:moveTo>
                      <a:cubicBezTo>
                        <a:pt x="1240536" y="0"/>
                        <a:pt x="246888" y="618744"/>
                        <a:pt x="123444" y="1141476"/>
                      </a:cubicBezTo>
                      <a:cubicBezTo>
                        <a:pt x="0" y="1664208"/>
                        <a:pt x="499872" y="3136392"/>
                        <a:pt x="973836" y="3454908"/>
                      </a:cubicBezTo>
                      <a:cubicBezTo>
                        <a:pt x="1447800" y="3773424"/>
                        <a:pt x="2842260" y="3576828"/>
                        <a:pt x="2967228" y="3052572"/>
                      </a:cubicBezTo>
                      <a:cubicBezTo>
                        <a:pt x="3092196" y="2528316"/>
                        <a:pt x="2188464" y="637032"/>
                        <a:pt x="1714500" y="318516"/>
                      </a:cubicBezTo>
                      <a:close/>
                    </a:path>
                  </a:pathLst>
                </a:custGeom>
                <a:solidFill>
                  <a:srgbClr val="00B0F0">
                    <a:alpha val="25000"/>
                  </a:srgbClr>
                </a:solidFill>
                <a:ln>
                  <a:solidFill>
                    <a:srgbClr val="00B0F0">
                      <a:alpha val="2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3654552" y="1228344"/>
                  <a:ext cx="3973068" cy="3781044"/>
                </a:xfrm>
                <a:custGeom>
                  <a:avLst/>
                  <a:gdLst>
                    <a:gd name="connsiteX0" fmla="*/ 1722120 w 3973068"/>
                    <a:gd name="connsiteY0" fmla="*/ 298704 h 3781044"/>
                    <a:gd name="connsiteX1" fmla="*/ 94488 w 3973068"/>
                    <a:gd name="connsiteY1" fmla="*/ 1542288 h 3781044"/>
                    <a:gd name="connsiteX2" fmla="*/ 1155192 w 3973068"/>
                    <a:gd name="connsiteY2" fmla="*/ 3115056 h 3781044"/>
                    <a:gd name="connsiteX3" fmla="*/ 3578352 w 3973068"/>
                    <a:gd name="connsiteY3" fmla="*/ 3480816 h 3781044"/>
                    <a:gd name="connsiteX4" fmla="*/ 3523488 w 3973068"/>
                    <a:gd name="connsiteY4" fmla="*/ 1313688 h 3781044"/>
                    <a:gd name="connsiteX5" fmla="*/ 2746248 w 3973068"/>
                    <a:gd name="connsiteY5" fmla="*/ 170688 h 3781044"/>
                    <a:gd name="connsiteX6" fmla="*/ 1722120 w 3973068"/>
                    <a:gd name="connsiteY6" fmla="*/ 298704 h 3781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73068" h="3781044">
                      <a:moveTo>
                        <a:pt x="1722120" y="298704"/>
                      </a:moveTo>
                      <a:cubicBezTo>
                        <a:pt x="1280160" y="527304"/>
                        <a:pt x="188976" y="1072896"/>
                        <a:pt x="94488" y="1542288"/>
                      </a:cubicBezTo>
                      <a:cubicBezTo>
                        <a:pt x="0" y="2011680"/>
                        <a:pt x="574548" y="2791968"/>
                        <a:pt x="1155192" y="3115056"/>
                      </a:cubicBezTo>
                      <a:cubicBezTo>
                        <a:pt x="1735836" y="3438144"/>
                        <a:pt x="3183636" y="3781044"/>
                        <a:pt x="3578352" y="3480816"/>
                      </a:cubicBezTo>
                      <a:cubicBezTo>
                        <a:pt x="3973068" y="3180588"/>
                        <a:pt x="3662172" y="1865376"/>
                        <a:pt x="3523488" y="1313688"/>
                      </a:cubicBezTo>
                      <a:cubicBezTo>
                        <a:pt x="3384804" y="762000"/>
                        <a:pt x="3046476" y="341376"/>
                        <a:pt x="2746248" y="170688"/>
                      </a:cubicBezTo>
                      <a:cubicBezTo>
                        <a:pt x="2446020" y="0"/>
                        <a:pt x="2164080" y="70104"/>
                        <a:pt x="1722120" y="298704"/>
                      </a:cubicBezTo>
                      <a:close/>
                    </a:path>
                  </a:pathLst>
                </a:custGeom>
                <a:solidFill>
                  <a:srgbClr val="FFFF00">
                    <a:alpha val="40000"/>
                  </a:srgbClr>
                </a:solidFill>
                <a:ln>
                  <a:solidFill>
                    <a:srgbClr val="FFFF0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2019300" y="198120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762000" y="281940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238250" y="4087091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2819400" y="4087091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2043545" y="3058391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75" name="Straight Connector 74"/>
                <p:cNvCxnSpPr>
                  <a:stCxn id="70" idx="4"/>
                  <a:endCxn id="74" idx="0"/>
                </p:cNvCxnSpPr>
                <p:nvPr/>
              </p:nvCxnSpPr>
              <p:spPr>
                <a:xfrm>
                  <a:off x="2190750" y="2362200"/>
                  <a:ext cx="24245" cy="69619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stCxn id="113" idx="2"/>
                  <a:endCxn id="74" idx="6"/>
                </p:cNvCxnSpPr>
                <p:nvPr/>
              </p:nvCxnSpPr>
              <p:spPr>
                <a:xfrm rot="10800000" flipV="1">
                  <a:off x="2386446" y="3075709"/>
                  <a:ext cx="1480705" cy="17318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71" idx="6"/>
                  <a:endCxn id="74" idx="2"/>
                </p:cNvCxnSpPr>
                <p:nvPr/>
              </p:nvCxnSpPr>
              <p:spPr>
                <a:xfrm>
                  <a:off x="1104900" y="3009900"/>
                  <a:ext cx="938645" cy="23899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74" idx="5"/>
                  <a:endCxn id="73" idx="1"/>
                </p:cNvCxnSpPr>
                <p:nvPr/>
              </p:nvCxnSpPr>
              <p:spPr>
                <a:xfrm>
                  <a:off x="2336228" y="3383595"/>
                  <a:ext cx="533389" cy="7592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stCxn id="74" idx="3"/>
                  <a:endCxn id="72" idx="7"/>
                </p:cNvCxnSpPr>
                <p:nvPr/>
              </p:nvCxnSpPr>
              <p:spPr>
                <a:xfrm flipH="1">
                  <a:off x="1530933" y="3383595"/>
                  <a:ext cx="562829" cy="7592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3" idx="2"/>
                  <a:endCxn id="72" idx="6"/>
                </p:cNvCxnSpPr>
                <p:nvPr/>
              </p:nvCxnSpPr>
              <p:spPr>
                <a:xfrm flipH="1">
                  <a:off x="1581150" y="4277591"/>
                  <a:ext cx="123825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 flipV="1">
                  <a:off x="952500" y="3214255"/>
                  <a:ext cx="355017" cy="89399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stCxn id="70" idx="2"/>
                  <a:endCxn id="71" idx="7"/>
                </p:cNvCxnSpPr>
                <p:nvPr/>
              </p:nvCxnSpPr>
              <p:spPr>
                <a:xfrm flipH="1">
                  <a:off x="1054683" y="2171700"/>
                  <a:ext cx="964617" cy="70349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3" idx="0"/>
                  <a:endCxn id="70" idx="5"/>
                </p:cNvCxnSpPr>
                <p:nvPr/>
              </p:nvCxnSpPr>
              <p:spPr>
                <a:xfrm flipH="1" flipV="1">
                  <a:off x="2311983" y="2306404"/>
                  <a:ext cx="678867" cy="17806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stCxn id="113" idx="1"/>
                  <a:endCxn id="70" idx="6"/>
                </p:cNvCxnSpPr>
                <p:nvPr/>
              </p:nvCxnSpPr>
              <p:spPr>
                <a:xfrm rot="16200000" flipV="1">
                  <a:off x="2755132" y="1778769"/>
                  <a:ext cx="769305" cy="155516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Oval 84"/>
                <p:cNvSpPr/>
                <p:nvPr/>
              </p:nvSpPr>
              <p:spPr>
                <a:xfrm>
                  <a:off x="6743700" y="259080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7810503" y="3976254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6743700" y="419100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8286750" y="264795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5678313" y="3046646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7467603" y="1485522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6101201" y="1638300"/>
                  <a:ext cx="342900" cy="381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92" name="Straight Connector 91"/>
                <p:cNvCxnSpPr>
                  <a:stCxn id="85" idx="4"/>
                  <a:endCxn id="87" idx="0"/>
                </p:cNvCxnSpPr>
                <p:nvPr/>
              </p:nvCxnSpPr>
              <p:spPr>
                <a:xfrm rot="5400000">
                  <a:off x="6305550" y="3581400"/>
                  <a:ext cx="12192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>
                  <a:stCxn id="90" idx="3"/>
                  <a:endCxn id="85" idx="7"/>
                </p:cNvCxnSpPr>
                <p:nvPr/>
              </p:nvCxnSpPr>
              <p:spPr>
                <a:xfrm rot="5400000">
                  <a:off x="6859167" y="1987943"/>
                  <a:ext cx="835870" cy="48143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>
                  <a:stCxn id="85" idx="1"/>
                  <a:endCxn id="91" idx="5"/>
                </p:cNvCxnSpPr>
                <p:nvPr/>
              </p:nvCxnSpPr>
              <p:spPr>
                <a:xfrm rot="16200000" flipV="1">
                  <a:off x="6252355" y="2105033"/>
                  <a:ext cx="683092" cy="4000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>
                  <a:stCxn id="86" idx="1"/>
                  <a:endCxn id="85" idx="5"/>
                </p:cNvCxnSpPr>
                <p:nvPr/>
              </p:nvCxnSpPr>
              <p:spPr>
                <a:xfrm rot="16200000" flipV="1">
                  <a:off x="6890529" y="3061858"/>
                  <a:ext cx="1116046" cy="82433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>
                  <a:stCxn id="91" idx="4"/>
                  <a:endCxn id="87" idx="1"/>
                </p:cNvCxnSpPr>
                <p:nvPr/>
              </p:nvCxnSpPr>
              <p:spPr>
                <a:xfrm rot="16200000" flipH="1">
                  <a:off x="5419536" y="2872415"/>
                  <a:ext cx="2227496" cy="52126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>
                  <a:stCxn id="90" idx="4"/>
                  <a:endCxn id="86" idx="0"/>
                </p:cNvCxnSpPr>
                <p:nvPr/>
              </p:nvCxnSpPr>
              <p:spPr>
                <a:xfrm rot="16200000" flipH="1">
                  <a:off x="6755637" y="2749938"/>
                  <a:ext cx="2109732" cy="3429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>
                  <a:stCxn id="88" idx="2"/>
                  <a:endCxn id="85" idx="6"/>
                </p:cNvCxnSpPr>
                <p:nvPr/>
              </p:nvCxnSpPr>
              <p:spPr>
                <a:xfrm rot="10800000">
                  <a:off x="7086600" y="2781300"/>
                  <a:ext cx="1200150" cy="571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>
                  <a:stCxn id="88" idx="3"/>
                  <a:endCxn id="87" idx="7"/>
                </p:cNvCxnSpPr>
                <p:nvPr/>
              </p:nvCxnSpPr>
              <p:spPr>
                <a:xfrm rot="5400000">
                  <a:off x="7049854" y="2959683"/>
                  <a:ext cx="1273642" cy="13005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>
                  <a:stCxn id="88" idx="1"/>
                  <a:endCxn id="91" idx="6"/>
                </p:cNvCxnSpPr>
                <p:nvPr/>
              </p:nvCxnSpPr>
              <p:spPr>
                <a:xfrm rot="16200000" flipV="1">
                  <a:off x="6953061" y="1319840"/>
                  <a:ext cx="874946" cy="189286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>
                  <a:stCxn id="91" idx="2"/>
                  <a:endCxn id="113" idx="0"/>
                </p:cNvCxnSpPr>
                <p:nvPr/>
              </p:nvCxnSpPr>
              <p:spPr>
                <a:xfrm rot="10800000" flipV="1">
                  <a:off x="4038601" y="1828799"/>
                  <a:ext cx="2062601" cy="10564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>
                  <a:stCxn id="89" idx="2"/>
                  <a:endCxn id="113" idx="6"/>
                </p:cNvCxnSpPr>
                <p:nvPr/>
              </p:nvCxnSpPr>
              <p:spPr>
                <a:xfrm rot="10800000">
                  <a:off x="4210051" y="3075710"/>
                  <a:ext cx="1468263" cy="16143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>
                  <a:stCxn id="113" idx="5"/>
                  <a:endCxn id="87" idx="2"/>
                </p:cNvCxnSpPr>
                <p:nvPr/>
              </p:nvCxnSpPr>
              <p:spPr>
                <a:xfrm rot="16200000" flipH="1">
                  <a:off x="4866223" y="2504022"/>
                  <a:ext cx="1171087" cy="258386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>
                  <a:stCxn id="85" idx="2"/>
                  <a:endCxn id="113" idx="7"/>
                </p:cNvCxnSpPr>
                <p:nvPr/>
              </p:nvCxnSpPr>
              <p:spPr>
                <a:xfrm rot="10800000" flipV="1">
                  <a:off x="4159834" y="2781299"/>
                  <a:ext cx="2583867" cy="15970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Box 104"/>
                <p:cNvSpPr txBox="1"/>
                <p:nvPr/>
              </p:nvSpPr>
              <p:spPr>
                <a:xfrm>
                  <a:off x="3901952" y="3200400"/>
                  <a:ext cx="441448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2500" b="1" dirty="0">
                      <a:solidFill>
                        <a:srgbClr val="000000"/>
                      </a:solidFill>
                      <a:cs typeface="Arial" charset="0"/>
                    </a:rPr>
                    <a:t>u</a:t>
                  </a:r>
                </a:p>
              </p:txBody>
            </p:sp>
            <p:cxnSp>
              <p:nvCxnSpPr>
                <p:cNvPr id="106" name="Straight Connector 105"/>
                <p:cNvCxnSpPr>
                  <a:stCxn id="70" idx="3"/>
                  <a:endCxn id="72" idx="0"/>
                </p:cNvCxnSpPr>
                <p:nvPr/>
              </p:nvCxnSpPr>
              <p:spPr>
                <a:xfrm flipH="1">
                  <a:off x="1409700" y="2306404"/>
                  <a:ext cx="659817" cy="178068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>
                  <a:stCxn id="91" idx="3"/>
                  <a:endCxn id="89" idx="0"/>
                </p:cNvCxnSpPr>
                <p:nvPr/>
              </p:nvCxnSpPr>
              <p:spPr>
                <a:xfrm rot="5400000">
                  <a:off x="5459020" y="2354248"/>
                  <a:ext cx="1083142" cy="30165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>
                  <a:stCxn id="90" idx="2"/>
                  <a:endCxn id="91" idx="7"/>
                </p:cNvCxnSpPr>
                <p:nvPr/>
              </p:nvCxnSpPr>
              <p:spPr>
                <a:xfrm rot="10800000" flipV="1">
                  <a:off x="6393885" y="1676022"/>
                  <a:ext cx="1073719" cy="1807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>
                  <a:stCxn id="89" idx="4"/>
                  <a:endCxn id="87" idx="2"/>
                </p:cNvCxnSpPr>
                <p:nvPr/>
              </p:nvCxnSpPr>
              <p:spPr>
                <a:xfrm rot="16200000" flipH="1">
                  <a:off x="5819804" y="3457604"/>
                  <a:ext cx="953854" cy="89393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>
                  <a:stCxn id="90" idx="5"/>
                  <a:endCxn id="88" idx="1"/>
                </p:cNvCxnSpPr>
                <p:nvPr/>
              </p:nvCxnSpPr>
              <p:spPr>
                <a:xfrm rot="16200000" flipH="1">
                  <a:off x="7602116" y="1968895"/>
                  <a:ext cx="893020" cy="57668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>
                  <a:stCxn id="86" idx="3"/>
                  <a:endCxn id="87" idx="6"/>
                </p:cNvCxnSpPr>
                <p:nvPr/>
              </p:nvCxnSpPr>
              <p:spPr>
                <a:xfrm rot="5400000">
                  <a:off x="7433639" y="3954419"/>
                  <a:ext cx="80042" cy="77412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>
                  <a:stCxn id="88" idx="4"/>
                  <a:endCxn id="86" idx="7"/>
                </p:cNvCxnSpPr>
                <p:nvPr/>
              </p:nvCxnSpPr>
              <p:spPr>
                <a:xfrm rot="5400000">
                  <a:off x="7779143" y="3352993"/>
                  <a:ext cx="1003100" cy="35501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/>
                <p:cNvSpPr/>
                <p:nvPr/>
              </p:nvSpPr>
              <p:spPr>
                <a:xfrm>
                  <a:off x="3867150" y="2885209"/>
                  <a:ext cx="342900" cy="381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114" name="Straight Connector 113"/>
            <p:cNvCxnSpPr>
              <a:stCxn id="113" idx="3"/>
              <a:endCxn id="73" idx="7"/>
            </p:cNvCxnSpPr>
            <p:nvPr/>
          </p:nvCxnSpPr>
          <p:spPr>
            <a:xfrm flipH="1">
              <a:off x="3690066" y="4743659"/>
              <a:ext cx="402779" cy="448776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116" name="Straight Connector 115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65771"/>
            <a:ext cx="533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19" y="2865771"/>
            <a:ext cx="4862237" cy="40447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0" y="4343399"/>
            <a:ext cx="5429250" cy="1362075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7898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Adding a New </a:t>
            </a:r>
            <a:r>
              <a:rPr lang="en-US" dirty="0"/>
              <a:t>E</a:t>
            </a:r>
            <a:r>
              <a:rPr lang="en-US" dirty="0" smtClean="0"/>
              <a:t>dge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68236" y="1566245"/>
            <a:ext cx="3167488" cy="1512395"/>
            <a:chOff x="1666973" y="2819400"/>
            <a:chExt cx="4200427" cy="2362200"/>
          </a:xfrm>
        </p:grpSpPr>
        <p:sp>
          <p:nvSpPr>
            <p:cNvPr id="21" name="Freeform 20"/>
            <p:cNvSpPr/>
            <p:nvPr/>
          </p:nvSpPr>
          <p:spPr>
            <a:xfrm>
              <a:off x="2902600" y="2819400"/>
              <a:ext cx="2964800" cy="2357863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1666973" y="2911208"/>
              <a:ext cx="2413965" cy="2270392"/>
            </a:xfrm>
            <a:custGeom>
              <a:avLst/>
              <a:gdLst>
                <a:gd name="connsiteX0" fmla="*/ 1010412 w 2842260"/>
                <a:gd name="connsiteY0" fmla="*/ 38100 h 2478024"/>
                <a:gd name="connsiteX1" fmla="*/ 96012 w 2842260"/>
                <a:gd name="connsiteY1" fmla="*/ 760476 h 2478024"/>
                <a:gd name="connsiteX2" fmla="*/ 434340 w 2842260"/>
                <a:gd name="connsiteY2" fmla="*/ 2241804 h 2478024"/>
                <a:gd name="connsiteX3" fmla="*/ 1805940 w 2842260"/>
                <a:gd name="connsiteY3" fmla="*/ 2177796 h 2478024"/>
                <a:gd name="connsiteX4" fmla="*/ 2711196 w 2842260"/>
                <a:gd name="connsiteY4" fmla="*/ 989076 h 2478024"/>
                <a:gd name="connsiteX5" fmla="*/ 1010412 w 2842260"/>
                <a:gd name="connsiteY5" fmla="*/ 38100 h 24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2260" h="2478024">
                  <a:moveTo>
                    <a:pt x="1010412" y="38100"/>
                  </a:moveTo>
                  <a:cubicBezTo>
                    <a:pt x="574548" y="0"/>
                    <a:pt x="192024" y="393192"/>
                    <a:pt x="96012" y="760476"/>
                  </a:cubicBezTo>
                  <a:cubicBezTo>
                    <a:pt x="0" y="1127760"/>
                    <a:pt x="149352" y="2005584"/>
                    <a:pt x="434340" y="2241804"/>
                  </a:cubicBezTo>
                  <a:cubicBezTo>
                    <a:pt x="719328" y="2478024"/>
                    <a:pt x="1426464" y="2386584"/>
                    <a:pt x="1805940" y="2177796"/>
                  </a:cubicBezTo>
                  <a:cubicBezTo>
                    <a:pt x="2185416" y="1969008"/>
                    <a:pt x="2842260" y="1347216"/>
                    <a:pt x="2711196" y="989076"/>
                  </a:cubicBezTo>
                  <a:cubicBezTo>
                    <a:pt x="2580132" y="630936"/>
                    <a:pt x="1446276" y="76200"/>
                    <a:pt x="1010412" y="3810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319728" y="3133811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828800" y="3770903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201323" y="4532903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200400" y="4419600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317947" y="3048000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25523" y="3583395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724400" y="4685303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Connector 29"/>
            <p:cNvCxnSpPr>
              <a:stCxn id="24" idx="5"/>
              <a:endCxn id="26" idx="1"/>
            </p:cNvCxnSpPr>
            <p:nvPr/>
          </p:nvCxnSpPr>
          <p:spPr>
            <a:xfrm>
              <a:off x="2031158" y="3999397"/>
              <a:ext cx="1203961" cy="4594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3" idx="5"/>
              <a:endCxn id="26" idx="0"/>
            </p:cNvCxnSpPr>
            <p:nvPr/>
          </p:nvCxnSpPr>
          <p:spPr>
            <a:xfrm>
              <a:off x="2522086" y="3362305"/>
              <a:ext cx="796853" cy="10572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3" idx="6"/>
              <a:endCxn id="52" idx="1"/>
            </p:cNvCxnSpPr>
            <p:nvPr/>
          </p:nvCxnSpPr>
          <p:spPr>
            <a:xfrm>
              <a:off x="2556804" y="3267659"/>
              <a:ext cx="805218" cy="4407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4" idx="4"/>
              <a:endCxn id="25" idx="1"/>
            </p:cNvCxnSpPr>
            <p:nvPr/>
          </p:nvCxnSpPr>
          <p:spPr>
            <a:xfrm>
              <a:off x="1947339" y="4038600"/>
              <a:ext cx="288703" cy="53350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25" idx="6"/>
              <a:endCxn id="26" idx="3"/>
            </p:cNvCxnSpPr>
            <p:nvPr/>
          </p:nvCxnSpPr>
          <p:spPr>
            <a:xfrm flipV="1">
              <a:off x="2438400" y="4648094"/>
              <a:ext cx="796719" cy="1865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24" idx="6"/>
              <a:endCxn id="52" idx="2"/>
            </p:cNvCxnSpPr>
            <p:nvPr/>
          </p:nvCxnSpPr>
          <p:spPr>
            <a:xfrm flipV="1">
              <a:off x="2065877" y="3803054"/>
              <a:ext cx="1261426" cy="10169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4" idx="0"/>
              <a:endCxn id="23" idx="2"/>
            </p:cNvCxnSpPr>
            <p:nvPr/>
          </p:nvCxnSpPr>
          <p:spPr>
            <a:xfrm flipV="1">
              <a:off x="1947339" y="3267660"/>
              <a:ext cx="372389" cy="5032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2" idx="3"/>
              <a:endCxn id="26" idx="0"/>
            </p:cNvCxnSpPr>
            <p:nvPr/>
          </p:nvCxnSpPr>
          <p:spPr>
            <a:xfrm flipH="1">
              <a:off x="3318939" y="3897699"/>
              <a:ext cx="43083" cy="521901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3" idx="4"/>
              <a:endCxn id="25" idx="0"/>
            </p:cNvCxnSpPr>
            <p:nvPr/>
          </p:nvCxnSpPr>
          <p:spPr>
            <a:xfrm flipH="1">
              <a:off x="2319862" y="3401508"/>
              <a:ext cx="118405" cy="11313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7" idx="6"/>
              <a:endCxn id="28" idx="1"/>
            </p:cNvCxnSpPr>
            <p:nvPr/>
          </p:nvCxnSpPr>
          <p:spPr>
            <a:xfrm>
              <a:off x="4555024" y="3181849"/>
              <a:ext cx="805218" cy="44074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" idx="4"/>
              <a:endCxn id="29" idx="7"/>
            </p:cNvCxnSpPr>
            <p:nvPr/>
          </p:nvCxnSpPr>
          <p:spPr>
            <a:xfrm flipH="1">
              <a:off x="4926758" y="3851092"/>
              <a:ext cx="517304" cy="8734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51" idx="5"/>
              <a:endCxn id="29" idx="1"/>
            </p:cNvCxnSpPr>
            <p:nvPr/>
          </p:nvCxnSpPr>
          <p:spPr>
            <a:xfrm>
              <a:off x="4308681" y="4038494"/>
              <a:ext cx="450438" cy="6860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7" idx="5"/>
              <a:endCxn id="29" idx="0"/>
            </p:cNvCxnSpPr>
            <p:nvPr/>
          </p:nvCxnSpPr>
          <p:spPr>
            <a:xfrm>
              <a:off x="4520305" y="3276494"/>
              <a:ext cx="322634" cy="14088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7" idx="3"/>
              <a:endCxn id="26" idx="7"/>
            </p:cNvCxnSpPr>
            <p:nvPr/>
          </p:nvCxnSpPr>
          <p:spPr>
            <a:xfrm flipH="1">
              <a:off x="3402758" y="3276494"/>
              <a:ext cx="949908" cy="11823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52" idx="7"/>
              <a:endCxn id="27" idx="2"/>
            </p:cNvCxnSpPr>
            <p:nvPr/>
          </p:nvCxnSpPr>
          <p:spPr>
            <a:xfrm flipV="1">
              <a:off x="3529661" y="3181849"/>
              <a:ext cx="788286" cy="5265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52" idx="6"/>
              <a:endCxn id="51" idx="2"/>
            </p:cNvCxnSpPr>
            <p:nvPr/>
          </p:nvCxnSpPr>
          <p:spPr>
            <a:xfrm>
              <a:off x="3564380" y="3803054"/>
              <a:ext cx="541943" cy="14079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7" idx="4"/>
              <a:endCxn id="51" idx="0"/>
            </p:cNvCxnSpPr>
            <p:nvPr/>
          </p:nvCxnSpPr>
          <p:spPr>
            <a:xfrm flipH="1">
              <a:off x="4224862" y="3315697"/>
              <a:ext cx="211624" cy="4943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51" idx="6"/>
              <a:endCxn id="28" idx="2"/>
            </p:cNvCxnSpPr>
            <p:nvPr/>
          </p:nvCxnSpPr>
          <p:spPr>
            <a:xfrm flipV="1">
              <a:off x="4343400" y="3717244"/>
              <a:ext cx="982123" cy="2266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6" idx="5"/>
              <a:endCxn id="28" idx="3"/>
            </p:cNvCxnSpPr>
            <p:nvPr/>
          </p:nvCxnSpPr>
          <p:spPr>
            <a:xfrm flipV="1">
              <a:off x="3402758" y="3811889"/>
              <a:ext cx="1957484" cy="8362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26" idx="5"/>
              <a:endCxn id="29" idx="3"/>
            </p:cNvCxnSpPr>
            <p:nvPr/>
          </p:nvCxnSpPr>
          <p:spPr>
            <a:xfrm>
              <a:off x="3402758" y="4648094"/>
              <a:ext cx="1356361" cy="26570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51" idx="3"/>
              <a:endCxn id="26" idx="6"/>
            </p:cNvCxnSpPr>
            <p:nvPr/>
          </p:nvCxnSpPr>
          <p:spPr>
            <a:xfrm flipH="1">
              <a:off x="3437477" y="4038494"/>
              <a:ext cx="703565" cy="5149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4106323" y="3810000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327303" y="3669205"/>
              <a:ext cx="237077" cy="267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26112" y="1638658"/>
            <a:ext cx="3046288" cy="1561742"/>
            <a:chOff x="3037332" y="545592"/>
            <a:chExt cx="5116068" cy="2654808"/>
          </a:xfrm>
        </p:grpSpPr>
        <p:sp>
          <p:nvSpPr>
            <p:cNvPr id="54" name="Freeform 53"/>
            <p:cNvSpPr/>
            <p:nvPr/>
          </p:nvSpPr>
          <p:spPr>
            <a:xfrm>
              <a:off x="5486400" y="609600"/>
              <a:ext cx="2667000" cy="2590800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37332" y="545592"/>
              <a:ext cx="2372868" cy="2478024"/>
            </a:xfrm>
            <a:custGeom>
              <a:avLst/>
              <a:gdLst>
                <a:gd name="connsiteX0" fmla="*/ 1010412 w 2842260"/>
                <a:gd name="connsiteY0" fmla="*/ 38100 h 2478024"/>
                <a:gd name="connsiteX1" fmla="*/ 96012 w 2842260"/>
                <a:gd name="connsiteY1" fmla="*/ 760476 h 2478024"/>
                <a:gd name="connsiteX2" fmla="*/ 434340 w 2842260"/>
                <a:gd name="connsiteY2" fmla="*/ 2241804 h 2478024"/>
                <a:gd name="connsiteX3" fmla="*/ 1805940 w 2842260"/>
                <a:gd name="connsiteY3" fmla="*/ 2177796 h 2478024"/>
                <a:gd name="connsiteX4" fmla="*/ 2711196 w 2842260"/>
                <a:gd name="connsiteY4" fmla="*/ 989076 h 2478024"/>
                <a:gd name="connsiteX5" fmla="*/ 1010412 w 2842260"/>
                <a:gd name="connsiteY5" fmla="*/ 38100 h 24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2260" h="2478024">
                  <a:moveTo>
                    <a:pt x="1010412" y="38100"/>
                  </a:moveTo>
                  <a:cubicBezTo>
                    <a:pt x="574548" y="0"/>
                    <a:pt x="192024" y="393192"/>
                    <a:pt x="96012" y="760476"/>
                  </a:cubicBezTo>
                  <a:cubicBezTo>
                    <a:pt x="0" y="1127760"/>
                    <a:pt x="149352" y="2005584"/>
                    <a:pt x="434340" y="2241804"/>
                  </a:cubicBezTo>
                  <a:cubicBezTo>
                    <a:pt x="719328" y="2478024"/>
                    <a:pt x="1426464" y="2386584"/>
                    <a:pt x="1805940" y="2177796"/>
                  </a:cubicBezTo>
                  <a:cubicBezTo>
                    <a:pt x="2185416" y="1969008"/>
                    <a:pt x="2842260" y="1347216"/>
                    <a:pt x="2711196" y="989076"/>
                  </a:cubicBezTo>
                  <a:cubicBezTo>
                    <a:pt x="2580132" y="630936"/>
                    <a:pt x="1446276" y="76200"/>
                    <a:pt x="1010412" y="3810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3962400" y="8031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200400" y="13365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429000" y="23271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343400" y="24033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6324600" y="7269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620000" y="13365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62800" y="24033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63" name="Straight Connector 62"/>
            <p:cNvCxnSpPr>
              <a:stCxn id="57" idx="5"/>
              <a:endCxn id="59" idx="1"/>
            </p:cNvCxnSpPr>
            <p:nvPr/>
          </p:nvCxnSpPr>
          <p:spPr>
            <a:xfrm rot="16200000" flipH="1">
              <a:off x="3498663" y="1558611"/>
              <a:ext cx="851274" cy="9274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56" idx="4"/>
              <a:endCxn id="59" idx="0"/>
            </p:cNvCxnSpPr>
            <p:nvPr/>
          </p:nvCxnSpPr>
          <p:spPr>
            <a:xfrm rot="16200000" flipH="1">
              <a:off x="3657600" y="1565148"/>
              <a:ext cx="129540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56" idx="6"/>
              <a:endCxn id="81" idx="1"/>
            </p:cNvCxnSpPr>
            <p:nvPr/>
          </p:nvCxnSpPr>
          <p:spPr>
            <a:xfrm>
              <a:off x="4267200" y="955548"/>
              <a:ext cx="5780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7" idx="4"/>
              <a:endCxn id="58" idx="1"/>
            </p:cNvCxnSpPr>
            <p:nvPr/>
          </p:nvCxnSpPr>
          <p:spPr>
            <a:xfrm rot="16200000" flipH="1">
              <a:off x="3048000" y="1946147"/>
              <a:ext cx="730437" cy="120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8" idx="6"/>
              <a:endCxn id="59" idx="2"/>
            </p:cNvCxnSpPr>
            <p:nvPr/>
          </p:nvCxnSpPr>
          <p:spPr>
            <a:xfrm>
              <a:off x="3733800" y="2479548"/>
              <a:ext cx="6096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7" idx="6"/>
              <a:endCxn id="81" idx="2"/>
            </p:cNvCxnSpPr>
            <p:nvPr/>
          </p:nvCxnSpPr>
          <p:spPr>
            <a:xfrm>
              <a:off x="3505200" y="1488948"/>
              <a:ext cx="12954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57" idx="7"/>
              <a:endCxn id="56" idx="2"/>
            </p:cNvCxnSpPr>
            <p:nvPr/>
          </p:nvCxnSpPr>
          <p:spPr>
            <a:xfrm rot="5400000" flipH="1" flipV="1">
              <a:off x="3498663" y="917449"/>
              <a:ext cx="4256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81" idx="3"/>
              <a:endCxn id="59" idx="7"/>
            </p:cNvCxnSpPr>
            <p:nvPr/>
          </p:nvCxnSpPr>
          <p:spPr>
            <a:xfrm rot="5400000">
              <a:off x="4336863" y="1939611"/>
              <a:ext cx="775074" cy="241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56" idx="3"/>
              <a:endCxn id="58" idx="0"/>
            </p:cNvCxnSpPr>
            <p:nvPr/>
          </p:nvCxnSpPr>
          <p:spPr>
            <a:xfrm rot="5400000">
              <a:off x="3162301" y="1482411"/>
              <a:ext cx="1263837" cy="425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0" idx="6"/>
              <a:endCxn id="61" idx="1"/>
            </p:cNvCxnSpPr>
            <p:nvPr/>
          </p:nvCxnSpPr>
          <p:spPr>
            <a:xfrm>
              <a:off x="6629400" y="879348"/>
              <a:ext cx="10352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1" idx="4"/>
              <a:endCxn id="62" idx="7"/>
            </p:cNvCxnSpPr>
            <p:nvPr/>
          </p:nvCxnSpPr>
          <p:spPr>
            <a:xfrm rot="5400000">
              <a:off x="7194364" y="1869948"/>
              <a:ext cx="806637" cy="349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0" idx="5"/>
              <a:endCxn id="62" idx="0"/>
            </p:cNvCxnSpPr>
            <p:nvPr/>
          </p:nvCxnSpPr>
          <p:spPr>
            <a:xfrm rot="16200000" flipH="1">
              <a:off x="6241863" y="1330010"/>
              <a:ext cx="1416237" cy="730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0" idx="3"/>
              <a:endCxn id="80" idx="1"/>
            </p:cNvCxnSpPr>
            <p:nvPr/>
          </p:nvCxnSpPr>
          <p:spPr>
            <a:xfrm rot="5400000">
              <a:off x="5334000" y="1565148"/>
              <a:ext cx="1613274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81" idx="5"/>
              <a:endCxn id="80" idx="1"/>
            </p:cNvCxnSpPr>
            <p:nvPr/>
          </p:nvCxnSpPr>
          <p:spPr>
            <a:xfrm rot="16200000" flipH="1">
              <a:off x="5022663" y="1711011"/>
              <a:ext cx="927474" cy="851274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81" idx="7"/>
              <a:endCxn id="60" idx="2"/>
            </p:cNvCxnSpPr>
            <p:nvPr/>
          </p:nvCxnSpPr>
          <p:spPr>
            <a:xfrm rot="5400000" flipH="1" flipV="1">
              <a:off x="5403663" y="536449"/>
              <a:ext cx="578037" cy="1263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0" idx="7"/>
              <a:endCxn id="61" idx="3"/>
            </p:cNvCxnSpPr>
            <p:nvPr/>
          </p:nvCxnSpPr>
          <p:spPr>
            <a:xfrm rot="5400000" flipH="1" flipV="1">
              <a:off x="6394263" y="1330011"/>
              <a:ext cx="1003674" cy="1537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80" idx="6"/>
              <a:endCxn id="62" idx="3"/>
            </p:cNvCxnSpPr>
            <p:nvPr/>
          </p:nvCxnSpPr>
          <p:spPr>
            <a:xfrm flipV="1">
              <a:off x="6172200" y="2663511"/>
              <a:ext cx="1035237" cy="44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5867400" y="25557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4800600" y="14127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85796" y="4093636"/>
            <a:ext cx="2424204" cy="2307164"/>
            <a:chOff x="76200" y="914400"/>
            <a:chExt cx="4267200" cy="3581400"/>
          </a:xfrm>
        </p:grpSpPr>
        <p:sp>
          <p:nvSpPr>
            <p:cNvPr id="83" name="Freeform 82"/>
            <p:cNvSpPr/>
            <p:nvPr/>
          </p:nvSpPr>
          <p:spPr>
            <a:xfrm>
              <a:off x="2416489" y="1795886"/>
              <a:ext cx="1926911" cy="1675171"/>
            </a:xfrm>
            <a:custGeom>
              <a:avLst/>
              <a:gdLst>
                <a:gd name="connsiteX0" fmla="*/ 998220 w 2685288"/>
                <a:gd name="connsiteY0" fmla="*/ 99060 h 2209800"/>
                <a:gd name="connsiteX1" fmla="*/ 10668 w 2685288"/>
                <a:gd name="connsiteY1" fmla="*/ 1059180 h 2209800"/>
                <a:gd name="connsiteX2" fmla="*/ 934212 w 2685288"/>
                <a:gd name="connsiteY2" fmla="*/ 2092452 h 2209800"/>
                <a:gd name="connsiteX3" fmla="*/ 2397252 w 2685288"/>
                <a:gd name="connsiteY3" fmla="*/ 1763268 h 2209800"/>
                <a:gd name="connsiteX4" fmla="*/ 2452116 w 2685288"/>
                <a:gd name="connsiteY4" fmla="*/ 464820 h 2209800"/>
                <a:gd name="connsiteX5" fmla="*/ 998220 w 2685288"/>
                <a:gd name="connsiteY5" fmla="*/ 9906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5288" h="2209800">
                  <a:moveTo>
                    <a:pt x="998220" y="99060"/>
                  </a:moveTo>
                  <a:cubicBezTo>
                    <a:pt x="591312" y="198120"/>
                    <a:pt x="21336" y="726948"/>
                    <a:pt x="10668" y="1059180"/>
                  </a:cubicBezTo>
                  <a:cubicBezTo>
                    <a:pt x="0" y="1391412"/>
                    <a:pt x="536448" y="1975104"/>
                    <a:pt x="934212" y="2092452"/>
                  </a:cubicBezTo>
                  <a:cubicBezTo>
                    <a:pt x="1331976" y="2209800"/>
                    <a:pt x="2144268" y="2034540"/>
                    <a:pt x="2397252" y="1763268"/>
                  </a:cubicBezTo>
                  <a:cubicBezTo>
                    <a:pt x="2650236" y="1491996"/>
                    <a:pt x="2685288" y="742188"/>
                    <a:pt x="2452116" y="464820"/>
                  </a:cubicBezTo>
                  <a:cubicBezTo>
                    <a:pt x="2218944" y="187452"/>
                    <a:pt x="1405128" y="0"/>
                    <a:pt x="998220" y="9906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1237596" y="914400"/>
              <a:ext cx="1499317" cy="148801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1292276" y="3007786"/>
              <a:ext cx="1499317" cy="148801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76200" y="1958783"/>
              <a:ext cx="1499317" cy="148801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315241" y="1029929"/>
              <a:ext cx="1312311" cy="1155290"/>
              <a:chOff x="3200400" y="457200"/>
              <a:chExt cx="1828800" cy="152400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29" name="Straight Connector 128"/>
              <p:cNvCxnSpPr>
                <a:stCxn id="127" idx="3"/>
                <a:endCxn id="128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Oval 129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32" name="Straight Connector 131"/>
              <p:cNvCxnSpPr>
                <a:stCxn id="130" idx="3"/>
                <a:endCxn id="131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31" idx="1"/>
                <a:endCxn id="128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stCxn id="130" idx="1"/>
                <a:endCxn id="127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127" idx="4"/>
                <a:endCxn id="131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stCxn id="130" idx="2"/>
                <a:endCxn id="128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166968" y="2127454"/>
              <a:ext cx="1312311" cy="1155290"/>
              <a:chOff x="3200400" y="457200"/>
              <a:chExt cx="1828800" cy="1524000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9" name="Straight Connector 118"/>
              <p:cNvCxnSpPr>
                <a:stCxn id="117" idx="3"/>
                <a:endCxn id="118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Oval 119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22" name="Straight Connector 121"/>
              <p:cNvCxnSpPr>
                <a:stCxn id="120" idx="3"/>
                <a:endCxn id="121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stCxn id="121" idx="1"/>
                <a:endCxn id="118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stCxn id="120" idx="1"/>
                <a:endCxn id="117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117" idx="4"/>
                <a:endCxn id="121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120" idx="2"/>
                <a:endCxn id="118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1369920" y="3167217"/>
              <a:ext cx="1312311" cy="1155290"/>
              <a:chOff x="3200400" y="457200"/>
              <a:chExt cx="1828800" cy="152400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3962400" y="4572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200400" y="11430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9" name="Straight Connector 108"/>
              <p:cNvCxnSpPr>
                <a:stCxn id="107" idx="3"/>
                <a:endCxn id="108" idx="7"/>
              </p:cNvCxnSpPr>
              <p:nvPr/>
            </p:nvCxnSpPr>
            <p:spPr>
              <a:xfrm rot="5400000">
                <a:off x="3446017" y="6229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/>
              <p:nvPr/>
            </p:nvSpPr>
            <p:spPr>
              <a:xfrm>
                <a:off x="4775811" y="10668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013811" y="1752600"/>
                <a:ext cx="253389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2" name="Straight Connector 111"/>
              <p:cNvCxnSpPr>
                <a:stCxn id="110" idx="3"/>
                <a:endCxn id="111" idx="7"/>
              </p:cNvCxnSpPr>
              <p:nvPr/>
            </p:nvCxnSpPr>
            <p:spPr>
              <a:xfrm rot="5400000">
                <a:off x="4259428" y="1232587"/>
                <a:ext cx="524156" cy="582827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11" idx="1"/>
                <a:endCxn id="108" idx="5"/>
              </p:cNvCxnSpPr>
              <p:nvPr/>
            </p:nvCxnSpPr>
            <p:spPr>
              <a:xfrm rot="16200000" flipV="1">
                <a:off x="3509822" y="12449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10" idx="1"/>
                <a:endCxn id="107" idx="5"/>
              </p:cNvCxnSpPr>
              <p:nvPr/>
            </p:nvCxnSpPr>
            <p:spPr>
              <a:xfrm rot="16200000" flipV="1">
                <a:off x="4271822" y="559181"/>
                <a:ext cx="447956" cy="634238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07" idx="4"/>
                <a:endCxn id="111" idx="0"/>
              </p:cNvCxnSpPr>
              <p:nvPr/>
            </p:nvCxnSpPr>
            <p:spPr>
              <a:xfrm rot="16200000" flipH="1">
                <a:off x="3581400" y="1193494"/>
                <a:ext cx="1066800" cy="51411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110" idx="2"/>
                <a:endCxn id="108" idx="6"/>
              </p:cNvCxnSpPr>
              <p:nvPr/>
            </p:nvCxnSpPr>
            <p:spPr>
              <a:xfrm rot="10800000" flipV="1">
                <a:off x="3453789" y="1181100"/>
                <a:ext cx="1322022" cy="76200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Oval 89"/>
            <p:cNvSpPr/>
            <p:nvPr/>
          </p:nvSpPr>
          <p:spPr>
            <a:xfrm>
              <a:off x="3064990" y="2011926"/>
              <a:ext cx="181827" cy="1732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2518193" y="2589571"/>
              <a:ext cx="181827" cy="1732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2" name="Straight Connector 91"/>
            <p:cNvCxnSpPr>
              <a:stCxn id="90" idx="3"/>
              <a:endCxn id="91" idx="7"/>
            </p:cNvCxnSpPr>
            <p:nvPr/>
          </p:nvCxnSpPr>
          <p:spPr>
            <a:xfrm rot="5400000">
              <a:off x="2654951" y="2178282"/>
              <a:ext cx="455108" cy="418225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3885185" y="2242983"/>
              <a:ext cx="181827" cy="1732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3101881" y="3109451"/>
              <a:ext cx="181827" cy="1732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Straight Connector 94"/>
            <p:cNvCxnSpPr>
              <a:stCxn id="93" idx="3"/>
              <a:endCxn id="94" idx="7"/>
            </p:cNvCxnSpPr>
            <p:nvPr/>
          </p:nvCxnSpPr>
          <p:spPr>
            <a:xfrm rot="5400000">
              <a:off x="3212481" y="2435498"/>
              <a:ext cx="743932" cy="654732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94" idx="1"/>
              <a:endCxn id="91" idx="5"/>
            </p:cNvCxnSpPr>
            <p:nvPr/>
          </p:nvCxnSpPr>
          <p:spPr>
            <a:xfrm rot="16200000" flipV="1">
              <a:off x="2702279" y="2708600"/>
              <a:ext cx="397344" cy="45511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3" idx="1"/>
              <a:endCxn id="90" idx="6"/>
            </p:cNvCxnSpPr>
            <p:nvPr/>
          </p:nvCxnSpPr>
          <p:spPr>
            <a:xfrm rot="16200000" flipV="1">
              <a:off x="3494420" y="1850969"/>
              <a:ext cx="169790" cy="664996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0" idx="4"/>
              <a:endCxn id="94" idx="0"/>
            </p:cNvCxnSpPr>
            <p:nvPr/>
          </p:nvCxnSpPr>
          <p:spPr>
            <a:xfrm rot="16200000" flipH="1">
              <a:off x="2712233" y="2628890"/>
              <a:ext cx="924232" cy="36892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93" idx="4"/>
              <a:endCxn id="100" idx="0"/>
            </p:cNvCxnSpPr>
            <p:nvPr/>
          </p:nvCxnSpPr>
          <p:spPr>
            <a:xfrm rot="5400000">
              <a:off x="3716158" y="2676218"/>
              <a:ext cx="519881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3885185" y="2936158"/>
              <a:ext cx="181827" cy="1732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1" name="Straight Connector 100"/>
            <p:cNvCxnSpPr>
              <a:stCxn id="94" idx="6"/>
              <a:endCxn id="100" idx="2"/>
            </p:cNvCxnSpPr>
            <p:nvPr/>
          </p:nvCxnSpPr>
          <p:spPr>
            <a:xfrm flipV="1">
              <a:off x="3283708" y="3022804"/>
              <a:ext cx="601477" cy="17329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0" idx="5"/>
              <a:endCxn id="100" idx="1"/>
            </p:cNvCxnSpPr>
            <p:nvPr/>
          </p:nvCxnSpPr>
          <p:spPr>
            <a:xfrm rot="16200000" flipH="1">
              <a:off x="3165153" y="2214877"/>
              <a:ext cx="801696" cy="69162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31" idx="3"/>
              <a:endCxn id="120" idx="7"/>
            </p:cNvCxnSpPr>
            <p:nvPr/>
          </p:nvCxnSpPr>
          <p:spPr>
            <a:xfrm rot="5400000">
              <a:off x="1461551" y="2150943"/>
              <a:ext cx="455108" cy="472905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7" idx="1"/>
              <a:endCxn id="120" idx="5"/>
            </p:cNvCxnSpPr>
            <p:nvPr/>
          </p:nvCxnSpPr>
          <p:spPr>
            <a:xfrm rot="16200000" flipV="1">
              <a:off x="1470445" y="2719694"/>
              <a:ext cx="455108" cy="49069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131" idx="5"/>
              <a:endCxn id="91" idx="1"/>
            </p:cNvCxnSpPr>
            <p:nvPr/>
          </p:nvCxnSpPr>
          <p:spPr>
            <a:xfrm rot="16200000" flipH="1">
              <a:off x="2071920" y="2142048"/>
              <a:ext cx="455108" cy="49069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1" idx="3"/>
              <a:endCxn id="107" idx="7"/>
            </p:cNvCxnSpPr>
            <p:nvPr/>
          </p:nvCxnSpPr>
          <p:spPr>
            <a:xfrm rot="5400000">
              <a:off x="2080815" y="2728588"/>
              <a:ext cx="455108" cy="472905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4800600" y="4093636"/>
            <a:ext cx="2815106" cy="2307164"/>
            <a:chOff x="4775857" y="1699506"/>
            <a:chExt cx="4101667" cy="3458988"/>
          </a:xfrm>
        </p:grpSpPr>
        <p:sp>
          <p:nvSpPr>
            <p:cNvPr id="138" name="Freeform 137"/>
            <p:cNvSpPr/>
            <p:nvPr/>
          </p:nvSpPr>
          <p:spPr>
            <a:xfrm>
              <a:off x="5824728" y="2743200"/>
              <a:ext cx="1565148" cy="1371600"/>
            </a:xfrm>
            <a:custGeom>
              <a:avLst/>
              <a:gdLst>
                <a:gd name="connsiteX0" fmla="*/ 768096 w 1565148"/>
                <a:gd name="connsiteY0" fmla="*/ 18288 h 1609344"/>
                <a:gd name="connsiteX1" fmla="*/ 0 w 1565148"/>
                <a:gd name="connsiteY1" fmla="*/ 740664 h 1609344"/>
                <a:gd name="connsiteX2" fmla="*/ 768096 w 1565148"/>
                <a:gd name="connsiteY2" fmla="*/ 1591056 h 1609344"/>
                <a:gd name="connsiteX3" fmla="*/ 1563624 w 1565148"/>
                <a:gd name="connsiteY3" fmla="*/ 850392 h 1609344"/>
                <a:gd name="connsiteX4" fmla="*/ 768096 w 1565148"/>
                <a:gd name="connsiteY4" fmla="*/ 18288 h 160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5148" h="1609344">
                  <a:moveTo>
                    <a:pt x="768096" y="18288"/>
                  </a:moveTo>
                  <a:cubicBezTo>
                    <a:pt x="507492" y="0"/>
                    <a:pt x="0" y="478536"/>
                    <a:pt x="0" y="740664"/>
                  </a:cubicBezTo>
                  <a:cubicBezTo>
                    <a:pt x="0" y="1002792"/>
                    <a:pt x="507492" y="1572768"/>
                    <a:pt x="768096" y="1591056"/>
                  </a:cubicBezTo>
                  <a:cubicBezTo>
                    <a:pt x="1028700" y="1609344"/>
                    <a:pt x="1562100" y="1112520"/>
                    <a:pt x="1563624" y="850392"/>
                  </a:cubicBezTo>
                  <a:cubicBezTo>
                    <a:pt x="1565148" y="588264"/>
                    <a:pt x="1028700" y="36576"/>
                    <a:pt x="768096" y="18288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60000"/>
              </a:schemeClr>
            </a:solidFill>
            <a:ln>
              <a:solidFill>
                <a:schemeClr val="accent6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5865057" y="1699506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5918760" y="3733800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 rot="10800000">
              <a:off x="7467599" y="2514598"/>
              <a:ext cx="1409925" cy="1752601"/>
            </a:xfrm>
            <a:custGeom>
              <a:avLst/>
              <a:gdLst>
                <a:gd name="connsiteX0" fmla="*/ 998220 w 2685288"/>
                <a:gd name="connsiteY0" fmla="*/ 99060 h 2209800"/>
                <a:gd name="connsiteX1" fmla="*/ 10668 w 2685288"/>
                <a:gd name="connsiteY1" fmla="*/ 1059180 h 2209800"/>
                <a:gd name="connsiteX2" fmla="*/ 934212 w 2685288"/>
                <a:gd name="connsiteY2" fmla="*/ 2092452 h 2209800"/>
                <a:gd name="connsiteX3" fmla="*/ 2397252 w 2685288"/>
                <a:gd name="connsiteY3" fmla="*/ 1763268 h 2209800"/>
                <a:gd name="connsiteX4" fmla="*/ 2452116 w 2685288"/>
                <a:gd name="connsiteY4" fmla="*/ 464820 h 2209800"/>
                <a:gd name="connsiteX5" fmla="*/ 998220 w 2685288"/>
                <a:gd name="connsiteY5" fmla="*/ 9906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5288" h="2209800">
                  <a:moveTo>
                    <a:pt x="998220" y="99060"/>
                  </a:moveTo>
                  <a:cubicBezTo>
                    <a:pt x="591312" y="198120"/>
                    <a:pt x="21336" y="726948"/>
                    <a:pt x="10668" y="1059180"/>
                  </a:cubicBezTo>
                  <a:cubicBezTo>
                    <a:pt x="0" y="1391412"/>
                    <a:pt x="536448" y="1975104"/>
                    <a:pt x="934212" y="2092452"/>
                  </a:cubicBezTo>
                  <a:cubicBezTo>
                    <a:pt x="1331976" y="2209800"/>
                    <a:pt x="2144268" y="2034540"/>
                    <a:pt x="2397252" y="1763268"/>
                  </a:cubicBezTo>
                  <a:cubicBezTo>
                    <a:pt x="2650236" y="1491996"/>
                    <a:pt x="2685288" y="742188"/>
                    <a:pt x="2452116" y="464820"/>
                  </a:cubicBezTo>
                  <a:cubicBezTo>
                    <a:pt x="2218944" y="187452"/>
                    <a:pt x="1405128" y="0"/>
                    <a:pt x="998220" y="9906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4775857" y="2752541"/>
              <a:ext cx="1472543" cy="1424694"/>
            </a:xfrm>
            <a:custGeom>
              <a:avLst/>
              <a:gdLst>
                <a:gd name="connsiteX0" fmla="*/ 912876 w 2089404"/>
                <a:gd name="connsiteY0" fmla="*/ 21336 h 1962912"/>
                <a:gd name="connsiteX1" fmla="*/ 16764 w 2089404"/>
                <a:gd name="connsiteY1" fmla="*/ 908304 h 1962912"/>
                <a:gd name="connsiteX2" fmla="*/ 1013460 w 2089404"/>
                <a:gd name="connsiteY2" fmla="*/ 1941576 h 1962912"/>
                <a:gd name="connsiteX3" fmla="*/ 2074164 w 2089404"/>
                <a:gd name="connsiteY3" fmla="*/ 1036320 h 1962912"/>
                <a:gd name="connsiteX4" fmla="*/ 912876 w 2089404"/>
                <a:gd name="connsiteY4" fmla="*/ 21336 h 196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9404" h="1962912">
                  <a:moveTo>
                    <a:pt x="912876" y="21336"/>
                  </a:moveTo>
                  <a:cubicBezTo>
                    <a:pt x="569976" y="0"/>
                    <a:pt x="0" y="588264"/>
                    <a:pt x="16764" y="908304"/>
                  </a:cubicBezTo>
                  <a:cubicBezTo>
                    <a:pt x="33528" y="1228344"/>
                    <a:pt x="670560" y="1920240"/>
                    <a:pt x="1013460" y="1941576"/>
                  </a:cubicBezTo>
                  <a:cubicBezTo>
                    <a:pt x="1356360" y="1962912"/>
                    <a:pt x="2089404" y="1359408"/>
                    <a:pt x="2074164" y="1036320"/>
                  </a:cubicBezTo>
                  <a:cubicBezTo>
                    <a:pt x="2058924" y="713232"/>
                    <a:pt x="1255776" y="42672"/>
                    <a:pt x="912876" y="21336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6478347" y="1863213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941315" y="2360971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5" name="Straight Connector 144"/>
            <p:cNvCxnSpPr>
              <a:stCxn id="143" idx="3"/>
              <a:endCxn id="144" idx="7"/>
            </p:cNvCxnSpPr>
            <p:nvPr/>
          </p:nvCxnSpPr>
          <p:spPr>
            <a:xfrm rot="5400000">
              <a:off x="6108904" y="1989674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7051612" y="2305665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6514580" y="2803423"/>
              <a:ext cx="178580" cy="16591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48" name="Straight Connector 147"/>
            <p:cNvCxnSpPr>
              <a:stCxn id="146" idx="3"/>
              <a:endCxn id="147" idx="7"/>
            </p:cNvCxnSpPr>
            <p:nvPr/>
          </p:nvCxnSpPr>
          <p:spPr>
            <a:xfrm rot="5400000">
              <a:off x="6682168" y="2432125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47" idx="1"/>
              <a:endCxn id="144" idx="5"/>
            </p:cNvCxnSpPr>
            <p:nvPr/>
          </p:nvCxnSpPr>
          <p:spPr>
            <a:xfrm rot="16200000" flipV="1">
              <a:off x="6154673" y="2441662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46" idx="1"/>
              <a:endCxn id="143" idx="5"/>
            </p:cNvCxnSpPr>
            <p:nvPr/>
          </p:nvCxnSpPr>
          <p:spPr>
            <a:xfrm rot="16200000" flipV="1">
              <a:off x="6691705" y="1943904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43" idx="4"/>
              <a:endCxn id="147" idx="0"/>
            </p:cNvCxnSpPr>
            <p:nvPr/>
          </p:nvCxnSpPr>
          <p:spPr>
            <a:xfrm rot="16200000" flipH="1">
              <a:off x="6198608" y="2398161"/>
              <a:ext cx="774290" cy="3623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46" idx="2"/>
              <a:endCxn id="144" idx="6"/>
            </p:cNvCxnSpPr>
            <p:nvPr/>
          </p:nvCxnSpPr>
          <p:spPr>
            <a:xfrm rot="10800000" flipV="1">
              <a:off x="6119895" y="2388624"/>
              <a:ext cx="931717" cy="55306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5350579" y="2914035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4813547" y="3411793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55" name="Straight Connector 154"/>
            <p:cNvCxnSpPr>
              <a:stCxn id="153" idx="3"/>
              <a:endCxn id="154" idx="7"/>
            </p:cNvCxnSpPr>
            <p:nvPr/>
          </p:nvCxnSpPr>
          <p:spPr>
            <a:xfrm rot="5400000">
              <a:off x="4981136" y="3040496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5923844" y="3356487"/>
              <a:ext cx="178580" cy="16591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5386812" y="3854245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58" name="Straight Connector 157"/>
            <p:cNvCxnSpPr>
              <a:stCxn id="156" idx="3"/>
              <a:endCxn id="157" idx="7"/>
            </p:cNvCxnSpPr>
            <p:nvPr/>
          </p:nvCxnSpPr>
          <p:spPr>
            <a:xfrm rot="5400000">
              <a:off x="5554400" y="3482947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57" idx="1"/>
              <a:endCxn id="154" idx="5"/>
            </p:cNvCxnSpPr>
            <p:nvPr/>
          </p:nvCxnSpPr>
          <p:spPr>
            <a:xfrm rot="16200000" flipV="1">
              <a:off x="5026905" y="3492484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56" idx="1"/>
              <a:endCxn id="153" idx="5"/>
            </p:cNvCxnSpPr>
            <p:nvPr/>
          </p:nvCxnSpPr>
          <p:spPr>
            <a:xfrm rot="16200000" flipV="1">
              <a:off x="5563937" y="2994726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53" idx="4"/>
              <a:endCxn id="157" idx="0"/>
            </p:cNvCxnSpPr>
            <p:nvPr/>
          </p:nvCxnSpPr>
          <p:spPr>
            <a:xfrm rot="16200000" flipH="1">
              <a:off x="5070840" y="3448983"/>
              <a:ext cx="774290" cy="3623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56" idx="2"/>
              <a:endCxn id="154" idx="6"/>
            </p:cNvCxnSpPr>
            <p:nvPr/>
          </p:nvCxnSpPr>
          <p:spPr>
            <a:xfrm rot="10800000" flipV="1">
              <a:off x="4992127" y="3439446"/>
              <a:ext cx="931717" cy="55306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6532050" y="3909552"/>
              <a:ext cx="178580" cy="16591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5995018" y="4407310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5" name="Straight Connector 164"/>
            <p:cNvCxnSpPr>
              <a:stCxn id="163" idx="3"/>
              <a:endCxn id="164" idx="7"/>
            </p:cNvCxnSpPr>
            <p:nvPr/>
          </p:nvCxnSpPr>
          <p:spPr>
            <a:xfrm rot="5400000">
              <a:off x="6162607" y="4036013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Oval 165"/>
            <p:cNvSpPr/>
            <p:nvPr/>
          </p:nvSpPr>
          <p:spPr>
            <a:xfrm>
              <a:off x="7105315" y="4352004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6568283" y="4849762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8" name="Straight Connector 167"/>
            <p:cNvCxnSpPr>
              <a:stCxn id="166" idx="3"/>
              <a:endCxn id="167" idx="7"/>
            </p:cNvCxnSpPr>
            <p:nvPr/>
          </p:nvCxnSpPr>
          <p:spPr>
            <a:xfrm rot="5400000">
              <a:off x="6735871" y="4478464"/>
              <a:ext cx="380436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167" idx="1"/>
              <a:endCxn id="164" idx="5"/>
            </p:cNvCxnSpPr>
            <p:nvPr/>
          </p:nvCxnSpPr>
          <p:spPr>
            <a:xfrm rot="16200000" flipV="1">
              <a:off x="6208376" y="4488001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166" idx="1"/>
              <a:endCxn id="163" idx="5"/>
            </p:cNvCxnSpPr>
            <p:nvPr/>
          </p:nvCxnSpPr>
          <p:spPr>
            <a:xfrm rot="16200000" flipV="1">
              <a:off x="6745408" y="3990243"/>
              <a:ext cx="325129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163" idx="4"/>
              <a:endCxn id="167" idx="0"/>
            </p:cNvCxnSpPr>
            <p:nvPr/>
          </p:nvCxnSpPr>
          <p:spPr>
            <a:xfrm rot="16200000" flipH="1">
              <a:off x="6252311" y="4444500"/>
              <a:ext cx="774290" cy="3623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166" idx="2"/>
              <a:endCxn id="164" idx="6"/>
            </p:cNvCxnSpPr>
            <p:nvPr/>
          </p:nvCxnSpPr>
          <p:spPr>
            <a:xfrm rot="10800000" flipV="1">
              <a:off x="6173598" y="4434963"/>
              <a:ext cx="931717" cy="55306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7659819" y="2803423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7122786" y="3356487"/>
              <a:ext cx="178580" cy="16591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5" name="Straight Connector 174"/>
            <p:cNvCxnSpPr>
              <a:stCxn id="173" idx="3"/>
              <a:endCxn id="174" idx="7"/>
            </p:cNvCxnSpPr>
            <p:nvPr/>
          </p:nvCxnSpPr>
          <p:spPr>
            <a:xfrm rot="5400000">
              <a:off x="7262722" y="2957536"/>
              <a:ext cx="435742" cy="410757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8465367" y="3024648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7696051" y="3854245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8" name="Straight Connector 177"/>
            <p:cNvCxnSpPr>
              <a:stCxn id="176" idx="3"/>
              <a:endCxn id="177" idx="7"/>
            </p:cNvCxnSpPr>
            <p:nvPr/>
          </p:nvCxnSpPr>
          <p:spPr>
            <a:xfrm rot="5400000">
              <a:off x="7813862" y="3200886"/>
              <a:ext cx="712275" cy="64304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77" idx="1"/>
              <a:endCxn id="174" idx="5"/>
            </p:cNvCxnSpPr>
            <p:nvPr/>
          </p:nvCxnSpPr>
          <p:spPr>
            <a:xfrm rot="16200000" flipV="1">
              <a:off x="7308491" y="3464831"/>
              <a:ext cx="380436" cy="44699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76" idx="1"/>
              <a:endCxn id="173" idx="6"/>
            </p:cNvCxnSpPr>
            <p:nvPr/>
          </p:nvCxnSpPr>
          <p:spPr>
            <a:xfrm rot="16200000" flipV="1">
              <a:off x="8083677" y="2641104"/>
              <a:ext cx="162565" cy="65312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73" idx="4"/>
              <a:endCxn id="177" idx="0"/>
            </p:cNvCxnSpPr>
            <p:nvPr/>
          </p:nvCxnSpPr>
          <p:spPr>
            <a:xfrm rot="16200000" flipH="1">
              <a:off x="7324773" y="3393677"/>
              <a:ext cx="884903" cy="3623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76" idx="4"/>
              <a:endCxn id="183" idx="0"/>
            </p:cNvCxnSpPr>
            <p:nvPr/>
          </p:nvCxnSpPr>
          <p:spPr>
            <a:xfrm rot="5400000">
              <a:off x="8305778" y="3439447"/>
              <a:ext cx="497758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/>
            <p:nvPr/>
          </p:nvSpPr>
          <p:spPr>
            <a:xfrm>
              <a:off x="8465367" y="3688326"/>
              <a:ext cx="178580" cy="1659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84" name="Straight Connector 183"/>
            <p:cNvCxnSpPr>
              <a:stCxn id="177" idx="6"/>
              <a:endCxn id="183" idx="2"/>
            </p:cNvCxnSpPr>
            <p:nvPr/>
          </p:nvCxnSpPr>
          <p:spPr>
            <a:xfrm flipV="1">
              <a:off x="7874631" y="3771285"/>
              <a:ext cx="590736" cy="165919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173" idx="5"/>
              <a:endCxn id="183" idx="1"/>
            </p:cNvCxnSpPr>
            <p:nvPr/>
          </p:nvCxnSpPr>
          <p:spPr>
            <a:xfrm rot="16200000" flipH="1">
              <a:off x="7768092" y="2989197"/>
              <a:ext cx="767581" cy="679273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47" idx="3"/>
              <a:endCxn id="156" idx="7"/>
            </p:cNvCxnSpPr>
            <p:nvPr/>
          </p:nvCxnSpPr>
          <p:spPr>
            <a:xfrm rot="5400000">
              <a:off x="6090632" y="2930685"/>
              <a:ext cx="435742" cy="46446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63" idx="1"/>
              <a:endCxn id="156" idx="5"/>
            </p:cNvCxnSpPr>
            <p:nvPr/>
          </p:nvCxnSpPr>
          <p:spPr>
            <a:xfrm rot="16200000" flipV="1">
              <a:off x="6099367" y="3475014"/>
              <a:ext cx="435742" cy="48193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47" idx="5"/>
              <a:endCxn id="174" idx="1"/>
            </p:cNvCxnSpPr>
            <p:nvPr/>
          </p:nvCxnSpPr>
          <p:spPr>
            <a:xfrm rot="16200000" flipH="1">
              <a:off x="6690102" y="2921949"/>
              <a:ext cx="435742" cy="481931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174" idx="3"/>
              <a:endCxn id="163" idx="7"/>
            </p:cNvCxnSpPr>
            <p:nvPr/>
          </p:nvCxnSpPr>
          <p:spPr>
            <a:xfrm rot="5400000">
              <a:off x="6698838" y="3483749"/>
              <a:ext cx="435742" cy="46446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74" idx="2"/>
              <a:endCxn id="156" idx="6"/>
            </p:cNvCxnSpPr>
            <p:nvPr/>
          </p:nvCxnSpPr>
          <p:spPr>
            <a:xfrm rot="10800000">
              <a:off x="6102424" y="3439447"/>
              <a:ext cx="1020362" cy="0"/>
            </a:xfrm>
            <a:prstGeom prst="line">
              <a:avLst/>
            </a:prstGeom>
            <a:ln w="508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Right Arrow 190"/>
          <p:cNvSpPr/>
          <p:nvPr/>
        </p:nvSpPr>
        <p:spPr>
          <a:xfrm>
            <a:off x="3962400" y="5092559"/>
            <a:ext cx="758816" cy="239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219450"/>
            <a:ext cx="4038599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65" y="3200400"/>
            <a:ext cx="4352925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2" name="Group 191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193" name="Straight Connector 192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9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Removing a Node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63520" y="1599382"/>
            <a:ext cx="3723280" cy="1905818"/>
            <a:chOff x="3037332" y="545592"/>
            <a:chExt cx="5116068" cy="2654808"/>
          </a:xfrm>
        </p:grpSpPr>
        <p:sp>
          <p:nvSpPr>
            <p:cNvPr id="5" name="Freeform 4"/>
            <p:cNvSpPr/>
            <p:nvPr/>
          </p:nvSpPr>
          <p:spPr>
            <a:xfrm>
              <a:off x="5486400" y="609600"/>
              <a:ext cx="2667000" cy="2590800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037332" y="545592"/>
              <a:ext cx="2372868" cy="2478024"/>
            </a:xfrm>
            <a:custGeom>
              <a:avLst/>
              <a:gdLst>
                <a:gd name="connsiteX0" fmla="*/ 1010412 w 2842260"/>
                <a:gd name="connsiteY0" fmla="*/ 38100 h 2478024"/>
                <a:gd name="connsiteX1" fmla="*/ 96012 w 2842260"/>
                <a:gd name="connsiteY1" fmla="*/ 760476 h 2478024"/>
                <a:gd name="connsiteX2" fmla="*/ 434340 w 2842260"/>
                <a:gd name="connsiteY2" fmla="*/ 2241804 h 2478024"/>
                <a:gd name="connsiteX3" fmla="*/ 1805940 w 2842260"/>
                <a:gd name="connsiteY3" fmla="*/ 2177796 h 2478024"/>
                <a:gd name="connsiteX4" fmla="*/ 2711196 w 2842260"/>
                <a:gd name="connsiteY4" fmla="*/ 989076 h 2478024"/>
                <a:gd name="connsiteX5" fmla="*/ 1010412 w 2842260"/>
                <a:gd name="connsiteY5" fmla="*/ 38100 h 24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2260" h="2478024">
                  <a:moveTo>
                    <a:pt x="1010412" y="38100"/>
                  </a:moveTo>
                  <a:cubicBezTo>
                    <a:pt x="574548" y="0"/>
                    <a:pt x="192024" y="393192"/>
                    <a:pt x="96012" y="760476"/>
                  </a:cubicBezTo>
                  <a:cubicBezTo>
                    <a:pt x="0" y="1127760"/>
                    <a:pt x="149352" y="2005584"/>
                    <a:pt x="434340" y="2241804"/>
                  </a:cubicBezTo>
                  <a:cubicBezTo>
                    <a:pt x="719328" y="2478024"/>
                    <a:pt x="1426464" y="2386584"/>
                    <a:pt x="1805940" y="2177796"/>
                  </a:cubicBezTo>
                  <a:cubicBezTo>
                    <a:pt x="2185416" y="1969008"/>
                    <a:pt x="2842260" y="1347216"/>
                    <a:pt x="2711196" y="989076"/>
                  </a:cubicBezTo>
                  <a:cubicBezTo>
                    <a:pt x="2580132" y="630936"/>
                    <a:pt x="1446276" y="76200"/>
                    <a:pt x="1010412" y="3810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62400" y="8031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200400" y="13365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429000" y="23271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800600" y="14127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343400" y="24033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324600" y="7269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67400" y="25557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620000" y="13365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162800" y="2403348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>
              <a:stCxn id="8" idx="5"/>
              <a:endCxn id="11" idx="1"/>
            </p:cNvCxnSpPr>
            <p:nvPr/>
          </p:nvCxnSpPr>
          <p:spPr>
            <a:xfrm rot="16200000" flipH="1">
              <a:off x="3498663" y="1558611"/>
              <a:ext cx="851274" cy="9274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11" idx="0"/>
            </p:cNvCxnSpPr>
            <p:nvPr/>
          </p:nvCxnSpPr>
          <p:spPr>
            <a:xfrm rot="16200000" flipH="1">
              <a:off x="3657600" y="1565148"/>
              <a:ext cx="129540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7" idx="6"/>
              <a:endCxn id="10" idx="1"/>
            </p:cNvCxnSpPr>
            <p:nvPr/>
          </p:nvCxnSpPr>
          <p:spPr>
            <a:xfrm>
              <a:off x="4267200" y="955548"/>
              <a:ext cx="5780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8" idx="4"/>
              <a:endCxn id="9" idx="1"/>
            </p:cNvCxnSpPr>
            <p:nvPr/>
          </p:nvCxnSpPr>
          <p:spPr>
            <a:xfrm rot="16200000" flipH="1">
              <a:off x="3048000" y="1946147"/>
              <a:ext cx="730437" cy="120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9" idx="6"/>
              <a:endCxn id="11" idx="2"/>
            </p:cNvCxnSpPr>
            <p:nvPr/>
          </p:nvCxnSpPr>
          <p:spPr>
            <a:xfrm>
              <a:off x="3733800" y="2479548"/>
              <a:ext cx="6096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8" idx="6"/>
              <a:endCxn id="10" idx="2"/>
            </p:cNvCxnSpPr>
            <p:nvPr/>
          </p:nvCxnSpPr>
          <p:spPr>
            <a:xfrm>
              <a:off x="3505200" y="1488948"/>
              <a:ext cx="12954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8" idx="7"/>
              <a:endCxn id="7" idx="2"/>
            </p:cNvCxnSpPr>
            <p:nvPr/>
          </p:nvCxnSpPr>
          <p:spPr>
            <a:xfrm rot="5400000" flipH="1" flipV="1">
              <a:off x="3498663" y="917449"/>
              <a:ext cx="4256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0" idx="3"/>
              <a:endCxn id="11" idx="7"/>
            </p:cNvCxnSpPr>
            <p:nvPr/>
          </p:nvCxnSpPr>
          <p:spPr>
            <a:xfrm rot="5400000">
              <a:off x="4336863" y="1939611"/>
              <a:ext cx="775074" cy="241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" idx="3"/>
              <a:endCxn id="9" idx="0"/>
            </p:cNvCxnSpPr>
            <p:nvPr/>
          </p:nvCxnSpPr>
          <p:spPr>
            <a:xfrm rot="5400000">
              <a:off x="3162301" y="1482411"/>
              <a:ext cx="1263837" cy="425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2" idx="6"/>
              <a:endCxn id="14" idx="1"/>
            </p:cNvCxnSpPr>
            <p:nvPr/>
          </p:nvCxnSpPr>
          <p:spPr>
            <a:xfrm>
              <a:off x="6629400" y="879348"/>
              <a:ext cx="10352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4"/>
              <a:endCxn id="15" idx="7"/>
            </p:cNvCxnSpPr>
            <p:nvPr/>
          </p:nvCxnSpPr>
          <p:spPr>
            <a:xfrm rot="5400000">
              <a:off x="7194364" y="1869948"/>
              <a:ext cx="806637" cy="349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2" idx="5"/>
              <a:endCxn id="15" idx="0"/>
            </p:cNvCxnSpPr>
            <p:nvPr/>
          </p:nvCxnSpPr>
          <p:spPr>
            <a:xfrm rot="16200000" flipH="1">
              <a:off x="6241863" y="1330010"/>
              <a:ext cx="1416237" cy="730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2" idx="3"/>
              <a:endCxn id="13" idx="1"/>
            </p:cNvCxnSpPr>
            <p:nvPr/>
          </p:nvCxnSpPr>
          <p:spPr>
            <a:xfrm rot="5400000">
              <a:off x="5334000" y="1565148"/>
              <a:ext cx="1613274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0" idx="5"/>
              <a:endCxn id="13" idx="1"/>
            </p:cNvCxnSpPr>
            <p:nvPr/>
          </p:nvCxnSpPr>
          <p:spPr>
            <a:xfrm rot="16200000" flipH="1">
              <a:off x="5022663" y="1711011"/>
              <a:ext cx="927474" cy="8512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0" idx="7"/>
              <a:endCxn id="12" idx="2"/>
            </p:cNvCxnSpPr>
            <p:nvPr/>
          </p:nvCxnSpPr>
          <p:spPr>
            <a:xfrm rot="5400000" flipH="1" flipV="1">
              <a:off x="5403663" y="536449"/>
              <a:ext cx="578037" cy="1263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3" idx="7"/>
              <a:endCxn id="14" idx="3"/>
            </p:cNvCxnSpPr>
            <p:nvPr/>
          </p:nvCxnSpPr>
          <p:spPr>
            <a:xfrm rot="5400000" flipH="1" flipV="1">
              <a:off x="6394263" y="1330011"/>
              <a:ext cx="1003674" cy="1537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3" idx="6"/>
              <a:endCxn id="15" idx="3"/>
            </p:cNvCxnSpPr>
            <p:nvPr/>
          </p:nvCxnSpPr>
          <p:spPr>
            <a:xfrm flipV="1">
              <a:off x="6172200" y="2663511"/>
              <a:ext cx="1035237" cy="44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98810" y="1599382"/>
            <a:ext cx="3411190" cy="1818950"/>
            <a:chOff x="1056132" y="3627120"/>
            <a:chExt cx="5192268" cy="2503932"/>
          </a:xfrm>
        </p:grpSpPr>
        <p:sp>
          <p:nvSpPr>
            <p:cNvPr id="34" name="Freeform 33"/>
            <p:cNvSpPr/>
            <p:nvPr/>
          </p:nvSpPr>
          <p:spPr>
            <a:xfrm>
              <a:off x="3133344" y="3627120"/>
              <a:ext cx="3115056" cy="2503932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056132" y="3628644"/>
              <a:ext cx="2842260" cy="2478024"/>
            </a:xfrm>
            <a:custGeom>
              <a:avLst/>
              <a:gdLst>
                <a:gd name="connsiteX0" fmla="*/ 1010412 w 2842260"/>
                <a:gd name="connsiteY0" fmla="*/ 38100 h 2478024"/>
                <a:gd name="connsiteX1" fmla="*/ 96012 w 2842260"/>
                <a:gd name="connsiteY1" fmla="*/ 760476 h 2478024"/>
                <a:gd name="connsiteX2" fmla="*/ 434340 w 2842260"/>
                <a:gd name="connsiteY2" fmla="*/ 2241804 h 2478024"/>
                <a:gd name="connsiteX3" fmla="*/ 1805940 w 2842260"/>
                <a:gd name="connsiteY3" fmla="*/ 2177796 h 2478024"/>
                <a:gd name="connsiteX4" fmla="*/ 2711196 w 2842260"/>
                <a:gd name="connsiteY4" fmla="*/ 989076 h 2478024"/>
                <a:gd name="connsiteX5" fmla="*/ 1010412 w 2842260"/>
                <a:gd name="connsiteY5" fmla="*/ 38100 h 247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2260" h="2478024">
                  <a:moveTo>
                    <a:pt x="1010412" y="38100"/>
                  </a:moveTo>
                  <a:cubicBezTo>
                    <a:pt x="574548" y="0"/>
                    <a:pt x="192024" y="393192"/>
                    <a:pt x="96012" y="760476"/>
                  </a:cubicBezTo>
                  <a:cubicBezTo>
                    <a:pt x="0" y="1127760"/>
                    <a:pt x="149352" y="2005584"/>
                    <a:pt x="434340" y="2241804"/>
                  </a:cubicBezTo>
                  <a:cubicBezTo>
                    <a:pt x="719328" y="2478024"/>
                    <a:pt x="1426464" y="2386584"/>
                    <a:pt x="1805940" y="2177796"/>
                  </a:cubicBezTo>
                  <a:cubicBezTo>
                    <a:pt x="2185416" y="1969008"/>
                    <a:pt x="2842260" y="1347216"/>
                    <a:pt x="2711196" y="989076"/>
                  </a:cubicBezTo>
                  <a:cubicBezTo>
                    <a:pt x="2580132" y="630936"/>
                    <a:pt x="1446276" y="76200"/>
                    <a:pt x="1010412" y="38100"/>
                  </a:cubicBez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981200" y="38862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19200" y="44196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447800" y="54102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62200" y="54864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343400" y="38100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886200" y="56388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638800" y="44196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181600" y="54864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Connector 43"/>
            <p:cNvCxnSpPr>
              <a:stCxn id="37" idx="5"/>
              <a:endCxn id="39" idx="1"/>
            </p:cNvCxnSpPr>
            <p:nvPr/>
          </p:nvCxnSpPr>
          <p:spPr>
            <a:xfrm rot="16200000" flipH="1">
              <a:off x="1517463" y="4641663"/>
              <a:ext cx="851274" cy="9274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6" idx="4"/>
              <a:endCxn id="39" idx="0"/>
            </p:cNvCxnSpPr>
            <p:nvPr/>
          </p:nvCxnSpPr>
          <p:spPr>
            <a:xfrm rot="16200000" flipH="1">
              <a:off x="1676400" y="4648200"/>
              <a:ext cx="129540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6"/>
              <a:endCxn id="67" idx="1"/>
            </p:cNvCxnSpPr>
            <p:nvPr/>
          </p:nvCxnSpPr>
          <p:spPr>
            <a:xfrm>
              <a:off x="2286000" y="4038600"/>
              <a:ext cx="10352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7" idx="4"/>
              <a:endCxn id="38" idx="1"/>
            </p:cNvCxnSpPr>
            <p:nvPr/>
          </p:nvCxnSpPr>
          <p:spPr>
            <a:xfrm rot="16200000" flipH="1">
              <a:off x="1066800" y="5029199"/>
              <a:ext cx="730437" cy="120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8" idx="6"/>
              <a:endCxn id="39" idx="2"/>
            </p:cNvCxnSpPr>
            <p:nvPr/>
          </p:nvCxnSpPr>
          <p:spPr>
            <a:xfrm>
              <a:off x="1752600" y="5562600"/>
              <a:ext cx="6096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7" idx="6"/>
              <a:endCxn id="67" idx="2"/>
            </p:cNvCxnSpPr>
            <p:nvPr/>
          </p:nvCxnSpPr>
          <p:spPr>
            <a:xfrm>
              <a:off x="1524000" y="4572000"/>
              <a:ext cx="17526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7" idx="7"/>
              <a:endCxn id="36" idx="2"/>
            </p:cNvCxnSpPr>
            <p:nvPr/>
          </p:nvCxnSpPr>
          <p:spPr>
            <a:xfrm rot="5400000" flipH="1" flipV="1">
              <a:off x="1517463" y="4000501"/>
              <a:ext cx="4256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67" idx="3"/>
              <a:endCxn id="39" idx="7"/>
            </p:cNvCxnSpPr>
            <p:nvPr/>
          </p:nvCxnSpPr>
          <p:spPr>
            <a:xfrm rot="5400000">
              <a:off x="2584263" y="4794063"/>
              <a:ext cx="775074" cy="6988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6" idx="3"/>
              <a:endCxn id="38" idx="0"/>
            </p:cNvCxnSpPr>
            <p:nvPr/>
          </p:nvCxnSpPr>
          <p:spPr>
            <a:xfrm rot="5400000">
              <a:off x="1181101" y="4565463"/>
              <a:ext cx="1263837" cy="425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0" idx="6"/>
              <a:endCxn id="42" idx="1"/>
            </p:cNvCxnSpPr>
            <p:nvPr/>
          </p:nvCxnSpPr>
          <p:spPr>
            <a:xfrm>
              <a:off x="4648200" y="3962400"/>
              <a:ext cx="10352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2" idx="4"/>
              <a:endCxn id="43" idx="7"/>
            </p:cNvCxnSpPr>
            <p:nvPr/>
          </p:nvCxnSpPr>
          <p:spPr>
            <a:xfrm rot="5400000">
              <a:off x="5213164" y="4953000"/>
              <a:ext cx="806637" cy="349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66" idx="5"/>
              <a:endCxn id="43" idx="1"/>
            </p:cNvCxnSpPr>
            <p:nvPr/>
          </p:nvCxnSpPr>
          <p:spPr>
            <a:xfrm rot="16200000" flipH="1">
              <a:off x="4717863" y="5022663"/>
              <a:ext cx="470274" cy="5464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0" idx="5"/>
              <a:endCxn id="43" idx="0"/>
            </p:cNvCxnSpPr>
            <p:nvPr/>
          </p:nvCxnSpPr>
          <p:spPr>
            <a:xfrm rot="16200000" flipH="1">
              <a:off x="4260663" y="4413062"/>
              <a:ext cx="1416237" cy="7304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0" idx="3"/>
              <a:endCxn id="41" idx="1"/>
            </p:cNvCxnSpPr>
            <p:nvPr/>
          </p:nvCxnSpPr>
          <p:spPr>
            <a:xfrm rot="5400000">
              <a:off x="3352800" y="4648200"/>
              <a:ext cx="1613274" cy="457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67" idx="4"/>
              <a:endCxn id="41" idx="1"/>
            </p:cNvCxnSpPr>
            <p:nvPr/>
          </p:nvCxnSpPr>
          <p:spPr>
            <a:xfrm rot="16200000" flipH="1">
              <a:off x="3238500" y="4991099"/>
              <a:ext cx="882837" cy="5018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67" idx="7"/>
              <a:endCxn id="40" idx="2"/>
            </p:cNvCxnSpPr>
            <p:nvPr/>
          </p:nvCxnSpPr>
          <p:spPr>
            <a:xfrm rot="5400000" flipH="1" flipV="1">
              <a:off x="3651063" y="3848101"/>
              <a:ext cx="578037" cy="806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67" idx="6"/>
              <a:endCxn id="66" idx="2"/>
            </p:cNvCxnSpPr>
            <p:nvPr/>
          </p:nvCxnSpPr>
          <p:spPr>
            <a:xfrm>
              <a:off x="3581400" y="4648200"/>
              <a:ext cx="838200" cy="3048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0" idx="4"/>
              <a:endCxn id="66" idx="0"/>
            </p:cNvCxnSpPr>
            <p:nvPr/>
          </p:nvCxnSpPr>
          <p:spPr>
            <a:xfrm rot="16200000" flipH="1">
              <a:off x="4191000" y="4419600"/>
              <a:ext cx="685800" cy="76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66" idx="6"/>
              <a:endCxn id="42" idx="2"/>
            </p:cNvCxnSpPr>
            <p:nvPr/>
          </p:nvCxnSpPr>
          <p:spPr>
            <a:xfrm flipV="1">
              <a:off x="4724400" y="4572000"/>
              <a:ext cx="914400" cy="381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1" idx="7"/>
              <a:endCxn id="42" idx="3"/>
            </p:cNvCxnSpPr>
            <p:nvPr/>
          </p:nvCxnSpPr>
          <p:spPr>
            <a:xfrm rot="5400000" flipH="1" flipV="1">
              <a:off x="4413063" y="4413063"/>
              <a:ext cx="1003674" cy="15370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1" idx="6"/>
              <a:endCxn id="43" idx="3"/>
            </p:cNvCxnSpPr>
            <p:nvPr/>
          </p:nvCxnSpPr>
          <p:spPr>
            <a:xfrm flipV="1">
              <a:off x="4191000" y="5746563"/>
              <a:ext cx="1035237" cy="44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6" idx="3"/>
              <a:endCxn id="41" idx="0"/>
            </p:cNvCxnSpPr>
            <p:nvPr/>
          </p:nvCxnSpPr>
          <p:spPr>
            <a:xfrm rot="5400000">
              <a:off x="3962401" y="5136963"/>
              <a:ext cx="578037" cy="425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4419600" y="48006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276600" y="4495800"/>
              <a:ext cx="3048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4041784" y="2286000"/>
            <a:ext cx="758816" cy="239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914400" y="4114800"/>
            <a:ext cx="7315200" cy="10668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r>
              <a:rPr lang="en-US" sz="26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Identify the left-over </a:t>
            </a:r>
            <a:r>
              <a:rPr lang="en-US" sz="2600" dirty="0">
                <a:solidFill>
                  <a:srgbClr val="000000"/>
                </a:solidFill>
                <a:cs typeface="Arial" charset="0"/>
              </a:rPr>
              <a:t>structure(s) on C\{u}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r>
              <a:rPr lang="en-US" sz="2600" dirty="0">
                <a:solidFill>
                  <a:srgbClr val="000000"/>
                </a:solidFill>
                <a:cs typeface="Arial" charset="0"/>
              </a:rPr>
              <a:t>Merge overlapping substructure(s)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71" name="Straight Connector 70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2: Removing an Edge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29200" y="1371600"/>
            <a:ext cx="3276600" cy="3276600"/>
            <a:chOff x="5029200" y="1066800"/>
            <a:chExt cx="2524775" cy="2596027"/>
          </a:xfrm>
        </p:grpSpPr>
        <p:sp>
          <p:nvSpPr>
            <p:cNvPr id="5" name="Freeform 4"/>
            <p:cNvSpPr/>
            <p:nvPr/>
          </p:nvSpPr>
          <p:spPr>
            <a:xfrm>
              <a:off x="5029200" y="1066800"/>
              <a:ext cx="2286000" cy="1447800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rot="1225554">
              <a:off x="5720981" y="1551591"/>
              <a:ext cx="1832994" cy="2111236"/>
            </a:xfrm>
            <a:custGeom>
              <a:avLst/>
              <a:gdLst>
                <a:gd name="connsiteX0" fmla="*/ 1714500 w 3092196"/>
                <a:gd name="connsiteY0" fmla="*/ 318516 h 3773424"/>
                <a:gd name="connsiteX1" fmla="*/ 123444 w 3092196"/>
                <a:gd name="connsiteY1" fmla="*/ 1141476 h 3773424"/>
                <a:gd name="connsiteX2" fmla="*/ 973836 w 3092196"/>
                <a:gd name="connsiteY2" fmla="*/ 3454908 h 3773424"/>
                <a:gd name="connsiteX3" fmla="*/ 2967228 w 3092196"/>
                <a:gd name="connsiteY3" fmla="*/ 3052572 h 3773424"/>
                <a:gd name="connsiteX4" fmla="*/ 1714500 w 3092196"/>
                <a:gd name="connsiteY4" fmla="*/ 318516 h 377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2196" h="3773424">
                  <a:moveTo>
                    <a:pt x="1714500" y="318516"/>
                  </a:moveTo>
                  <a:cubicBezTo>
                    <a:pt x="1240536" y="0"/>
                    <a:pt x="246888" y="618744"/>
                    <a:pt x="123444" y="1141476"/>
                  </a:cubicBezTo>
                  <a:cubicBezTo>
                    <a:pt x="0" y="1664208"/>
                    <a:pt x="499872" y="3136392"/>
                    <a:pt x="973836" y="3454908"/>
                  </a:cubicBezTo>
                  <a:cubicBezTo>
                    <a:pt x="1447800" y="3773424"/>
                    <a:pt x="2842260" y="3576828"/>
                    <a:pt x="2967228" y="3052572"/>
                  </a:cubicBezTo>
                  <a:cubicBezTo>
                    <a:pt x="3092196" y="2528316"/>
                    <a:pt x="2188464" y="637032"/>
                    <a:pt x="1714500" y="318516"/>
                  </a:cubicBezTo>
                  <a:close/>
                </a:path>
              </a:pathLst>
            </a:custGeom>
            <a:solidFill>
              <a:srgbClr val="00B0F0">
                <a:alpha val="25000"/>
              </a:srgbClr>
            </a:solidFill>
            <a:ln>
              <a:solidFill>
                <a:srgbClr val="00B0F0">
                  <a:alpha val="2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956683" y="1192021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059051" y="3055281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850194" y="1863258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952562" y="2944621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>
              <a:stCxn id="7" idx="6"/>
              <a:endCxn id="9" idx="0"/>
            </p:cNvCxnSpPr>
            <p:nvPr/>
          </p:nvCxnSpPr>
          <p:spPr>
            <a:xfrm>
              <a:off x="6166921" y="1302681"/>
              <a:ext cx="788392" cy="5605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9" idx="5"/>
              <a:endCxn id="10" idx="7"/>
            </p:cNvCxnSpPr>
            <p:nvPr/>
          </p:nvCxnSpPr>
          <p:spPr>
            <a:xfrm rot="16200000" flipH="1">
              <a:off x="6618394" y="2463415"/>
              <a:ext cx="924866" cy="1023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21" idx="5"/>
              <a:endCxn id="10" idx="1"/>
            </p:cNvCxnSpPr>
            <p:nvPr/>
          </p:nvCxnSpPr>
          <p:spPr>
            <a:xfrm rot="16200000" flipH="1">
              <a:off x="6261912" y="2255593"/>
              <a:ext cx="648218" cy="7946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2" idx="0"/>
              <a:endCxn id="7" idx="2"/>
            </p:cNvCxnSpPr>
            <p:nvPr/>
          </p:nvCxnSpPr>
          <p:spPr>
            <a:xfrm rot="5400000" flipH="1" flipV="1">
              <a:off x="5447673" y="1180979"/>
              <a:ext cx="387307" cy="630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2" idx="5"/>
              <a:endCxn id="21" idx="2"/>
            </p:cNvCxnSpPr>
            <p:nvPr/>
          </p:nvCxnSpPr>
          <p:spPr>
            <a:xfrm rot="16200000" flipH="1">
              <a:off x="5518936" y="1760259"/>
              <a:ext cx="371670" cy="6089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4"/>
              <a:endCxn id="21" idx="0"/>
            </p:cNvCxnSpPr>
            <p:nvPr/>
          </p:nvCxnSpPr>
          <p:spPr>
            <a:xfrm rot="16200000" flipH="1">
              <a:off x="5724799" y="1750343"/>
              <a:ext cx="726566" cy="525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1" idx="6"/>
              <a:endCxn id="9" idx="2"/>
            </p:cNvCxnSpPr>
            <p:nvPr/>
          </p:nvCxnSpPr>
          <p:spPr>
            <a:xfrm flipV="1">
              <a:off x="6219481" y="1973918"/>
              <a:ext cx="630713" cy="27664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7"/>
              <a:endCxn id="9" idx="4"/>
            </p:cNvCxnSpPr>
            <p:nvPr/>
          </p:nvCxnSpPr>
          <p:spPr>
            <a:xfrm rot="5400000" flipH="1" flipV="1">
              <a:off x="6095349" y="2227729"/>
              <a:ext cx="1003115" cy="7168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8" idx="6"/>
              <a:endCxn id="10" idx="3"/>
            </p:cNvCxnSpPr>
            <p:nvPr/>
          </p:nvCxnSpPr>
          <p:spPr>
            <a:xfrm flipV="1">
              <a:off x="6269289" y="3133528"/>
              <a:ext cx="714061" cy="324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1" idx="4"/>
              <a:endCxn id="8" idx="0"/>
            </p:cNvCxnSpPr>
            <p:nvPr/>
          </p:nvCxnSpPr>
          <p:spPr>
            <a:xfrm rot="16200000" flipH="1">
              <a:off x="5792238" y="2683349"/>
              <a:ext cx="694056" cy="498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009243" y="2139906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220851" y="1689988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7"/>
              <a:endCxn id="9" idx="1"/>
            </p:cNvCxnSpPr>
            <p:nvPr/>
          </p:nvCxnSpPr>
          <p:spPr>
            <a:xfrm rot="16200000" flipH="1">
              <a:off x="6054006" y="1068693"/>
              <a:ext cx="173270" cy="1480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57200" y="1371600"/>
            <a:ext cx="3733800" cy="3276600"/>
            <a:chOff x="1219200" y="990600"/>
            <a:chExt cx="2743200" cy="2667000"/>
          </a:xfrm>
        </p:grpSpPr>
        <p:sp>
          <p:nvSpPr>
            <p:cNvPr id="25" name="Freeform 24"/>
            <p:cNvSpPr/>
            <p:nvPr/>
          </p:nvSpPr>
          <p:spPr>
            <a:xfrm>
              <a:off x="1219200" y="990600"/>
              <a:ext cx="2743200" cy="2667000"/>
            </a:xfrm>
            <a:custGeom>
              <a:avLst/>
              <a:gdLst>
                <a:gd name="connsiteX0" fmla="*/ 1301496 w 3115056"/>
                <a:gd name="connsiteY0" fmla="*/ 3048 h 2503932"/>
                <a:gd name="connsiteX1" fmla="*/ 121920 w 3115056"/>
                <a:gd name="connsiteY1" fmla="*/ 826008 h 2503932"/>
                <a:gd name="connsiteX2" fmla="*/ 569976 w 3115056"/>
                <a:gd name="connsiteY2" fmla="*/ 2261616 h 2503932"/>
                <a:gd name="connsiteX3" fmla="*/ 2371344 w 3115056"/>
                <a:gd name="connsiteY3" fmla="*/ 2261616 h 2503932"/>
                <a:gd name="connsiteX4" fmla="*/ 2938272 w 3115056"/>
                <a:gd name="connsiteY4" fmla="*/ 807720 h 2503932"/>
                <a:gd name="connsiteX5" fmla="*/ 1301496 w 3115056"/>
                <a:gd name="connsiteY5" fmla="*/ 3048 h 250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5056" h="2503932">
                  <a:moveTo>
                    <a:pt x="1301496" y="3048"/>
                  </a:moveTo>
                  <a:cubicBezTo>
                    <a:pt x="832104" y="6096"/>
                    <a:pt x="243840" y="449580"/>
                    <a:pt x="121920" y="826008"/>
                  </a:cubicBezTo>
                  <a:cubicBezTo>
                    <a:pt x="0" y="1202436"/>
                    <a:pt x="195072" y="2022348"/>
                    <a:pt x="569976" y="2261616"/>
                  </a:cubicBezTo>
                  <a:cubicBezTo>
                    <a:pt x="944880" y="2500884"/>
                    <a:pt x="1976628" y="2503932"/>
                    <a:pt x="2371344" y="2261616"/>
                  </a:cubicBezTo>
                  <a:cubicBezTo>
                    <a:pt x="2766060" y="2019300"/>
                    <a:pt x="3115056" y="1184148"/>
                    <a:pt x="2938272" y="807720"/>
                  </a:cubicBezTo>
                  <a:cubicBezTo>
                    <a:pt x="2761488" y="431292"/>
                    <a:pt x="1770888" y="0"/>
                    <a:pt x="1301496" y="3048"/>
                  </a:cubicBez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183632" y="1219200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286000" y="3082460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077143" y="1890437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179511" y="2971800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Connector 29"/>
            <p:cNvCxnSpPr>
              <a:stCxn id="26" idx="6"/>
              <a:endCxn id="28" idx="0"/>
            </p:cNvCxnSpPr>
            <p:nvPr/>
          </p:nvCxnSpPr>
          <p:spPr>
            <a:xfrm>
              <a:off x="2393870" y="1329860"/>
              <a:ext cx="788392" cy="5605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8" idx="5"/>
              <a:endCxn id="29" idx="7"/>
            </p:cNvCxnSpPr>
            <p:nvPr/>
          </p:nvCxnSpPr>
          <p:spPr>
            <a:xfrm rot="16200000" flipH="1">
              <a:off x="2845343" y="2490594"/>
              <a:ext cx="924866" cy="1023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1" idx="5"/>
              <a:endCxn id="29" idx="1"/>
            </p:cNvCxnSpPr>
            <p:nvPr/>
          </p:nvCxnSpPr>
          <p:spPr>
            <a:xfrm rot="16200000" flipH="1">
              <a:off x="2488861" y="2282772"/>
              <a:ext cx="648218" cy="7946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42" idx="4"/>
              <a:endCxn id="27" idx="1"/>
            </p:cNvCxnSpPr>
            <p:nvPr/>
          </p:nvCxnSpPr>
          <p:spPr>
            <a:xfrm rot="16200000" flipH="1">
              <a:off x="1346662" y="2144743"/>
              <a:ext cx="1176385" cy="76387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42" idx="0"/>
              <a:endCxn id="26" idx="2"/>
            </p:cNvCxnSpPr>
            <p:nvPr/>
          </p:nvCxnSpPr>
          <p:spPr>
            <a:xfrm rot="5400000" flipH="1" flipV="1">
              <a:off x="1674622" y="1208158"/>
              <a:ext cx="387307" cy="6307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42" idx="5"/>
              <a:endCxn id="41" idx="2"/>
            </p:cNvCxnSpPr>
            <p:nvPr/>
          </p:nvCxnSpPr>
          <p:spPr>
            <a:xfrm rot="16200000" flipH="1">
              <a:off x="1745885" y="1787438"/>
              <a:ext cx="371670" cy="6089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6" idx="4"/>
              <a:endCxn id="41" idx="0"/>
            </p:cNvCxnSpPr>
            <p:nvPr/>
          </p:nvCxnSpPr>
          <p:spPr>
            <a:xfrm rot="16200000" flipH="1">
              <a:off x="1951748" y="1777522"/>
              <a:ext cx="726566" cy="525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41" idx="6"/>
              <a:endCxn id="28" idx="2"/>
            </p:cNvCxnSpPr>
            <p:nvPr/>
          </p:nvCxnSpPr>
          <p:spPr>
            <a:xfrm flipV="1">
              <a:off x="2446430" y="2001097"/>
              <a:ext cx="630713" cy="27664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27" idx="7"/>
              <a:endCxn id="28" idx="4"/>
            </p:cNvCxnSpPr>
            <p:nvPr/>
          </p:nvCxnSpPr>
          <p:spPr>
            <a:xfrm rot="5400000" flipH="1" flipV="1">
              <a:off x="2322298" y="2254908"/>
              <a:ext cx="1003115" cy="7168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7" idx="6"/>
              <a:endCxn id="29" idx="3"/>
            </p:cNvCxnSpPr>
            <p:nvPr/>
          </p:nvCxnSpPr>
          <p:spPr>
            <a:xfrm flipV="1">
              <a:off x="2496238" y="3160707"/>
              <a:ext cx="714061" cy="324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41" idx="4"/>
              <a:endCxn id="27" idx="0"/>
            </p:cNvCxnSpPr>
            <p:nvPr/>
          </p:nvCxnSpPr>
          <p:spPr>
            <a:xfrm rot="16200000" flipH="1">
              <a:off x="2019187" y="2710528"/>
              <a:ext cx="694056" cy="498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236192" y="2167085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447800" y="1717167"/>
              <a:ext cx="210238" cy="2213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3" name="Straight Connector 42"/>
            <p:cNvCxnSpPr>
              <a:stCxn id="42" idx="7"/>
              <a:endCxn id="28" idx="1"/>
            </p:cNvCxnSpPr>
            <p:nvPr/>
          </p:nvCxnSpPr>
          <p:spPr>
            <a:xfrm rot="16200000" flipH="1">
              <a:off x="2280955" y="1095872"/>
              <a:ext cx="173270" cy="1480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Arrow 43"/>
          <p:cNvSpPr/>
          <p:nvPr/>
        </p:nvSpPr>
        <p:spPr>
          <a:xfrm>
            <a:off x="4270384" y="2743200"/>
            <a:ext cx="758816" cy="239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685800" y="4876800"/>
            <a:ext cx="7781603" cy="10668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r>
              <a:rPr lang="en-US" sz="26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Identify the left-over </a:t>
            </a:r>
            <a:r>
              <a:rPr lang="en-US" sz="2600" dirty="0">
                <a:solidFill>
                  <a:srgbClr val="000000"/>
                </a:solidFill>
                <a:cs typeface="Arial" charset="0"/>
              </a:rPr>
              <a:t>structure(s) on C\{</a:t>
            </a:r>
            <a:r>
              <a:rPr lang="en-US" sz="2600" dirty="0" err="1">
                <a:solidFill>
                  <a:srgbClr val="000000"/>
                </a:solidFill>
                <a:cs typeface="Arial" charset="0"/>
              </a:rPr>
              <a:t>u,v</a:t>
            </a:r>
            <a:r>
              <a:rPr lang="en-US" sz="2600" dirty="0">
                <a:solidFill>
                  <a:srgbClr val="000000"/>
                </a:solidFill>
                <a:cs typeface="Arial" charset="0"/>
              </a:rPr>
              <a:t>}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Clr>
                <a:srgbClr val="A3B2C1"/>
              </a:buClr>
              <a:buSzPct val="85000"/>
              <a:buFont typeface="Wingdings 2"/>
              <a:buChar char=""/>
              <a:defRPr/>
            </a:pPr>
            <a:r>
              <a:rPr lang="en-US" sz="2600" dirty="0">
                <a:solidFill>
                  <a:srgbClr val="000000"/>
                </a:solidFill>
                <a:cs typeface="Arial" charset="0"/>
              </a:rPr>
              <a:t>Merge overlapping substructure(s)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" y="0"/>
            <a:ext cx="9144000" cy="911225"/>
          </a:xfrm>
        </p:spPr>
        <p:txBody>
          <a:bodyPr>
            <a:normAutofit/>
          </a:bodyPr>
          <a:lstStyle/>
          <a:p>
            <a:r>
              <a:rPr lang="en-US" dirty="0" smtClean="0"/>
              <a:t>AFOCS performance: Choosing </a:t>
            </a:r>
            <a:r>
              <a:rPr lang="el-GR" dirty="0" smtClean="0"/>
              <a:t>β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10142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AFOCS </a:t>
            </a:r>
            <a:r>
              <a:rPr lang="en-US" dirty="0" err="1" smtClean="0"/>
              <a:t>v.s</a:t>
            </a:r>
            <a:r>
              <a:rPr lang="en-US" dirty="0" smtClean="0"/>
              <a:t>. Static </a:t>
            </a:r>
            <a:r>
              <a:rPr lang="en-US" dirty="0"/>
              <a:t>D</a:t>
            </a:r>
            <a:r>
              <a:rPr lang="en-US" dirty="0" smtClean="0"/>
              <a:t>etection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43000"/>
            <a:ext cx="8963025" cy="38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200" dirty="0">
                <a:solidFill>
                  <a:srgbClr val="000000"/>
                </a:solidFill>
                <a:cs typeface="Arial" charset="0"/>
              </a:rPr>
              <a:t>+ </a:t>
            </a:r>
            <a:r>
              <a:rPr lang="en-US" sz="2200" dirty="0" err="1">
                <a:solidFill>
                  <a:srgbClr val="000000"/>
                </a:solidFill>
                <a:cs typeface="Arial" charset="0"/>
              </a:rPr>
              <a:t>CFinder</a:t>
            </a:r>
            <a:r>
              <a:rPr lang="en-US" sz="22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en-US" sz="2200" dirty="0">
                <a:solidFill>
                  <a:srgbClr val="00B0F0"/>
                </a:solidFill>
                <a:cs typeface="Arial" charset="0"/>
              </a:rPr>
              <a:t>G. </a:t>
            </a:r>
            <a:r>
              <a:rPr lang="en-US" sz="2200" dirty="0" err="1">
                <a:solidFill>
                  <a:srgbClr val="00B0F0"/>
                </a:solidFill>
                <a:cs typeface="Arial" charset="0"/>
              </a:rPr>
              <a:t>Palla</a:t>
            </a:r>
            <a:r>
              <a:rPr lang="en-US" sz="2200" dirty="0">
                <a:solidFill>
                  <a:srgbClr val="00B0F0"/>
                </a:solidFill>
                <a:cs typeface="Arial" charset="0"/>
              </a:rPr>
              <a:t> et al., Nature 2005</a:t>
            </a:r>
            <a:r>
              <a:rPr lang="en-US" sz="2200" dirty="0">
                <a:solidFill>
                  <a:srgbClr val="000000"/>
                </a:solidFill>
                <a:cs typeface="Arial" charset="0"/>
              </a:rPr>
              <a:t>]</a:t>
            </a:r>
          </a:p>
          <a:p>
            <a:pPr eaLnBrk="1" hangingPunct="1"/>
            <a:r>
              <a:rPr lang="en-US" sz="2200" dirty="0">
                <a:solidFill>
                  <a:srgbClr val="000000"/>
                </a:solidFill>
                <a:cs typeface="Arial" charset="0"/>
              </a:rPr>
              <a:t>+ COPRA [</a:t>
            </a:r>
            <a:r>
              <a:rPr lang="en-US" sz="2200" dirty="0">
                <a:solidFill>
                  <a:srgbClr val="00B0F0"/>
                </a:solidFill>
                <a:cs typeface="Arial" charset="0"/>
              </a:rPr>
              <a:t>S. Gregory, New J. of Physics, 2010</a:t>
            </a:r>
            <a:r>
              <a:rPr lang="en-US" sz="2200" dirty="0">
                <a:solidFill>
                  <a:srgbClr val="000000"/>
                </a:solidFill>
                <a:cs typeface="Arial" charset="0"/>
              </a:rPr>
              <a:t>]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8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AFOCS </a:t>
            </a:r>
            <a:r>
              <a:rPr lang="en-US" sz="3200" dirty="0" err="1" smtClean="0"/>
              <a:t>v.s</a:t>
            </a:r>
            <a:r>
              <a:rPr lang="en-US" sz="3200" dirty="0" smtClean="0"/>
              <a:t>. Other </a:t>
            </a:r>
            <a:r>
              <a:rPr lang="en-US" sz="3200" dirty="0"/>
              <a:t>D</a:t>
            </a:r>
            <a:r>
              <a:rPr lang="en-US" sz="3200" dirty="0" smtClean="0"/>
              <a:t>ynamic </a:t>
            </a:r>
            <a:r>
              <a:rPr lang="en-US" sz="3200" dirty="0"/>
              <a:t>M</a:t>
            </a:r>
            <a:r>
              <a:rPr lang="en-US" sz="3200" dirty="0" smtClean="0"/>
              <a:t>ethods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9067563" cy="385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5486400"/>
            <a:ext cx="693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200" dirty="0">
                <a:solidFill>
                  <a:srgbClr val="000000"/>
                </a:solidFill>
                <a:cs typeface="Arial" charset="0"/>
              </a:rPr>
              <a:t>+ </a:t>
            </a:r>
            <a:r>
              <a:rPr lang="en-US" sz="2200" dirty="0" err="1">
                <a:solidFill>
                  <a:srgbClr val="000000"/>
                </a:solidFill>
                <a:cs typeface="Arial" charset="0"/>
              </a:rPr>
              <a:t>iLCD</a:t>
            </a:r>
            <a:r>
              <a:rPr lang="en-US" sz="2200" dirty="0">
                <a:solidFill>
                  <a:srgbClr val="000000"/>
                </a:solidFill>
                <a:cs typeface="Arial" charset="0"/>
              </a:rPr>
              <a:t> [</a:t>
            </a:r>
            <a:r>
              <a:rPr lang="en-US" sz="2200" dirty="0">
                <a:solidFill>
                  <a:srgbClr val="00B0F0"/>
                </a:solidFill>
                <a:cs typeface="Arial" charset="0"/>
              </a:rPr>
              <a:t>R. </a:t>
            </a:r>
            <a:r>
              <a:rPr lang="en-US" sz="2200" dirty="0" err="1">
                <a:solidFill>
                  <a:srgbClr val="00B0F0"/>
                </a:solidFill>
                <a:cs typeface="Arial" charset="0"/>
              </a:rPr>
              <a:t>Cazabet</a:t>
            </a:r>
            <a:r>
              <a:rPr lang="en-US" sz="2200" dirty="0">
                <a:solidFill>
                  <a:srgbClr val="00B0F0"/>
                </a:solidFill>
                <a:cs typeface="Arial" charset="0"/>
              </a:rPr>
              <a:t> et al., SOCIALCOM 2010</a:t>
            </a:r>
            <a:r>
              <a:rPr lang="en-US" sz="2200" dirty="0">
                <a:solidFill>
                  <a:srgbClr val="000000"/>
                </a:solidFill>
                <a:cs typeface="Arial" charset="0"/>
              </a:rPr>
              <a:t>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7772400" y="0"/>
              <a:ext cx="0" cy="914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7620000" y="762000"/>
              <a:ext cx="152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Adaptive CS Detection in Dynamic Networks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3473069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Running </a:t>
            </a:r>
            <a:r>
              <a:rPr lang="en-US" sz="2400" dirty="0"/>
              <a:t>time is proportional to the amount of changes</a:t>
            </a:r>
          </a:p>
          <a:p>
            <a:r>
              <a:rPr lang="en-US" sz="2400" dirty="0"/>
              <a:t>Can be locally employed</a:t>
            </a:r>
          </a:p>
          <a:p>
            <a:r>
              <a:rPr lang="en-US" sz="2400" dirty="0" smtClean="0"/>
              <a:t>More consistent </a:t>
            </a:r>
            <a:r>
              <a:rPr lang="en-US" sz="2400" dirty="0"/>
              <a:t>community </a:t>
            </a:r>
            <a:r>
              <a:rPr lang="en-US" sz="2400" dirty="0" smtClean="0"/>
              <a:t>structure: Critical for applications such as routing.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759624" y="1498600"/>
            <a:ext cx="5334000" cy="46166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   </a:t>
            </a:r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sz="2400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77867" y="1447800"/>
            <a:ext cx="5137533" cy="4485920"/>
            <a:chOff x="562774" y="497407"/>
            <a:chExt cx="5137533" cy="4485920"/>
          </a:xfrm>
        </p:grpSpPr>
        <p:sp>
          <p:nvSpPr>
            <p:cNvPr id="7" name="Flowchart: Data 6"/>
            <p:cNvSpPr/>
            <p:nvPr/>
          </p:nvSpPr>
          <p:spPr>
            <a:xfrm>
              <a:off x="715176" y="2497991"/>
              <a:ext cx="2165732" cy="894597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4. Changes </a:t>
              </a:r>
              <a:br>
                <a:rPr lang="en-US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in the Network</a:t>
              </a:r>
            </a:p>
          </p:txBody>
        </p:sp>
        <p:sp>
          <p:nvSpPr>
            <p:cNvPr id="8" name="Flowchart: Data 7"/>
            <p:cNvSpPr/>
            <p:nvPr/>
          </p:nvSpPr>
          <p:spPr>
            <a:xfrm>
              <a:off x="2804707" y="2497991"/>
              <a:ext cx="2147597" cy="894596"/>
            </a:xfrm>
            <a:prstGeom prst="flowChartInputOutp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5. Output</a:t>
              </a:r>
            </a:p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CS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15175" y="4114800"/>
              <a:ext cx="2496356" cy="868527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6. Compact Representation </a:t>
              </a:r>
              <a:br>
                <a:rPr lang="en-US" dirty="0">
                  <a:solidFill>
                    <a:srgbClr val="FFFFFF"/>
                  </a:solidFill>
                </a:rPr>
              </a:br>
              <a:r>
                <a:rPr lang="en-US" dirty="0">
                  <a:solidFill>
                    <a:srgbClr val="FFFFFF"/>
                  </a:solidFill>
                </a:rPr>
                <a:t>Graph (CRG)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3566707" y="4191000"/>
                  <a:ext cx="1932754" cy="70571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  <a:p>
                  <a:pPr algn="ctr"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7. CS Detection</a:t>
                  </a:r>
                  <a:br>
                    <a:rPr lang="en-US" dirty="0">
                      <a:solidFill>
                        <a:srgbClr val="FFFFFF"/>
                      </a:solidFill>
                    </a:rPr>
                  </a:br>
                  <a:r>
                    <a:rPr lang="en-US" dirty="0">
                      <a:solidFill>
                        <a:srgbClr val="FFFFFF"/>
                      </a:solidFill>
                    </a:rPr>
                    <a:t>Algorithm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FFFF"/>
                    </a:solidFill>
                  </a:endParaRPr>
                </a:p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6707" y="4191000"/>
                  <a:ext cx="1932754" cy="705710"/>
                </a:xfrm>
                <a:prstGeom prst="roundRect">
                  <a:avLst/>
                </a:prstGeom>
                <a:blipFill rotWithShape="1">
                  <a:blip r:embed="rId2"/>
                  <a:stretch>
                    <a:fillRect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Elbow Connector 10"/>
            <p:cNvCxnSpPr>
              <a:stCxn id="9" idx="3"/>
              <a:endCxn id="10" idx="1"/>
            </p:cNvCxnSpPr>
            <p:nvPr/>
          </p:nvCxnSpPr>
          <p:spPr>
            <a:xfrm flipV="1">
              <a:off x="3211531" y="4543855"/>
              <a:ext cx="355176" cy="5209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stCxn id="10" idx="3"/>
            </p:cNvCxnSpPr>
            <p:nvPr/>
          </p:nvCxnSpPr>
          <p:spPr>
            <a:xfrm flipV="1">
              <a:off x="5499461" y="1558933"/>
              <a:ext cx="200846" cy="2984922"/>
            </a:xfrm>
            <a:prstGeom prst="bentConnector2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8" idx="4"/>
              <a:endCxn id="9" idx="0"/>
            </p:cNvCxnSpPr>
            <p:nvPr/>
          </p:nvCxnSpPr>
          <p:spPr>
            <a:xfrm rot="5400000">
              <a:off x="2559824" y="2796117"/>
              <a:ext cx="722213" cy="1915153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19" idx="5"/>
              <a:endCxn id="17" idx="3"/>
            </p:cNvCxnSpPr>
            <p:nvPr/>
          </p:nvCxnSpPr>
          <p:spPr>
            <a:xfrm>
              <a:off x="2511934" y="1269550"/>
              <a:ext cx="292773" cy="12700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62774" y="497407"/>
              <a:ext cx="2165733" cy="1144209"/>
              <a:chOff x="889533" y="533400"/>
              <a:chExt cx="2062465" cy="1089650"/>
            </a:xfrm>
          </p:grpSpPr>
          <p:sp>
            <p:nvSpPr>
              <p:cNvPr id="19" name="Flowchart: Data 18"/>
              <p:cNvSpPr/>
              <p:nvPr/>
            </p:nvSpPr>
            <p:spPr>
              <a:xfrm>
                <a:off x="889533" y="914400"/>
                <a:ext cx="2062465" cy="708650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1. Initial  Network 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85922" y="533400"/>
                <a:ext cx="14334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2400" b="1" dirty="0">
                    <a:solidFill>
                      <a:srgbClr val="000000">
                        <a:lumMod val="60000"/>
                        <a:lumOff val="40000"/>
                      </a:srgbClr>
                    </a:solidFill>
                    <a:cs typeface="Arial" charset="0"/>
                  </a:rPr>
                  <a:t>START</a:t>
                </a:r>
                <a:endParaRPr lang="en-US" b="1" dirty="0">
                  <a:solidFill>
                    <a:srgbClr val="000000">
                      <a:lumMod val="60000"/>
                      <a:lumOff val="40000"/>
                    </a:srgbClr>
                  </a:solidFill>
                  <a:cs typeface="Arial" charset="0"/>
                </a:endParaRPr>
              </a:p>
            </p:txBody>
          </p:sp>
        </p:grpSp>
        <p:cxnSp>
          <p:nvCxnSpPr>
            <p:cNvPr id="16" name="Elbow Connector 15"/>
            <p:cNvCxnSpPr>
              <a:stCxn id="7" idx="3"/>
              <a:endCxn id="9" idx="0"/>
            </p:cNvCxnSpPr>
            <p:nvPr/>
          </p:nvCxnSpPr>
          <p:spPr>
            <a:xfrm rot="16200000" flipH="1">
              <a:off x="1411305" y="3562752"/>
              <a:ext cx="722212" cy="381884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ounded Rectangle 16"/>
                <p:cNvSpPr/>
                <p:nvPr/>
              </p:nvSpPr>
              <p:spPr>
                <a:xfrm flipH="1">
                  <a:off x="2804707" y="897484"/>
                  <a:ext cx="1834270" cy="744132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  <a:p>
                  <a:pPr algn="ctr"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2. CS Detection</a:t>
                  </a:r>
                  <a:br>
                    <a:rPr lang="en-US" dirty="0">
                      <a:solidFill>
                        <a:srgbClr val="FFFFFF"/>
                      </a:solidFill>
                    </a:rPr>
                  </a:br>
                  <a:r>
                    <a:rPr lang="en-US" dirty="0">
                      <a:solidFill>
                        <a:srgbClr val="FFFFFF"/>
                      </a:solidFill>
                    </a:rPr>
                    <a:t>Algorithm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FFFF"/>
                    </a:solidFill>
                  </a:endParaRPr>
                </a:p>
                <a:p>
                  <a:pPr algn="ctr" eaLnBrk="1" hangingPunct="1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ounded 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804707" y="897484"/>
                  <a:ext cx="1834270" cy="744132"/>
                </a:xfrm>
                <a:prstGeom prst="roundRect">
                  <a:avLst/>
                </a:prstGeom>
                <a:blipFill rotWithShape="1">
                  <a:blip r:embed="rId3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Elbow Connector 17"/>
            <p:cNvCxnSpPr/>
            <p:nvPr/>
          </p:nvCxnSpPr>
          <p:spPr>
            <a:xfrm flipV="1">
              <a:off x="4563109" y="1161717"/>
              <a:ext cx="298998" cy="2"/>
            </a:xfrm>
            <a:prstGeom prst="bentConnector3">
              <a:avLst>
                <a:gd name="adj1" fmla="val 50000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8006469" y="2085051"/>
            <a:ext cx="1025416" cy="74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dirty="0">
                <a:solidFill>
                  <a:srgbClr val="FFFFFF"/>
                </a:solidFill>
              </a:rPr>
              <a:t>3. Refine CS</a:t>
            </a:r>
          </a:p>
        </p:txBody>
      </p:sp>
      <p:cxnSp>
        <p:nvCxnSpPr>
          <p:cNvPr id="31" name="Elbow Connector 30"/>
          <p:cNvCxnSpPr>
            <a:stCxn id="21" idx="2"/>
          </p:cNvCxnSpPr>
          <p:nvPr/>
        </p:nvCxnSpPr>
        <p:spPr>
          <a:xfrm rot="5400000">
            <a:off x="7441844" y="3244310"/>
            <a:ext cx="1492461" cy="662207"/>
          </a:xfrm>
          <a:prstGeom prst="bentConnector3">
            <a:avLst>
              <a:gd name="adj1" fmla="val 97653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>
              <a:xfrm>
                <a:off x="0" y="4191000"/>
                <a:ext cx="3372655" cy="1961307"/>
              </a:xfrm>
              <a:prstGeom prst="wedgeRectCallout">
                <a:avLst>
                  <a:gd name="adj1" fmla="val 65838"/>
                  <a:gd name="adj2" fmla="val 25950"/>
                </a:avLst>
              </a:prstGeom>
              <a:solidFill>
                <a:srgbClr val="00B0F0"/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Significantly reduce the size of the network</a:t>
                </a:r>
              </a:p>
              <a:p>
                <a:pPr marL="285750" indent="-285750" eaLnBrk="1" hangingPunct="1"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Allow higher quality (often more expensive</a:t>
                </a:r>
                <a:r>
                  <a:rPr lang="en-US" sz="2300" dirty="0">
                    <a:solidFill>
                      <a:srgbClr val="000000"/>
                    </a:solidFill>
                  </a:rPr>
                  <a:t>)  </a:t>
                </a:r>
                <a:r>
                  <a:rPr lang="en-US" sz="2000" dirty="0">
                    <a:solidFill>
                      <a:srgbClr val="000000"/>
                    </a:solidFill>
                  </a:rPr>
                  <a:t>Algorithm in place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91000"/>
                <a:ext cx="3372655" cy="1961307"/>
              </a:xfrm>
              <a:prstGeom prst="wedgeRectCallout">
                <a:avLst>
                  <a:gd name="adj1" fmla="val 65838"/>
                  <a:gd name="adj2" fmla="val 25950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/>
          <p:cNvGrpSpPr/>
          <p:nvPr/>
        </p:nvGrpSpPr>
        <p:grpSpPr>
          <a:xfrm>
            <a:off x="4108073" y="2488670"/>
            <a:ext cx="1579051" cy="1551303"/>
            <a:chOff x="4946273" y="2487297"/>
            <a:chExt cx="1579051" cy="1551303"/>
          </a:xfrm>
        </p:grpSpPr>
        <p:cxnSp>
          <p:nvCxnSpPr>
            <p:cNvPr id="138" name="Straight Connector 137"/>
            <p:cNvCxnSpPr/>
            <p:nvPr/>
          </p:nvCxnSpPr>
          <p:spPr>
            <a:xfrm flipV="1">
              <a:off x="5079461" y="2487297"/>
              <a:ext cx="1079594" cy="88623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078210" y="3373532"/>
              <a:ext cx="1447114" cy="531879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5230610" y="3909743"/>
              <a:ext cx="1269636" cy="1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5097422" y="3772223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42" name="Oval 141"/>
            <p:cNvSpPr/>
            <p:nvPr/>
          </p:nvSpPr>
          <p:spPr>
            <a:xfrm>
              <a:off x="4946273" y="3240343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297836" y="2706876"/>
              <a:ext cx="34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3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31894" y="2525498"/>
            <a:ext cx="1598263" cy="1641570"/>
            <a:chOff x="612830" y="2616145"/>
            <a:chExt cx="1598263" cy="1641570"/>
          </a:xfrm>
        </p:grpSpPr>
        <p:cxnSp>
          <p:nvCxnSpPr>
            <p:cNvPr id="6" name="Straight Connector 5"/>
            <p:cNvCxnSpPr/>
            <p:nvPr/>
          </p:nvCxnSpPr>
          <p:spPr>
            <a:xfrm flipH="1" flipV="1">
              <a:off x="746018" y="3402852"/>
              <a:ext cx="865725" cy="85486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898418" y="3934733"/>
              <a:ext cx="713326" cy="32298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63979" y="3801544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b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746018" y="3015712"/>
              <a:ext cx="1465075" cy="38714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46018" y="2949117"/>
              <a:ext cx="799131" cy="45373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46019" y="2616145"/>
              <a:ext cx="998914" cy="7867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612830" y="3269664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352800" y="1525373"/>
            <a:ext cx="3280043" cy="2615361"/>
            <a:chOff x="4191000" y="1524000"/>
            <a:chExt cx="3280043" cy="2615361"/>
          </a:xfrm>
        </p:grpSpPr>
        <p:cxnSp>
          <p:nvCxnSpPr>
            <p:cNvPr id="114" name="Straight Connector 113"/>
            <p:cNvCxnSpPr/>
            <p:nvPr/>
          </p:nvCxnSpPr>
          <p:spPr>
            <a:xfrm flipV="1">
              <a:off x="4895861" y="2463182"/>
              <a:ext cx="1250024" cy="4823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 flipV="1">
              <a:off x="6145886" y="2463184"/>
              <a:ext cx="364262" cy="144655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4686325" y="2291027"/>
              <a:ext cx="419073" cy="41907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17" name="Curved Connector 116"/>
            <p:cNvCxnSpPr/>
            <p:nvPr/>
          </p:nvCxnSpPr>
          <p:spPr>
            <a:xfrm rot="10800000" flipH="1">
              <a:off x="4686325" y="2291027"/>
              <a:ext cx="209537" cy="209537"/>
            </a:xfrm>
            <a:prstGeom prst="curvedConnector4">
              <a:avLst>
                <a:gd name="adj1" fmla="val -123274"/>
                <a:gd name="adj2" fmla="val 223274"/>
              </a:avLst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>
              <a:stCxn id="132" idx="6"/>
              <a:endCxn id="132" idx="0"/>
            </p:cNvCxnSpPr>
            <p:nvPr/>
          </p:nvCxnSpPr>
          <p:spPr>
            <a:xfrm flipH="1" flipV="1">
              <a:off x="6145885" y="2033749"/>
              <a:ext cx="418400" cy="418401"/>
            </a:xfrm>
            <a:prstGeom prst="curvedConnector4">
              <a:avLst>
                <a:gd name="adj1" fmla="val -61736"/>
                <a:gd name="adj2" fmla="val 161736"/>
              </a:avLst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>
              <a:stCxn id="131" idx="6"/>
              <a:endCxn id="131" idx="0"/>
            </p:cNvCxnSpPr>
            <p:nvPr/>
          </p:nvCxnSpPr>
          <p:spPr>
            <a:xfrm flipH="1" flipV="1">
              <a:off x="6510148" y="3622751"/>
              <a:ext cx="258305" cy="258305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4191000" y="1751227"/>
              <a:ext cx="526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566975" y="1524000"/>
              <a:ext cx="90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94470" y="3205427"/>
              <a:ext cx="476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16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5436" y="2063347"/>
              <a:ext cx="344407" cy="41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328043" y="2900627"/>
              <a:ext cx="344407" cy="41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131" name="Oval 130"/>
            <p:cNvSpPr/>
            <p:nvPr/>
          </p:nvSpPr>
          <p:spPr>
            <a:xfrm>
              <a:off x="6251843" y="3622751"/>
              <a:ext cx="516610" cy="51661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5727484" y="2033749"/>
              <a:ext cx="836801" cy="836801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33" y="1458698"/>
            <a:ext cx="3196524" cy="3113302"/>
            <a:chOff x="80076" y="1524000"/>
            <a:chExt cx="3196524" cy="3113302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943629" y="2353994"/>
              <a:ext cx="199783" cy="16107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1545150" y="2163305"/>
              <a:ext cx="199783" cy="4595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9859" y="2149986"/>
              <a:ext cx="665943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13265" y="2149986"/>
              <a:ext cx="66594" cy="5327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13265" y="2482957"/>
              <a:ext cx="732537" cy="1997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79207" y="2083392"/>
              <a:ext cx="66594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13265" y="2083392"/>
              <a:ext cx="665943" cy="5993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79859" y="2083392"/>
              <a:ext cx="599348" cy="665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879207" y="1750420"/>
              <a:ext cx="1664856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78121" y="1657189"/>
              <a:ext cx="665943" cy="932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94769" y="1657189"/>
              <a:ext cx="516105" cy="7591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44063" y="1750420"/>
              <a:ext cx="599348" cy="6326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544063" y="2383066"/>
              <a:ext cx="599348" cy="43286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211092" y="2815929"/>
              <a:ext cx="332971" cy="1997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1545150" y="2949117"/>
              <a:ext cx="665943" cy="665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45150" y="2616146"/>
              <a:ext cx="199783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744932" y="2616146"/>
              <a:ext cx="466160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410875" y="1750420"/>
              <a:ext cx="133189" cy="6326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0875" y="2383066"/>
              <a:ext cx="732537" cy="33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545150" y="2163305"/>
              <a:ext cx="998914" cy="6526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545150" y="2149986"/>
              <a:ext cx="865725" cy="2497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57" idx="2"/>
            </p:cNvCxnSpPr>
            <p:nvPr/>
          </p:nvCxnSpPr>
          <p:spPr>
            <a:xfrm flipH="1">
              <a:off x="812613" y="2399715"/>
              <a:ext cx="1598262" cy="832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744933" y="2815929"/>
              <a:ext cx="799131" cy="9556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744932" y="3778236"/>
              <a:ext cx="299674" cy="1864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611744" y="3971359"/>
              <a:ext cx="419544" cy="2863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611744" y="3778236"/>
              <a:ext cx="133189" cy="4794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044606" y="3964700"/>
              <a:ext cx="233080" cy="5394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011309" y="3964700"/>
              <a:ext cx="932320" cy="665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277686" y="3971359"/>
              <a:ext cx="665943" cy="5327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2277686" y="3638388"/>
              <a:ext cx="665943" cy="3263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60" idx="7"/>
            </p:cNvCxnSpPr>
            <p:nvPr/>
          </p:nvCxnSpPr>
          <p:spPr>
            <a:xfrm flipV="1">
              <a:off x="2125466" y="3638388"/>
              <a:ext cx="152220" cy="232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1611744" y="3645048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144498" y="3505200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810440" y="3838171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144498" y="4370925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410875" y="2682740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277686" y="2283175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010223" y="2216580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410875" y="1617232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744932" y="1524000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11961" y="2030116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46019" y="1950203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812613" y="2349769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80076" y="2549552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46670" y="2016798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898099" y="3831511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77904" y="2882523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611744" y="2482957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1435776" y="2830218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1478555" y="4124526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t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3" y="1458698"/>
            <a:ext cx="3196524" cy="3113302"/>
            <a:chOff x="3623376" y="568989"/>
            <a:chExt cx="3196524" cy="3113302"/>
          </a:xfrm>
        </p:grpSpPr>
        <p:cxnSp>
          <p:nvCxnSpPr>
            <p:cNvPr id="63" name="Straight Connector 62"/>
            <p:cNvCxnSpPr/>
            <p:nvPr/>
          </p:nvCxnSpPr>
          <p:spPr>
            <a:xfrm flipV="1">
              <a:off x="6486929" y="1415200"/>
              <a:ext cx="199783" cy="16107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5088450" y="1208294"/>
              <a:ext cx="199783" cy="4595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3823159" y="1194975"/>
              <a:ext cx="665943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756565" y="1194975"/>
              <a:ext cx="66594" cy="5327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756565" y="1527946"/>
              <a:ext cx="732537" cy="1997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422507" y="1128381"/>
              <a:ext cx="66594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3756565" y="1128381"/>
              <a:ext cx="665943" cy="5993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823159" y="1128381"/>
              <a:ext cx="599348" cy="665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422507" y="795409"/>
              <a:ext cx="1664856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421421" y="702178"/>
              <a:ext cx="665943" cy="932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438069" y="702178"/>
              <a:ext cx="516105" cy="7591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087363" y="795409"/>
              <a:ext cx="599348" cy="6326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6087363" y="1428055"/>
              <a:ext cx="599348" cy="43286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754392" y="1860918"/>
              <a:ext cx="332971" cy="1997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5088450" y="1994106"/>
              <a:ext cx="665943" cy="665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5088450" y="1661135"/>
              <a:ext cx="199783" cy="3329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288232" y="1661135"/>
              <a:ext cx="466160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5954175" y="795409"/>
              <a:ext cx="133189" cy="6326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954175" y="1428055"/>
              <a:ext cx="732537" cy="332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5088450" y="1208294"/>
              <a:ext cx="998914" cy="6526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5088450" y="1194975"/>
              <a:ext cx="865725" cy="2497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endCxn id="109" idx="2"/>
            </p:cNvCxnSpPr>
            <p:nvPr/>
          </p:nvCxnSpPr>
          <p:spPr>
            <a:xfrm flipH="1">
              <a:off x="4355913" y="1444704"/>
              <a:ext cx="1598262" cy="832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5288233" y="1860918"/>
              <a:ext cx="799131" cy="96230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5288232" y="2823225"/>
              <a:ext cx="299674" cy="1864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5155044" y="3016348"/>
              <a:ext cx="419544" cy="2863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5155044" y="2823225"/>
              <a:ext cx="133189" cy="47947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5587906" y="3009689"/>
              <a:ext cx="233080" cy="5394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554609" y="3009689"/>
              <a:ext cx="932320" cy="665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820986" y="3016348"/>
              <a:ext cx="665943" cy="53275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5820986" y="2683377"/>
              <a:ext cx="665943" cy="3263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112" idx="7"/>
            </p:cNvCxnSpPr>
            <p:nvPr/>
          </p:nvCxnSpPr>
          <p:spPr>
            <a:xfrm flipV="1">
              <a:off x="5668766" y="2683377"/>
              <a:ext cx="152220" cy="2321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5155044" y="2690037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5021855" y="3169515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t</a:t>
              </a:r>
            </a:p>
          </p:txBody>
        </p:sp>
        <p:sp>
          <p:nvSpPr>
            <p:cNvPr id="96" name="Oval 95"/>
            <p:cNvSpPr/>
            <p:nvPr/>
          </p:nvSpPr>
          <p:spPr>
            <a:xfrm>
              <a:off x="5687798" y="2550189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353740" y="2883160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5687798" y="3415914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5155044" y="1527946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y</a:t>
              </a:r>
            </a:p>
          </p:txBody>
        </p:sp>
        <p:sp>
          <p:nvSpPr>
            <p:cNvPr id="100" name="Oval 99"/>
            <p:cNvSpPr/>
            <p:nvPr/>
          </p:nvSpPr>
          <p:spPr>
            <a:xfrm>
              <a:off x="4955261" y="1860918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01" name="Oval 100"/>
            <p:cNvSpPr/>
            <p:nvPr/>
          </p:nvSpPr>
          <p:spPr>
            <a:xfrm>
              <a:off x="5621204" y="1927512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z</a:t>
              </a:r>
            </a:p>
          </p:txBody>
        </p:sp>
        <p:sp>
          <p:nvSpPr>
            <p:cNvPr id="102" name="Oval 101"/>
            <p:cNvSpPr/>
            <p:nvPr/>
          </p:nvSpPr>
          <p:spPr>
            <a:xfrm>
              <a:off x="5954175" y="1727729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5820986" y="1328164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553523" y="1261569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954175" y="662221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5288232" y="568989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955261" y="1075105"/>
              <a:ext cx="266377" cy="26637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89319" y="995192"/>
              <a:ext cx="266377" cy="26637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355913" y="1394758"/>
              <a:ext cx="266377" cy="26637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3623376" y="1594541"/>
              <a:ext cx="266377" cy="26637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3689970" y="1061787"/>
              <a:ext cx="266377" cy="26637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5441399" y="2876500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200400" y="1525373"/>
            <a:ext cx="3429000" cy="2726353"/>
            <a:chOff x="3771900" y="3750339"/>
            <a:chExt cx="3429000" cy="2726353"/>
          </a:xfrm>
        </p:grpSpPr>
        <p:cxnSp>
          <p:nvCxnSpPr>
            <p:cNvPr id="145" name="Straight Connector 144"/>
            <p:cNvCxnSpPr/>
            <p:nvPr/>
          </p:nvCxnSpPr>
          <p:spPr>
            <a:xfrm>
              <a:off x="4489101" y="4550452"/>
              <a:ext cx="1386641" cy="13906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 flipV="1">
              <a:off x="5875743" y="4689523"/>
              <a:ext cx="364262" cy="144655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>
              <a:off x="4267225" y="4340916"/>
              <a:ext cx="419073" cy="41907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48" name="Curved Connector 147"/>
            <p:cNvCxnSpPr/>
            <p:nvPr/>
          </p:nvCxnSpPr>
          <p:spPr>
            <a:xfrm rot="10800000" flipH="1">
              <a:off x="4267225" y="4340916"/>
              <a:ext cx="209537" cy="209537"/>
            </a:xfrm>
            <a:prstGeom prst="curvedConnector4">
              <a:avLst>
                <a:gd name="adj1" fmla="val -123274"/>
                <a:gd name="adj2" fmla="val 223274"/>
              </a:avLst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urved Connector 148"/>
            <p:cNvCxnSpPr>
              <a:stCxn id="175" idx="6"/>
              <a:endCxn id="175" idx="0"/>
            </p:cNvCxnSpPr>
            <p:nvPr/>
          </p:nvCxnSpPr>
          <p:spPr>
            <a:xfrm flipH="1" flipV="1">
              <a:off x="5875742" y="4260088"/>
              <a:ext cx="418400" cy="418401"/>
            </a:xfrm>
            <a:prstGeom prst="curvedConnector4">
              <a:avLst>
                <a:gd name="adj1" fmla="val -61736"/>
                <a:gd name="adj2" fmla="val 161736"/>
              </a:avLst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urved Connector 149"/>
            <p:cNvCxnSpPr>
              <a:stCxn id="172" idx="6"/>
              <a:endCxn id="172" idx="0"/>
            </p:cNvCxnSpPr>
            <p:nvPr/>
          </p:nvCxnSpPr>
          <p:spPr>
            <a:xfrm flipH="1" flipV="1">
              <a:off x="6240005" y="5849090"/>
              <a:ext cx="258305" cy="258305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3771900" y="3825166"/>
              <a:ext cx="507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10</a:t>
              </a:r>
              <a:endParaRPr lang="en-US" sz="1600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296832" y="3750339"/>
              <a:ext cx="90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b="1" dirty="0">
                  <a:solidFill>
                    <a:srgbClr val="000000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6724327" y="5431766"/>
              <a:ext cx="476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b="1" dirty="0">
                  <a:solidFill>
                    <a:srgbClr val="000000"/>
                  </a:solidFill>
                  <a:cs typeface="Arial" charset="0"/>
                </a:rPr>
                <a:t>12</a:t>
              </a:r>
              <a:endParaRPr lang="en-US" sz="16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951493" y="4309646"/>
              <a:ext cx="344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cs typeface="Arial" charset="0"/>
                </a:rPr>
                <a:t>2</a:t>
              </a:r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057900" y="5126966"/>
              <a:ext cx="34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cxnSp>
          <p:nvCxnSpPr>
            <p:cNvPr id="156" name="Straight Connector 155"/>
            <p:cNvCxnSpPr>
              <a:stCxn id="157" idx="6"/>
            </p:cNvCxnSpPr>
            <p:nvPr/>
          </p:nvCxnSpPr>
          <p:spPr>
            <a:xfrm flipV="1">
              <a:off x="5028877" y="6162307"/>
              <a:ext cx="438634" cy="140894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>
              <a:off x="4762500" y="6170012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713493" y="6076582"/>
              <a:ext cx="344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cs typeface="Arial" charset="0"/>
                </a:rPr>
                <a:t>2</a:t>
              </a:r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159" name="Straight Connector 158"/>
            <p:cNvCxnSpPr>
              <a:endCxn id="173" idx="5"/>
            </p:cNvCxnSpPr>
            <p:nvPr/>
          </p:nvCxnSpPr>
          <p:spPr>
            <a:xfrm flipH="1" flipV="1">
              <a:off x="4875890" y="5787779"/>
              <a:ext cx="591621" cy="37452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>
              <a:off x="4781711" y="5289798"/>
              <a:ext cx="762002" cy="409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4705511" y="5213131"/>
              <a:ext cx="56989" cy="4612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781711" y="4890231"/>
              <a:ext cx="295842" cy="80904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V="1">
              <a:off x="5077553" y="4713636"/>
              <a:ext cx="843324" cy="1832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 flipV="1">
              <a:off x="4705511" y="5197977"/>
              <a:ext cx="838202" cy="918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>
              <a:off x="4705511" y="4890232"/>
              <a:ext cx="372042" cy="3077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5077551" y="4890232"/>
              <a:ext cx="466160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endCxn id="168" idx="2"/>
            </p:cNvCxnSpPr>
            <p:nvPr/>
          </p:nvCxnSpPr>
          <p:spPr>
            <a:xfrm flipH="1">
              <a:off x="5334323" y="6136082"/>
              <a:ext cx="886229" cy="1471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5334323" y="6017612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69" name="Oval 168"/>
            <p:cNvSpPr/>
            <p:nvPr/>
          </p:nvSpPr>
          <p:spPr>
            <a:xfrm>
              <a:off x="4944363" y="4757043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70" name="Oval 169"/>
            <p:cNvSpPr/>
            <p:nvPr/>
          </p:nvSpPr>
          <p:spPr>
            <a:xfrm>
              <a:off x="4572323" y="5064789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x</a:t>
              </a:r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5531624" y="4726904"/>
              <a:ext cx="357288" cy="5566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71"/>
            <p:cNvSpPr/>
            <p:nvPr/>
          </p:nvSpPr>
          <p:spPr>
            <a:xfrm>
              <a:off x="5981700" y="5849090"/>
              <a:ext cx="516610" cy="51661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4648523" y="5560412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74" name="Oval 173"/>
            <p:cNvSpPr/>
            <p:nvPr/>
          </p:nvSpPr>
          <p:spPr>
            <a:xfrm>
              <a:off x="5410523" y="5156609"/>
              <a:ext cx="266377" cy="266377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175" name="Oval 174"/>
            <p:cNvSpPr/>
            <p:nvPr/>
          </p:nvSpPr>
          <p:spPr>
            <a:xfrm>
              <a:off x="5457341" y="4260088"/>
              <a:ext cx="836801" cy="836801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317078" y="2395958"/>
            <a:ext cx="987337" cy="1958340"/>
            <a:chOff x="1396721" y="2461260"/>
            <a:chExt cx="987337" cy="1958340"/>
          </a:xfrm>
        </p:grpSpPr>
        <p:sp>
          <p:nvSpPr>
            <p:cNvPr id="176" name="Oval 175"/>
            <p:cNvSpPr/>
            <p:nvPr/>
          </p:nvSpPr>
          <p:spPr>
            <a:xfrm>
              <a:off x="1396721" y="2790251"/>
              <a:ext cx="326658" cy="326658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2057400" y="2849880"/>
              <a:ext cx="326658" cy="326658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1585962" y="2461260"/>
              <a:ext cx="326658" cy="326658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1447800" y="4092942"/>
              <a:ext cx="326658" cy="326658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6172200" y="1475237"/>
            <a:ext cx="3429000" cy="2879061"/>
            <a:chOff x="7124700" y="3674139"/>
            <a:chExt cx="3429000" cy="2879061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7841901" y="4474252"/>
              <a:ext cx="1386641" cy="13906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228543" y="4613323"/>
              <a:ext cx="364262" cy="144655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7620025" y="4264716"/>
              <a:ext cx="419073" cy="41907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185" name="Curved Connector 184"/>
            <p:cNvCxnSpPr/>
            <p:nvPr/>
          </p:nvCxnSpPr>
          <p:spPr>
            <a:xfrm rot="10800000" flipH="1">
              <a:off x="7620025" y="4264716"/>
              <a:ext cx="209537" cy="209537"/>
            </a:xfrm>
            <a:prstGeom prst="curvedConnector4">
              <a:avLst>
                <a:gd name="adj1" fmla="val -123274"/>
                <a:gd name="adj2" fmla="val 223274"/>
              </a:avLst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urved Connector 185"/>
            <p:cNvCxnSpPr>
              <a:stCxn id="212" idx="6"/>
              <a:endCxn id="212" idx="0"/>
            </p:cNvCxnSpPr>
            <p:nvPr/>
          </p:nvCxnSpPr>
          <p:spPr>
            <a:xfrm flipH="1" flipV="1">
              <a:off x="9228542" y="4183888"/>
              <a:ext cx="418400" cy="418401"/>
            </a:xfrm>
            <a:prstGeom prst="curvedConnector4">
              <a:avLst>
                <a:gd name="adj1" fmla="val -61736"/>
                <a:gd name="adj2" fmla="val 161736"/>
              </a:avLst>
            </a:prstGeom>
            <a:ln w="254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urved Connector 186"/>
            <p:cNvCxnSpPr>
              <a:stCxn id="209" idx="6"/>
              <a:endCxn id="209" idx="0"/>
            </p:cNvCxnSpPr>
            <p:nvPr/>
          </p:nvCxnSpPr>
          <p:spPr>
            <a:xfrm flipH="1" flipV="1">
              <a:off x="9592805" y="5772890"/>
              <a:ext cx="258305" cy="258305"/>
            </a:xfrm>
            <a:prstGeom prst="curvedConnector4">
              <a:avLst>
                <a:gd name="adj1" fmla="val -100000"/>
                <a:gd name="adj2" fmla="val 200000"/>
              </a:avLst>
            </a:prstGeom>
            <a:ln w="254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Box 187"/>
            <p:cNvSpPr txBox="1"/>
            <p:nvPr/>
          </p:nvSpPr>
          <p:spPr>
            <a:xfrm>
              <a:off x="7124700" y="3722902"/>
              <a:ext cx="523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9649632" y="3674139"/>
              <a:ext cx="90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20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9625093" y="5182370"/>
              <a:ext cx="476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8228093" y="4233446"/>
              <a:ext cx="34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9334500" y="5018302"/>
              <a:ext cx="34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cxnSp>
          <p:nvCxnSpPr>
            <p:cNvPr id="193" name="Straight Connector 192"/>
            <p:cNvCxnSpPr/>
            <p:nvPr/>
          </p:nvCxnSpPr>
          <p:spPr>
            <a:xfrm flipV="1">
              <a:off x="8582428" y="6074600"/>
              <a:ext cx="237883" cy="361789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8449240" y="6286823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9066293" y="6000382"/>
              <a:ext cx="344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  <p:cxnSp>
          <p:nvCxnSpPr>
            <p:cNvPr id="196" name="Straight Connector 195"/>
            <p:cNvCxnSpPr>
              <a:endCxn id="210" idx="5"/>
            </p:cNvCxnSpPr>
            <p:nvPr/>
          </p:nvCxnSpPr>
          <p:spPr>
            <a:xfrm flipH="1" flipV="1">
              <a:off x="7961667" y="5940179"/>
              <a:ext cx="848474" cy="1364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flipH="1">
              <a:off x="7867488" y="5442198"/>
              <a:ext cx="762002" cy="409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7791288" y="5365531"/>
              <a:ext cx="56989" cy="46125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H="1">
              <a:off x="7867488" y="5042631"/>
              <a:ext cx="295842" cy="80904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8163328" y="4637437"/>
              <a:ext cx="1110349" cy="39425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 flipV="1">
              <a:off x="7791288" y="5350377"/>
              <a:ext cx="838202" cy="918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7791288" y="5042632"/>
              <a:ext cx="372042" cy="3077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8163328" y="5042632"/>
              <a:ext cx="466160" cy="39956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endCxn id="205" idx="2"/>
            </p:cNvCxnSpPr>
            <p:nvPr/>
          </p:nvCxnSpPr>
          <p:spPr>
            <a:xfrm flipH="1">
              <a:off x="8687123" y="6059882"/>
              <a:ext cx="886229" cy="1471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Oval 204"/>
            <p:cNvSpPr/>
            <p:nvPr/>
          </p:nvSpPr>
          <p:spPr>
            <a:xfrm>
              <a:off x="8687123" y="5941412"/>
              <a:ext cx="266377" cy="26637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t</a:t>
              </a:r>
            </a:p>
          </p:txBody>
        </p:sp>
        <p:sp>
          <p:nvSpPr>
            <p:cNvPr id="206" name="Oval 205"/>
            <p:cNvSpPr/>
            <p:nvPr/>
          </p:nvSpPr>
          <p:spPr>
            <a:xfrm>
              <a:off x="8030140" y="4909443"/>
              <a:ext cx="266377" cy="26637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y</a:t>
              </a:r>
            </a:p>
          </p:txBody>
        </p:sp>
        <p:sp>
          <p:nvSpPr>
            <p:cNvPr id="207" name="Oval 206"/>
            <p:cNvSpPr/>
            <p:nvPr/>
          </p:nvSpPr>
          <p:spPr>
            <a:xfrm>
              <a:off x="7658100" y="5217189"/>
              <a:ext cx="266377" cy="26637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x</a:t>
              </a:r>
            </a:p>
          </p:txBody>
        </p:sp>
        <p:cxnSp>
          <p:nvCxnSpPr>
            <p:cNvPr id="208" name="Straight Connector 207"/>
            <p:cNvCxnSpPr>
              <a:stCxn id="211" idx="7"/>
            </p:cNvCxnSpPr>
            <p:nvPr/>
          </p:nvCxnSpPr>
          <p:spPr>
            <a:xfrm flipV="1">
              <a:off x="8723667" y="4650704"/>
              <a:ext cx="518045" cy="69731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9334500" y="5772890"/>
              <a:ext cx="516610" cy="51661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7734300" y="5712812"/>
              <a:ext cx="266377" cy="26637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211" name="Oval 210"/>
            <p:cNvSpPr/>
            <p:nvPr/>
          </p:nvSpPr>
          <p:spPr>
            <a:xfrm>
              <a:off x="8496300" y="5309009"/>
              <a:ext cx="266377" cy="26637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z</a:t>
              </a:r>
            </a:p>
          </p:txBody>
        </p:sp>
        <p:sp>
          <p:nvSpPr>
            <p:cNvPr id="212" name="Oval 211"/>
            <p:cNvSpPr/>
            <p:nvPr/>
          </p:nvSpPr>
          <p:spPr>
            <a:xfrm>
              <a:off x="8810141" y="4183888"/>
              <a:ext cx="836801" cy="836801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17" name="Title 1"/>
          <p:cNvSpPr>
            <a:spLocks noGrp="1"/>
          </p:cNvSpPr>
          <p:nvPr>
            <p:ph type="title"/>
          </p:nvPr>
        </p:nvSpPr>
        <p:spPr>
          <a:xfrm>
            <a:off x="19210" y="0"/>
            <a:ext cx="9129955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Adaptive CS Detection in Dynamic Networks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206404" y="4614208"/>
                <a:ext cx="4429419" cy="193899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 eaLnBrk="1" hangingPunct="1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000000"/>
                    </a:solidFill>
                  </a:rPr>
                  <a:t>Initial network</a:t>
                </a:r>
              </a:p>
              <a:p>
                <a:pPr marL="342900" indent="-342900" eaLnBrk="1" hangingPunct="1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000000"/>
                    </a:solidFill>
                  </a:rPr>
                  <a:t>Detect CS with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Algo</a:t>
                </a:r>
                <a:r>
                  <a:rPr lang="en-US" sz="2000" dirty="0">
                    <a:solidFill>
                      <a:srgbClr val="000000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pPr marL="342900" indent="-342900" eaLnBrk="1" hangingPunct="1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000000"/>
                    </a:solidFill>
                  </a:rPr>
                  <a:t>Compress each community into a single node;  self-loops represents the weights of the within community edges.</a:t>
                </a:r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04" y="4614208"/>
                <a:ext cx="4429419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1233" t="-1242" b="-4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Rectangle 218"/>
              <p:cNvSpPr/>
              <p:nvPr/>
            </p:nvSpPr>
            <p:spPr>
              <a:xfrm>
                <a:off x="4483100" y="4614208"/>
                <a:ext cx="4572000" cy="2031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marL="457200" indent="-457200" eaLnBrk="1" hangingPunct="1">
                  <a:buFont typeface="+mj-lt"/>
                  <a:buAutoNum type="arabicPeriod" startAt="4"/>
                </a:pPr>
                <a:r>
                  <a:rPr lang="en-US" dirty="0">
                    <a:solidFill>
                      <a:srgbClr val="000000"/>
                    </a:solidFill>
                  </a:rPr>
                  <a:t>Update changes in the network</a:t>
                </a:r>
              </a:p>
              <a:p>
                <a:pPr marL="342900" indent="-342900" eaLnBrk="1" hangingPunct="1">
                  <a:buFont typeface="+mj-lt"/>
                  <a:buAutoNum type="arabicPeriod" startAt="4"/>
                </a:pPr>
                <a:r>
                  <a:rPr lang="en-US" dirty="0">
                    <a:solidFill>
                      <a:srgbClr val="000000"/>
                    </a:solidFill>
                  </a:rPr>
                  <a:t>Affected nodes = Nodes incident to changed edges/nodes</a:t>
                </a:r>
              </a:p>
              <a:p>
                <a:pPr marL="342900" indent="-342900" eaLnBrk="1" hangingPunct="1">
                  <a:buFont typeface="+mj-lt"/>
                  <a:buAutoNum type="arabicPeriod" startAt="4"/>
                </a:pPr>
                <a:r>
                  <a:rPr lang="en-US" dirty="0">
                    <a:solidFill>
                      <a:srgbClr val="000000"/>
                    </a:solidFill>
                  </a:rPr>
                  <a:t>Construct CRG by “pulling out” affected nodes from their communities</a:t>
                </a:r>
              </a:p>
              <a:p>
                <a:pPr marL="342900" indent="-342900" eaLnBrk="1" hangingPunct="1">
                  <a:buFont typeface="+mj-lt"/>
                  <a:buAutoNum type="arabicPeriod" startAt="4"/>
                </a:pPr>
                <a:r>
                  <a:rPr lang="en-US" dirty="0">
                    <a:solidFill>
                      <a:srgbClr val="000000"/>
                    </a:solidFill>
                  </a:rPr>
                  <a:t>Find CS of the CRG with </a:t>
                </a:r>
                <a:r>
                  <a:rPr lang="en-US" dirty="0" err="1">
                    <a:solidFill>
                      <a:srgbClr val="000000"/>
                    </a:solidFill>
                  </a:rPr>
                  <a:t>Algo</a:t>
                </a:r>
                <a:r>
                  <a:rPr lang="en-US" dirty="0">
                    <a:solidFill>
                      <a:srgbClr val="000000"/>
                    </a:solidFill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marL="342900" indent="-342900" eaLnBrk="1" hangingPunct="1">
                  <a:buFont typeface="+mj-lt"/>
                  <a:buAutoNum type="arabicPeriod" startAt="4"/>
                </a:pP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9" name="Rectangle 2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00" y="4614208"/>
                <a:ext cx="4572000" cy="2031325"/>
              </a:xfrm>
              <a:prstGeom prst="rect">
                <a:avLst/>
              </a:prstGeom>
              <a:blipFill rotWithShape="1">
                <a:blip r:embed="rId3"/>
                <a:stretch>
                  <a:fillRect l="-796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My T. Thai</a:t>
            </a:r>
          </a:p>
          <a:p>
            <a:pPr>
              <a:defRPr/>
            </a:pPr>
            <a:r>
              <a:rPr lang="en-US"/>
              <a:t>mythai@cise.ufl.edu</a:t>
            </a: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B11CBE4-87F0-4C37-B505-1CAD31592BB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Overview of Recent Work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Disjoint CS</a:t>
            </a:r>
          </a:p>
          <a:p>
            <a:pPr eaLnBrk="1" hangingPunct="1"/>
            <a:r>
              <a:rPr lang="en-US" smtClean="0"/>
              <a:t>Overlapping CS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z="2800" smtClean="0"/>
              <a:t>Centralized Approach</a:t>
            </a:r>
          </a:p>
          <a:p>
            <a:pPr lvl="1" eaLnBrk="1" hangingPunct="1"/>
            <a:r>
              <a:rPr lang="en-US" sz="2400" smtClean="0"/>
              <a:t>Define the quantity of modularity and use the greedy algorithms, IP, SDP, Spectral, Random walk, Clique percolation</a:t>
            </a:r>
          </a:p>
          <a:p>
            <a:pPr eaLnBrk="1" hangingPunct="1"/>
            <a:r>
              <a:rPr lang="en-US" sz="2800" smtClean="0"/>
              <a:t>Localized Approach</a:t>
            </a:r>
          </a:p>
          <a:p>
            <a:pPr eaLnBrk="1" hangingPunct="1"/>
            <a:r>
              <a:rPr lang="en-US" sz="2800" smtClean="0"/>
              <a:t>Handle Dynamics and Evolution</a:t>
            </a:r>
          </a:p>
          <a:p>
            <a:pPr eaLnBrk="1" hangingPunct="1"/>
            <a:r>
              <a:rPr lang="en-US" sz="2800" smtClean="0"/>
              <a:t>Incorporate other information</a:t>
            </a:r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1905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A-LDF – Dynamic Network Algorithm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76200" y="1112673"/>
            <a:ext cx="5334000" cy="4893647"/>
            <a:chOff x="3759624" y="1295400"/>
            <a:chExt cx="5334000" cy="4893647"/>
          </a:xfrm>
        </p:grpSpPr>
        <p:sp>
          <p:nvSpPr>
            <p:cNvPr id="64" name="TextBox 63"/>
            <p:cNvSpPr txBox="1"/>
            <p:nvPr/>
          </p:nvSpPr>
          <p:spPr>
            <a:xfrm>
              <a:off x="3759624" y="1295400"/>
              <a:ext cx="5334000" cy="489364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1" hangingPunct="1"/>
              <a:r>
                <a:rPr lang="en-US" b="1" dirty="0">
                  <a:solidFill>
                    <a:srgbClr val="000000"/>
                  </a:solidFill>
                </a:rPr>
                <a:t>   </a:t>
              </a: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sz="2400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  <a:p>
              <a:pPr eaLnBrk="1" hangingPunct="1"/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835824" y="1401927"/>
              <a:ext cx="5079576" cy="4591910"/>
              <a:chOff x="620731" y="106527"/>
              <a:chExt cx="5079576" cy="4591910"/>
            </a:xfrm>
          </p:grpSpPr>
          <p:sp>
            <p:nvSpPr>
              <p:cNvPr id="66" name="Flowchart: Data 65"/>
              <p:cNvSpPr/>
              <p:nvPr/>
            </p:nvSpPr>
            <p:spPr>
              <a:xfrm>
                <a:off x="715176" y="2011527"/>
                <a:ext cx="2165732" cy="894597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Changes </a:t>
                </a:r>
                <a:br>
                  <a:rPr lang="en-US" dirty="0">
                    <a:solidFill>
                      <a:srgbClr val="FFFFFF"/>
                    </a:solidFill>
                  </a:rPr>
                </a:br>
                <a:r>
                  <a:rPr lang="en-US" dirty="0">
                    <a:solidFill>
                      <a:srgbClr val="FFFFFF"/>
                    </a:solidFill>
                  </a:rPr>
                  <a:t>in the Network</a:t>
                </a:r>
              </a:p>
            </p:txBody>
          </p:sp>
          <p:sp>
            <p:nvSpPr>
              <p:cNvPr id="67" name="Flowchart: Data 66"/>
              <p:cNvSpPr/>
              <p:nvPr/>
            </p:nvSpPr>
            <p:spPr>
              <a:xfrm>
                <a:off x="2804707" y="2011527"/>
                <a:ext cx="2147597" cy="894596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Output</a:t>
                </a:r>
              </a:p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CS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20731" y="3992727"/>
                <a:ext cx="2434929" cy="705710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r>
                  <a:rPr lang="en-US" dirty="0">
                    <a:solidFill>
                      <a:srgbClr val="FFFFFF"/>
                    </a:solidFill>
                  </a:rPr>
                  <a:t>Compact </a:t>
                </a:r>
                <a:br>
                  <a:rPr lang="en-US" dirty="0">
                    <a:solidFill>
                      <a:srgbClr val="FFFFFF"/>
                    </a:solidFill>
                  </a:rPr>
                </a:br>
                <a:r>
                  <a:rPr lang="en-US" dirty="0">
                    <a:solidFill>
                      <a:srgbClr val="FFFFFF"/>
                    </a:solidFill>
                  </a:rPr>
                  <a:t>Representation Graph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ounded Rectangle 68"/>
                  <p:cNvSpPr/>
                  <p:nvPr/>
                </p:nvSpPr>
                <p:spPr>
                  <a:xfrm>
                    <a:off x="3566707" y="3972817"/>
                    <a:ext cx="1626024" cy="705710"/>
                  </a:xfrm>
                  <a:prstGeom prst="round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hangingPunct="1"/>
                    <a:endParaRPr lang="en-US" dirty="0">
                      <a:solidFill>
                        <a:srgbClr val="FFFFFF"/>
                      </a:solidFill>
                    </a:endParaRPr>
                  </a:p>
                  <a:p>
                    <a:pPr algn="ctr" eaLnBrk="1" hangingPunct="1"/>
                    <a:r>
                      <a:rPr lang="en-US" dirty="0">
                        <a:solidFill>
                          <a:srgbClr val="FFFFFF"/>
                        </a:solidFill>
                      </a:rPr>
                      <a:t>CS Detection</a:t>
                    </a:r>
                    <a:br>
                      <a:rPr lang="en-US" dirty="0">
                        <a:solidFill>
                          <a:srgbClr val="FFFFFF"/>
                        </a:solidFill>
                      </a:rPr>
                    </a:br>
                    <a:r>
                      <a:rPr lang="en-US" dirty="0">
                        <a:solidFill>
                          <a:srgbClr val="FFFFFF"/>
                        </a:solidFill>
                      </a:rPr>
                      <a:t>Algorithm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rgbClr val="FFFFFF"/>
                      </a:solidFill>
                    </a:endParaRPr>
                  </a:p>
                  <a:p>
                    <a:pPr algn="ctr" eaLnBrk="1" hangingPunct="1"/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Rounded 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6707" y="3972817"/>
                    <a:ext cx="1626024" cy="705710"/>
                  </a:xfrm>
                  <a:prstGeom prst="roundRect">
                    <a:avLst/>
                  </a:prstGeom>
                  <a:blipFill rotWithShape="1">
                    <a:blip r:embed="rId2"/>
                    <a:stretch>
                      <a:fillRect b="-7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Elbow Connector 69"/>
              <p:cNvCxnSpPr>
                <a:stCxn id="68" idx="3"/>
                <a:endCxn id="69" idx="1"/>
              </p:cNvCxnSpPr>
              <p:nvPr/>
            </p:nvCxnSpPr>
            <p:spPr>
              <a:xfrm flipV="1">
                <a:off x="3055660" y="4325672"/>
                <a:ext cx="511047" cy="19910"/>
              </a:xfrm>
              <a:prstGeom prst="bentConnector3">
                <a:avLst>
                  <a:gd name="adj1" fmla="val 50000"/>
                </a:avLst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Elbow Connector 70"/>
              <p:cNvCxnSpPr>
                <a:stCxn id="69" idx="3"/>
              </p:cNvCxnSpPr>
              <p:nvPr/>
            </p:nvCxnSpPr>
            <p:spPr>
              <a:xfrm flipV="1">
                <a:off x="5192731" y="1340750"/>
                <a:ext cx="507576" cy="2984922"/>
              </a:xfrm>
              <a:prstGeom prst="bentConnector2">
                <a:avLst/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Elbow Connector 71"/>
              <p:cNvCxnSpPr>
                <a:stCxn id="67" idx="4"/>
                <a:endCxn id="68" idx="0"/>
              </p:cNvCxnSpPr>
              <p:nvPr/>
            </p:nvCxnSpPr>
            <p:spPr>
              <a:xfrm rot="5400000">
                <a:off x="2315049" y="2429270"/>
                <a:ext cx="1086604" cy="2040310"/>
              </a:xfrm>
              <a:prstGeom prst="bentConnector3">
                <a:avLst>
                  <a:gd name="adj1" fmla="val 50000"/>
                </a:avLst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Elbow Connector 72"/>
              <p:cNvCxnSpPr>
                <a:stCxn id="78" idx="5"/>
                <a:endCxn id="76" idx="3"/>
              </p:cNvCxnSpPr>
              <p:nvPr/>
            </p:nvCxnSpPr>
            <p:spPr>
              <a:xfrm>
                <a:off x="2569891" y="1011993"/>
                <a:ext cx="260640" cy="12700"/>
              </a:xfrm>
              <a:prstGeom prst="bentConnector3">
                <a:avLst>
                  <a:gd name="adj1" fmla="val 50000"/>
                </a:avLst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/>
              <p:cNvGrpSpPr/>
              <p:nvPr/>
            </p:nvGrpSpPr>
            <p:grpSpPr>
              <a:xfrm>
                <a:off x="620731" y="106527"/>
                <a:ext cx="2165733" cy="1277532"/>
                <a:chOff x="944727" y="161158"/>
                <a:chExt cx="2062465" cy="1216616"/>
              </a:xfrm>
            </p:grpSpPr>
            <p:sp>
              <p:nvSpPr>
                <p:cNvPr id="78" name="Flowchart: Data 77"/>
                <p:cNvSpPr/>
                <p:nvPr/>
              </p:nvSpPr>
              <p:spPr>
                <a:xfrm>
                  <a:off x="944727" y="669124"/>
                  <a:ext cx="2062465" cy="708650"/>
                </a:xfrm>
                <a:prstGeom prst="flowChartInputOutp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hangingPunct="1"/>
                  <a:r>
                    <a:rPr lang="en-US" dirty="0">
                      <a:solidFill>
                        <a:srgbClr val="FFFFFF"/>
                      </a:solidFill>
                    </a:rPr>
                    <a:t>Initial  Network </a:t>
                  </a: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1385922" y="161158"/>
                  <a:ext cx="143347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1" hangingPunct="1"/>
                  <a:r>
                    <a:rPr lang="en-US" sz="2400" b="1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cs typeface="Arial" charset="0"/>
                    </a:rPr>
                    <a:t>START</a:t>
                  </a:r>
                  <a:endParaRPr lang="en-US" b="1" dirty="0">
                    <a:solidFill>
                      <a:srgbClr val="000000">
                        <a:lumMod val="60000"/>
                        <a:lumOff val="40000"/>
                      </a:srgbClr>
                    </a:solidFill>
                    <a:cs typeface="Arial" charset="0"/>
                  </a:endParaRPr>
                </a:p>
              </p:txBody>
            </p:sp>
          </p:grpSp>
          <p:cxnSp>
            <p:nvCxnSpPr>
              <p:cNvPr id="75" name="Elbow Connector 74"/>
              <p:cNvCxnSpPr>
                <a:stCxn id="66" idx="3"/>
                <a:endCxn id="68" idx="0"/>
              </p:cNvCxnSpPr>
              <p:nvPr/>
            </p:nvCxnSpPr>
            <p:spPr>
              <a:xfrm rot="16200000" flipH="1">
                <a:off x="1166531" y="3321061"/>
                <a:ext cx="1086603" cy="256727"/>
              </a:xfrm>
              <a:prstGeom prst="bentConnector3">
                <a:avLst>
                  <a:gd name="adj1" fmla="val 50000"/>
                </a:avLst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ounded Rectangle 75"/>
                  <p:cNvSpPr/>
                  <p:nvPr/>
                </p:nvSpPr>
                <p:spPr>
                  <a:xfrm flipH="1">
                    <a:off x="2830531" y="639927"/>
                    <a:ext cx="1679301" cy="744132"/>
                  </a:xfrm>
                  <a:prstGeom prst="round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hangingPunct="1"/>
                    <a:endParaRPr lang="en-US" dirty="0">
                      <a:solidFill>
                        <a:srgbClr val="FFFFFF"/>
                      </a:solidFill>
                    </a:endParaRPr>
                  </a:p>
                  <a:p>
                    <a:pPr algn="ctr" eaLnBrk="1" hangingPunct="1"/>
                    <a:r>
                      <a:rPr lang="en-US" dirty="0">
                        <a:solidFill>
                          <a:srgbClr val="FFFFFF"/>
                        </a:solidFill>
                      </a:rPr>
                      <a:t>CS Detection</a:t>
                    </a:r>
                    <a:br>
                      <a:rPr lang="en-US" dirty="0">
                        <a:solidFill>
                          <a:srgbClr val="FFFFFF"/>
                        </a:solidFill>
                      </a:rPr>
                    </a:br>
                    <a:r>
                      <a:rPr lang="en-US" dirty="0">
                        <a:solidFill>
                          <a:srgbClr val="FFFFFF"/>
                        </a:solidFill>
                      </a:rPr>
                      <a:t>Algorithm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rgbClr val="FFFFFF"/>
                      </a:solidFill>
                    </a:endParaRPr>
                  </a:p>
                  <a:p>
                    <a:pPr algn="ctr" eaLnBrk="1" hangingPunct="1"/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6" name="Rounded Rectangle 7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830531" y="639927"/>
                    <a:ext cx="1679301" cy="744132"/>
                  </a:xfrm>
                  <a:prstGeom prst="roundRect">
                    <a:avLst/>
                  </a:prstGeom>
                  <a:blipFill rotWithShape="1">
                    <a:blip r:embed="rId3"/>
                    <a:stretch>
                      <a:fillRect b="-396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7" name="Elbow Connector 76"/>
              <p:cNvCxnSpPr>
                <a:endCxn id="80" idx="1"/>
              </p:cNvCxnSpPr>
              <p:nvPr/>
            </p:nvCxnSpPr>
            <p:spPr>
              <a:xfrm flipV="1">
                <a:off x="4486909" y="1088193"/>
                <a:ext cx="298998" cy="2"/>
              </a:xfrm>
              <a:prstGeom prst="bentConnector3">
                <a:avLst>
                  <a:gd name="adj1" fmla="val 50000"/>
                </a:avLst>
              </a:prstGeom>
              <a:ln w="444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ctangle 79"/>
            <p:cNvSpPr/>
            <p:nvPr/>
          </p:nvSpPr>
          <p:spPr>
            <a:xfrm>
              <a:off x="8001000" y="2011527"/>
              <a:ext cx="1025416" cy="744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</a:rPr>
                <a:t>Refine CS</a:t>
              </a:r>
            </a:p>
          </p:txBody>
        </p:sp>
      </p:grpSp>
      <p:cxnSp>
        <p:nvCxnSpPr>
          <p:cNvPr id="82" name="Elbow Connector 81"/>
          <p:cNvCxnSpPr/>
          <p:nvPr/>
        </p:nvCxnSpPr>
        <p:spPr>
          <a:xfrm rot="5400000">
            <a:off x="4156873" y="2961266"/>
            <a:ext cx="1492461" cy="662207"/>
          </a:xfrm>
          <a:prstGeom prst="bentConnector3">
            <a:avLst>
              <a:gd name="adj1" fmla="val 97653"/>
            </a:avLst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ular Callout 82"/>
          <p:cNvSpPr/>
          <p:nvPr/>
        </p:nvSpPr>
        <p:spPr>
          <a:xfrm>
            <a:off x="5723991" y="1604867"/>
            <a:ext cx="3372655" cy="3375003"/>
          </a:xfrm>
          <a:prstGeom prst="wedgeRectCallout">
            <a:avLst>
              <a:gd name="adj1" fmla="val -105037"/>
              <a:gd name="adj2" fmla="val -18833"/>
            </a:avLst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eaLnBrk="1" hangingPunct="1">
              <a:buFont typeface="Arial" pitchFamily="34" charset="0"/>
              <a:buChar char="•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84" name="Rectangular Callout 83"/>
          <p:cNvSpPr/>
          <p:nvPr/>
        </p:nvSpPr>
        <p:spPr>
          <a:xfrm>
            <a:off x="5562065" y="1112673"/>
            <a:ext cx="3696505" cy="5334000"/>
          </a:xfrm>
          <a:prstGeom prst="wedgeRectCallout">
            <a:avLst>
              <a:gd name="adj1" fmla="val -71822"/>
              <a:gd name="adj2" fmla="val 28397"/>
            </a:avLst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Both selected as the LDF algorithm (</a:t>
            </a:r>
            <a:r>
              <a:rPr lang="en-US" sz="2400" b="1" dirty="0">
                <a:solidFill>
                  <a:srgbClr val="B90000">
                    <a:lumMod val="75000"/>
                  </a:srgbClr>
                </a:solidFill>
              </a:rPr>
              <a:t>without</a:t>
            </a:r>
            <a:r>
              <a:rPr lang="en-US" sz="2400" dirty="0">
                <a:solidFill>
                  <a:srgbClr val="B90000">
                    <a:lumMod val="75000"/>
                  </a:srgbClr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the refining phase)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Compact representation:</a:t>
            </a:r>
          </a:p>
          <a:p>
            <a:pPr marL="800100" lvl="1" indent="-342900" eaLnBrk="1" hangingPunct="1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Label nodes that represents communities with </a:t>
            </a:r>
            <a:r>
              <a:rPr lang="en-US" sz="2400" dirty="0">
                <a:solidFill>
                  <a:srgbClr val="B90000">
                    <a:lumMod val="75000"/>
                  </a:srgbClr>
                </a:solidFill>
              </a:rPr>
              <a:t>leader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marL="800100" lvl="1" indent="-342900" eaLnBrk="1" hangingPunct="1"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Unlabel</a:t>
            </a:r>
            <a:r>
              <a:rPr lang="en-US" sz="2400" dirty="0">
                <a:solidFill>
                  <a:srgbClr val="000000"/>
                </a:solidFill>
              </a:rPr>
              <a:t> all pulled out nodes (nodes that are incident to changes).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A-LDF – Dynamic Network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3276600"/>
              </a:xfr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For </a:t>
                </a:r>
                <a:r>
                  <a:rPr lang="en-US" sz="2800" dirty="0" smtClean="0">
                    <a:solidFill>
                      <a:srgbClr val="00B0F0"/>
                    </a:solidFill>
                  </a:rPr>
                  <a:t>dynamic</a:t>
                </a:r>
                <a:r>
                  <a:rPr lang="en-US" sz="2800" dirty="0" smtClean="0"/>
                  <a:t> scale-free </a:t>
                </a:r>
                <a:r>
                  <a:rPr lang="en-US" sz="2800" dirty="0"/>
                  <a:t>networks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 </m:t>
                    </m:r>
                    <m:r>
                      <a:rPr lang="en-US" sz="2800" b="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𝛾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&gt; 2</m:t>
                    </m:r>
                  </m:oMath>
                </a14:m>
                <a:r>
                  <a:rPr lang="en-US" sz="2800" dirty="0"/>
                  <a:t>, </a:t>
                </a:r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A-LDF algorithm: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Q</m:t>
                    </m:r>
                    <m:r>
                      <a:rPr lang="en-US" sz="2800" b="0" i="1" smtClean="0">
                        <a:latin typeface="Cambria Math"/>
                      </a:rPr>
                      <m:t>≥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𝛾</m:t>
                            </m:r>
                          </m:e>
                        </m:d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𝛾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>
                      <a:rPr lang="en-US" sz="2800" b="0" i="1" smtClean="0">
                        <a:latin typeface="Cambria Math"/>
                      </a:rPr>
                      <m:t>𝜖</m:t>
                    </m:r>
                  </m:oMath>
                </a14:m>
                <a:r>
                  <a:rPr lang="en-US" sz="280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𝜖</m:t>
                    </m:r>
                    <m:r>
                      <a:rPr lang="en-US" sz="2800" b="0" i="1" smtClean="0">
                        <a:latin typeface="Cambria Math"/>
                      </a:rPr>
                      <m:t>&gt;0</m:t>
                    </m:r>
                  </m:oMath>
                </a14:m>
                <a:r>
                  <a:rPr lang="en-US" sz="2800" dirty="0" smtClean="0"/>
                  <a:t>.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𝛾</m:t>
                            </m:r>
                          </m:e>
                        </m:d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𝛾</m:t>
                            </m:r>
                            <m: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−1</m:t>
                            </m:r>
                          </m:e>
                        </m:d>
                      </m:den>
                    </m:f>
                    <m:r>
                      <a:rPr lang="en-US" sz="2800" i="1">
                        <a:solidFill>
                          <a:srgbClr val="00B0F0"/>
                        </a:solidFill>
                        <a:latin typeface="Cambria Math"/>
                      </a:rPr>
                      <m:t>−</m:t>
                    </m:r>
                    <m:r>
                      <a:rPr lang="en-US" sz="2800" i="1">
                        <a:solidFill>
                          <a:srgbClr val="00B0F0"/>
                        </a:solidFill>
                        <a:latin typeface="Cambria Math"/>
                      </a:rPr>
                      <m:t>𝜖</m:t>
                    </m:r>
                    <m:r>
                      <a:rPr lang="en-US" sz="2800" i="1">
                        <a:solidFill>
                          <a:srgbClr val="00B0F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F0"/>
                    </a:solidFill>
                  </a:rPr>
                  <a:t> Approximation algorithm.</a:t>
                </a:r>
              </a:p>
              <a:p>
                <a:r>
                  <a:rPr lang="en-US" sz="2800" dirty="0" smtClean="0">
                    <a:solidFill>
                      <a:schemeClr val="tx1"/>
                    </a:solidFill>
                  </a:rPr>
                  <a:t>Running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00B0F0"/>
                        </a:solidFill>
                        <a:latin typeface="Cambria Math"/>
                      </a:rPr>
                      <m:t>( 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𝑣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𝐴𝐹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/>
                      </a:rPr>
                      <m:t>𝐴𝐹</m:t>
                    </m:r>
                  </m:oMath>
                </a14:m>
                <a:r>
                  <a:rPr lang="en-US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is the set of “affected nodes”.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3276600"/>
              </a:xfrm>
              <a:blipFill rotWithShape="1">
                <a:blip r:embed="rId2"/>
                <a:stretch>
                  <a:fillRect l="-1108" t="-2399" b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2285999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Datasets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Static data sets: Karate Club, Dolphin, Twitter, Flickr, .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pPr lvl="1">
              <a:buFont typeface="Wingdings" pitchFamily="2" charset="2"/>
              <a:buChar char="Ø"/>
            </a:pPr>
            <a:r>
              <a:rPr lang="en-US" sz="2400" dirty="0" smtClean="0"/>
              <a:t>Dynamic social networks: </a:t>
            </a:r>
          </a:p>
          <a:p>
            <a:pPr lvl="2"/>
            <a:r>
              <a:rPr lang="en-US" sz="2200" dirty="0" smtClean="0"/>
              <a:t>Facebook (New Orleans): 63 K nodes, 1.5 M edges</a:t>
            </a:r>
          </a:p>
          <a:p>
            <a:pPr lvl="2"/>
            <a:r>
              <a:rPr lang="en-US" sz="2200" dirty="0" err="1" smtClean="0"/>
              <a:t>ArXiv</a:t>
            </a:r>
            <a:r>
              <a:rPr lang="en-US" sz="2200" dirty="0" smtClean="0"/>
              <a:t> Citation network:  225 K articles, ~40 K new each year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52400" y="3429000"/>
                <a:ext cx="8229600" cy="2667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457200" indent="-457200" eaLnBrk="1" fontAlgn="auto" hangingPunct="1">
                  <a:spcBef>
                    <a:spcPct val="20000"/>
                  </a:spcBef>
                  <a:spcAft>
                    <a:spcPts val="0"/>
                  </a:spcAft>
                  <a:buFont typeface="Wingdings" pitchFamily="2" charset="2"/>
                  <a:buChar char="Ø"/>
                  <a:defRPr/>
                </a:pPr>
                <a:r>
                  <a:rPr lang="en-US" sz="2800" dirty="0">
                    <a:solidFill>
                      <a:srgbClr val="000000"/>
                    </a:solidFill>
                    <a:latin typeface="Constantia"/>
                    <a:cs typeface="Arial" charset="0"/>
                  </a:rPr>
                  <a:t>Metrics</a:t>
                </a:r>
              </a:p>
              <a:p>
                <a:pPr marL="800100" lvl="1" indent="-342900" eaLnBrk="1" fontAlgn="auto" hangingPunct="1">
                  <a:spcBef>
                    <a:spcPct val="200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onstantia"/>
                    <a:cs typeface="Arial" charset="0"/>
                  </a:rPr>
                  <a:t>Modularity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/>
                      </a:rPr>
                      <m:t>𝑄</m:t>
                    </m:r>
                  </m:oMath>
                </a14:m>
                <a:endParaRPr lang="en-US" sz="2400" dirty="0">
                  <a:solidFill>
                    <a:srgbClr val="000000"/>
                  </a:solidFill>
                  <a:latin typeface="Constantia"/>
                  <a:cs typeface="Arial" charset="0"/>
                </a:endParaRPr>
              </a:p>
              <a:p>
                <a:pPr marL="800100" lvl="1" indent="-342900" eaLnBrk="1" fontAlgn="auto" hangingPunct="1">
                  <a:spcBef>
                    <a:spcPct val="200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onstantia"/>
                    <a:cs typeface="Arial" charset="0"/>
                  </a:rPr>
                  <a:t>Number of communities</a:t>
                </a:r>
              </a:p>
              <a:p>
                <a:pPr marL="800100" lvl="1" indent="-342900" eaLnBrk="1" hangingPunct="1">
                  <a:spcBef>
                    <a:spcPct val="20000"/>
                  </a:spcBef>
                  <a:buFont typeface="Wingdings" pitchFamily="2" charset="2"/>
                  <a:buChar char="§"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onstantia"/>
                    <a:cs typeface="Arial" charset="0"/>
                  </a:rPr>
                  <a:t>Running time</a:t>
                </a:r>
              </a:p>
              <a:p>
                <a:pPr marL="800100" lvl="1" indent="-342900" eaLnBrk="1" fontAlgn="auto" hangingPunct="1">
                  <a:spcBef>
                    <a:spcPct val="200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onstantia"/>
                    <a:cs typeface="Arial" charset="0"/>
                  </a:rPr>
                  <a:t>Normalized Mutual Information (NMI)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429000"/>
                <a:ext cx="8229600" cy="2667000"/>
              </a:xfrm>
              <a:prstGeom prst="rect">
                <a:avLst/>
              </a:prstGeom>
              <a:blipFill rotWithShape="1">
                <a:blip r:embed="rId3"/>
                <a:stretch>
                  <a:fillRect l="-1259" t="-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Networks Size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60697"/>
              </p:ext>
            </p:extLst>
          </p:nvPr>
        </p:nvGraphicFramePr>
        <p:xfrm>
          <a:off x="685800" y="1371600"/>
          <a:ext cx="7696200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3164"/>
                <a:gridCol w="3402530"/>
                <a:gridCol w="1784960"/>
                <a:gridCol w="1455546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#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Vertices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Edges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Karate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Dolphin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Les </a:t>
                      </a:r>
                      <a:r>
                        <a:rPr lang="en-US" sz="2000" u="none" strike="noStrike" dirty="0" err="1">
                          <a:effectLst/>
                        </a:rPr>
                        <a:t>Miserables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254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Political </a:t>
                      </a:r>
                      <a:r>
                        <a:rPr lang="en-US" sz="2000" u="none" strike="noStrike" dirty="0">
                          <a:effectLst/>
                        </a:rPr>
                        <a:t>Books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441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Ame</a:t>
                      </a:r>
                      <a:r>
                        <a:rPr lang="en-US" sz="2000" u="none" strike="noStrike" dirty="0" smtClean="0">
                          <a:effectLst/>
                        </a:rPr>
                        <a:t>. Col. </a:t>
                      </a:r>
                      <a:r>
                        <a:rPr lang="en-US" sz="2000" u="none" strike="noStrike" dirty="0" err="1">
                          <a:effectLst/>
                        </a:rPr>
                        <a:t>Fb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Elec. Cir. S838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819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Erdos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Scie</a:t>
                      </a:r>
                      <a:r>
                        <a:rPr lang="en-US" sz="2000" u="none" strike="noStrike" dirty="0" smtClean="0">
                          <a:effectLst/>
                        </a:rPr>
                        <a:t>. </a:t>
                      </a:r>
                      <a:r>
                        <a:rPr lang="en-US" sz="2000" u="none" strike="noStrike" dirty="0" err="1">
                          <a:effectLst/>
                        </a:rPr>
                        <a:t>Collab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6,100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9,939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Foursquare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44,832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1,664,402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Facebook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63,731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905,565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Twitter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88,484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2,364,322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Fllickr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80,513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5,899,882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3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Evaluation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6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322161"/>
              </p:ext>
            </p:extLst>
          </p:nvPr>
        </p:nvGraphicFramePr>
        <p:xfrm>
          <a:off x="152400" y="1143000"/>
          <a:ext cx="50292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15274"/>
              </p:ext>
            </p:extLst>
          </p:nvPr>
        </p:nvGraphicFramePr>
        <p:xfrm>
          <a:off x="3261296" y="3404616"/>
          <a:ext cx="590708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Evaluation in Dynamic Networks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81467411"/>
              </p:ext>
            </p:extLst>
          </p:nvPr>
        </p:nvGraphicFramePr>
        <p:xfrm>
          <a:off x="152400" y="990600"/>
          <a:ext cx="4378699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81181579"/>
              </p:ext>
            </p:extLst>
          </p:nvPr>
        </p:nvGraphicFramePr>
        <p:xfrm>
          <a:off x="76200" y="4038600"/>
          <a:ext cx="45417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85447636"/>
              </p:ext>
            </p:extLst>
          </p:nvPr>
        </p:nvGraphicFramePr>
        <p:xfrm>
          <a:off x="4531659" y="990600"/>
          <a:ext cx="45361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25766630"/>
              </p:ext>
            </p:extLst>
          </p:nvPr>
        </p:nvGraphicFramePr>
        <p:xfrm>
          <a:off x="4513309" y="4038600"/>
          <a:ext cx="45544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10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21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Evaluation in Dynamic Networks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00" y="0"/>
            <a:ext cx="1524000" cy="914400"/>
            <a:chOff x="7620000" y="0"/>
            <a:chExt cx="1524000" cy="914400"/>
          </a:xfrm>
        </p:grpSpPr>
        <p:grpSp>
          <p:nvGrpSpPr>
            <p:cNvPr id="7" name="Group 14"/>
            <p:cNvGrpSpPr/>
            <p:nvPr/>
          </p:nvGrpSpPr>
          <p:grpSpPr>
            <a:xfrm>
              <a:off x="7620000" y="0"/>
              <a:ext cx="1524000" cy="914400"/>
              <a:chOff x="7620000" y="0"/>
              <a:chExt cx="1524000" cy="9144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7772400" y="0"/>
                <a:ext cx="0" cy="914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7620000" y="762000"/>
                <a:ext cx="1524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oval" w="med" len="med"/>
                <a:tailEnd type="none" w="med" len="med"/>
              </a:ln>
              <a:effectLst/>
            </p:spPr>
          </p:cxn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72717"/>
              <a:ext cx="1523999" cy="313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169666789"/>
              </p:ext>
            </p:extLst>
          </p:nvPr>
        </p:nvGraphicFramePr>
        <p:xfrm>
          <a:off x="16879" y="914400"/>
          <a:ext cx="4542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226934141"/>
              </p:ext>
            </p:extLst>
          </p:nvPr>
        </p:nvGraphicFramePr>
        <p:xfrm>
          <a:off x="4392636" y="4038600"/>
          <a:ext cx="453964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601684489"/>
              </p:ext>
            </p:extLst>
          </p:nvPr>
        </p:nvGraphicFramePr>
        <p:xfrm>
          <a:off x="4495800" y="914400"/>
          <a:ext cx="453824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001153947"/>
              </p:ext>
            </p:extLst>
          </p:nvPr>
        </p:nvGraphicFramePr>
        <p:xfrm>
          <a:off x="0" y="3962400"/>
          <a:ext cx="45544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70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Incorporate other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1676400"/>
          </a:xfrm>
        </p:spPr>
        <p:txBody>
          <a:bodyPr/>
          <a:lstStyle/>
          <a:p>
            <a:r>
              <a:rPr lang="en-US" dirty="0" smtClean="0"/>
              <a:t>Social connections</a:t>
            </a:r>
          </a:p>
          <a:p>
            <a:pPr lvl="1"/>
            <a:r>
              <a:rPr lang="en-US" dirty="0" smtClean="0"/>
              <a:t>Friendship (</a:t>
            </a:r>
            <a:r>
              <a:rPr lang="en-US" dirty="0" err="1" smtClean="0"/>
              <a:t>mutal</a:t>
            </a:r>
            <a:r>
              <a:rPr lang="en-US" dirty="0" smtClean="0"/>
              <a:t>) relation (Facebook, Google+)</a:t>
            </a:r>
          </a:p>
          <a:p>
            <a:pPr lvl="1"/>
            <a:r>
              <a:rPr lang="en-US" dirty="0" smtClean="0"/>
              <a:t>Follower (uni</a:t>
            </a:r>
            <a:r>
              <a:rPr lang="en-US" dirty="0" smtClean="0"/>
              <a:t>directional</a:t>
            </a:r>
            <a:r>
              <a:rPr lang="en-US" dirty="0" smtClean="0"/>
              <a:t>) relation (Twitter)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46" name="Picture 2" descr="http://twitteraffiliatescript.com/images/you-advanc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5" y="3352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blog.socialmaximizer.com/wp-content/uploads/2011/11/twitter-follow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90925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Incorporate other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1295400"/>
          </a:xfrm>
        </p:spPr>
        <p:txBody>
          <a:bodyPr/>
          <a:lstStyle/>
          <a:p>
            <a:r>
              <a:rPr lang="en-US" dirty="0" smtClean="0"/>
              <a:t>The discussed topics</a:t>
            </a:r>
          </a:p>
          <a:p>
            <a:pPr lvl="1"/>
            <a:r>
              <a:rPr lang="en-US" dirty="0" smtClean="0"/>
              <a:t>Topics that people in a group are mostly interested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2770" name="Picture 2" descr="http://eater.com/uploads/chefs-twitter-hot-topics-e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49" y="3048000"/>
            <a:ext cx="3857751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ackynwild.com/wd_images/the-funniest-swine-flu-parodies8-12980116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7622"/>
            <a:ext cx="2743200" cy="465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Incorporate other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2209800"/>
          </a:xfrm>
        </p:spPr>
        <p:txBody>
          <a:bodyPr/>
          <a:lstStyle/>
          <a:p>
            <a:r>
              <a:rPr lang="en-US" dirty="0" smtClean="0"/>
              <a:t>Social </a:t>
            </a:r>
            <a:r>
              <a:rPr lang="en-US" dirty="0"/>
              <a:t>interactions </a:t>
            </a:r>
            <a:r>
              <a:rPr lang="en-US" dirty="0" smtClean="0"/>
              <a:t>types</a:t>
            </a:r>
          </a:p>
          <a:p>
            <a:pPr lvl="1"/>
            <a:r>
              <a:rPr lang="en-US" dirty="0" smtClean="0"/>
              <a:t>Wall posts, private or group messages (Facebook)</a:t>
            </a:r>
          </a:p>
          <a:p>
            <a:pPr lvl="1"/>
            <a:r>
              <a:rPr lang="en-US" dirty="0" smtClean="0"/>
              <a:t>Tweets, </a:t>
            </a:r>
            <a:r>
              <a:rPr lang="en-US" dirty="0" err="1" smtClean="0"/>
              <a:t>retweets</a:t>
            </a:r>
            <a:r>
              <a:rPr lang="en-US" dirty="0" smtClean="0"/>
              <a:t> (Twitter)</a:t>
            </a:r>
          </a:p>
          <a:p>
            <a:pPr lvl="1"/>
            <a:r>
              <a:rPr lang="en-US" dirty="0" smtClean="0"/>
              <a:t>Comments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5842" name="Picture 2" descr="http://1.bp.blogspot.com/-rI_WR_IR1_k/T-9OTjNIbHI/AAAAAAAABhs/V_cEnLcBOgI/s1600/Cap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" y="3200400"/>
            <a:ext cx="433284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www.volacci.com/files/imce-uploads/twitter-S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56325"/>
            <a:ext cx="4472928" cy="32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Partitioning? It’s not 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 partitioning algorithms are typically based on </a:t>
            </a:r>
            <a:r>
              <a:rPr lang="en-US" i="1" dirty="0" smtClean="0"/>
              <a:t>minimum cut approaches or spectral </a:t>
            </a:r>
            <a:r>
              <a:rPr lang="en-US" dirty="0" smtClean="0"/>
              <a:t>partitioning</a:t>
            </a:r>
            <a:endParaRPr lang="en-US" i="1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7224713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MY_WORK\MY_PHD_PROGRAM\MY_PAPER\PROPOSAL_NAMNGUYEN\presentation\nw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4" y="1066800"/>
            <a:ext cx="242724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rich-content social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3352800"/>
          </a:xfrm>
        </p:spPr>
        <p:txBody>
          <a:bodyPr/>
          <a:lstStyle/>
          <a:p>
            <a:r>
              <a:rPr lang="en-US" dirty="0" smtClean="0"/>
              <a:t>Not only the topology that matters</a:t>
            </a:r>
          </a:p>
          <a:p>
            <a:pPr marL="0" indent="0">
              <a:buNone/>
            </a:pPr>
            <a:r>
              <a:rPr lang="en-US" dirty="0" smtClean="0"/>
              <a:t>But also,</a:t>
            </a:r>
            <a:endParaRPr lang="en-US" dirty="0"/>
          </a:p>
          <a:p>
            <a:r>
              <a:rPr lang="en-US" dirty="0" smtClean="0"/>
              <a:t>User interests</a:t>
            </a:r>
          </a:p>
          <a:p>
            <a:pPr lvl="1"/>
            <a:r>
              <a:rPr lang="en-US" dirty="0" smtClean="0"/>
              <a:t>A user may interested in many communities</a:t>
            </a:r>
            <a:endParaRPr lang="en-US" dirty="0"/>
          </a:p>
          <a:p>
            <a:r>
              <a:rPr lang="en-US" dirty="0" smtClean="0"/>
              <a:t>Community interests</a:t>
            </a:r>
          </a:p>
          <a:p>
            <a:pPr lvl="1"/>
            <a:r>
              <a:rPr lang="en-US" dirty="0" smtClean="0"/>
              <a:t>A community may interested in different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6866" name="Picture 2" descr="http://www.qauprogrammers.com/images/Us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07415"/>
            <a:ext cx="604387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personalbrandingblog.com/wp-content/uploads/2010/09/community_reput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88" y="4377371"/>
            <a:ext cx="1247849" cy="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://achievedstrategies.com/blog/wp-content/uploads/2010/02/Community_Concept_Med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88" y="5086350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://thefuturebuzz.com/wp-content/uploads/2011/01/community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85" y="5928134"/>
            <a:ext cx="1233203" cy="8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36866" idx="3"/>
            <a:endCxn id="36870" idx="1"/>
          </p:cNvCxnSpPr>
          <p:nvPr/>
        </p:nvCxnSpPr>
        <p:spPr bwMode="auto">
          <a:xfrm flipV="1">
            <a:off x="1823587" y="4800600"/>
            <a:ext cx="762001" cy="840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>
            <a:stCxn id="36866" idx="3"/>
            <a:endCxn id="36872" idx="1"/>
          </p:cNvCxnSpPr>
          <p:nvPr/>
        </p:nvCxnSpPr>
        <p:spPr bwMode="auto">
          <a:xfrm flipV="1">
            <a:off x="1823587" y="5514975"/>
            <a:ext cx="1676401" cy="125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36866" idx="3"/>
            <a:endCxn id="36874" idx="1"/>
          </p:cNvCxnSpPr>
          <p:nvPr/>
        </p:nvCxnSpPr>
        <p:spPr bwMode="auto">
          <a:xfrm>
            <a:off x="1823587" y="5640790"/>
            <a:ext cx="1014698" cy="7275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6876" name="Picture 12" descr="http://truth-saves.com/images/discussion-top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88" y="4360311"/>
            <a:ext cx="13335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truth-saves.com/images/discussion-top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88" y="4800600"/>
            <a:ext cx="13335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truth-saves.com/images/discussion-top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788" y="5334000"/>
            <a:ext cx="13335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truth-saves.com/images/discussion-topic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88" y="5882996"/>
            <a:ext cx="13335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>
            <a:stCxn id="36872" idx="3"/>
            <a:endCxn id="36876" idx="1"/>
          </p:cNvCxnSpPr>
          <p:nvPr/>
        </p:nvCxnSpPr>
        <p:spPr bwMode="auto">
          <a:xfrm flipV="1">
            <a:off x="4642988" y="4686543"/>
            <a:ext cx="1219200" cy="8284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36872" idx="3"/>
            <a:endCxn id="18" idx="1"/>
          </p:cNvCxnSpPr>
          <p:nvPr/>
        </p:nvCxnSpPr>
        <p:spPr bwMode="auto">
          <a:xfrm flipV="1">
            <a:off x="4642988" y="5126832"/>
            <a:ext cx="1524000" cy="3881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36872" idx="3"/>
          </p:cNvCxnSpPr>
          <p:nvPr/>
        </p:nvCxnSpPr>
        <p:spPr bwMode="auto">
          <a:xfrm>
            <a:off x="4642988" y="5514975"/>
            <a:ext cx="1219200" cy="295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36872" idx="3"/>
            <a:endCxn id="20" idx="1"/>
          </p:cNvCxnSpPr>
          <p:nvPr/>
        </p:nvCxnSpPr>
        <p:spPr bwMode="auto">
          <a:xfrm>
            <a:off x="4642988" y="5514975"/>
            <a:ext cx="1371600" cy="6942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081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rich-content social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Communities = “</a:t>
            </a:r>
            <a:r>
              <a:rPr lang="en-US" b="1" i="1" dirty="0" smtClean="0">
                <a:solidFill>
                  <a:srgbClr val="FF0000"/>
                </a:solidFill>
              </a:rPr>
              <a:t>groups of users who are interconnected and communicate on shared topics</a:t>
            </a:r>
            <a:r>
              <a:rPr lang="en-US" dirty="0" smtClean="0"/>
              <a:t>”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interconnected </a:t>
            </a:r>
            <a:r>
              <a:rPr lang="en-US" b="1" i="1" dirty="0" smtClean="0">
                <a:solidFill>
                  <a:srgbClr val="FF0000"/>
                </a:solidFill>
              </a:rPr>
              <a:t> by </a:t>
            </a:r>
            <a:r>
              <a:rPr lang="en-US" dirty="0" smtClean="0"/>
              <a:t>social connection and interaction types</a:t>
            </a:r>
            <a:endParaRPr lang="en-US" dirty="0"/>
          </a:p>
          <a:p>
            <a:r>
              <a:rPr lang="en-US" dirty="0" smtClean="0"/>
              <a:t>Given a social network with </a:t>
            </a:r>
          </a:p>
          <a:p>
            <a:pPr lvl="1"/>
            <a:r>
              <a:rPr lang="en-US" dirty="0" smtClean="0"/>
              <a:t>Network topology</a:t>
            </a:r>
          </a:p>
          <a:p>
            <a:pPr lvl="1"/>
            <a:r>
              <a:rPr lang="en-US" dirty="0" smtClean="0"/>
              <a:t>Users and their social connections and interactions</a:t>
            </a:r>
          </a:p>
          <a:p>
            <a:pPr lvl="1"/>
            <a:r>
              <a:rPr lang="en-US" dirty="0" smtClean="0"/>
              <a:t>Topics of interests</a:t>
            </a:r>
            <a:endParaRPr lang="en-US" dirty="0"/>
          </a:p>
          <a:p>
            <a:r>
              <a:rPr lang="en-US" b="1" dirty="0" smtClean="0">
                <a:solidFill>
                  <a:srgbClr val="00B0F0"/>
                </a:solidFill>
              </a:rPr>
              <a:t>How can we find meaningful communities as well as their topics of interests?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Bayesian models to extract latent communities</a:t>
            </a:r>
          </a:p>
          <a:p>
            <a:pPr lvl="1"/>
            <a:r>
              <a:rPr lang="en-US" b="1" dirty="0" smtClean="0"/>
              <a:t>Topic User Community Model</a:t>
            </a:r>
          </a:p>
          <a:p>
            <a:pPr lvl="2"/>
            <a:r>
              <a:rPr lang="en-US" dirty="0" smtClean="0"/>
              <a:t>Posts/Tweets can be broadcasted</a:t>
            </a:r>
            <a:endParaRPr lang="en-US" dirty="0"/>
          </a:p>
          <a:p>
            <a:pPr lvl="1"/>
            <a:r>
              <a:rPr lang="en-US" b="1" dirty="0" smtClean="0"/>
              <a:t>Topic User Recipient Community Model</a:t>
            </a:r>
          </a:p>
          <a:p>
            <a:pPr lvl="2"/>
            <a:r>
              <a:rPr lang="en-US" dirty="0" smtClean="0"/>
              <a:t>Posts/Tweets are restricted to desired users only</a:t>
            </a:r>
            <a:endParaRPr lang="en-US" dirty="0"/>
          </a:p>
          <a:p>
            <a:pPr lvl="1"/>
            <a:r>
              <a:rPr lang="en-US" b="1" dirty="0" smtClean="0"/>
              <a:t>Full Topic User Recipient Community Model</a:t>
            </a:r>
          </a:p>
          <a:p>
            <a:pPr lvl="2"/>
            <a:r>
              <a:rPr lang="en-US" dirty="0" smtClean="0"/>
              <a:t>A post/tweet generated by a user can be based on multiple topics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user can belong to multiple communities</a:t>
            </a:r>
          </a:p>
          <a:p>
            <a:endParaRPr lang="en-US" dirty="0" smtClean="0"/>
          </a:p>
          <a:p>
            <a:r>
              <a:rPr lang="en-US" dirty="0" smtClean="0"/>
              <a:t>A community can participate in multiple topics</a:t>
            </a:r>
          </a:p>
          <a:p>
            <a:endParaRPr lang="en-US" dirty="0"/>
          </a:p>
          <a:p>
            <a:r>
              <a:rPr lang="en-US" dirty="0" smtClean="0"/>
              <a:t>For TUCM and TURCM</a:t>
            </a:r>
          </a:p>
          <a:p>
            <a:pPr lvl="1"/>
            <a:r>
              <a:rPr lang="en-US" dirty="0" smtClean="0"/>
              <a:t>Posts in general discuss one topic only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Full TURCM</a:t>
            </a:r>
          </a:p>
          <a:p>
            <a:pPr lvl="1"/>
            <a:r>
              <a:rPr lang="en-US" dirty="0"/>
              <a:t>Posts </a:t>
            </a:r>
            <a:r>
              <a:rPr lang="en-US" dirty="0" smtClean="0"/>
              <a:t>can </a:t>
            </a:r>
            <a:r>
              <a:rPr lang="en-US" dirty="0"/>
              <a:t>discuss </a:t>
            </a:r>
            <a:r>
              <a:rPr lang="en-US" dirty="0" smtClean="0"/>
              <a:t>multiple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9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2819400"/>
          </a:xfrm>
        </p:spPr>
        <p:txBody>
          <a:bodyPr/>
          <a:lstStyle/>
          <a:p>
            <a:r>
              <a:rPr lang="en-US" dirty="0" err="1" smtClean="0"/>
              <a:t>Multinormial</a:t>
            </a:r>
            <a:r>
              <a:rPr lang="en-US" dirty="0" smtClean="0"/>
              <a:t> distribution – </a:t>
            </a:r>
            <a:r>
              <a:rPr lang="en-US" b="1" dirty="0" err="1" smtClean="0">
                <a:solidFill>
                  <a:srgbClr val="FF0000"/>
                </a:solidFill>
              </a:rPr>
              <a:t>Mult</a:t>
            </a:r>
            <a:r>
              <a:rPr lang="en-US" b="1" dirty="0" smtClean="0">
                <a:solidFill>
                  <a:srgbClr val="FF0000"/>
                </a:solidFill>
              </a:rPr>
              <a:t>(.)</a:t>
            </a:r>
          </a:p>
          <a:p>
            <a:pPr lvl="1"/>
            <a:r>
              <a:rPr lang="en-US" dirty="0" smtClean="0"/>
              <a:t>n trials</a:t>
            </a:r>
          </a:p>
          <a:p>
            <a:pPr lvl="1"/>
            <a:r>
              <a:rPr lang="en-US" dirty="0" smtClean="0"/>
              <a:t>k possible outcomes with prob. p</a:t>
            </a:r>
            <a:r>
              <a:rPr lang="en-US" baseline="-25000" dirty="0" smtClean="0"/>
              <a:t>1</a:t>
            </a:r>
            <a:r>
              <a:rPr lang="en-US" dirty="0" smtClean="0"/>
              <a:t>, p</a:t>
            </a:r>
            <a:r>
              <a:rPr lang="en-US" baseline="-25000" dirty="0" smtClean="0"/>
              <a:t>2</a:t>
            </a:r>
            <a:r>
              <a:rPr lang="en-US" dirty="0" smtClean="0"/>
              <a:t>,…,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k</a:t>
            </a:r>
            <a:r>
              <a:rPr lang="en-US" dirty="0" smtClean="0"/>
              <a:t> sum up to 1</a:t>
            </a:r>
          </a:p>
          <a:p>
            <a:pPr lvl="1"/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,..,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(</a:t>
            </a:r>
            <a:r>
              <a:rPr lang="en-US" sz="2000" dirty="0" smtClean="0"/>
              <a:t>X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 denote the number of times outcome #</a:t>
            </a:r>
            <a:r>
              <a:rPr lang="en-US" sz="2000" dirty="0" err="1" smtClean="0"/>
              <a:t>i</a:t>
            </a:r>
            <a:r>
              <a:rPr lang="en-US" sz="2000" dirty="0" smtClean="0"/>
              <a:t> appears in n trials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7892" name="Picture 4" descr=" \begin{align}&#10;f(x_1,\ldots,x_k;n,p_1,\ldots,p_k) &amp; {} = \Pr(X_1 = x_1\mbox{ and }\dots\mbox{ and }X_k = x_k) \\  \\&#10;&amp; {} = \begin{cases} { \displaystyle {n! \over x_1!\cdots x_k!}p_1^{x_1}\cdots p_k^{x_k}}, \quad &amp;&#10;\mbox{when } \sum_{i=1}^k x_i=n \\  \\&#10;0 &amp; \mbox{otherwise,} \end{cases}&#10;\end{align}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787463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4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Multinormal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4" name="Picture 2" descr="C:\Users\Nam\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6363"/>
            <a:ext cx="4485192" cy="52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</a:t>
            </a:r>
            <a:r>
              <a:rPr lang="en-US" dirty="0" err="1" smtClean="0"/>
              <a:t>Dirichlet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12192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Dir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K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where </a:t>
            </a:r>
            <a:r>
              <a:rPr lang="el-GR" b="1" dirty="0" smtClean="0"/>
              <a:t>α</a:t>
            </a:r>
            <a:r>
              <a:rPr lang="en-US" dirty="0" smtClean="0"/>
              <a:t> = (</a:t>
            </a:r>
            <a:r>
              <a:rPr lang="el-GR" dirty="0" smtClean="0"/>
              <a:t>α</a:t>
            </a:r>
            <a:r>
              <a:rPr lang="en-US" baseline="-25000" dirty="0" smtClean="0"/>
              <a:t>1</a:t>
            </a:r>
            <a:r>
              <a:rPr lang="en-US" dirty="0" smtClean="0"/>
              <a:t>, …,</a:t>
            </a:r>
            <a:r>
              <a:rPr lang="el-GR" dirty="0" smtClean="0"/>
              <a:t> α</a:t>
            </a:r>
            <a:r>
              <a:rPr lang="en-US" baseline="-25000" dirty="0" smtClean="0"/>
              <a:t>K</a:t>
            </a:r>
            <a:r>
              <a:rPr lang="en-US" dirty="0" smtClean="0"/>
              <a:t>) on variable </a:t>
            </a:r>
          </a:p>
          <a:p>
            <a:pPr marL="0" indent="0">
              <a:buNone/>
            </a:pP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 x2, …,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where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= 1 – (x</a:t>
            </a:r>
            <a:r>
              <a:rPr lang="en-US" baseline="-25000" dirty="0" smtClean="0"/>
              <a:t>1</a:t>
            </a:r>
            <a:r>
              <a:rPr lang="en-US" dirty="0" smtClean="0"/>
              <a:t>+..+x</a:t>
            </a:r>
            <a:r>
              <a:rPr lang="en-US" baseline="-25000" dirty="0" smtClean="0"/>
              <a:t>K-1</a:t>
            </a:r>
            <a:r>
              <a:rPr lang="en-US" dirty="0" smtClean="0"/>
              <a:t>) has prob.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9938" name="Picture 2" descr="f(x_1,\dots, x_{K-1}; \alpha_1,\dots, \alpha_K) = \frac{1}{\mathrm{B}(\alpha)} \prod_{i=1}^K x_i^{\alpha_i - 1}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76" y="2362200"/>
            <a:ext cx="59278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\mathrm{B}(\alpha) = \frac{\prod_{i=1}^K \Gamma(\alpha_i)}{\Gamma\bigl(\sum_{i=1}^K \alpha_i\bigr)},\qquad\alpha=(\alpha_1,\dots,\alpha_K)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541152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7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7086600" cy="5486400"/>
              </a:xfrm>
            </p:spPr>
            <p:txBody>
              <a:bodyPr/>
              <a:lstStyle/>
              <a:p>
                <a:r>
                  <a:rPr lang="en-US" b="1" dirty="0" smtClean="0"/>
                  <a:t>U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 the set of users</a:t>
                </a:r>
              </a:p>
              <a:p>
                <a:r>
                  <a:rPr lang="en-US" b="1" dirty="0" err="1" smtClean="0"/>
                  <a:t>R</a:t>
                </a:r>
                <a:r>
                  <a:rPr lang="en-US" baseline="-25000" dirty="0" err="1" smtClean="0"/>
                  <a:t>i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 the neighbors (recipients) of </a:t>
                </a:r>
                <a:r>
                  <a:rPr lang="en-US" dirty="0" err="1" smtClean="0"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ym typeface="Wingdings" pitchFamily="2" charset="2"/>
                  </a:rPr>
                  <a:t>i</a:t>
                </a:r>
                <a:endParaRPr lang="en-US" baseline="-25000" dirty="0" smtClean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For any </a:t>
                </a:r>
                <a:r>
                  <a:rPr lang="en-US" dirty="0" err="1" smtClean="0">
                    <a:solidFill>
                      <a:srgbClr val="FF0000"/>
                    </a:solidFill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i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sym typeface="Wingdings" pitchFamily="2" charset="2"/>
                      </a:rPr>
                      <m:t>∈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smtClean="0">
                    <a:sym typeface="Wingdings" pitchFamily="2" charset="2"/>
                  </a:rPr>
                  <a:t>U,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dirty="0" err="1" smtClean="0">
                    <a:solidFill>
                      <a:srgbClr val="FF0000"/>
                    </a:solidFill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j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∈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err="1" smtClean="0">
                    <a:sym typeface="Wingdings" pitchFamily="2" charset="2"/>
                  </a:rPr>
                  <a:t>R</a:t>
                </a:r>
                <a:r>
                  <a:rPr lang="en-US" dirty="0" err="1" smtClean="0">
                    <a:sym typeface="Wingdings" pitchFamily="2" charset="2"/>
                  </a:rPr>
                  <a:t>i</a:t>
                </a:r>
                <a:r>
                  <a:rPr lang="en-US" dirty="0" smtClean="0">
                    <a:sym typeface="Wingdings" pitchFamily="2" charset="2"/>
                  </a:rPr>
                  <a:t>, </a:t>
                </a:r>
              </a:p>
              <a:p>
                <a:pPr lvl="1"/>
                <a:r>
                  <a:rPr lang="en-US" b="1" dirty="0" err="1" smtClean="0">
                    <a:sym typeface="Wingdings" pitchFamily="2" charset="2"/>
                  </a:rPr>
                  <a:t>P</a:t>
                </a:r>
                <a:r>
                  <a:rPr lang="en-US" baseline="-25000" dirty="0" err="1" smtClean="0">
                    <a:sym typeface="Wingdings" pitchFamily="2" charset="2"/>
                  </a:rPr>
                  <a:t>ij</a:t>
                </a:r>
                <a:r>
                  <a:rPr lang="en-US" dirty="0" smtClean="0">
                    <a:sym typeface="Wingdings" pitchFamily="2" charset="2"/>
                  </a:rPr>
                  <a:t>  {posts/tweets </a:t>
                </a:r>
                <a:r>
                  <a:rPr lang="en-US" dirty="0" err="1" smtClean="0"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ym typeface="Wingdings" pitchFamily="2" charset="2"/>
                  </a:rPr>
                  <a:t>i</a:t>
                </a:r>
                <a:r>
                  <a:rPr lang="en-US" dirty="0" smtClean="0">
                    <a:sym typeface="Wingdings" pitchFamily="2" charset="2"/>
                  </a:rPr>
                  <a:t>  </a:t>
                </a:r>
                <a:r>
                  <a:rPr lang="en-US" dirty="0" err="1" smtClean="0"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ym typeface="Wingdings" pitchFamily="2" charset="2"/>
                  </a:rPr>
                  <a:t>j</a:t>
                </a:r>
                <a:r>
                  <a:rPr lang="en-US" dirty="0" smtClean="0">
                    <a:sym typeface="Wingdings" pitchFamily="2" charset="2"/>
                  </a:rPr>
                  <a:t>}</a:t>
                </a:r>
                <a:endParaRPr lang="en-US" dirty="0">
                  <a:sym typeface="Wingdings" pitchFamily="2" charset="2"/>
                </a:endParaRPr>
              </a:p>
              <a:p>
                <a:r>
                  <a:rPr lang="en-US" b="1" dirty="0" smtClean="0"/>
                  <a:t>P</a:t>
                </a:r>
                <a:r>
                  <a:rPr lang="en-US" baseline="-25000" dirty="0" smtClean="0"/>
                  <a:t>i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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sym typeface="Wingdings" pitchFamily="2" charset="2"/>
                      </a:rPr>
                      <m:t>∪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smtClean="0">
                    <a:sym typeface="Wingdings" pitchFamily="2" charset="2"/>
                  </a:rPr>
                  <a:t>P</a:t>
                </a:r>
                <a:r>
                  <a:rPr lang="en-US" baseline="-25000" dirty="0" smtClean="0">
                    <a:sym typeface="Wingdings" pitchFamily="2" charset="2"/>
                  </a:rPr>
                  <a:t>ij</a:t>
                </a:r>
                <a:r>
                  <a:rPr lang="en-US" dirty="0" smtClean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  <a:sym typeface="Wingdings" pitchFamily="2" charset="2"/>
                      </a:rPr>
                      <m:t>∀</m:t>
                    </m:r>
                    <m:r>
                      <a:rPr lang="en-US" b="0" i="1" smtClean="0">
                        <a:latin typeface="Cambria Math"/>
                        <a:ea typeface="Cambria Math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 err="1" smtClean="0">
                    <a:sym typeface="Wingdings" pitchFamily="2" charset="2"/>
                  </a:rPr>
                  <a:t>u</a:t>
                </a:r>
                <a:r>
                  <a:rPr lang="en-US" baseline="-25000" dirty="0" err="1" smtClean="0">
                    <a:sym typeface="Wingdings" pitchFamily="2" charset="2"/>
                  </a:rPr>
                  <a:t>j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∈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err="1" smtClean="0">
                    <a:sym typeface="Wingdings" pitchFamily="2" charset="2"/>
                  </a:rPr>
                  <a:t>R</a:t>
                </a:r>
                <a:r>
                  <a:rPr lang="en-US" baseline="-25000" dirty="0" err="1" smtClean="0">
                    <a:sym typeface="Wingdings" pitchFamily="2" charset="2"/>
                  </a:rPr>
                  <a:t>i</a:t>
                </a:r>
                <a:endParaRPr lang="en-US" dirty="0" smtClean="0">
                  <a:sym typeface="Wingdings" pitchFamily="2" charset="2"/>
                </a:endParaRPr>
              </a:p>
              <a:p>
                <a:r>
                  <a:rPr lang="en-US" b="1" dirty="0" smtClean="0">
                    <a:sym typeface="Wingdings" pitchFamily="2" charset="2"/>
                  </a:rPr>
                  <a:t>P</a:t>
                </a:r>
                <a:r>
                  <a:rPr lang="en-US" dirty="0" smtClean="0">
                    <a:sym typeface="Wingdings" pitchFamily="2" charset="2"/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∪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smtClean="0">
                    <a:sym typeface="Wingdings" pitchFamily="2" charset="2"/>
                  </a:rPr>
                  <a:t>P</a:t>
                </a:r>
                <a:r>
                  <a:rPr lang="en-US" baseline="-25000" dirty="0" smtClean="0">
                    <a:sym typeface="Wingdings" pitchFamily="2" charset="2"/>
                  </a:rPr>
                  <a:t>i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  <a:sym typeface="Wingdings" pitchFamily="2" charset="2"/>
                      </a:rPr>
                      <m:t>, </m:t>
                    </m:r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∀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u</a:t>
                </a:r>
                <a:r>
                  <a:rPr lang="en-US" baseline="-25000" dirty="0" smtClean="0">
                    <a:sym typeface="Wingdings" pitchFamily="2" charset="2"/>
                  </a:rPr>
                  <a:t>i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∈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smtClean="0">
                    <a:sym typeface="Wingdings" pitchFamily="2" charset="2"/>
                  </a:rPr>
                  <a:t>U</a:t>
                </a:r>
                <a:endParaRPr lang="en-US" b="1" dirty="0">
                  <a:sym typeface="Wingdings" pitchFamily="2" charset="2"/>
                </a:endParaRPr>
              </a:p>
              <a:p>
                <a:r>
                  <a:rPr lang="en-US" dirty="0" err="1" smtClean="0">
                    <a:sym typeface="Wingdings" pitchFamily="2" charset="2"/>
                  </a:rPr>
                  <a:t>N</a:t>
                </a:r>
                <a:r>
                  <a:rPr lang="en-US" baseline="-25000" dirty="0" err="1" smtClean="0">
                    <a:sym typeface="Wingdings" pitchFamily="2" charset="2"/>
                  </a:rPr>
                  <a:t>p</a:t>
                </a:r>
                <a:r>
                  <a:rPr lang="en-US" dirty="0" smtClean="0">
                    <a:sym typeface="Wingdings" pitchFamily="2" charset="2"/>
                  </a:rPr>
                  <a:t>  # of words in a post 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sym typeface="Wingdings" pitchFamily="2" charset="2"/>
                      </a:rPr>
                      <m:t>∈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b="1" dirty="0" smtClean="0">
                    <a:sym typeface="Wingdings" pitchFamily="2" charset="2"/>
                  </a:rPr>
                  <a:t>P</a:t>
                </a:r>
              </a:p>
              <a:p>
                <a:r>
                  <a:rPr lang="en-US" b="1" dirty="0" err="1" smtClean="0">
                    <a:solidFill>
                      <a:srgbClr val="FF0000"/>
                    </a:solidFill>
                    <a:sym typeface="Wingdings" pitchFamily="2" charset="2"/>
                  </a:rPr>
                  <a:t>W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p</a:t>
                </a:r>
                <a:r>
                  <a:rPr lang="en-US" dirty="0" smtClean="0">
                    <a:sym typeface="Wingdings" pitchFamily="2" charset="2"/>
                  </a:rPr>
                  <a:t>  the set of words in p</a:t>
                </a:r>
              </a:p>
              <a:p>
                <a:r>
                  <a:rPr lang="en-US" dirty="0" err="1" smtClean="0">
                    <a:solidFill>
                      <a:srgbClr val="FF0000"/>
                    </a:solidFill>
                    <a:sym typeface="Wingdings" pitchFamily="2" charset="2"/>
                  </a:rPr>
                  <a:t>X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sym typeface="Wingdings" pitchFamily="2" charset="2"/>
                  </a:rPr>
                  <a:t>p</a:t>
                </a:r>
                <a:r>
                  <a:rPr lang="en-US" dirty="0" smtClean="0">
                    <a:sym typeface="Wingdings" pitchFamily="2" charset="2"/>
                  </a:rPr>
                  <a:t>  the type of p</a:t>
                </a:r>
              </a:p>
              <a:p>
                <a:r>
                  <a:rPr lang="en-US" dirty="0" smtClean="0">
                    <a:solidFill>
                      <a:srgbClr val="00B0F0"/>
                    </a:solidFill>
                  </a:rPr>
                  <a:t>c </a:t>
                </a:r>
                <a:r>
                  <a:rPr lang="en-US" dirty="0" smtClean="0">
                    <a:solidFill>
                      <a:srgbClr val="00B0F0"/>
                    </a:solidFill>
                    <a:sym typeface="Wingdings" pitchFamily="2" charset="2"/>
                  </a:rPr>
                  <a:t> a community; z  a topic</a:t>
                </a:r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7086600" cy="5486400"/>
              </a:xfrm>
              <a:blipFill rotWithShape="1">
                <a:blip r:embed="rId2"/>
                <a:stretch>
                  <a:fillRect l="-1720" t="-1667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4890" y="609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Observation variables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Latent variables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Notations (cont’d)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763000" cy="5410200"/>
              </a:xfrm>
            </p:spPr>
            <p:txBody>
              <a:bodyPr/>
              <a:lstStyle/>
              <a:p>
                <a:r>
                  <a:rPr lang="en-US" dirty="0" smtClean="0"/>
                  <a:t>Z </a:t>
                </a:r>
                <a:r>
                  <a:rPr lang="en-US" dirty="0" smtClean="0">
                    <a:sym typeface="Wingdings" pitchFamily="2" charset="2"/>
                  </a:rPr>
                  <a:t> </a:t>
                </a:r>
                <a:r>
                  <a:rPr lang="en-US" sz="2000" dirty="0" smtClean="0">
                    <a:sym typeface="Wingdings" pitchFamily="2" charset="2"/>
                  </a:rPr>
                  <a:t>the number of topics</a:t>
                </a:r>
              </a:p>
              <a:p>
                <a:r>
                  <a:rPr lang="en-US" dirty="0" smtClean="0">
                    <a:sym typeface="Wingdings" pitchFamily="2" charset="2"/>
                  </a:rPr>
                  <a:t>C  </a:t>
                </a:r>
                <a:r>
                  <a:rPr lang="en-US" sz="2000" dirty="0" smtClean="0">
                    <a:sym typeface="Wingdings" pitchFamily="2" charset="2"/>
                  </a:rPr>
                  <a:t>the number of communities</a:t>
                </a:r>
              </a:p>
              <a:p>
                <a:r>
                  <a:rPr lang="en-US" dirty="0" smtClean="0">
                    <a:sym typeface="Wingdings" pitchFamily="2" charset="2"/>
                  </a:rPr>
                  <a:t>V  </a:t>
                </a:r>
                <a:r>
                  <a:rPr lang="en-US" sz="2000" dirty="0" smtClean="0">
                    <a:sym typeface="Wingdings" pitchFamily="2" charset="2"/>
                  </a:rPr>
                  <a:t>the size of the vocabulary from which the communications between users are composed</a:t>
                </a:r>
              </a:p>
              <a:p>
                <a:r>
                  <a:rPr lang="en-US" dirty="0" smtClean="0">
                    <a:sym typeface="Wingdings" pitchFamily="2" charset="2"/>
                  </a:rPr>
                  <a:t>X  </a:t>
                </a:r>
                <a:r>
                  <a:rPr lang="en-US" sz="2000" dirty="0" smtClean="0">
                    <a:sym typeface="Wingdings" pitchFamily="2" charset="2"/>
                  </a:rPr>
                  <a:t>the number of different type of communications</a:t>
                </a:r>
              </a:p>
              <a:p>
                <a:r>
                  <a:rPr lang="en-US" dirty="0" smtClean="0">
                    <a:sym typeface="Wingdings" pitchFamily="2" charset="2"/>
                  </a:rPr>
                  <a:t>G(</a:t>
                </a:r>
                <a:r>
                  <a:rPr lang="en-US" b="1" dirty="0" smtClean="0">
                    <a:sym typeface="Wingdings" pitchFamily="2" charset="2"/>
                  </a:rPr>
                  <a:t>U</a:t>
                </a:r>
                <a:r>
                  <a:rPr lang="en-US" dirty="0" smtClean="0">
                    <a:sym typeface="Wingdings" pitchFamily="2" charset="2"/>
                  </a:rPr>
                  <a:t>, </a:t>
                </a:r>
                <a:r>
                  <a:rPr lang="en-US" b="1" dirty="0" smtClean="0">
                    <a:sym typeface="Wingdings" pitchFamily="2" charset="2"/>
                  </a:rPr>
                  <a:t>E</a:t>
                </a:r>
                <a:r>
                  <a:rPr lang="en-US" dirty="0" smtClean="0">
                    <a:sym typeface="Wingdings" pitchFamily="2" charset="2"/>
                  </a:rPr>
                  <a:t>)  </a:t>
                </a:r>
                <a:r>
                  <a:rPr lang="en-US" sz="2000" dirty="0" smtClean="0">
                    <a:sym typeface="Wingdings" pitchFamily="2" charset="2"/>
                  </a:rPr>
                  <a:t>the social network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E  </a:t>
                </a:r>
                <a:r>
                  <a:rPr lang="en-US" sz="2000" dirty="0" smtClean="0">
                    <a:sym typeface="Wingdings" pitchFamily="2" charset="2"/>
                  </a:rPr>
                  <a:t>set of edges</a:t>
                </a:r>
              </a:p>
              <a:p>
                <a:r>
                  <a:rPr lang="en-US" dirty="0" err="1" smtClean="0"/>
                  <a:t>Dir</a:t>
                </a:r>
                <a:r>
                  <a:rPr lang="en-US" baseline="-25000" dirty="0" err="1" smtClean="0"/>
                  <a:t>Y</a:t>
                </a:r>
                <a:r>
                  <a:rPr lang="en-US" dirty="0" smtClean="0"/>
                  <a:t>(</a:t>
                </a:r>
                <a:r>
                  <a:rPr lang="el-GR" dirty="0" smtClean="0"/>
                  <a:t>α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err="1" smtClean="0"/>
                  <a:t>Mult</a:t>
                </a:r>
                <a:r>
                  <a:rPr lang="en-US" dirty="0" smtClean="0"/>
                  <a:t>(.)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𝜂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 </a:t>
                </a:r>
                <a:r>
                  <a:rPr lang="en-US" sz="2000" dirty="0" err="1" smtClean="0">
                    <a:sym typeface="Wingdings" pitchFamily="2" charset="2"/>
                  </a:rPr>
                  <a:t>multinormal</a:t>
                </a:r>
                <a:r>
                  <a:rPr lang="en-US" sz="2000" dirty="0" smtClean="0">
                    <a:sym typeface="Wingdings" pitchFamily="2" charset="2"/>
                  </a:rPr>
                  <a:t> distribution represents </a:t>
                </a:r>
                <a:r>
                  <a:rPr lang="en-US" sz="2000" dirty="0" err="1" smtClean="0">
                    <a:sym typeface="Wingdings" pitchFamily="2" charset="2"/>
                  </a:rPr>
                  <a:t>ui’s</a:t>
                </a:r>
                <a:r>
                  <a:rPr lang="en-US" sz="2000" dirty="0" smtClean="0">
                    <a:sym typeface="Wingdings" pitchFamily="2" charset="2"/>
                  </a:rPr>
                  <a:t> interest in each topic</a:t>
                </a:r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763000" cy="5410200"/>
              </a:xfrm>
              <a:blipFill rotWithShape="1">
                <a:blip r:embed="rId2"/>
                <a:stretch>
                  <a:fillRect l="-1391" t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User Community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609600"/>
          </a:xfrm>
        </p:spPr>
        <p:txBody>
          <a:bodyPr/>
          <a:lstStyle/>
          <a:p>
            <a:r>
              <a:rPr lang="en-US" dirty="0" smtClean="0"/>
              <a:t>Social Interaction Profile -  SIP(</a:t>
            </a:r>
            <a:r>
              <a:rPr lang="en-US" dirty="0" err="1" smtClean="0"/>
              <a:t>u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5257800" cy="63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352800"/>
            <a:ext cx="876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The SIP of users is represented as random mixtures over latent community variables</a:t>
            </a:r>
          </a:p>
          <a:p>
            <a:pPr lvl="1"/>
            <a:r>
              <a:rPr lang="en-US" dirty="0" smtClean="0"/>
              <a:t>Each community is in turn defined as a distribution over the interaction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Partitioning 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458200" cy="4953000"/>
          </a:xfrm>
        </p:spPr>
        <p:txBody>
          <a:bodyPr/>
          <a:lstStyle/>
          <a:p>
            <a:r>
              <a:rPr lang="en-US" smtClean="0"/>
              <a:t>Minimum cut partitioning breaks down when we don’t know the sizes of the groups</a:t>
            </a:r>
          </a:p>
          <a:p>
            <a:pPr>
              <a:buFont typeface="Arial" charset="0"/>
              <a:buNone/>
            </a:pPr>
            <a:r>
              <a:rPr lang="en-US" smtClean="0"/>
              <a:t>	- Optimizing the cut size with the groups sizes free puts all vertices in the same group</a:t>
            </a:r>
          </a:p>
          <a:p>
            <a:r>
              <a:rPr lang="en-US" i="1" smtClean="0"/>
              <a:t>Cut size is the wrong thing to optimize</a:t>
            </a:r>
          </a:p>
          <a:p>
            <a:pPr>
              <a:buFont typeface="Arial" charset="0"/>
              <a:buNone/>
            </a:pPr>
            <a:r>
              <a:rPr lang="en-US" smtClean="0"/>
              <a:t>	- A good division into communities is not just one where there are a small number of edges between groups </a:t>
            </a:r>
          </a:p>
          <a:p>
            <a:r>
              <a:rPr lang="en-US" smtClean="0"/>
              <a:t>There must be a </a:t>
            </a:r>
            <a:r>
              <a:rPr lang="en-US" i="1" smtClean="0"/>
              <a:t>smaller than</a:t>
            </a:r>
            <a:r>
              <a:rPr lang="en-US" smtClean="0"/>
              <a:t> expected number edges between communities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User Community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49" y="3581401"/>
            <a:ext cx="3531851" cy="309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96309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 bwMode="auto">
          <a:xfrm>
            <a:off x="2895600" y="5886734"/>
            <a:ext cx="560051" cy="609600"/>
          </a:xfrm>
          <a:prstGeom prst="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Up Arrow 7"/>
          <p:cNvSpPr/>
          <p:nvPr/>
        </p:nvSpPr>
        <p:spPr bwMode="auto">
          <a:xfrm>
            <a:off x="5410200" y="5943600"/>
            <a:ext cx="457200" cy="609600"/>
          </a:xfrm>
          <a:prstGeom prst="upArrow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User Community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0" y="990600"/>
            <a:ext cx="6002523" cy="5257800"/>
            <a:chOff x="3141477" y="990600"/>
            <a:chExt cx="6002523" cy="5257800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477" y="990600"/>
              <a:ext cx="6002523" cy="408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0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080288"/>
              <a:ext cx="4953000" cy="116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362200"/>
            <a:ext cx="3156932" cy="27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304800" y="2667000"/>
            <a:ext cx="763707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3a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2438400" y="2667000"/>
            <a:ext cx="763707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3b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105400" cy="609600"/>
          </a:xfrm>
        </p:spPr>
        <p:txBody>
          <a:bodyPr/>
          <a:lstStyle/>
          <a:p>
            <a:r>
              <a:rPr lang="en-US" dirty="0" smtClean="0"/>
              <a:t>Model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9256"/>
            <a:ext cx="7610475" cy="71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2743200"/>
            <a:ext cx="579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o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A Bayesian decomposition</a:t>
            </a:r>
            <a:endParaRPr lang="en-US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657600"/>
            <a:ext cx="8315325" cy="105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4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TUCM – Parameter Estimation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763000" cy="2590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𝑤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itchFamily="2" charset="2"/>
                  </a:rPr>
                  <a:t> number of times a given word w occurs in p</a:t>
                </a:r>
              </a:p>
              <a:p>
                <a:r>
                  <a:rPr lang="en-US" b="1" dirty="0" smtClean="0">
                    <a:sym typeface="Wingdings" pitchFamily="2" charset="2"/>
                  </a:rPr>
                  <a:t>C</a:t>
                </a:r>
                <a:r>
                  <a:rPr lang="en-US" baseline="-25000" dirty="0" smtClean="0">
                    <a:sym typeface="Wingdings" pitchFamily="2" charset="2"/>
                  </a:rPr>
                  <a:t>-p</a:t>
                </a:r>
                <a:r>
                  <a:rPr lang="en-US" dirty="0" smtClean="0">
                    <a:sym typeface="Wingdings" pitchFamily="2" charset="2"/>
                  </a:rPr>
                  <a:t>, </a:t>
                </a:r>
                <a:r>
                  <a:rPr lang="en-US" b="1" dirty="0" smtClean="0">
                    <a:sym typeface="Wingdings" pitchFamily="2" charset="2"/>
                  </a:rPr>
                  <a:t>X</a:t>
                </a:r>
                <a:r>
                  <a:rPr lang="en-US" baseline="-25000" dirty="0" smtClean="0">
                    <a:sym typeface="Wingdings" pitchFamily="2" charset="2"/>
                  </a:rPr>
                  <a:t>-p</a:t>
                </a:r>
                <a:r>
                  <a:rPr lang="en-US" dirty="0" smtClean="0">
                    <a:sym typeface="Wingdings" pitchFamily="2" charset="2"/>
                  </a:rPr>
                  <a:t>, </a:t>
                </a:r>
                <a:r>
                  <a:rPr lang="en-US" b="1" dirty="0" smtClean="0">
                    <a:sym typeface="Wingdings" pitchFamily="2" charset="2"/>
                  </a:rPr>
                  <a:t>Z</a:t>
                </a:r>
                <a:r>
                  <a:rPr lang="en-US" baseline="-25000" dirty="0" smtClean="0">
                    <a:sym typeface="Wingdings" pitchFamily="2" charset="2"/>
                  </a:rPr>
                  <a:t>-p</a:t>
                </a:r>
                <a:r>
                  <a:rPr lang="en-US" dirty="0" smtClean="0">
                    <a:sym typeface="Wingdings" pitchFamily="2" charset="2"/>
                  </a:rPr>
                  <a:t> and </a:t>
                </a:r>
                <a:r>
                  <a:rPr lang="en-US" b="1" dirty="0" smtClean="0">
                    <a:sym typeface="Wingdings" pitchFamily="2" charset="2"/>
                  </a:rPr>
                  <a:t>W</a:t>
                </a:r>
                <a:r>
                  <a:rPr lang="en-US" baseline="-25000" dirty="0" smtClean="0">
                    <a:sym typeface="Wingdings" pitchFamily="2" charset="2"/>
                  </a:rPr>
                  <a:t>-p</a:t>
                </a:r>
                <a:r>
                  <a:rPr lang="en-US" dirty="0" smtClean="0">
                    <a:sym typeface="Wingdings" pitchFamily="2" charset="2"/>
                  </a:rPr>
                  <a:t>  community, post type, topic assignments and set of words except post p</a:t>
                </a:r>
                <a:endParaRPr lang="en-US" dirty="0">
                  <a:sym typeface="Wingdings" pitchFamily="2" charset="2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763000" cy="2590800"/>
              </a:xfrm>
              <a:blipFill rotWithShape="1">
                <a:blip r:embed="rId2"/>
                <a:stretch>
                  <a:fillRect l="-1391" t="-2588" r="-1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TUCM – Parameter Estimation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6157913" cy="563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TUCM – Parameter Estimation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7937"/>
            <a:ext cx="764116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Topic User Recipient Community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model</a:t>
            </a:r>
          </a:p>
          <a:p>
            <a:pPr lvl="1"/>
            <a:r>
              <a:rPr lang="en-US" dirty="0" smtClean="0"/>
              <a:t>Does not allow mass messaging</a:t>
            </a:r>
          </a:p>
          <a:p>
            <a:pPr lvl="1"/>
            <a:r>
              <a:rPr lang="en-US" dirty="0" smtClean="0"/>
              <a:t>The sender typically sends out messages to his/her acquaintances</a:t>
            </a:r>
          </a:p>
          <a:p>
            <a:pPr lvl="1"/>
            <a:r>
              <a:rPr lang="en-US" dirty="0" smtClean="0"/>
              <a:t>The post are on a topic that both sender and recipient are interested in.</a:t>
            </a:r>
            <a:endParaRPr lang="en-US" dirty="0"/>
          </a:p>
          <a:p>
            <a:r>
              <a:rPr lang="en-US" dirty="0" smtClean="0"/>
              <a:t>In the same spirit of TUCM</a:t>
            </a:r>
          </a:p>
          <a:p>
            <a:pPr lvl="1"/>
            <a:r>
              <a:rPr lang="en-US" dirty="0" smtClean="0"/>
              <a:t>Now we have user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j</a:t>
            </a:r>
            <a:r>
              <a:rPr lang="en-US" dirty="0" smtClean="0"/>
              <a:t> for all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j</a:t>
            </a:r>
            <a:r>
              <a:rPr lang="en-US" dirty="0" smtClean="0"/>
              <a:t> in </a:t>
            </a:r>
            <a:r>
              <a:rPr lang="en-US" b="1" dirty="0" err="1" smtClean="0"/>
              <a:t>R</a:t>
            </a:r>
            <a:r>
              <a:rPr lang="en-US" baseline="-25000" dirty="0" err="1" smtClean="0"/>
              <a:t>i</a:t>
            </a:r>
            <a:endParaRPr lang="en-US" baseline="-25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109663"/>
            <a:ext cx="6315397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TURC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models</a:t>
            </a:r>
          </a:p>
          <a:p>
            <a:pPr lvl="1"/>
            <a:r>
              <a:rPr lang="en-US" dirty="0" smtClean="0"/>
              <a:t>Assume that each post generated by a user is based on a single topic</a:t>
            </a:r>
          </a:p>
          <a:p>
            <a:r>
              <a:rPr lang="en-US" dirty="0" smtClean="0"/>
              <a:t>Full TURC</a:t>
            </a:r>
          </a:p>
          <a:p>
            <a:pPr lvl="1"/>
            <a:r>
              <a:rPr lang="en-US" dirty="0" smtClean="0"/>
              <a:t>Relaxes this requirement</a:t>
            </a:r>
          </a:p>
          <a:p>
            <a:pPr lvl="1"/>
            <a:r>
              <a:rPr lang="en-US" dirty="0" smtClean="0"/>
              <a:t>Communities how have a higher relationship to authors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TURC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EA68-D4A4-47B5-B1EB-08AEB32A3B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5629275" cy="26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3962400" cy="332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 bwMode="auto">
          <a:xfrm>
            <a:off x="4876800" y="5991225"/>
            <a:ext cx="457200" cy="457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7543800" y="6248400"/>
            <a:ext cx="457200" cy="457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3</a:t>
            </a:r>
          </a:p>
        </p:txBody>
      </p:sp>
      <p:sp>
        <p:nvSpPr>
          <p:cNvPr id="6" name="Left Arrow 5"/>
          <p:cNvSpPr/>
          <p:nvPr/>
        </p:nvSpPr>
        <p:spPr bwMode="auto">
          <a:xfrm>
            <a:off x="8458200" y="5410200"/>
            <a:ext cx="609600" cy="50482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094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mythai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ythai">
  <a:themeElements>
    <a:clrScheme name="mythai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ythai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thai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thai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mythaiRed</Template>
  <TotalTime>6318</TotalTime>
  <Words>3807</Words>
  <Application>Microsoft Office PowerPoint</Application>
  <PresentationFormat>On-screen Show (4:3)</PresentationFormat>
  <Paragraphs>867</Paragraphs>
  <Slides>104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1" baseType="lpstr">
      <vt:lpstr>mythai</vt:lpstr>
      <vt:lpstr>1_mythai</vt:lpstr>
      <vt:lpstr>2_mythai</vt:lpstr>
      <vt:lpstr>3_mythai</vt:lpstr>
      <vt:lpstr>4_mythai</vt:lpstr>
      <vt:lpstr>5_mythai</vt:lpstr>
      <vt:lpstr>Equation</vt:lpstr>
      <vt:lpstr>PowerPoint Presentation</vt:lpstr>
      <vt:lpstr>What is Community Structure</vt:lpstr>
      <vt:lpstr>Why Community Structure (CS)?</vt:lpstr>
      <vt:lpstr>Why CS?</vt:lpstr>
      <vt:lpstr>Why CS?</vt:lpstr>
      <vt:lpstr>Why Community Structure?</vt:lpstr>
      <vt:lpstr>An Overview of Recent Work</vt:lpstr>
      <vt:lpstr>Graph Partitioning? It’s not </vt:lpstr>
      <vt:lpstr>Graph Partitioning </vt:lpstr>
      <vt:lpstr>Edge Betweeness</vt:lpstr>
      <vt:lpstr>Edge Betweeness</vt:lpstr>
      <vt:lpstr>Why Edge Betweeness</vt:lpstr>
      <vt:lpstr>Algorithm</vt:lpstr>
      <vt:lpstr>Time Complexity</vt:lpstr>
      <vt:lpstr>An Example</vt:lpstr>
      <vt:lpstr>Disadvantages/Improvements</vt:lpstr>
      <vt:lpstr>PowerPoint Presentation</vt:lpstr>
      <vt:lpstr>Finding community structure in very large networks Authors: Aaron Clauset, M. E. J. Newman, Cristopher Moore  2004</vt:lpstr>
      <vt:lpstr>Finding community structure in very large networks Authors: Aaron Clauset, M. E. J. Newman, Cristopher Moore  2004</vt:lpstr>
      <vt:lpstr>Extensions to weighted networks</vt:lpstr>
      <vt:lpstr>Structural Quality</vt:lpstr>
      <vt:lpstr>Resolution Limit</vt:lpstr>
      <vt:lpstr>The Limit of Modularity</vt:lpstr>
      <vt:lpstr>The Resolution Limit</vt:lpstr>
      <vt:lpstr>The Resolution Limit (cont)</vt:lpstr>
      <vt:lpstr>The Resolution Limit (cont)</vt:lpstr>
      <vt:lpstr>Scenario 1 (cont)</vt:lpstr>
      <vt:lpstr>Scenario 2 (cont)</vt:lpstr>
      <vt:lpstr>Schematic Examples (cont)</vt:lpstr>
      <vt:lpstr>Fix the resolution?</vt:lpstr>
      <vt:lpstr>Community Detection Algorithms</vt:lpstr>
      <vt:lpstr>Community Detection Algorithms</vt:lpstr>
      <vt:lpstr>Blondel et al</vt:lpstr>
      <vt:lpstr>PowerPoint Presentation</vt:lpstr>
      <vt:lpstr>PowerPoint Presentation</vt:lpstr>
      <vt:lpstr>State-of-the-art methods</vt:lpstr>
      <vt:lpstr>Power-Law Networks</vt:lpstr>
      <vt:lpstr>PLNs Model P(α, β)</vt:lpstr>
      <vt:lpstr>LDF Algorithm – The Basis</vt:lpstr>
      <vt:lpstr>LDF Algorithm</vt:lpstr>
      <vt:lpstr>An Example of LDF</vt:lpstr>
      <vt:lpstr>Theorem: Sketch of the proof</vt:lpstr>
      <vt:lpstr>LDF Undirected -Theorem</vt:lpstr>
      <vt:lpstr>D-LDF – Directed Networks</vt:lpstr>
      <vt:lpstr>D-LDF – Directed Networks</vt:lpstr>
      <vt:lpstr>LDF-Directed Networks</vt:lpstr>
      <vt:lpstr>Dynamic Community Structure</vt:lpstr>
      <vt:lpstr>Quantifying social group evolution (Palla et. al – Nature 07)</vt:lpstr>
      <vt:lpstr>Findings</vt:lpstr>
      <vt:lpstr>PowerPoint Presentation</vt:lpstr>
      <vt:lpstr>PowerPoint Presentation</vt:lpstr>
      <vt:lpstr>PowerPoint Presentation</vt:lpstr>
      <vt:lpstr>Research Problems</vt:lpstr>
      <vt:lpstr>An Adaptive Model</vt:lpstr>
      <vt:lpstr>Related Work in Dynamic Networks</vt:lpstr>
      <vt:lpstr>An Adaptive Algorithm for Overlapping</vt:lpstr>
      <vt:lpstr>Phase 1: Basic Communities Detection</vt:lpstr>
      <vt:lpstr>Phase 1: Basic Communities Detection</vt:lpstr>
      <vt:lpstr>Phase 1: Basic Communities Detection</vt:lpstr>
      <vt:lpstr>Phase 2: Adaptive CS Update</vt:lpstr>
      <vt:lpstr>Phase 2: Adding a New Node</vt:lpstr>
      <vt:lpstr>Phase 2: Adding a New Edge</vt:lpstr>
      <vt:lpstr>Phase 2: Removing a Node</vt:lpstr>
      <vt:lpstr>Phase 2: Removing an Edge</vt:lpstr>
      <vt:lpstr>AFOCS performance: Choosing β</vt:lpstr>
      <vt:lpstr>AFOCS v.s. Static Detection</vt:lpstr>
      <vt:lpstr>AFOCS v.s. Other Dynamic Methods</vt:lpstr>
      <vt:lpstr>Adaptive CS Detection in Dynamic Networks</vt:lpstr>
      <vt:lpstr>Adaptive CS Detection in Dynamic Networks</vt:lpstr>
      <vt:lpstr>A-LDF – Dynamic Network Algorithm</vt:lpstr>
      <vt:lpstr>A-LDF – Dynamic Network Algorithm</vt:lpstr>
      <vt:lpstr>Experimental Results</vt:lpstr>
      <vt:lpstr>Static Networks Size</vt:lpstr>
      <vt:lpstr>Performance Evaluation</vt:lpstr>
      <vt:lpstr> Evaluation in Dynamic Networks</vt:lpstr>
      <vt:lpstr> Evaluation in Dynamic Networks</vt:lpstr>
      <vt:lpstr>Incorporate other information</vt:lpstr>
      <vt:lpstr>Incorporate other information</vt:lpstr>
      <vt:lpstr>Incorporate other information</vt:lpstr>
      <vt:lpstr>In rich-content social networks</vt:lpstr>
      <vt:lpstr>In rich-content social networks</vt:lpstr>
      <vt:lpstr>Approaches</vt:lpstr>
      <vt:lpstr>Assumptions</vt:lpstr>
      <vt:lpstr>Background</vt:lpstr>
      <vt:lpstr>Multinormal distribution</vt:lpstr>
      <vt:lpstr>Symmetric Dirichlet Distribution</vt:lpstr>
      <vt:lpstr>Notations</vt:lpstr>
      <vt:lpstr>Notations (cont’d)</vt:lpstr>
      <vt:lpstr>Topic User Community Model</vt:lpstr>
      <vt:lpstr>Topic User Community Model</vt:lpstr>
      <vt:lpstr>Topic User Community Model</vt:lpstr>
      <vt:lpstr>TUCM</vt:lpstr>
      <vt:lpstr>TUCM – Parameter Estimation</vt:lpstr>
      <vt:lpstr>TUCM – Parameter Estimation</vt:lpstr>
      <vt:lpstr>TUCM – Parameter Estimation</vt:lpstr>
      <vt:lpstr>Topic User Recipient Community</vt:lpstr>
      <vt:lpstr>TURC</vt:lpstr>
      <vt:lpstr>Full TURC Model</vt:lpstr>
      <vt:lpstr>Full TURC Model</vt:lpstr>
      <vt:lpstr>Full TURC Model</vt:lpstr>
      <vt:lpstr>Experiments</vt:lpstr>
      <vt:lpstr>Results</vt:lpstr>
      <vt:lpstr>Results</vt:lpstr>
      <vt:lpstr>Results</vt:lpstr>
    </vt:vector>
  </TitlesOfParts>
  <Company>THAIHOME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Approximation Algorithms</dc:title>
  <dc:creator>MYTRATHAI</dc:creator>
  <cp:lastModifiedBy>Nam</cp:lastModifiedBy>
  <cp:revision>225</cp:revision>
  <dcterms:created xsi:type="dcterms:W3CDTF">2006-08-21T21:43:26Z</dcterms:created>
  <dcterms:modified xsi:type="dcterms:W3CDTF">2012-09-09T21:37:42Z</dcterms:modified>
</cp:coreProperties>
</file>