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26"/>
  </p:notesMasterIdLst>
  <p:sldIdLst>
    <p:sldId id="256" r:id="rId2"/>
    <p:sldId id="261" r:id="rId3"/>
    <p:sldId id="273" r:id="rId4"/>
    <p:sldId id="277" r:id="rId5"/>
    <p:sldId id="274" r:id="rId6"/>
    <p:sldId id="276" r:id="rId7"/>
    <p:sldId id="291" r:id="rId8"/>
    <p:sldId id="280" r:id="rId9"/>
    <p:sldId id="294" r:id="rId10"/>
    <p:sldId id="292" r:id="rId11"/>
    <p:sldId id="306" r:id="rId12"/>
    <p:sldId id="307" r:id="rId13"/>
    <p:sldId id="308" r:id="rId14"/>
    <p:sldId id="309" r:id="rId15"/>
    <p:sldId id="293" r:id="rId16"/>
    <p:sldId id="295" r:id="rId17"/>
    <p:sldId id="302" r:id="rId18"/>
    <p:sldId id="303" r:id="rId19"/>
    <p:sldId id="299" r:id="rId20"/>
    <p:sldId id="297" r:id="rId21"/>
    <p:sldId id="298" r:id="rId22"/>
    <p:sldId id="300" r:id="rId23"/>
    <p:sldId id="301" r:id="rId24"/>
    <p:sldId id="304" r:id="rId25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-152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fld id="{28690C4D-B3F9-4910-AEAA-32CC2E1E0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B1E283-F034-45C0-A02A-F4D643EB9B64}" type="slidenum">
              <a:rPr lang="en-US"/>
              <a:pPr/>
              <a:t>10</a:t>
            </a:fld>
            <a:endParaRPr lang="en-US"/>
          </a:p>
        </p:txBody>
      </p:sp>
      <p:sp>
        <p:nvSpPr>
          <p:cNvPr id="323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3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0602F8-B64D-4032-AEA2-A196622B6DD5}" type="slidenum">
              <a:rPr lang="en-US"/>
              <a:pPr/>
              <a:t>11</a:t>
            </a:fld>
            <a:endParaRPr lang="en-US"/>
          </a:p>
        </p:txBody>
      </p:sp>
      <p:sp>
        <p:nvSpPr>
          <p:cNvPr id="5099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9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7A62C0-9748-4364-B080-7AA71992A194}" type="slidenum">
              <a:rPr lang="en-US"/>
              <a:pPr/>
              <a:t>12</a:t>
            </a:fld>
            <a:endParaRPr lang="en-US"/>
          </a:p>
        </p:txBody>
      </p:sp>
      <p:sp>
        <p:nvSpPr>
          <p:cNvPr id="5109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0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D495EC-6B35-4EDC-9882-FD75961B1301}" type="slidenum">
              <a:rPr lang="en-US"/>
              <a:pPr/>
              <a:t>13</a:t>
            </a:fld>
            <a:endParaRPr lang="en-US"/>
          </a:p>
        </p:txBody>
      </p:sp>
      <p:sp>
        <p:nvSpPr>
          <p:cNvPr id="5120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E0C8F1-E289-4A1B-93C6-E87B94243530}" type="slidenum">
              <a:rPr lang="en-US"/>
              <a:pPr/>
              <a:t>14</a:t>
            </a:fld>
            <a:endParaRPr lang="en-US"/>
          </a:p>
        </p:txBody>
      </p:sp>
      <p:sp>
        <p:nvSpPr>
          <p:cNvPr id="5130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3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D21ADE-B8AF-4803-917E-36EEC325593F}" type="slidenum">
              <a:rPr lang="en-US"/>
              <a:pPr/>
              <a:t>15</a:t>
            </a:fld>
            <a:endParaRPr lang="en-US"/>
          </a:p>
        </p:txBody>
      </p:sp>
      <p:sp>
        <p:nvSpPr>
          <p:cNvPr id="514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4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59080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FF0000"/>
          </a:solidFill>
          <a:ln w="158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81000"/>
            <a:ext cx="7772400" cy="2133600"/>
          </a:xfrm>
        </p:spPr>
        <p:txBody>
          <a:bodyPr/>
          <a:lstStyle>
            <a:lvl1pPr>
              <a:defRPr sz="4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29000"/>
            <a:ext cx="701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800"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z="1200" b="0" i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27ACE-71E4-42CA-A502-772B54FF2F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My T. Thai</a:t>
            </a:r>
          </a:p>
          <a:p>
            <a:pPr>
              <a:defRPr/>
            </a:pPr>
            <a:r>
              <a:rPr lang="en-US"/>
              <a:t>mythai@cise.ufl.edu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91DBD-5523-4A3A-BFBE-AE5A69CD9B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7975"/>
            <a:ext cx="2000250" cy="61690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7975"/>
            <a:ext cx="5848350" cy="61690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My T. Thai</a:t>
            </a:r>
          </a:p>
          <a:p>
            <a:pPr>
              <a:defRPr/>
            </a:pPr>
            <a:r>
              <a:rPr lang="en-US"/>
              <a:t>mythai@cise.ufl.edu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9D7F89-27C9-49E9-9BB9-43D12EBC1E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7975"/>
            <a:ext cx="8001000" cy="9112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447800"/>
            <a:ext cx="3924300" cy="5029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86300" y="1447800"/>
            <a:ext cx="39243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86300" y="4038600"/>
            <a:ext cx="39243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My T. Thai</a:t>
            </a:r>
          </a:p>
          <a:p>
            <a:pPr>
              <a:defRPr/>
            </a:pPr>
            <a:r>
              <a:rPr lang="en-US"/>
              <a:t>mythai@cise.ufl.edu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F8D99-6611-4DA8-846E-A9F7E5E759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7975"/>
            <a:ext cx="8001000" cy="9112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447800"/>
            <a:ext cx="3924300" cy="5029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447800"/>
            <a:ext cx="3924300" cy="5029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My T. Thai</a:t>
            </a:r>
          </a:p>
          <a:p>
            <a:pPr>
              <a:defRPr/>
            </a:pPr>
            <a:r>
              <a:rPr lang="en-US"/>
              <a:t>mythai@cise.ufl.edu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5E53F4-4DF7-420A-98E9-B01F89F2C1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My T. Thai</a:t>
            </a:r>
          </a:p>
          <a:p>
            <a:pPr>
              <a:defRPr/>
            </a:pPr>
            <a:r>
              <a:rPr lang="en-US"/>
              <a:t>mythai@cise.ufl.edu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17C1CD-EBF9-4377-A673-1E84C5A14C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My T. Thai</a:t>
            </a:r>
          </a:p>
          <a:p>
            <a:pPr>
              <a:defRPr/>
            </a:pPr>
            <a:r>
              <a:rPr lang="en-US"/>
              <a:t>mythai@cise.ufl.edu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15CA4B-5625-4FE0-B98D-89CF8BD962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47800"/>
            <a:ext cx="39243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447800"/>
            <a:ext cx="39243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My T. Thai</a:t>
            </a:r>
          </a:p>
          <a:p>
            <a:pPr>
              <a:defRPr/>
            </a:pPr>
            <a:r>
              <a:rPr lang="en-US"/>
              <a:t>mythai@cise.ufl.edu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6BB4DF-8105-4C19-810E-05D5964877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My T. Thai</a:t>
            </a:r>
          </a:p>
          <a:p>
            <a:pPr>
              <a:defRPr/>
            </a:pPr>
            <a:r>
              <a:rPr lang="en-US"/>
              <a:t>mythai@cise.ufl.edu</a:t>
            </a: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8CDAE1-FD36-4967-B0B6-24E0BE4170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My T. Thai</a:t>
            </a:r>
          </a:p>
          <a:p>
            <a:pPr>
              <a:defRPr/>
            </a:pPr>
            <a:r>
              <a:rPr lang="en-US"/>
              <a:t>mythai@cise.ufl.edu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CF36ED-86DC-4751-A73E-A7C4C811C5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My T. Thai</a:t>
            </a:r>
          </a:p>
          <a:p>
            <a:pPr>
              <a:defRPr/>
            </a:pPr>
            <a:r>
              <a:rPr lang="en-US"/>
              <a:t>mythai@cise.ufl.edu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887D31-1805-4560-9D7B-E6DDC1C4C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My T. Thai</a:t>
            </a:r>
          </a:p>
          <a:p>
            <a:pPr>
              <a:defRPr/>
            </a:pPr>
            <a:r>
              <a:rPr lang="en-US"/>
              <a:t>mythai@cise.ufl.edu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1816BF-5318-422D-8B5D-5B6758A6F5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My T. Thai</a:t>
            </a:r>
          </a:p>
          <a:p>
            <a:pPr>
              <a:defRPr/>
            </a:pPr>
            <a:r>
              <a:rPr lang="en-US"/>
              <a:t>mythai@cise.ufl.edu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662864-4608-4EC0-BFAA-C0199B951A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NUL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7975"/>
            <a:ext cx="8001000" cy="91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447800"/>
            <a:ext cx="8001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609600" y="1219200"/>
            <a:ext cx="7958138" cy="109538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FF0000"/>
          </a:solidFill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1722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600" b="1" i="1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My T. Thai</a:t>
            </a:r>
          </a:p>
          <a:p>
            <a:pPr>
              <a:defRPr/>
            </a:pPr>
            <a:r>
              <a:rPr lang="en-US"/>
              <a:t>mythai@cise.ufl.edu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172200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2324709-63FB-44C4-ABDF-383C8D0BCE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5128" name="Picture 8" descr="UFlogo1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590550" y="6210300"/>
            <a:ext cx="14668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Arial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Ø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o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PCPs and </a:t>
            </a:r>
            <a:r>
              <a:rPr lang="en-US" dirty="0" err="1" smtClean="0"/>
              <a:t>Inapproximability</a:t>
            </a:r>
            <a:endParaRPr lang="en-US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Introduction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My T. Thai</a:t>
            </a:r>
          </a:p>
          <a:p>
            <a:r>
              <a:rPr lang="en-US"/>
              <a:t>mythai@cise.ufl.edu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E2001-6554-4278-A8C1-6D7610BA526B}" type="slidenum">
              <a:rPr lang="en-US"/>
              <a:pPr/>
              <a:t>10</a:t>
            </a:fld>
            <a:endParaRPr lang="en-US"/>
          </a:p>
        </p:txBody>
      </p:sp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tx1"/>
                </a:solidFill>
                <a:ea typeface="宋体" pitchFamily="2" charset="-122"/>
              </a:rPr>
              <a:t>An Example (k-center)</a:t>
            </a:r>
            <a:endParaRPr lang="en-US" altLang="zh-CN" dirty="0">
              <a:solidFill>
                <a:schemeClr val="tx1"/>
              </a:solidFill>
              <a:ea typeface="宋体" pitchFamily="2" charset="-122"/>
            </a:endParaRP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8001000" cy="5029200"/>
          </a:xfrm>
        </p:spPr>
        <p:txBody>
          <a:bodyPr/>
          <a:lstStyle/>
          <a:p>
            <a:pPr marL="342900" indent="-342900"/>
            <a:endParaRPr lang="en-US" altLang="zh-CN">
              <a:ea typeface="宋体" pitchFamily="2" charset="-122"/>
            </a:endParaRPr>
          </a:p>
          <a:p>
            <a:pPr marL="342900" indent="-342900">
              <a:buFont typeface="Wingdings" pitchFamily="2" charset="2"/>
              <a:buNone/>
            </a:pPr>
            <a:r>
              <a:rPr lang="en-US" altLang="zh-CN">
                <a:ea typeface="宋体" pitchFamily="2" charset="-122"/>
              </a:rPr>
              <a:t> </a:t>
            </a:r>
          </a:p>
        </p:txBody>
      </p:sp>
      <p:pic>
        <p:nvPicPr>
          <p:cNvPr id="156677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1524000"/>
            <a:ext cx="7848600" cy="372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6678" name="Text Box 6"/>
          <p:cNvSpPr txBox="1">
            <a:spLocks noChangeArrowheads="1"/>
          </p:cNvSpPr>
          <p:nvPr/>
        </p:nvSpPr>
        <p:spPr bwMode="auto">
          <a:xfrm>
            <a:off x="6096000" y="1828800"/>
            <a:ext cx="30480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≤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My T. Thai</a:t>
            </a:r>
          </a:p>
          <a:p>
            <a:r>
              <a:rPr lang="en-US"/>
              <a:t>mythai@cise.ufl.edu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EEA16-9F50-4AA0-A19D-9660A388A112}" type="slidenum">
              <a:rPr lang="en-US"/>
              <a:pPr/>
              <a:t>11</a:t>
            </a:fld>
            <a:endParaRPr lang="en-US"/>
          </a:p>
        </p:txBody>
      </p:sp>
      <p:sp>
        <p:nvSpPr>
          <p:cNvPr id="499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2-Approx</a:t>
            </a:r>
          </a:p>
        </p:txBody>
      </p:sp>
      <p:pic>
        <p:nvPicPr>
          <p:cNvPr id="499716" name="Picture 4"/>
          <p:cNvPicPr>
            <a:picLocks noChangeAspect="1" noChangeArrowheads="1"/>
          </p:cNvPicPr>
          <p:nvPr>
            <p:ph type="body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1143000" y="1371600"/>
            <a:ext cx="8001000" cy="627063"/>
          </a:xfrm>
          <a:noFill/>
          <a:ln/>
        </p:spPr>
      </p:pic>
      <p:pic>
        <p:nvPicPr>
          <p:cNvPr id="499718" name="Picture 6"/>
          <p:cNvPicPr>
            <a:picLocks noChangeAspect="1" noChangeArrowheads="1"/>
          </p:cNvPicPr>
          <p:nvPr>
            <p:ph idx="1"/>
          </p:nvPr>
        </p:nvPicPr>
        <p:blipFill>
          <a:blip r:embed="rId4"/>
          <a:srcRect/>
          <a:stretch>
            <a:fillRect/>
          </a:stretch>
        </p:blipFill>
        <p:spPr>
          <a:xfrm>
            <a:off x="685800" y="2438400"/>
            <a:ext cx="8001000" cy="3536950"/>
          </a:xfrm>
          <a:noFill/>
          <a:ln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My T. Thai</a:t>
            </a:r>
          </a:p>
          <a:p>
            <a:r>
              <a:rPr lang="en-US"/>
              <a:t>mythai@cise.ufl.edu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E33CC-0233-4371-AE9C-61CF479BFFAB}" type="slidenum">
              <a:rPr lang="en-US"/>
              <a:pPr/>
              <a:t>12</a:t>
            </a:fld>
            <a:endParaRPr lang="en-US"/>
          </a:p>
        </p:txBody>
      </p:sp>
      <p:sp>
        <p:nvSpPr>
          <p:cNvPr id="50074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00740" name="Picture 4"/>
          <p:cNvPicPr>
            <a:picLocks noChangeAspect="1" noChangeArrowheads="1"/>
          </p:cNvPicPr>
          <p:nvPr>
            <p:ph type="body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609600" y="1600200"/>
            <a:ext cx="8001000" cy="1484313"/>
          </a:xfrm>
          <a:noFill/>
          <a:ln/>
        </p:spPr>
      </p:pic>
      <p:pic>
        <p:nvPicPr>
          <p:cNvPr id="500745" name="Picture 9"/>
          <p:cNvPicPr>
            <a:picLocks noGrp="1" noChangeAspect="1" noChangeArrowheads="1"/>
          </p:cNvPicPr>
          <p:nvPr>
            <p:ph idx="1"/>
          </p:nvPr>
        </p:nvPicPr>
        <p:blipFill>
          <a:blip r:embed="rId4"/>
          <a:srcRect/>
          <a:stretch>
            <a:fillRect/>
          </a:stretch>
        </p:blipFill>
        <p:spPr>
          <a:xfrm>
            <a:off x="685800" y="3429000"/>
            <a:ext cx="8001000" cy="1573213"/>
          </a:xfrm>
          <a:ln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My T. Thai</a:t>
            </a:r>
          </a:p>
          <a:p>
            <a:r>
              <a:rPr lang="en-US"/>
              <a:t>mythai@cise.ufl.edu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C5D4B-B241-47A6-8D1C-DD5307469F72}" type="slidenum">
              <a:rPr lang="en-US"/>
              <a:pPr/>
              <a:t>13</a:t>
            </a:fld>
            <a:endParaRPr lang="en-US"/>
          </a:p>
        </p:txBody>
      </p:sp>
      <p:sp>
        <p:nvSpPr>
          <p:cNvPr id="501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01764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685800" y="1524000"/>
            <a:ext cx="6697663" cy="2425700"/>
          </a:xfrm>
          <a:noFill/>
          <a:ln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My T. Thai</a:t>
            </a:r>
          </a:p>
          <a:p>
            <a:r>
              <a:rPr lang="en-US"/>
              <a:t>mythai@cise.ufl.edu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99C50-EF68-4FA5-B834-BAB303D37B27}" type="slidenum">
              <a:rPr lang="en-US"/>
              <a:pPr/>
              <a:t>14</a:t>
            </a:fld>
            <a:endParaRPr lang="en-US"/>
          </a:p>
        </p:txBody>
      </p:sp>
      <p:sp>
        <p:nvSpPr>
          <p:cNvPr id="502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Analysis</a:t>
            </a:r>
          </a:p>
        </p:txBody>
      </p:sp>
      <p:pic>
        <p:nvPicPr>
          <p:cNvPr id="502790" name="Picture 6"/>
          <p:cNvPicPr>
            <a:picLocks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609600" y="1600200"/>
            <a:ext cx="8001000" cy="3805238"/>
          </a:xfrm>
          <a:noFill/>
          <a:ln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My T. Thai</a:t>
            </a:r>
          </a:p>
          <a:p>
            <a:r>
              <a:rPr lang="en-US"/>
              <a:t>mythai@cise.ufl.edu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BC40D-3DC1-41D6-9DAA-620CA1EF67AC}" type="slidenum">
              <a:rPr lang="en-US"/>
              <a:pPr/>
              <a:t>15</a:t>
            </a:fld>
            <a:endParaRPr lang="en-US"/>
          </a:p>
        </p:txBody>
      </p:sp>
      <p:sp>
        <p:nvSpPr>
          <p:cNvPr id="503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Hardness of Approximation (k-center)</a:t>
            </a:r>
            <a:endParaRPr lang="en-US" sz="3200" dirty="0"/>
          </a:p>
        </p:txBody>
      </p:sp>
      <p:pic>
        <p:nvPicPr>
          <p:cNvPr id="503812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609600" y="1371600"/>
            <a:ext cx="8001000" cy="500221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PCP System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My T. Thai</a:t>
            </a:r>
          </a:p>
          <a:p>
            <a:pPr>
              <a:defRPr/>
            </a:pPr>
            <a:r>
              <a:rPr lang="en-US" smtClean="0"/>
              <a:t>mythai@cise.ufl.edu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17C1CD-EBF9-4377-A673-1E84C5A14C80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pic>
        <p:nvPicPr>
          <p:cNvPr id="645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09600" y="1465464"/>
            <a:ext cx="7086600" cy="4423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PCP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the familiar concept of a verifier and a proof</a:t>
            </a:r>
          </a:p>
          <a:p>
            <a:r>
              <a:rPr lang="en-US" dirty="0" smtClean="0"/>
              <a:t>PCP system comes with two parameters: the number of random bits required by the verifier; the number of bits that the verifier is allowed to examine</a:t>
            </a:r>
          </a:p>
          <a:p>
            <a:r>
              <a:rPr lang="en-US" dirty="0" smtClean="0"/>
              <a:t>The most useful setting of these parameters is O(log n) and O(1) respectively. This defines the class PCP(log n, 1)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My T. Thai</a:t>
            </a:r>
          </a:p>
          <a:p>
            <a:pPr>
              <a:defRPr/>
            </a:pPr>
            <a:r>
              <a:rPr lang="en-US" smtClean="0"/>
              <a:t>mythai@cise.ufl.edu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17C1CD-EBF9-4377-A673-1E84C5A14C80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PCP System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My T. Thai</a:t>
            </a:r>
          </a:p>
          <a:p>
            <a:pPr>
              <a:defRPr/>
            </a:pPr>
            <a:r>
              <a:rPr lang="en-US" smtClean="0"/>
              <a:t>mythai@cise.ufl.edu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17C1CD-EBF9-4377-A673-1E84C5A14C80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pic>
        <p:nvPicPr>
          <p:cNvPr id="655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38200" y="1524000"/>
            <a:ext cx="7437446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Connection to </a:t>
            </a:r>
            <a:r>
              <a:rPr lang="en-US" dirty="0" err="1" smtClean="0"/>
              <a:t>Inapproximability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My T. Thai</a:t>
            </a:r>
          </a:p>
          <a:p>
            <a:pPr>
              <a:defRPr/>
            </a:pPr>
            <a:r>
              <a:rPr lang="en-US" smtClean="0"/>
              <a:t>mythai@cise.ufl.edu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17C1CD-EBF9-4377-A673-1E84C5A14C80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90600" y="2438400"/>
            <a:ext cx="7391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Informally, the PCP theorem states that every NP-statement has a probabilistically checkable proof, i.e. a proof which can be "spot-checked" by reading only a constant number of bits from the proof. These bits are selected by a randomized process using a very limited amount of randomness. The checking process always accepts a correct proof of a correct statement and rejects any cheating proof of an incorrect statement with high probability.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Theorem: NP = </a:t>
            </a:r>
            <a:r>
              <a:rPr lang="en-US" dirty="0" smtClean="0"/>
              <a:t>PCP[log n, 1]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066800" y="5105400"/>
            <a:ext cx="716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If you verify k times, then the probability for a YES answer of a wrong proof is at most ½^k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 T. Thai</a:t>
            </a:r>
          </a:p>
          <a:p>
            <a:pPr>
              <a:defRPr/>
            </a:pPr>
            <a:r>
              <a:rPr lang="en-US"/>
              <a:t>mythai@cise.ufl.edu</a:t>
            </a:r>
          </a:p>
        </p:txBody>
      </p:sp>
      <p:sp>
        <p:nvSpPr>
          <p:cNvPr id="1024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05EC87F-E825-483A-B941-B7D7D8BD32C4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Why Approximation Algorithms</a:t>
            </a:r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Problems that we cannot find an optimal solution in a polynomial time</a:t>
            </a:r>
          </a:p>
          <a:p>
            <a:pPr lvl="1" eaLnBrk="1" hangingPunct="1"/>
            <a:r>
              <a:rPr lang="en-US" smtClean="0"/>
              <a:t>Eg: Set Cover, Bin Packing</a:t>
            </a:r>
          </a:p>
          <a:p>
            <a:pPr eaLnBrk="1" hangingPunct="1"/>
            <a:r>
              <a:rPr lang="en-US" smtClean="0"/>
              <a:t>Need to find a near-optimal solution:</a:t>
            </a:r>
          </a:p>
          <a:p>
            <a:pPr lvl="1" eaLnBrk="1" hangingPunct="1"/>
            <a:r>
              <a:rPr lang="en-US" smtClean="0"/>
              <a:t>Heuristic</a:t>
            </a:r>
          </a:p>
          <a:p>
            <a:pPr lvl="1" eaLnBrk="1" hangingPunct="1"/>
            <a:r>
              <a:rPr lang="en-US" smtClean="0"/>
              <a:t>Approximation algorithms:</a:t>
            </a:r>
          </a:p>
          <a:p>
            <a:pPr lvl="2" eaLnBrk="1" hangingPunct="1"/>
            <a:r>
              <a:rPr lang="en-US" smtClean="0"/>
              <a:t>This gives us a guarantee approximation ratio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Brief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Intractability of many combinatorial optimization problems was observed in the 60s</a:t>
            </a:r>
          </a:p>
          <a:p>
            <a:pPr lvl="1"/>
            <a:r>
              <a: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R.L. Graham. Bounds for certain multiprocessing anomalies. Bell System Technology Journal, 45:1563–1581, 1966.</a:t>
            </a:r>
            <a:endParaRPr lang="en-US" sz="1800" dirty="0" smtClean="0"/>
          </a:p>
          <a:p>
            <a:r>
              <a:rPr lang="en-US" sz="2800" dirty="0" smtClean="0"/>
              <a:t>Introduce the theory of NP-completeness (CLK)</a:t>
            </a:r>
          </a:p>
          <a:p>
            <a:pPr lvl="1"/>
            <a:r>
              <a: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S.A. Cook. The complexity of theorem proving procedures. In Proceedings of the 3</a:t>
            </a:r>
            <a:r>
              <a:rPr lang="en-US" sz="18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rd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ACM Symposium on Theory of Computing, pages 151–158, 1971</a:t>
            </a:r>
          </a:p>
          <a:p>
            <a:pPr lvl="1"/>
            <a:r>
              <a:rPr lang="it-IT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L. A. Levin. Universal search problems. Problemi Peredachi Informatsii, 9:265–266,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1973</a:t>
            </a:r>
          </a:p>
          <a:p>
            <a:pPr lvl="1"/>
            <a:r>
              <a: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R.M. Karp. Reducibility among combinatorial problems. In R.E. Miller and </a:t>
            </a:r>
            <a:r>
              <a:rPr lang="en-US" sz="18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J.W.Thatcher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editors, Complexity of Computer Computations, pages 85–103. Plenum Press, 1972</a:t>
            </a:r>
            <a:endParaRPr lang="en-US" sz="1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My T. Thai</a:t>
            </a:r>
          </a:p>
          <a:p>
            <a:pPr>
              <a:defRPr/>
            </a:pPr>
            <a:r>
              <a:rPr lang="en-US" smtClean="0"/>
              <a:t>mythai@cise.ufl.edu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17C1CD-EBF9-4377-A673-1E84C5A14C80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Brief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1973, Johnson gave a foundation to the field of the design and analysis of approximation algorithms</a:t>
            </a:r>
          </a:p>
          <a:p>
            <a:r>
              <a:rPr lang="en-US" dirty="0" smtClean="0"/>
              <a:t>Now, come to an exciting era (leading to PCPs and </a:t>
            </a:r>
            <a:r>
              <a:rPr lang="en-US" dirty="0" err="1" smtClean="0"/>
              <a:t>Inapproximability</a:t>
            </a:r>
            <a:r>
              <a:rPr lang="en-US" dirty="0" smtClean="0"/>
              <a:t>)</a:t>
            </a:r>
          </a:p>
          <a:p>
            <a:r>
              <a:rPr lang="en-US" dirty="0" smtClean="0"/>
              <a:t>The story of the PCP Theorem </a:t>
            </a:r>
            <a:r>
              <a:rPr lang="en-US" dirty="0" smtClean="0"/>
              <a:t>b</a:t>
            </a:r>
            <a:r>
              <a:rPr lang="en-US" dirty="0" smtClean="0"/>
              <a:t>egins </a:t>
            </a:r>
            <a:r>
              <a:rPr lang="en-US" dirty="0" smtClean="0"/>
              <a:t>at MIT in the early 1980s</a:t>
            </a:r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My T. Thai</a:t>
            </a:r>
          </a:p>
          <a:p>
            <a:pPr>
              <a:defRPr/>
            </a:pPr>
            <a:r>
              <a:rPr lang="en-US" smtClean="0"/>
              <a:t>mythai@cise.ufl.edu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17C1CD-EBF9-4377-A673-1E84C5A14C80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Brief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STOC 85: The Knowledge Complexity of Interactive Proof System by </a:t>
            </a:r>
            <a:r>
              <a:rPr lang="en-US" sz="2400" dirty="0" err="1" smtClean="0"/>
              <a:t>Goldwasser</a:t>
            </a:r>
            <a:r>
              <a:rPr lang="en-US" sz="2400" dirty="0" smtClean="0"/>
              <a:t>, </a:t>
            </a:r>
            <a:r>
              <a:rPr lang="en-US" sz="2400" dirty="0" err="1" smtClean="0"/>
              <a:t>Micali</a:t>
            </a:r>
            <a:r>
              <a:rPr lang="en-US" sz="2400" dirty="0" smtClean="0"/>
              <a:t>, and </a:t>
            </a:r>
            <a:r>
              <a:rPr lang="en-US" sz="2400" dirty="0" err="1" smtClean="0"/>
              <a:t>Rackoff</a:t>
            </a:r>
            <a:endParaRPr lang="en-US" sz="2400" dirty="0" smtClean="0"/>
          </a:p>
          <a:p>
            <a:pPr lvl="1"/>
            <a:r>
              <a:rPr lang="en-US" dirty="0" smtClean="0"/>
              <a:t>Introduced Interactive Proofs</a:t>
            </a:r>
          </a:p>
          <a:p>
            <a:r>
              <a:rPr lang="en-US" sz="2400" dirty="0" smtClean="0"/>
              <a:t>In an interactive proof, a randomized poly-time verifier with private coin tosses interacts with an all-powerful </a:t>
            </a:r>
            <a:r>
              <a:rPr lang="en-US" sz="2400" dirty="0" err="1" smtClean="0"/>
              <a:t>prover</a:t>
            </a:r>
            <a:r>
              <a:rPr lang="en-US" sz="2400" dirty="0" smtClean="0"/>
              <a:t>; they send messages back and forth in poly many rounds. Correct statements should have proofs accepted with probability 1 (‘completeness’) and incorrect statements should be rejected, regardless of the proof, which probability at least ½ (‘soundness’)</a:t>
            </a:r>
          </a:p>
          <a:p>
            <a:r>
              <a:rPr lang="en-US" sz="2400" dirty="0" smtClean="0"/>
              <a:t>(Independently with </a:t>
            </a:r>
            <a:r>
              <a:rPr lang="en-US" sz="2400" dirty="0" err="1" smtClean="0"/>
              <a:t>Babai</a:t>
            </a:r>
            <a:r>
              <a:rPr lang="en-US" sz="2400" dirty="0" smtClean="0"/>
              <a:t> et. al)</a:t>
            </a:r>
          </a:p>
          <a:p>
            <a:endParaRPr lang="en-US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My T. Thai</a:t>
            </a:r>
          </a:p>
          <a:p>
            <a:pPr>
              <a:defRPr/>
            </a:pPr>
            <a:r>
              <a:rPr lang="en-US" dirty="0" smtClean="0"/>
              <a:t>mythai@cise.ufl.edu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17C1CD-EBF9-4377-A673-1E84C5A14C80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Brief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1991, </a:t>
            </a:r>
            <a:r>
              <a:rPr lang="en-US" dirty="0" err="1" smtClean="0"/>
              <a:t>Feige</a:t>
            </a:r>
            <a:r>
              <a:rPr lang="en-US" dirty="0" smtClean="0"/>
              <a:t> et al discovered that probabilistic proof systems could give a robust model for NP that could be used to prove an </a:t>
            </a:r>
            <a:r>
              <a:rPr lang="en-US" dirty="0" err="1" smtClean="0"/>
              <a:t>inapproximability</a:t>
            </a:r>
            <a:r>
              <a:rPr lang="en-US" dirty="0" smtClean="0"/>
              <a:t> for the Independent Set problem</a:t>
            </a:r>
          </a:p>
          <a:p>
            <a:r>
              <a:rPr lang="en-US" dirty="0" smtClean="0"/>
              <a:t>A year later, </a:t>
            </a:r>
            <a:r>
              <a:rPr lang="en-US" dirty="0" err="1" smtClean="0"/>
              <a:t>Arora</a:t>
            </a:r>
            <a:r>
              <a:rPr lang="en-US" dirty="0" smtClean="0"/>
              <a:t> et al proved the PCP Theorem (NP = PCP[log n, 1]) and showed how to use the PCP Theorem to prove that Max 3SAT does not have PTAS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My T. Thai</a:t>
            </a:r>
          </a:p>
          <a:p>
            <a:pPr>
              <a:defRPr/>
            </a:pPr>
            <a:r>
              <a:rPr lang="en-US" smtClean="0"/>
              <a:t>mythai@cise.ufl.edu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17C1CD-EBF9-4377-A673-1E84C5A14C80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My T. Thai</a:t>
            </a:r>
          </a:p>
          <a:p>
            <a:pPr>
              <a:defRPr/>
            </a:pPr>
            <a:r>
              <a:rPr lang="en-US" smtClean="0"/>
              <a:t>mythai@cise.ufl.edu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17C1CD-EBF9-4377-A673-1E84C5A14C80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pic>
        <p:nvPicPr>
          <p:cNvPr id="6758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87835" y="1447800"/>
            <a:ext cx="6044529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 T. Thai</a:t>
            </a:r>
          </a:p>
          <a:p>
            <a:pPr>
              <a:defRPr/>
            </a:pPr>
            <a:r>
              <a:rPr lang="en-US"/>
              <a:t>mythai@cise.ufl.edu</a:t>
            </a:r>
          </a:p>
        </p:txBody>
      </p:sp>
      <p:sp>
        <p:nvSpPr>
          <p:cNvPr id="2150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3FF6E60-0EB3-4B68-9A82-7DDFDAD35521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Combinatorial Optimization</a:t>
            </a:r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8001000" cy="5029200"/>
          </a:xfrm>
        </p:spPr>
        <p:txBody>
          <a:bodyPr/>
          <a:lstStyle/>
          <a:p>
            <a:pPr eaLnBrk="1" hangingPunct="1"/>
            <a:r>
              <a:rPr lang="en-US" smtClean="0"/>
              <a:t>The study of finding the “best” object from within some finite space of objects, eg:</a:t>
            </a:r>
          </a:p>
          <a:p>
            <a:pPr lvl="1" eaLnBrk="1" hangingPunct="1"/>
            <a:r>
              <a:rPr lang="en-US" u="sng" smtClean="0">
                <a:solidFill>
                  <a:schemeClr val="accent2"/>
                </a:solidFill>
              </a:rPr>
              <a:t>Shortest path</a:t>
            </a:r>
            <a:r>
              <a:rPr lang="en-US" smtClean="0"/>
              <a:t>: Given a graph with edge costs and a pair of nodes, find the </a:t>
            </a:r>
            <a:r>
              <a:rPr lang="en-US" b="1" smtClean="0"/>
              <a:t>shortest path (least costs)</a:t>
            </a:r>
            <a:r>
              <a:rPr lang="en-US" smtClean="0"/>
              <a:t> between them</a:t>
            </a:r>
          </a:p>
          <a:p>
            <a:pPr lvl="1" eaLnBrk="1" hangingPunct="1"/>
            <a:r>
              <a:rPr lang="en-US" u="sng" smtClean="0">
                <a:solidFill>
                  <a:schemeClr val="accent2"/>
                </a:solidFill>
              </a:rPr>
              <a:t>Traveling salesman</a:t>
            </a:r>
            <a:r>
              <a:rPr lang="en-US" smtClean="0"/>
              <a:t>: Given a complete graph with nonnegative edge costs, find a </a:t>
            </a:r>
            <a:r>
              <a:rPr lang="en-US" b="1" smtClean="0"/>
              <a:t>minimum cost cycle</a:t>
            </a:r>
            <a:r>
              <a:rPr lang="en-US" smtClean="0"/>
              <a:t> visiting every vertex exactly once</a:t>
            </a:r>
          </a:p>
          <a:p>
            <a:pPr lvl="1" eaLnBrk="1" hangingPunct="1"/>
            <a:r>
              <a:rPr lang="en-US" u="sng" smtClean="0">
                <a:solidFill>
                  <a:schemeClr val="accent2"/>
                </a:solidFill>
              </a:rPr>
              <a:t>Maximum Network Lifetime</a:t>
            </a:r>
            <a:r>
              <a:rPr lang="en-US" u="sng" smtClean="0"/>
              <a:t>:</a:t>
            </a:r>
            <a:r>
              <a:rPr lang="en-US" smtClean="0"/>
              <a:t> Given a wireless sensor networks and a set of targets, find a schedule of these sensors to </a:t>
            </a:r>
            <a:r>
              <a:rPr lang="en-US" b="1" smtClean="0"/>
              <a:t>maximize network lifetime</a:t>
            </a:r>
            <a:endParaRPr lang="en-US" b="1" u="sng" smtClean="0"/>
          </a:p>
          <a:p>
            <a:pPr eaLnBrk="1" hangingPunct="1"/>
            <a:endParaRPr lang="en-US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 T. Thai</a:t>
            </a:r>
          </a:p>
          <a:p>
            <a:pPr>
              <a:defRPr/>
            </a:pPr>
            <a:r>
              <a:rPr lang="en-US"/>
              <a:t>mythai@cise.ufl.edu</a:t>
            </a:r>
          </a:p>
        </p:txBody>
      </p:sp>
      <p:sp>
        <p:nvSpPr>
          <p:cNvPr id="2253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AB842A6-2652-41BA-8ED8-A5FBBA02D185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 P or not in P?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Informal Definitions:</a:t>
            </a:r>
          </a:p>
          <a:p>
            <a:pPr eaLnBrk="1" hangingPunct="1"/>
            <a:r>
              <a:rPr lang="en-US" smtClean="0"/>
              <a:t>The class P consists of those problems that are solvable in polynomial time, i.e. </a:t>
            </a:r>
            <a:r>
              <a:rPr lang="en-US" i="1" smtClean="0"/>
              <a:t>O(n</a:t>
            </a:r>
            <a:r>
              <a:rPr lang="en-US" i="1" baseline="30000" smtClean="0"/>
              <a:t>k</a:t>
            </a:r>
            <a:r>
              <a:rPr lang="en-US" i="1" smtClean="0"/>
              <a:t>)</a:t>
            </a:r>
            <a:r>
              <a:rPr lang="en-US" smtClean="0"/>
              <a:t> for some constant </a:t>
            </a:r>
            <a:r>
              <a:rPr lang="en-US" i="1" smtClean="0"/>
              <a:t>k</a:t>
            </a:r>
            <a:r>
              <a:rPr lang="en-US" smtClean="0"/>
              <a:t> where</a:t>
            </a:r>
            <a:r>
              <a:rPr lang="en-US" i="1" smtClean="0"/>
              <a:t> n</a:t>
            </a:r>
            <a:r>
              <a:rPr lang="en-US" smtClean="0"/>
              <a:t> is the size of the input.</a:t>
            </a:r>
          </a:p>
          <a:p>
            <a:pPr eaLnBrk="1" hangingPunct="1"/>
            <a:r>
              <a:rPr lang="en-US" smtClean="0"/>
              <a:t>The class NP consists of those problems that are “verifiable” in polynomial time:</a:t>
            </a:r>
          </a:p>
          <a:p>
            <a:pPr lvl="1" eaLnBrk="1" hangingPunct="1"/>
            <a:r>
              <a:rPr lang="en-US" smtClean="0"/>
              <a:t>Given a certificate of a solution, then we can verify that the certificate is correct in polynomial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 T. Thai</a:t>
            </a:r>
          </a:p>
          <a:p>
            <a:pPr>
              <a:defRPr/>
            </a:pPr>
            <a:r>
              <a:rPr lang="en-US"/>
              <a:t>mythai@cise.ufl.edu</a:t>
            </a:r>
          </a:p>
        </p:txBody>
      </p:sp>
      <p:sp>
        <p:nvSpPr>
          <p:cNvPr id="2355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7647F03-4405-4036-A910-2EDF8B460C47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 P or not in P: Examples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 P:</a:t>
            </a:r>
          </a:p>
          <a:p>
            <a:pPr lvl="1" eaLnBrk="1" hangingPunct="1"/>
            <a:r>
              <a:rPr lang="en-US" smtClean="0"/>
              <a:t>Shortest path</a:t>
            </a:r>
          </a:p>
          <a:p>
            <a:pPr lvl="1" eaLnBrk="1" hangingPunct="1"/>
            <a:r>
              <a:rPr lang="en-US" smtClean="0"/>
              <a:t>Minimum Spanning Tree</a:t>
            </a:r>
          </a:p>
          <a:p>
            <a:pPr eaLnBrk="1" hangingPunct="1"/>
            <a:r>
              <a:rPr lang="en-US" smtClean="0"/>
              <a:t>Not in P (NP):</a:t>
            </a:r>
          </a:p>
          <a:p>
            <a:pPr lvl="1" eaLnBrk="1" hangingPunct="1"/>
            <a:r>
              <a:rPr lang="en-US" smtClean="0"/>
              <a:t>Vertex Cover</a:t>
            </a:r>
          </a:p>
          <a:p>
            <a:pPr lvl="1" eaLnBrk="1" hangingPunct="1"/>
            <a:r>
              <a:rPr lang="en-US" smtClean="0"/>
              <a:t>Traveling salesman</a:t>
            </a:r>
          </a:p>
          <a:p>
            <a:pPr lvl="1" eaLnBrk="1" hangingPunct="1"/>
            <a:r>
              <a:rPr lang="en-US" smtClean="0"/>
              <a:t>Minimum Connected Dominating Set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 T. Thai</a:t>
            </a:r>
          </a:p>
          <a:p>
            <a:pPr>
              <a:defRPr/>
            </a:pPr>
            <a:r>
              <a:rPr lang="en-US"/>
              <a:t>mythai@cise.ufl.edu</a:t>
            </a:r>
          </a:p>
        </p:txBody>
      </p:sp>
      <p:sp>
        <p:nvSpPr>
          <p:cNvPr id="2765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FC5CB0D-CF42-49B4-9FFB-EF3601F0A08F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Approximation Algorithms</a:t>
            </a:r>
          </a:p>
        </p:txBody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An algorithm that returns </a:t>
            </a:r>
            <a:r>
              <a:rPr lang="en-US" dirty="0" smtClean="0">
                <a:solidFill>
                  <a:schemeClr val="accent2"/>
                </a:solidFill>
              </a:rPr>
              <a:t>near-optimal </a:t>
            </a:r>
            <a:r>
              <a:rPr lang="en-US" dirty="0" smtClean="0"/>
              <a:t>solutions in polynomial time</a:t>
            </a:r>
          </a:p>
          <a:p>
            <a:pPr eaLnBrk="1" hangingPunct="1"/>
            <a:r>
              <a:rPr lang="en-US" dirty="0" smtClean="0"/>
              <a:t>Approximation Ratio </a:t>
            </a:r>
            <a:r>
              <a:rPr lang="el-GR" i="1" dirty="0" smtClean="0">
                <a:cs typeface="Times New Roman" pitchFamily="18" charset="0"/>
              </a:rPr>
              <a:t>ρ</a:t>
            </a:r>
            <a:r>
              <a:rPr lang="en-US" i="1" dirty="0" smtClean="0">
                <a:cs typeface="Times New Roman" pitchFamily="18" charset="0"/>
              </a:rPr>
              <a:t>(n)</a:t>
            </a:r>
            <a:r>
              <a:rPr lang="en-US" i="1" dirty="0" smtClean="0"/>
              <a:t>:</a:t>
            </a:r>
          </a:p>
          <a:p>
            <a:pPr lvl="1" eaLnBrk="1" hangingPunct="1"/>
            <a:r>
              <a:rPr lang="en-US" dirty="0" smtClean="0"/>
              <a:t>Define: C* as a optimal solution and C is the solution produced by an approximation algorithm</a:t>
            </a:r>
          </a:p>
          <a:p>
            <a:pPr lvl="1" eaLnBrk="1" hangingPunct="1"/>
            <a:r>
              <a:rPr lang="en-US" dirty="0" smtClean="0"/>
              <a:t>max (C/C*, C*/C) &lt;= </a:t>
            </a:r>
            <a:r>
              <a:rPr lang="el-GR" i="1" dirty="0" smtClean="0">
                <a:cs typeface="Times New Roman" pitchFamily="18" charset="0"/>
              </a:rPr>
              <a:t>ρ</a:t>
            </a:r>
            <a:r>
              <a:rPr lang="en-US" i="1" dirty="0" smtClean="0">
                <a:cs typeface="Times New Roman" pitchFamily="18" charset="0"/>
              </a:rPr>
              <a:t>(n)</a:t>
            </a:r>
            <a:endParaRPr lang="en-US" i="1" dirty="0" smtClean="0"/>
          </a:p>
          <a:p>
            <a:pPr lvl="1" eaLnBrk="1" hangingPunct="1"/>
            <a:r>
              <a:rPr lang="en-US" dirty="0" smtClean="0"/>
              <a:t>Maximization problem: 0 &lt; C &lt;= C*, thus C*/C shows that C* is larger than C by </a:t>
            </a:r>
            <a:r>
              <a:rPr lang="el-GR" i="1" dirty="0" smtClean="0">
                <a:cs typeface="Times New Roman" pitchFamily="18" charset="0"/>
              </a:rPr>
              <a:t>ρ</a:t>
            </a:r>
            <a:r>
              <a:rPr lang="en-US" i="1" dirty="0" smtClean="0">
                <a:cs typeface="Times New Roman" pitchFamily="18" charset="0"/>
              </a:rPr>
              <a:t>(n)</a:t>
            </a:r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Minimization problem: 0 &lt; C* &lt;= C, thus C/C* shows that C is larger than C* by </a:t>
            </a:r>
            <a:r>
              <a:rPr lang="el-GR" i="1" dirty="0" smtClean="0">
                <a:cs typeface="Times New Roman" pitchFamily="18" charset="0"/>
              </a:rPr>
              <a:t>ρ</a:t>
            </a:r>
            <a:r>
              <a:rPr lang="en-US" i="1" dirty="0" smtClean="0">
                <a:cs typeface="Times New Roman" pitchFamily="18" charset="0"/>
              </a:rPr>
              <a:t>(n)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 T. Thai</a:t>
            </a:r>
          </a:p>
          <a:p>
            <a:pPr>
              <a:defRPr/>
            </a:pPr>
            <a:r>
              <a:rPr lang="en-US"/>
              <a:t>mythai@cise.ufl.edu</a:t>
            </a:r>
          </a:p>
        </p:txBody>
      </p:sp>
      <p:sp>
        <p:nvSpPr>
          <p:cNvPr id="286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4A4A542-1DF7-4293-89E6-C456C2F26C14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Approximation Algorithms (cont)</a:t>
            </a:r>
          </a:p>
        </p:txBody>
      </p:sp>
      <p:sp>
        <p:nvSpPr>
          <p:cNvPr id="2867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PTAS (Polynomial Time Approximation Scheme): A </a:t>
            </a:r>
            <a:r>
              <a:rPr lang="en-US" smtClean="0">
                <a:solidFill>
                  <a:schemeClr val="accent2"/>
                </a:solidFill>
              </a:rPr>
              <a:t>(1 + </a:t>
            </a:r>
            <a:r>
              <a:rPr lang="el-GR" smtClean="0">
                <a:solidFill>
                  <a:schemeClr val="accent2"/>
                </a:solidFill>
                <a:cs typeface="Times New Roman" pitchFamily="18" charset="0"/>
              </a:rPr>
              <a:t>ε</a:t>
            </a:r>
            <a:r>
              <a:rPr lang="en-US" smtClean="0">
                <a:solidFill>
                  <a:schemeClr val="accent2"/>
                </a:solidFill>
                <a:cs typeface="Times New Roman" pitchFamily="18" charset="0"/>
              </a:rPr>
              <a:t>)-approximation</a:t>
            </a:r>
            <a:r>
              <a:rPr lang="en-US" smtClean="0">
                <a:cs typeface="Times New Roman" pitchFamily="18" charset="0"/>
              </a:rPr>
              <a:t> algorithm for a NP-hard optimization </a:t>
            </a:r>
            <a:r>
              <a:rPr lang="ru-RU" i="1" smtClean="0">
                <a:cs typeface="Times New Roman" pitchFamily="18" charset="0"/>
              </a:rPr>
              <a:t>П</a:t>
            </a:r>
            <a:r>
              <a:rPr lang="en-US" smtClean="0">
                <a:cs typeface="Times New Roman" pitchFamily="18" charset="0"/>
              </a:rPr>
              <a:t> where its running </a:t>
            </a:r>
            <a:r>
              <a:rPr lang="en-US" smtClean="0">
                <a:solidFill>
                  <a:schemeClr val="accent2"/>
                </a:solidFill>
                <a:cs typeface="Times New Roman" pitchFamily="18" charset="0"/>
              </a:rPr>
              <a:t>time is bounded by a polynomial</a:t>
            </a:r>
            <a:r>
              <a:rPr lang="en-US" smtClean="0">
                <a:cs typeface="Times New Roman" pitchFamily="18" charset="0"/>
              </a:rPr>
              <a:t> in the size of instance </a:t>
            </a:r>
            <a:r>
              <a:rPr lang="en-US" i="1" smtClean="0">
                <a:cs typeface="Times New Roman" pitchFamily="18" charset="0"/>
              </a:rPr>
              <a:t>I</a:t>
            </a:r>
            <a:endParaRPr lang="ru-RU" i="1" smtClean="0">
              <a:cs typeface="Times New Roman" pitchFamily="18" charset="0"/>
            </a:endParaRPr>
          </a:p>
          <a:p>
            <a:pPr eaLnBrk="1" hangingPunct="1"/>
            <a:r>
              <a:rPr lang="en-US" smtClean="0"/>
              <a:t>FPTAS (Fully PTAS): The same as above + time is bounded by a polynomial in both the size of instance </a:t>
            </a:r>
            <a:r>
              <a:rPr lang="en-US" i="1" smtClean="0"/>
              <a:t>I</a:t>
            </a:r>
            <a:r>
              <a:rPr lang="en-US" smtClean="0"/>
              <a:t> and 1/</a:t>
            </a:r>
            <a:r>
              <a:rPr lang="el-GR" smtClean="0">
                <a:cs typeface="Times New Roman" pitchFamily="18" charset="0"/>
              </a:rPr>
              <a:t>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 T. Thai</a:t>
            </a:r>
          </a:p>
          <a:p>
            <a:pPr>
              <a:defRPr/>
            </a:pPr>
            <a:r>
              <a:rPr lang="en-US"/>
              <a:t>mythai@cise.ufl.edu</a:t>
            </a: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A8D9186-C29A-433C-AC4B-D4DEC34AFF0D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Hardness of Approximation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Informally, how </a:t>
            </a:r>
            <a:r>
              <a:rPr lang="en-US" dirty="0" smtClean="0"/>
              <a:t>hard can we </a:t>
            </a:r>
            <a:r>
              <a:rPr lang="en-US" dirty="0" smtClean="0"/>
              <a:t>approximate?</a:t>
            </a:r>
          </a:p>
          <a:p>
            <a:pPr eaLnBrk="1" hangingPunct="1"/>
            <a:r>
              <a:rPr lang="en-US" dirty="0" smtClean="0"/>
              <a:t>Hardness results usually </a:t>
            </a:r>
            <a:r>
              <a:rPr lang="en-US" dirty="0" smtClean="0"/>
              <a:t>falls </a:t>
            </a:r>
            <a:r>
              <a:rPr lang="en-US" dirty="0" smtClean="0"/>
              <a:t>into the following 3 classes:</a:t>
            </a:r>
          </a:p>
          <a:p>
            <a:pPr lvl="1" eaLnBrk="1" hangingPunct="1"/>
            <a:r>
              <a:rPr lang="en-US" dirty="0" smtClean="0"/>
              <a:t>Constant ( &gt; 1)</a:t>
            </a:r>
          </a:p>
          <a:p>
            <a:pPr lvl="1" eaLnBrk="1" hangingPunct="1"/>
            <a:r>
              <a:rPr lang="el-GR" dirty="0" smtClean="0"/>
              <a:t>Ω</a:t>
            </a:r>
            <a:r>
              <a:rPr lang="en-US" dirty="0" smtClean="0"/>
              <a:t>(log n)</a:t>
            </a:r>
          </a:p>
          <a:p>
            <a:pPr lvl="1" eaLnBrk="1" hangingPunct="1"/>
            <a:r>
              <a:rPr lang="en-US" dirty="0" smtClean="0"/>
              <a:t>n</a:t>
            </a:r>
            <a:r>
              <a:rPr lang="el-GR" baseline="30000" dirty="0" smtClean="0"/>
              <a:t>ε</a:t>
            </a:r>
            <a:endParaRPr lang="en-US" baseline="30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Proving Hardness of Approximation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Show if we have a </a:t>
            </a:r>
            <a:r>
              <a:rPr lang="el-GR" sz="2800" i="1" dirty="0" smtClean="0"/>
              <a:t>ρ</a:t>
            </a:r>
            <a:r>
              <a:rPr lang="en-US" sz="2800" dirty="0" smtClean="0"/>
              <a:t> approximation to problem </a:t>
            </a:r>
            <a:r>
              <a:rPr lang="en-US" sz="2800" i="1" dirty="0" smtClean="0"/>
              <a:t>A</a:t>
            </a:r>
            <a:r>
              <a:rPr lang="en-US" sz="2800" dirty="0" smtClean="0"/>
              <a:t>, we could solve the NP-hard problem </a:t>
            </a:r>
            <a:r>
              <a:rPr lang="en-US" sz="2800" i="1" dirty="0" smtClean="0"/>
              <a:t>B</a:t>
            </a:r>
            <a:r>
              <a:rPr lang="en-US" sz="2800" dirty="0" smtClean="0"/>
              <a:t> exactly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only </a:t>
            </a:r>
            <a:r>
              <a:rPr lang="en-US" sz="28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inapproximability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results that can be proved with such reductions are for problems that remain NP-hard even restricted to instances where the optimum is a small constant.</a:t>
            </a:r>
            <a:endParaRPr lang="en-US" sz="2800" dirty="0" smtClean="0"/>
          </a:p>
          <a:p>
            <a:r>
              <a:rPr lang="en-US" sz="2800" dirty="0" smtClean="0">
                <a:solidFill>
                  <a:srgbClr val="FF0000"/>
                </a:solidFill>
              </a:rPr>
              <a:t>Want to use already proved hardness of approximation results to prove new results (objective of the course)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My T. Thai</a:t>
            </a:r>
          </a:p>
          <a:p>
            <a:pPr>
              <a:defRPr/>
            </a:pPr>
            <a:r>
              <a:rPr lang="en-US" smtClean="0"/>
              <a:t>mythai@cise.ufl.edu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17C1CD-EBF9-4377-A673-1E84C5A14C80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ythai">
  <a:themeElements>
    <a:clrScheme name="mythai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mythai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mythai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ythai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ythai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ythai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ythai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ythai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ythai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ythai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ythai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mythaiRed</Template>
  <TotalTime>622</TotalTime>
  <Words>1115</Words>
  <Application>Microsoft PowerPoint</Application>
  <PresentationFormat>On-screen Show (4:3)</PresentationFormat>
  <Paragraphs>158</Paragraphs>
  <Slides>24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mythai</vt:lpstr>
      <vt:lpstr>PCPs and Inapproximability</vt:lpstr>
      <vt:lpstr>Why Approximation Algorithms</vt:lpstr>
      <vt:lpstr>Combinatorial Optimization</vt:lpstr>
      <vt:lpstr>In P or not in P?</vt:lpstr>
      <vt:lpstr>In P or not in P: Examples</vt:lpstr>
      <vt:lpstr>Approximation Algorithms</vt:lpstr>
      <vt:lpstr>Approximation Algorithms (cont)</vt:lpstr>
      <vt:lpstr>Hardness of Approximation</vt:lpstr>
      <vt:lpstr>Proving Hardness of Approximation</vt:lpstr>
      <vt:lpstr>An Example (k-center)</vt:lpstr>
      <vt:lpstr>2-Approx</vt:lpstr>
      <vt:lpstr>Slide 12</vt:lpstr>
      <vt:lpstr>Slide 13</vt:lpstr>
      <vt:lpstr>Analysis</vt:lpstr>
      <vt:lpstr>Hardness of Approximation (k-center)</vt:lpstr>
      <vt:lpstr>The PCP System</vt:lpstr>
      <vt:lpstr>The PCP System</vt:lpstr>
      <vt:lpstr>The PCP System</vt:lpstr>
      <vt:lpstr>Connection to Inapproximability</vt:lpstr>
      <vt:lpstr>Brief History</vt:lpstr>
      <vt:lpstr>Brief History</vt:lpstr>
      <vt:lpstr>Brief History</vt:lpstr>
      <vt:lpstr>Brief History</vt:lpstr>
      <vt:lpstr>Slide 24</vt:lpstr>
    </vt:vector>
  </TitlesOfParts>
  <Company>THAIHOME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Approximation Algorithms</dc:title>
  <dc:creator>MYTRATHAI</dc:creator>
  <cp:lastModifiedBy>mythai</cp:lastModifiedBy>
  <cp:revision>60</cp:revision>
  <dcterms:created xsi:type="dcterms:W3CDTF">2006-08-21T21:43:26Z</dcterms:created>
  <dcterms:modified xsi:type="dcterms:W3CDTF">2009-08-25T14:06:17Z</dcterms:modified>
</cp:coreProperties>
</file>