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53"/>
  </p:notesMasterIdLst>
  <p:sldIdLst>
    <p:sldId id="256" r:id="rId2"/>
    <p:sldId id="257" r:id="rId3"/>
    <p:sldId id="260" r:id="rId4"/>
    <p:sldId id="259" r:id="rId5"/>
    <p:sldId id="303" r:id="rId6"/>
    <p:sldId id="261" r:id="rId7"/>
    <p:sldId id="258" r:id="rId8"/>
    <p:sldId id="263" r:id="rId9"/>
    <p:sldId id="307" r:id="rId10"/>
    <p:sldId id="308" r:id="rId11"/>
    <p:sldId id="304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305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91" r:id="rId39"/>
    <p:sldId id="289" r:id="rId40"/>
    <p:sldId id="293" r:id="rId41"/>
    <p:sldId id="294" r:id="rId42"/>
    <p:sldId id="306" r:id="rId43"/>
    <p:sldId id="295" r:id="rId44"/>
    <p:sldId id="296" r:id="rId45"/>
    <p:sldId id="290" r:id="rId46"/>
    <p:sldId id="297" r:id="rId47"/>
    <p:sldId id="301" r:id="rId48"/>
    <p:sldId id="298" r:id="rId49"/>
    <p:sldId id="300" r:id="rId50"/>
    <p:sldId id="302" r:id="rId51"/>
    <p:sldId id="299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FF99FF"/>
    <a:srgbClr val="99FFCC"/>
    <a:srgbClr val="FFCCFF"/>
    <a:srgbClr val="FFFF99"/>
    <a:srgbClr val="0080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460" autoAdjust="0"/>
    <p:restoredTop sz="94684" autoAdjust="0"/>
  </p:normalViewPr>
  <p:slideViewPr>
    <p:cSldViewPr snapToGrid="0">
      <p:cViewPr>
        <p:scale>
          <a:sx n="70" d="100"/>
          <a:sy n="70" d="100"/>
        </p:scale>
        <p:origin x="-2388" y="-912"/>
      </p:cViewPr>
      <p:guideLst>
        <p:guide orient="horz" pos="129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noProof="0" smtClean="0"/>
              <a:t>לחץ כדי לערוך סגנונות טקסט של תבנית בסיס</a:t>
            </a:r>
            <a:endParaRPr lang="en-US" noProof="0" smtClean="0"/>
          </a:p>
          <a:p>
            <a:pPr lvl="1"/>
            <a:r>
              <a:rPr lang="he-IL" noProof="0" smtClean="0"/>
              <a:t>רמה שנייה</a:t>
            </a:r>
            <a:endParaRPr lang="en-US" noProof="0" smtClean="0"/>
          </a:p>
          <a:p>
            <a:pPr lvl="2"/>
            <a:r>
              <a:rPr lang="he-IL" noProof="0" smtClean="0"/>
              <a:t>רמה שלישית</a:t>
            </a:r>
            <a:endParaRPr lang="en-US" noProof="0" smtClean="0"/>
          </a:p>
          <a:p>
            <a:pPr lvl="3"/>
            <a:r>
              <a:rPr lang="he-IL" noProof="0" smtClean="0"/>
              <a:t>רמה רביעית</a:t>
            </a:r>
            <a:endParaRPr lang="en-US" noProof="0" smtClean="0"/>
          </a:p>
          <a:p>
            <a:pPr lvl="4"/>
            <a:r>
              <a:rPr lang="he-IL" noProof="0" smtClean="0"/>
              <a:t>רמה חמישית</a:t>
            </a:r>
            <a:endParaRPr lang="en-US" noProof="0" smtClean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9B17022-FD25-4057-9F51-391331488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05187E-BA6C-4DF5-A16F-5FB2934E6176}" type="slidenum">
              <a:rPr lang="en-US"/>
              <a:pPr/>
              <a:t>1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8B7DDE-7CFA-4BAF-A1EA-E8F0A0A2137D}" type="slidenum">
              <a:rPr lang="en-US"/>
              <a:pPr/>
              <a:t>12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7251AD-778C-4CB0-8380-318DE6C02B9C}" type="slidenum">
              <a:rPr lang="en-US"/>
              <a:pPr/>
              <a:t>13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0D95A1-BC70-481A-BDAE-FAF429B3D62B}" type="slidenum">
              <a:rPr lang="en-US"/>
              <a:pPr/>
              <a:t>14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44D8CE-D959-45D7-9D00-F3F90238AD6B}" type="slidenum">
              <a:rPr lang="en-US"/>
              <a:pPr/>
              <a:t>15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C7A57C-73FA-48AF-B47B-3241BAC96F2A}" type="slidenum">
              <a:rPr lang="en-US"/>
              <a:pPr/>
              <a:t>16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DF95EF-FD90-477C-A61C-96412106A095}" type="slidenum">
              <a:rPr lang="en-US"/>
              <a:pPr/>
              <a:t>17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AD9224-8DE3-4C38-9361-DF39B99E440C}" type="slidenum">
              <a:rPr lang="en-US"/>
              <a:pPr/>
              <a:t>18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ED36B-E43C-415C-A025-CAE3615E4755}" type="slidenum">
              <a:rPr lang="en-US"/>
              <a:pPr/>
              <a:t>19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654F9B-DE7F-4B60-9013-5F0601D06320}" type="slidenum">
              <a:rPr lang="en-US"/>
              <a:pPr/>
              <a:t>20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6E5C8F-3982-4628-ABCD-A720EE4F8364}" type="slidenum">
              <a:rPr lang="en-US"/>
              <a:pPr/>
              <a:t>21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C2E6FC-27A4-4094-96EB-545D7D3C8C9E}" type="slidenum">
              <a:rPr lang="en-US"/>
              <a:pPr/>
              <a:t>2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4EF11E-68BC-4E0A-A4D7-8F5F9769587E}" type="slidenum">
              <a:rPr lang="en-US"/>
              <a:pPr/>
              <a:t>22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B32222-78FC-4FC7-86B0-88F760062B91}" type="slidenum">
              <a:rPr lang="en-US"/>
              <a:pPr/>
              <a:t>23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29269B-0913-4BAF-82EB-26DADE64DA0C}" type="slidenum">
              <a:rPr lang="en-US"/>
              <a:pPr/>
              <a:t>24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6BE801-D7CF-4BB1-9369-3EEAAAB3F3E5}" type="slidenum">
              <a:rPr lang="en-US"/>
              <a:pPr/>
              <a:t>25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DD01D1-5078-444E-A6A5-0028052E1585}" type="slidenum">
              <a:rPr lang="en-US"/>
              <a:pPr/>
              <a:t>26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893059-F890-41A2-86D2-AF8992CE6B8C}" type="slidenum">
              <a:rPr lang="en-US"/>
              <a:pPr/>
              <a:t>27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834A86-BAEF-49E7-AFC8-6D0733BA9E45}" type="slidenum">
              <a:rPr lang="en-US"/>
              <a:pPr/>
              <a:t>28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CE3CBC-242D-4D97-835B-3763D7993A90}" type="slidenum">
              <a:rPr lang="en-US"/>
              <a:pPr/>
              <a:t>29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8E898D-4CA3-4BA6-9DD7-509823ED08CB}" type="slidenum">
              <a:rPr lang="en-US"/>
              <a:pPr/>
              <a:t>30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CDE9A2-84D1-4425-9945-18647134B5C4}" type="slidenum">
              <a:rPr lang="en-US"/>
              <a:pPr/>
              <a:t>31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7AF30F-C57E-4A43-B9D3-318ACF784489}" type="slidenum">
              <a:rPr lang="en-US"/>
              <a:pPr/>
              <a:t>3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416F9B-DC5B-4D38-BCBF-FA9568B78A81}" type="slidenum">
              <a:rPr lang="en-US"/>
              <a:pPr/>
              <a:t>32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C879F7-B68F-46E0-B751-01089CA3ACE5}" type="slidenum">
              <a:rPr lang="en-US"/>
              <a:pPr/>
              <a:t>33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EFD394-A7BA-460D-A910-2B5151A29B01}" type="slidenum">
              <a:rPr lang="en-US"/>
              <a:pPr/>
              <a:t>34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DF3BE4-E270-49EA-8FF0-247BA5E0D87E}" type="slidenum">
              <a:rPr lang="en-US"/>
              <a:pPr/>
              <a:t>35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07AD62-6792-4DD6-BDED-B9B536A2220F}" type="slidenum">
              <a:rPr lang="en-US"/>
              <a:pPr/>
              <a:t>36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108D51-9ABE-407B-BF9C-0C4D0575AEEE}" type="slidenum">
              <a:rPr lang="en-US"/>
              <a:pPr/>
              <a:t>37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AC17A-0A62-41A2-84D7-3F16E9ED24DF}" type="slidenum">
              <a:rPr lang="en-US"/>
              <a:pPr/>
              <a:t>38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38C6E8-2DCC-4627-BD4A-6E52E4DCFF02}" type="slidenum">
              <a:rPr lang="en-US"/>
              <a:pPr/>
              <a:t>39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98AC9C-43DF-4F44-97A6-A3B7457D4BB2}" type="slidenum">
              <a:rPr lang="en-US"/>
              <a:pPr/>
              <a:t>40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D5E87C-BD79-4F01-8387-E2238ADD1F88}" type="slidenum">
              <a:rPr lang="en-US"/>
              <a:pPr/>
              <a:t>41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50B4DA-D04E-42B8-9F17-ED524F8AE478}" type="slidenum">
              <a:rPr lang="en-US"/>
              <a:pPr/>
              <a:t>4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A5E6B9-B016-4874-A60D-1F84F7765E72}" type="slidenum">
              <a:rPr lang="en-US"/>
              <a:pPr/>
              <a:t>42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74411A-727B-4122-8496-F7D2B0AD377D}" type="slidenum">
              <a:rPr lang="en-US"/>
              <a:pPr/>
              <a:t>43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735A96-787E-4C84-B286-EDDC4D28D02E}" type="slidenum">
              <a:rPr lang="en-US"/>
              <a:pPr/>
              <a:t>44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FA27F1-6891-46E2-B7F3-6579D7439CEC}" type="slidenum">
              <a:rPr lang="en-US"/>
              <a:pPr/>
              <a:t>45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7EC8D8-0970-484D-B556-43228FB85906}" type="slidenum">
              <a:rPr lang="en-US"/>
              <a:pPr/>
              <a:t>46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0463EE-E1DC-44A1-8833-2616405C60CE}" type="slidenum">
              <a:rPr lang="en-US"/>
              <a:pPr/>
              <a:t>47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B2ADC7-6943-4D00-B033-61B865141F22}" type="slidenum">
              <a:rPr lang="en-US"/>
              <a:pPr/>
              <a:t>48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205FF0-5397-478A-BB29-9DE0FFC6B4B7}" type="slidenum">
              <a:rPr lang="en-US"/>
              <a:pPr/>
              <a:t>49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78D61A-CFBE-4B6F-81A9-3434999AC14D}" type="slidenum">
              <a:rPr lang="en-US"/>
              <a:pPr/>
              <a:t>50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E7E8DD-8929-4F02-9A51-2772DDFD9C36}" type="slidenum">
              <a:rPr lang="en-US"/>
              <a:pPr/>
              <a:t>51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DC405-783E-49B8-A416-26D5EEB60285}" type="slidenum">
              <a:rPr lang="en-US"/>
              <a:pPr/>
              <a:t>5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61613D-63F7-451B-A3CB-FC24EFADCE0D}" type="slidenum">
              <a:rPr lang="en-US"/>
              <a:pPr/>
              <a:t>6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C87BDD-4FA0-479E-A81D-BBE2E7F5003A}" type="slidenum">
              <a:rPr lang="en-US"/>
              <a:pPr/>
              <a:t>7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44B857-85AB-4F79-B657-580BBC1112FA}" type="slidenum">
              <a:rPr lang="en-US"/>
              <a:pPr/>
              <a:t>8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53AE2B-BB30-4250-A324-7430F174CB92}" type="slidenum">
              <a:rPr lang="en-US"/>
              <a:pPr/>
              <a:t>11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565BF-9261-4CE6-8150-0C1B89CEE6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C8927-1203-4AA9-A369-B3297DFEB6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801BD2-0097-4984-9C50-BD55CF5CD9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7C10A-E6D4-4748-B660-05B8A2D83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B0108-4EFE-4C1F-91BB-ADD3E5B12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2F676-5868-4F71-A52F-485FE42C07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B1E2D2-39CA-4C12-982B-29425D6F01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5D9A8-2C5F-4856-BBB3-681B3D2B95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6F68C-5E78-4E22-95CA-9CDC489B9D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960E6-EEA6-4014-8684-A2B54CB89E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5DD0C8-DB9A-4126-B892-7A48D3D0CB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83050-E11D-43C4-8C9C-0AEB63FC6B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8ACCFB81-33F1-43DE-94D8-F6B797D73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F668909-FF5A-4BFE-8F08-8E1FE3606E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Relationship Id="rId9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5.png"/><Relationship Id="rId5" Type="http://schemas.openxmlformats.org/officeDocument/2006/relationships/image" Target="../media/image23.wmf"/><Relationship Id="rId4" Type="http://schemas.openxmlformats.org/officeDocument/2006/relationships/image" Target="../media/image24.wmf"/><Relationship Id="rId9" Type="http://schemas.openxmlformats.org/officeDocument/2006/relationships/image" Target="../media/image2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9.wmf"/><Relationship Id="rId2" Type="http://schemas.openxmlformats.org/officeDocument/2006/relationships/tags" Target="../tags/tag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2.png"/><Relationship Id="rId4" Type="http://schemas.openxmlformats.org/officeDocument/2006/relationships/notesSlide" Target="../notesSlides/notesSlide29.xml"/><Relationship Id="rId9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6.xml"/><Relationship Id="rId5" Type="http://schemas.openxmlformats.org/officeDocument/2006/relationships/image" Target="../media/image55.wmf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toscape.com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sb.ugent.be/cbd/papers/BiNGO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5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8505" y="1398636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Modularity and Community Structure in Networks*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4386" y="2967582"/>
            <a:ext cx="7777163" cy="1752600"/>
          </a:xfrm>
        </p:spPr>
        <p:txBody>
          <a:bodyPr/>
          <a:lstStyle/>
          <a:p>
            <a:pPr eaLnBrk="1" hangingPunct="1"/>
            <a:r>
              <a:rPr lang="en-US" sz="2400" dirty="0" err="1" smtClean="0"/>
              <a:t>M.E.J</a:t>
            </a:r>
            <a:r>
              <a:rPr lang="en-US" sz="2400" dirty="0" smtClean="0"/>
              <a:t> Newman in </a:t>
            </a:r>
            <a:r>
              <a:rPr lang="en-US" sz="2400" dirty="0" err="1" smtClean="0"/>
              <a:t>PNAS</a:t>
            </a:r>
            <a:r>
              <a:rPr lang="en-US" sz="2400" dirty="0" smtClean="0"/>
              <a:t> 2006</a:t>
            </a:r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7C3768-68BA-4ED6-BE8C-CDBB64289E6C}" type="slidenum">
              <a:rPr lang="en-US"/>
              <a:pPr/>
              <a:t>1</a:t>
            </a:fld>
            <a:endParaRPr lang="en-US"/>
          </a:p>
        </p:txBody>
      </p:sp>
      <p:pic>
        <p:nvPicPr>
          <p:cNvPr id="3077" name="Picture 4" descr="networ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36875" y="3738563"/>
            <a:ext cx="3270250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to Optimize Q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960E6-EEA6-4014-8684-A2B54CB89E1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Fast modularity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Greedily iterative agglomeration of small communities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Choosing at each step the join that results in the greatest increase (or smallest decrease) in </a:t>
            </a:r>
            <a:r>
              <a:rPr lang="en-US" sz="2400" i="1" dirty="0" smtClean="0"/>
              <a:t>Q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Can be </a:t>
            </a:r>
            <a:r>
              <a:rPr lang="en-US" sz="2400" dirty="0" smtClean="0"/>
              <a:t>generalized </a:t>
            </a:r>
            <a:r>
              <a:rPr lang="en-US" sz="2400" dirty="0" smtClean="0"/>
              <a:t>to weighted </a:t>
            </a:r>
            <a:r>
              <a:rPr lang="en-US" sz="2400" dirty="0" smtClean="0"/>
              <a:t>networks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600" dirty="0" smtClean="0">
                <a:latin typeface="+mn-lt"/>
                <a:cs typeface="+mn-cs"/>
              </a:rPr>
              <a:t>Extreme methods: Simulated Annealing, GA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Heuristic algorithm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Spectral Partitioning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Important features of Newman's clustering algorithm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number and size of the clusters are determined by the algorithm</a:t>
            </a:r>
          </a:p>
          <a:p>
            <a:pPr eaLnBrk="1" hangingPunct="1"/>
            <a:r>
              <a:rPr lang="en-US" dirty="0" smtClean="0"/>
              <a:t>Attempts to find a division that maximizes a modularity score Q </a:t>
            </a:r>
          </a:p>
          <a:p>
            <a:pPr lvl="1" eaLnBrk="1" hangingPunct="1"/>
            <a:r>
              <a:rPr lang="en-US" dirty="0" smtClean="0"/>
              <a:t>heuristic algorithm</a:t>
            </a:r>
          </a:p>
          <a:p>
            <a:pPr eaLnBrk="1" hangingPunct="1"/>
            <a:r>
              <a:rPr lang="en-US" dirty="0" smtClean="0"/>
              <a:t>Notifies when the network is non-modular</a:t>
            </a: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D092BE-D8AD-44E2-8877-63C4BA3AFDE3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smtClean="0"/>
              <a:t>Algorithm 1: Division into two groups</a:t>
            </a:r>
            <a:br>
              <a:rPr lang="en-US" sz="4000" smtClean="0"/>
            </a:br>
            <a:r>
              <a:rPr lang="en-US" sz="2400" smtClean="0"/>
              <a:t>(1)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5038"/>
            <a:ext cx="8229600" cy="4319587"/>
          </a:xfrm>
        </p:spPr>
        <p:txBody>
          <a:bodyPr/>
          <a:lstStyle/>
          <a:p>
            <a:pPr eaLnBrk="1" hangingPunct="1"/>
            <a:r>
              <a:rPr lang="en-US" smtClean="0"/>
              <a:t>Suppose we have n vertices {1,...,n}</a:t>
            </a:r>
          </a:p>
          <a:p>
            <a:pPr eaLnBrk="1" hangingPunct="1"/>
            <a:r>
              <a:rPr lang="en-US" b="1" smtClean="0">
                <a:solidFill>
                  <a:srgbClr val="CC3300"/>
                </a:solidFill>
              </a:rPr>
              <a:t>s</a:t>
            </a:r>
            <a:r>
              <a:rPr lang="en-US" smtClean="0"/>
              <a:t> - {</a:t>
            </a:r>
            <a:r>
              <a:rPr lang="en-US" smtClean="0">
                <a:sym typeface="Symbol" pitchFamily="18" charset="2"/>
              </a:rPr>
              <a:t>1} </a:t>
            </a:r>
            <a:r>
              <a:rPr lang="en-US" smtClean="0"/>
              <a:t>vector of size n. </a:t>
            </a:r>
            <a:br>
              <a:rPr lang="en-US" smtClean="0"/>
            </a:br>
            <a:r>
              <a:rPr lang="en-US" smtClean="0"/>
              <a:t>Represent a 2-division:</a:t>
            </a:r>
          </a:p>
          <a:p>
            <a:pPr lvl="1" eaLnBrk="1" hangingPunct="1"/>
            <a:r>
              <a:rPr lang="en-US" smtClean="0"/>
              <a:t>si == sj iff i and j are in the same group</a:t>
            </a:r>
          </a:p>
          <a:p>
            <a:pPr lvl="1" eaLnBrk="1" hangingPunct="1"/>
            <a:r>
              <a:rPr lang="en-US" smtClean="0"/>
              <a:t>½ (si*sj+1) = 1 if si==sj, 0 otherwise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==&gt;</a:t>
            </a:r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6F7C93-7F92-43F0-A0CF-D5B6376EF62C}" type="slidenum">
              <a:rPr lang="en-US"/>
              <a:pPr/>
              <a:t>12</a:t>
            </a:fld>
            <a:endParaRPr lang="en-US"/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220663" y="1409700"/>
            <a:ext cx="8575675" cy="650875"/>
          </a:xfrm>
          <a:prstGeom prst="rect">
            <a:avLst/>
          </a:prstGeom>
          <a:solidFill>
            <a:srgbClr val="FFFF99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hlink"/>
                </a:solidFill>
              </a:rPr>
              <a:t>Q = </a:t>
            </a:r>
            <a:r>
              <a:rPr lang="en-US" sz="3600">
                <a:solidFill>
                  <a:schemeClr val="hlink"/>
                </a:solidFill>
                <a:sym typeface="Symbol" pitchFamily="18" charset="2"/>
              </a:rPr>
              <a:t>(Aij - ki*kj/M  | i,j in the same group)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5157788"/>
            <a:ext cx="6242050" cy="140335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74638"/>
            <a:ext cx="857885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smtClean="0"/>
              <a:t>Algorithm 1: Division into two groups </a:t>
            </a:r>
            <a:r>
              <a:rPr lang="en-US" sz="2400" smtClean="0"/>
              <a:t>(2)</a:t>
            </a:r>
          </a:p>
        </p:txBody>
      </p:sp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7CAB3D-9D1F-493C-B69F-892BF4D4EE6C}" type="slidenum">
              <a:rPr lang="en-US"/>
              <a:pPr/>
              <a:t>13</a:t>
            </a:fld>
            <a:endParaRPr lang="en-US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773238"/>
            <a:ext cx="4321175" cy="973137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213" y="2781300"/>
            <a:ext cx="46751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3716338"/>
            <a:ext cx="3938588" cy="1052512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1476375" y="2852738"/>
            <a:ext cx="360363" cy="863600"/>
          </a:xfrm>
          <a:prstGeom prst="downArrow">
            <a:avLst>
              <a:gd name="adj1" fmla="val 50000"/>
              <a:gd name="adj2" fmla="val 5991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908175" y="2997200"/>
            <a:ext cx="947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Since</a:t>
            </a:r>
          </a:p>
        </p:txBody>
      </p:sp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5516563"/>
            <a:ext cx="2511425" cy="1152525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17419" name="AutoShape 11"/>
          <p:cNvSpPr>
            <a:spLocks noChangeArrowheads="1"/>
          </p:cNvSpPr>
          <p:nvPr/>
        </p:nvSpPr>
        <p:spPr bwMode="auto">
          <a:xfrm>
            <a:off x="1476375" y="4868863"/>
            <a:ext cx="360363" cy="503237"/>
          </a:xfrm>
          <a:prstGeom prst="downArrow">
            <a:avLst>
              <a:gd name="adj1" fmla="val 50000"/>
              <a:gd name="adj2" fmla="val 3491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4300" y="5516563"/>
            <a:ext cx="3468688" cy="11176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2916238" y="5876925"/>
            <a:ext cx="101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where</a:t>
            </a:r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2555875" y="4724400"/>
            <a:ext cx="2879725" cy="1009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H="1">
            <a:off x="4284663" y="4724400"/>
            <a:ext cx="1295400" cy="1009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5364163" y="4292600"/>
            <a:ext cx="3581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3300"/>
                </a:solidFill>
              </a:rPr>
              <a:t>B</a:t>
            </a:r>
            <a:r>
              <a:rPr lang="en-US" sz="2400"/>
              <a:t> = the modularity matrix</a:t>
            </a:r>
          </a:p>
          <a:p>
            <a:r>
              <a:rPr lang="en-US" sz="2400"/>
              <a:t>       - symmetric</a:t>
            </a:r>
            <a:br>
              <a:rPr lang="en-US" sz="2400"/>
            </a:br>
            <a:r>
              <a:rPr lang="en-US" sz="2400"/>
              <a:t>       - row sum  = 0</a:t>
            </a:r>
          </a:p>
        </p:txBody>
      </p:sp>
      <p:sp>
        <p:nvSpPr>
          <p:cNvPr id="17425" name="AutoShape 17"/>
          <p:cNvSpPr>
            <a:spLocks noChangeArrowheads="1"/>
          </p:cNvSpPr>
          <p:nvPr/>
        </p:nvSpPr>
        <p:spPr bwMode="auto">
          <a:xfrm>
            <a:off x="7524750" y="5661025"/>
            <a:ext cx="1439863" cy="1008063"/>
          </a:xfrm>
          <a:prstGeom prst="wedgeRectCallout">
            <a:avLst>
              <a:gd name="adj1" fmla="val -43824"/>
              <a:gd name="adj2" fmla="val -731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0 is an eigvenvalue </a:t>
            </a:r>
            <a:br>
              <a:rPr lang="en-US"/>
            </a:br>
            <a:r>
              <a:rPr lang="en-US"/>
              <a:t>of </a:t>
            </a:r>
            <a:r>
              <a:rPr lang="en-US" b="1"/>
              <a:t>B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animBg="1"/>
      <p:bldP spid="17417" grpId="0"/>
      <p:bldP spid="17419" grpId="0" animBg="1"/>
      <p:bldP spid="17421" grpId="0"/>
      <p:bldP spid="17422" grpId="0" animBg="1"/>
      <p:bldP spid="17423" grpId="0" animBg="1"/>
      <p:bldP spid="17424" grpId="0"/>
      <p:bldP spid="174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Modularity matrix: example</a:t>
            </a:r>
          </a:p>
        </p:txBody>
      </p:sp>
      <p:sp>
        <p:nvSpPr>
          <p:cNvPr id="153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BBD878-9EFF-4CD7-803B-EA750F8426D5}" type="slidenum">
              <a:rPr lang="en-US"/>
              <a:pPr/>
              <a:t>14</a:t>
            </a:fld>
            <a:endParaRPr lang="en-US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150" y="1268413"/>
            <a:ext cx="3756025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/>
          <a:srcRect r="58768"/>
          <a:stretch>
            <a:fillRect/>
          </a:stretch>
        </p:blipFill>
        <p:spPr bwMode="auto">
          <a:xfrm>
            <a:off x="5435600" y="1341438"/>
            <a:ext cx="22320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/>
          <a:srcRect l="42581"/>
          <a:stretch>
            <a:fillRect/>
          </a:stretch>
        </p:blipFill>
        <p:spPr bwMode="auto">
          <a:xfrm>
            <a:off x="5435600" y="2060575"/>
            <a:ext cx="31083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8625" y="2708275"/>
            <a:ext cx="145415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4284663" y="2276475"/>
            <a:ext cx="863600" cy="504825"/>
          </a:xfrm>
          <a:prstGeom prst="rightArrow">
            <a:avLst>
              <a:gd name="adj1" fmla="val 50000"/>
              <a:gd name="adj2" fmla="val 427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 rot="5400000">
            <a:off x="5905501" y="3536950"/>
            <a:ext cx="863600" cy="504825"/>
          </a:xfrm>
          <a:prstGeom prst="rightArrow">
            <a:avLst>
              <a:gd name="adj1" fmla="val 50000"/>
              <a:gd name="adj2" fmla="val 427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48038" y="4292600"/>
            <a:ext cx="5427662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850" y="4076700"/>
            <a:ext cx="3468688" cy="11176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animBg="1"/>
      <p:bldP spid="194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Algorithm 1: Division into two groups </a:t>
            </a:r>
            <a:r>
              <a:rPr lang="en-US" sz="2400" dirty="0" smtClean="0"/>
              <a:t>(3)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25413" y="5013325"/>
            <a:ext cx="8893175" cy="170021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Which vector </a:t>
            </a:r>
            <a:r>
              <a:rPr lang="en-US" sz="2800" b="1" dirty="0" smtClean="0"/>
              <a:t>s</a:t>
            </a:r>
            <a:r>
              <a:rPr lang="en-US" sz="2800" dirty="0" smtClean="0"/>
              <a:t> maximizes Q?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clearly </a:t>
            </a:r>
            <a:r>
              <a:rPr lang="en-US" sz="2400" b="1" dirty="0" smtClean="0"/>
              <a:t>s</a:t>
            </a:r>
            <a:r>
              <a:rPr lang="en-US" sz="2400" dirty="0" smtClean="0"/>
              <a:t> ~ </a:t>
            </a:r>
            <a:r>
              <a:rPr lang="en-US" sz="2400" b="1" dirty="0" err="1" smtClean="0"/>
              <a:t>u1</a:t>
            </a:r>
            <a:r>
              <a:rPr lang="en-US" sz="2400" dirty="0" smtClean="0"/>
              <a:t> maximizes Q, but </a:t>
            </a:r>
            <a:r>
              <a:rPr lang="en-US" sz="2400" b="1" dirty="0" err="1" smtClean="0"/>
              <a:t>u1</a:t>
            </a:r>
            <a:r>
              <a:rPr lang="en-US" sz="2400" dirty="0" smtClean="0"/>
              <a:t> may not be {</a:t>
            </a:r>
            <a:r>
              <a:rPr lang="en-US" sz="2400" dirty="0" smtClean="0">
                <a:sym typeface="Symbol" pitchFamily="18" charset="2"/>
              </a:rPr>
              <a:t>1} </a:t>
            </a:r>
            <a:r>
              <a:rPr lang="en-US" sz="2400" dirty="0" smtClean="0"/>
              <a:t>vector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Greedy heuristic: choose  </a:t>
            </a:r>
            <a:r>
              <a:rPr lang="en-US" sz="2400" b="1" dirty="0" smtClean="0"/>
              <a:t>s</a:t>
            </a:r>
            <a:r>
              <a:rPr lang="en-US" sz="2400" dirty="0" smtClean="0"/>
              <a:t> ~ </a:t>
            </a:r>
            <a:r>
              <a:rPr lang="en-US" sz="2400" b="1" dirty="0" err="1" smtClean="0"/>
              <a:t>u1</a:t>
            </a:r>
            <a:r>
              <a:rPr lang="en-US" sz="2400" dirty="0" smtClean="0"/>
              <a:t>:   </a:t>
            </a:r>
            <a:r>
              <a:rPr lang="en-US" sz="2400" dirty="0" err="1" smtClean="0"/>
              <a:t>si</a:t>
            </a:r>
            <a:r>
              <a:rPr lang="en-US" sz="2400" dirty="0" smtClean="0"/>
              <a:t>= +1 if </a:t>
            </a:r>
            <a:r>
              <a:rPr lang="en-US" sz="2400" dirty="0" err="1" smtClean="0"/>
              <a:t>ui</a:t>
            </a:r>
            <a:r>
              <a:rPr lang="en-US" sz="2400" dirty="0" smtClean="0"/>
              <a:t>&gt;0, </a:t>
            </a:r>
            <a:r>
              <a:rPr lang="en-US" sz="2400" dirty="0" err="1" smtClean="0"/>
              <a:t>si</a:t>
            </a:r>
            <a:r>
              <a:rPr lang="en-US" sz="2400" dirty="0" smtClean="0"/>
              <a:t>=-1 otherwise</a:t>
            </a:r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9B162B-1D3A-4538-AA56-00066E6C0140}" type="slidenum">
              <a:rPr lang="en-US"/>
              <a:pPr/>
              <a:t>15</a:t>
            </a:fld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029075" y="3006725"/>
            <a:ext cx="4405313" cy="1295400"/>
            <a:chOff x="521" y="3249"/>
            <a:chExt cx="2775" cy="861"/>
          </a:xfrm>
        </p:grpSpPr>
        <p:grpSp>
          <p:nvGrpSpPr>
            <p:cNvPr id="16403" name="Group 6"/>
            <p:cNvGrpSpPr>
              <a:grpSpLocks/>
            </p:cNvGrpSpPr>
            <p:nvPr/>
          </p:nvGrpSpPr>
          <p:grpSpPr bwMode="auto">
            <a:xfrm>
              <a:off x="521" y="3249"/>
              <a:ext cx="2775" cy="860"/>
              <a:chOff x="1066" y="1529"/>
              <a:chExt cx="3138" cy="1264"/>
            </a:xfrm>
          </p:grpSpPr>
          <p:pic>
            <p:nvPicPr>
              <p:cNvPr id="16405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556" y="1529"/>
                <a:ext cx="2648" cy="1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06" name="Picture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066" y="1797"/>
                <a:ext cx="493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6404" name="Rectangle 8"/>
            <p:cNvSpPr>
              <a:spLocks noChangeArrowheads="1"/>
            </p:cNvSpPr>
            <p:nvPr/>
          </p:nvSpPr>
          <p:spPr bwMode="auto">
            <a:xfrm>
              <a:off x="521" y="3249"/>
              <a:ext cx="2767" cy="861"/>
            </a:xfrm>
            <a:prstGeom prst="rect">
              <a:avLst/>
            </a:prstGeom>
            <a:noFill/>
            <a:ln w="28575">
              <a:solidFill>
                <a:srgbClr val="CC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2276475"/>
            <a:ext cx="3468687" cy="59213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8438" y="2357438"/>
            <a:ext cx="2713037" cy="4349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8"/>
          <a:srcRect l="41850"/>
          <a:stretch>
            <a:fillRect/>
          </a:stretch>
        </p:blipFill>
        <p:spPr bwMode="auto">
          <a:xfrm>
            <a:off x="323850" y="4292600"/>
            <a:ext cx="360045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468313" y="1844675"/>
            <a:ext cx="2414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B</a:t>
            </a:r>
            <a:r>
              <a:rPr lang="en-US" sz="2400"/>
              <a:t>'s eigen values</a:t>
            </a:r>
          </a:p>
        </p:txBody>
      </p:sp>
      <p:pic>
        <p:nvPicPr>
          <p:cNvPr id="21518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5288" y="3068638"/>
            <a:ext cx="2511425" cy="1152525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21519" name="AutoShape 15"/>
          <p:cNvSpPr>
            <a:spLocks noChangeArrowheads="1"/>
          </p:cNvSpPr>
          <p:nvPr/>
        </p:nvSpPr>
        <p:spPr bwMode="auto">
          <a:xfrm>
            <a:off x="2987675" y="3284538"/>
            <a:ext cx="863600" cy="503237"/>
          </a:xfrm>
          <a:prstGeom prst="rightArrow">
            <a:avLst>
              <a:gd name="adj1" fmla="val 50000"/>
              <a:gd name="adj2" fmla="val 4290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3983038" y="1812925"/>
            <a:ext cx="453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B</a:t>
            </a:r>
            <a:r>
              <a:rPr lang="en-US" sz="2400"/>
              <a:t>'s corresponding eigen vectors</a:t>
            </a: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356100" y="4365625"/>
            <a:ext cx="2449513" cy="576263"/>
            <a:chOff x="2971" y="3521"/>
            <a:chExt cx="1859" cy="530"/>
          </a:xfrm>
        </p:grpSpPr>
        <p:pic>
          <p:nvPicPr>
            <p:cNvPr id="16401" name="Picture 7"/>
            <p:cNvPicPr>
              <a:picLocks noChangeAspect="1" noChangeArrowheads="1"/>
            </p:cNvPicPr>
            <p:nvPr/>
          </p:nvPicPr>
          <p:blipFill>
            <a:blip r:embed="rId8"/>
            <a:srcRect r="60728"/>
            <a:stretch>
              <a:fillRect/>
            </a:stretch>
          </p:blipFill>
          <p:spPr bwMode="auto">
            <a:xfrm>
              <a:off x="3107" y="3566"/>
              <a:ext cx="1660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2" name="AutoShape 17"/>
            <p:cNvSpPr>
              <a:spLocks noChangeArrowheads="1"/>
            </p:cNvSpPr>
            <p:nvPr/>
          </p:nvSpPr>
          <p:spPr bwMode="auto">
            <a:xfrm>
              <a:off x="2971" y="3521"/>
              <a:ext cx="1859" cy="530"/>
            </a:xfrm>
            <a:prstGeom prst="bracketPair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98" name="Rectangle 20"/>
          <p:cNvSpPr>
            <a:spLocks noChangeArrowheads="1"/>
          </p:cNvSpPr>
          <p:nvPr/>
        </p:nvSpPr>
        <p:spPr bwMode="auto">
          <a:xfrm>
            <a:off x="34925" y="1263650"/>
            <a:ext cx="899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B</a:t>
            </a:r>
            <a:r>
              <a:rPr lang="en-US" sz="2800"/>
              <a:t> is symmetric </a:t>
            </a:r>
            <a:r>
              <a:rPr lang="en-US" sz="2800">
                <a:sym typeface="Symbol" pitchFamily="18" charset="2"/>
              </a:rPr>
              <a:t></a:t>
            </a:r>
            <a:r>
              <a:rPr lang="en-US" sz="2800"/>
              <a:t> </a:t>
            </a:r>
            <a:r>
              <a:rPr lang="en-US" sz="2800" b="1"/>
              <a:t>B</a:t>
            </a:r>
            <a:r>
              <a:rPr lang="en-US" sz="2800"/>
              <a:t> is diagonalizable (real eigenvalues)</a:t>
            </a: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6937375" y="4424363"/>
            <a:ext cx="1978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en-US" sz="28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=||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||</a:t>
            </a:r>
            <a:r>
              <a:rPr lang="en-US" sz="28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8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</a:t>
            </a:r>
            <a:r>
              <a:rPr lang="en-US" sz="28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800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6994525" y="2309813"/>
            <a:ext cx="1644650" cy="528637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800" b="1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2"/>
      <p:bldP spid="21517" grpId="0"/>
      <p:bldP spid="21519" grpId="0" animBg="1"/>
      <p:bldP spid="21520" grpId="0"/>
      <p:bldP spid="21525" grpId="0"/>
      <p:bldP spid="215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F72C17-8B8B-4D68-8FCB-8C078C6FA5B5}" type="slidenum">
              <a:rPr lang="en-US"/>
              <a:pPr/>
              <a:t>16</a:t>
            </a:fld>
            <a:endParaRPr lang="en-US"/>
          </a:p>
        </p:txBody>
      </p:sp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350"/>
            <a:ext cx="8640763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2" name="Group 7"/>
          <p:cNvGrpSpPr>
            <a:grpSpLocks/>
          </p:cNvGrpSpPr>
          <p:nvPr/>
        </p:nvGrpSpPr>
        <p:grpSpPr bwMode="auto">
          <a:xfrm>
            <a:off x="6588125" y="5516563"/>
            <a:ext cx="2246313" cy="862012"/>
            <a:chOff x="521" y="3249"/>
            <a:chExt cx="2775" cy="861"/>
          </a:xfrm>
        </p:grpSpPr>
        <p:grpSp>
          <p:nvGrpSpPr>
            <p:cNvPr id="17414" name="Group 8"/>
            <p:cNvGrpSpPr>
              <a:grpSpLocks/>
            </p:cNvGrpSpPr>
            <p:nvPr/>
          </p:nvGrpSpPr>
          <p:grpSpPr bwMode="auto">
            <a:xfrm>
              <a:off x="521" y="3249"/>
              <a:ext cx="2775" cy="860"/>
              <a:chOff x="1066" y="1529"/>
              <a:chExt cx="3138" cy="1264"/>
            </a:xfrm>
          </p:grpSpPr>
          <p:pic>
            <p:nvPicPr>
              <p:cNvPr id="17416" name="Picture 9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556" y="1529"/>
                <a:ext cx="2648" cy="1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17" name="Picture 10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066" y="1797"/>
                <a:ext cx="493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415" name="Rectangle 11"/>
            <p:cNvSpPr>
              <a:spLocks noChangeArrowheads="1"/>
            </p:cNvSpPr>
            <p:nvPr/>
          </p:nvSpPr>
          <p:spPr bwMode="auto">
            <a:xfrm>
              <a:off x="521" y="3249"/>
              <a:ext cx="2767" cy="861"/>
            </a:xfrm>
            <a:prstGeom prst="rect">
              <a:avLst/>
            </a:prstGeom>
            <a:noFill/>
            <a:ln w="28575">
              <a:solidFill>
                <a:srgbClr val="CC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7413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125" y="4652963"/>
            <a:ext cx="1719263" cy="790575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03605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smtClean="0"/>
              <a:t>Example: a 2-division of a social network</a:t>
            </a:r>
          </a:p>
        </p:txBody>
      </p:sp>
      <p:sp>
        <p:nvSpPr>
          <p:cNvPr id="184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85D110-1A2A-47DF-A38B-44C53ED61778}" type="slidenum">
              <a:rPr lang="en-US"/>
              <a:pPr/>
              <a:t>17</a:t>
            </a:fld>
            <a:endParaRPr lang="en-US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700213"/>
            <a:ext cx="654367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287338" y="6021388"/>
            <a:ext cx="8569325" cy="647700"/>
          </a:xfrm>
          <a:prstGeom prst="wedgeRectCallout">
            <a:avLst>
              <a:gd name="adj1" fmla="val -29454"/>
              <a:gd name="adj2" fmla="val -1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A network showing relationships between people in a karate club which eventually split into 2. The division algorithm predicts exactly the two groups after the split</a:t>
            </a: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1116013" y="2492375"/>
            <a:ext cx="1584325" cy="1296988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H="1">
            <a:off x="5292725" y="1773238"/>
            <a:ext cx="1366838" cy="1439862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H="1">
            <a:off x="5580063" y="2060575"/>
            <a:ext cx="1368425" cy="1512888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07950" y="2060575"/>
            <a:ext cx="155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known group </a:t>
            </a:r>
            <a:br>
              <a:rPr lang="en-US"/>
            </a:br>
            <a:r>
              <a:rPr lang="en-US"/>
              <a:t>leader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6516688" y="1419225"/>
            <a:ext cx="155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known group </a:t>
            </a:r>
            <a:br>
              <a:rPr lang="en-US"/>
            </a:br>
            <a:r>
              <a:rPr lang="en-US"/>
              <a:t>leaders</a:t>
            </a:r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6192838" y="4508500"/>
            <a:ext cx="2951162" cy="1296988"/>
          </a:xfrm>
          <a:prstGeom prst="wedgeRectCallout">
            <a:avLst>
              <a:gd name="adj1" fmla="val -56940"/>
              <a:gd name="adj2" fmla="val 49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Color matches the entries of the eigen vector u1:  </a:t>
            </a:r>
            <a:br>
              <a:rPr lang="en-US"/>
            </a:br>
            <a:r>
              <a:rPr lang="en-US"/>
              <a:t>light = positive entry  (si=1)</a:t>
            </a:r>
            <a:br>
              <a:rPr lang="en-US"/>
            </a:br>
            <a:r>
              <a:rPr lang="en-US"/>
              <a:t>dark: negative  (si=-1)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Dividing into </a:t>
            </a:r>
            <a:r>
              <a:rPr lang="en-US" sz="4000" b="1" smtClean="0"/>
              <a:t>more</a:t>
            </a:r>
            <a:r>
              <a:rPr lang="en-US" sz="4000" smtClean="0"/>
              <a:t> than 2</a:t>
            </a:r>
            <a:br>
              <a:rPr lang="en-US" sz="4000" smtClean="0"/>
            </a:br>
            <a:r>
              <a:rPr lang="en-US" sz="2400" smtClean="0"/>
              <a:t>(1)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eaLnBrk="1" hangingPunct="1"/>
            <a:r>
              <a:rPr lang="en-US" dirty="0" smtClean="0"/>
              <a:t>How to compute into more than 2?</a:t>
            </a:r>
          </a:p>
          <a:p>
            <a:pPr eaLnBrk="1" hangingPunct="1"/>
            <a:r>
              <a:rPr lang="en-US" dirty="0" smtClean="0"/>
              <a:t>Idea: apply the algorithm recursively on every group.</a:t>
            </a:r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33EF6B-CAC8-4033-8D90-4EC62C52E7C0}" type="slidenum">
              <a:rPr lang="en-US"/>
              <a:pPr/>
              <a:t>18</a:t>
            </a:fld>
            <a:endParaRPr lang="en-US"/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1562100" y="4800600"/>
            <a:ext cx="5429250" cy="1230313"/>
            <a:chOff x="984" y="3024"/>
            <a:chExt cx="3420" cy="775"/>
          </a:xfrm>
        </p:grpSpPr>
        <p:grpSp>
          <p:nvGrpSpPr>
            <p:cNvPr id="19470" name="Group 34"/>
            <p:cNvGrpSpPr>
              <a:grpSpLocks/>
            </p:cNvGrpSpPr>
            <p:nvPr/>
          </p:nvGrpSpPr>
          <p:grpSpPr bwMode="auto">
            <a:xfrm>
              <a:off x="3354" y="3024"/>
              <a:ext cx="1050" cy="576"/>
              <a:chOff x="4458" y="2946"/>
              <a:chExt cx="1050" cy="576"/>
            </a:xfrm>
          </p:grpSpPr>
          <p:sp>
            <p:nvSpPr>
              <p:cNvPr id="19483" name="Oval 15"/>
              <p:cNvSpPr>
                <a:spLocks noChangeArrowheads="1"/>
              </p:cNvSpPr>
              <p:nvPr/>
            </p:nvSpPr>
            <p:spPr bwMode="auto">
              <a:xfrm>
                <a:off x="4458" y="2946"/>
                <a:ext cx="1050" cy="576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4" name="Line 16"/>
              <p:cNvSpPr>
                <a:spLocks noChangeShapeType="1"/>
              </p:cNvSpPr>
              <p:nvPr/>
            </p:nvSpPr>
            <p:spPr bwMode="auto">
              <a:xfrm flipH="1">
                <a:off x="4878" y="2946"/>
                <a:ext cx="162" cy="570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5" name="Oval 17"/>
              <p:cNvSpPr>
                <a:spLocks noChangeArrowheads="1"/>
              </p:cNvSpPr>
              <p:nvPr/>
            </p:nvSpPr>
            <p:spPr bwMode="auto">
              <a:xfrm>
                <a:off x="4716" y="3060"/>
                <a:ext cx="84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6" name="Oval 18"/>
              <p:cNvSpPr>
                <a:spLocks noChangeArrowheads="1"/>
              </p:cNvSpPr>
              <p:nvPr/>
            </p:nvSpPr>
            <p:spPr bwMode="auto">
              <a:xfrm>
                <a:off x="4644" y="3228"/>
                <a:ext cx="84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7" name="Oval 19"/>
              <p:cNvSpPr>
                <a:spLocks noChangeArrowheads="1"/>
              </p:cNvSpPr>
              <p:nvPr/>
            </p:nvSpPr>
            <p:spPr bwMode="auto">
              <a:xfrm>
                <a:off x="5094" y="3036"/>
                <a:ext cx="84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8" name="Oval 20"/>
              <p:cNvSpPr>
                <a:spLocks noChangeArrowheads="1"/>
              </p:cNvSpPr>
              <p:nvPr/>
            </p:nvSpPr>
            <p:spPr bwMode="auto">
              <a:xfrm>
                <a:off x="4986" y="3366"/>
                <a:ext cx="84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9" name="Oval 22"/>
              <p:cNvSpPr>
                <a:spLocks noChangeArrowheads="1"/>
              </p:cNvSpPr>
              <p:nvPr/>
            </p:nvSpPr>
            <p:spPr bwMode="auto">
              <a:xfrm>
                <a:off x="5064" y="3198"/>
                <a:ext cx="84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0" name="Line 23"/>
              <p:cNvSpPr>
                <a:spLocks noChangeShapeType="1"/>
              </p:cNvSpPr>
              <p:nvPr/>
            </p:nvSpPr>
            <p:spPr bwMode="auto">
              <a:xfrm flipV="1">
                <a:off x="4794" y="3066"/>
                <a:ext cx="330" cy="24"/>
              </a:xfrm>
              <a:prstGeom prst="lin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1" name="Line 24"/>
              <p:cNvSpPr>
                <a:spLocks noChangeShapeType="1"/>
              </p:cNvSpPr>
              <p:nvPr/>
            </p:nvSpPr>
            <p:spPr bwMode="auto">
              <a:xfrm>
                <a:off x="4800" y="3102"/>
                <a:ext cx="312" cy="144"/>
              </a:xfrm>
              <a:prstGeom prst="lin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2" name="Line 25"/>
              <p:cNvSpPr>
                <a:spLocks noChangeShapeType="1"/>
              </p:cNvSpPr>
              <p:nvPr/>
            </p:nvSpPr>
            <p:spPr bwMode="auto">
              <a:xfrm>
                <a:off x="4794" y="3108"/>
                <a:ext cx="216" cy="270"/>
              </a:xfrm>
              <a:prstGeom prst="lin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3" name="Line 26"/>
              <p:cNvSpPr>
                <a:spLocks noChangeShapeType="1"/>
              </p:cNvSpPr>
              <p:nvPr/>
            </p:nvSpPr>
            <p:spPr bwMode="auto">
              <a:xfrm flipH="1">
                <a:off x="4692" y="3084"/>
                <a:ext cx="432" cy="198"/>
              </a:xfrm>
              <a:prstGeom prst="lin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4" name="Line 27"/>
              <p:cNvSpPr>
                <a:spLocks noChangeShapeType="1"/>
              </p:cNvSpPr>
              <p:nvPr/>
            </p:nvSpPr>
            <p:spPr bwMode="auto">
              <a:xfrm flipH="1">
                <a:off x="4704" y="3234"/>
                <a:ext cx="378" cy="42"/>
              </a:xfrm>
              <a:prstGeom prst="lin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5" name="Line 28"/>
              <p:cNvSpPr>
                <a:spLocks noChangeShapeType="1"/>
              </p:cNvSpPr>
              <p:nvPr/>
            </p:nvSpPr>
            <p:spPr bwMode="auto">
              <a:xfrm flipH="1" flipV="1">
                <a:off x="4704" y="3288"/>
                <a:ext cx="330" cy="114"/>
              </a:xfrm>
              <a:prstGeom prst="lin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6" name="Line 31"/>
              <p:cNvSpPr>
                <a:spLocks noChangeShapeType="1"/>
              </p:cNvSpPr>
              <p:nvPr/>
            </p:nvSpPr>
            <p:spPr bwMode="auto">
              <a:xfrm>
                <a:off x="5208" y="2964"/>
                <a:ext cx="42" cy="5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7" name="Oval 32"/>
              <p:cNvSpPr>
                <a:spLocks noChangeArrowheads="1"/>
              </p:cNvSpPr>
              <p:nvPr/>
            </p:nvSpPr>
            <p:spPr bwMode="auto">
              <a:xfrm>
                <a:off x="5328" y="3126"/>
                <a:ext cx="84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8" name="Oval 33"/>
              <p:cNvSpPr>
                <a:spLocks noChangeArrowheads="1"/>
              </p:cNvSpPr>
              <p:nvPr/>
            </p:nvSpPr>
            <p:spPr bwMode="auto">
              <a:xfrm>
                <a:off x="5316" y="3270"/>
                <a:ext cx="84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471" name="Group 52"/>
            <p:cNvGrpSpPr>
              <a:grpSpLocks/>
            </p:cNvGrpSpPr>
            <p:nvPr/>
          </p:nvGrpSpPr>
          <p:grpSpPr bwMode="auto">
            <a:xfrm>
              <a:off x="984" y="3024"/>
              <a:ext cx="1050" cy="576"/>
              <a:chOff x="4530" y="2412"/>
              <a:chExt cx="1050" cy="576"/>
            </a:xfrm>
          </p:grpSpPr>
          <p:sp>
            <p:nvSpPr>
              <p:cNvPr id="19474" name="Oval 36"/>
              <p:cNvSpPr>
                <a:spLocks noChangeArrowheads="1"/>
              </p:cNvSpPr>
              <p:nvPr/>
            </p:nvSpPr>
            <p:spPr bwMode="auto">
              <a:xfrm>
                <a:off x="4530" y="2412"/>
                <a:ext cx="1050" cy="576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5" name="Oval 38"/>
              <p:cNvSpPr>
                <a:spLocks noChangeArrowheads="1"/>
              </p:cNvSpPr>
              <p:nvPr/>
            </p:nvSpPr>
            <p:spPr bwMode="auto">
              <a:xfrm>
                <a:off x="4788" y="2526"/>
                <a:ext cx="84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6" name="Oval 39"/>
              <p:cNvSpPr>
                <a:spLocks noChangeArrowheads="1"/>
              </p:cNvSpPr>
              <p:nvPr/>
            </p:nvSpPr>
            <p:spPr bwMode="auto">
              <a:xfrm>
                <a:off x="4716" y="2694"/>
                <a:ext cx="84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7" name="Oval 40"/>
              <p:cNvSpPr>
                <a:spLocks noChangeArrowheads="1"/>
              </p:cNvSpPr>
              <p:nvPr/>
            </p:nvSpPr>
            <p:spPr bwMode="auto">
              <a:xfrm>
                <a:off x="5166" y="2502"/>
                <a:ext cx="84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8" name="Oval 41"/>
              <p:cNvSpPr>
                <a:spLocks noChangeArrowheads="1"/>
              </p:cNvSpPr>
              <p:nvPr/>
            </p:nvSpPr>
            <p:spPr bwMode="auto">
              <a:xfrm>
                <a:off x="5058" y="2832"/>
                <a:ext cx="84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9" name="Oval 42"/>
              <p:cNvSpPr>
                <a:spLocks noChangeArrowheads="1"/>
              </p:cNvSpPr>
              <p:nvPr/>
            </p:nvSpPr>
            <p:spPr bwMode="auto">
              <a:xfrm>
                <a:off x="5136" y="2664"/>
                <a:ext cx="84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0" name="Line 49"/>
              <p:cNvSpPr>
                <a:spLocks noChangeShapeType="1"/>
              </p:cNvSpPr>
              <p:nvPr/>
            </p:nvSpPr>
            <p:spPr bwMode="auto">
              <a:xfrm>
                <a:off x="5280" y="2430"/>
                <a:ext cx="42" cy="5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1" name="Oval 50"/>
              <p:cNvSpPr>
                <a:spLocks noChangeArrowheads="1"/>
              </p:cNvSpPr>
              <p:nvPr/>
            </p:nvSpPr>
            <p:spPr bwMode="auto">
              <a:xfrm>
                <a:off x="5400" y="2592"/>
                <a:ext cx="84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2" name="Oval 51"/>
              <p:cNvSpPr>
                <a:spLocks noChangeArrowheads="1"/>
              </p:cNvSpPr>
              <p:nvPr/>
            </p:nvSpPr>
            <p:spPr bwMode="auto">
              <a:xfrm>
                <a:off x="5388" y="2736"/>
                <a:ext cx="84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72" name="AutoShape 54"/>
            <p:cNvSpPr>
              <a:spLocks noChangeArrowheads="1"/>
            </p:cNvSpPr>
            <p:nvPr/>
          </p:nvSpPr>
          <p:spPr bwMode="auto">
            <a:xfrm>
              <a:off x="2220" y="3192"/>
              <a:ext cx="876" cy="162"/>
            </a:xfrm>
            <a:prstGeom prst="rightArrow">
              <a:avLst>
                <a:gd name="adj1" fmla="val 50000"/>
                <a:gd name="adj2" fmla="val 13518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3" name="Text Box 55"/>
            <p:cNvSpPr txBox="1">
              <a:spLocks noChangeArrowheads="1"/>
            </p:cNvSpPr>
            <p:nvPr/>
          </p:nvSpPr>
          <p:spPr bwMode="auto">
            <a:xfrm>
              <a:off x="2168" y="3395"/>
              <a:ext cx="11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Splitting a group</a:t>
              </a:r>
            </a:p>
            <a:p>
              <a:r>
                <a:rPr lang="en-US"/>
                <a:t>==&gt;update Q</a:t>
              </a:r>
            </a:p>
          </p:txBody>
        </p:sp>
      </p:grpSp>
      <p:sp>
        <p:nvSpPr>
          <p:cNvPr id="26681" name="AutoShape 57"/>
          <p:cNvSpPr>
            <a:spLocks noChangeArrowheads="1"/>
          </p:cNvSpPr>
          <p:nvPr/>
        </p:nvSpPr>
        <p:spPr bwMode="auto">
          <a:xfrm>
            <a:off x="5219700" y="6048375"/>
            <a:ext cx="2428875" cy="609600"/>
          </a:xfrm>
          <a:prstGeom prst="wedgeRectCallout">
            <a:avLst>
              <a:gd name="adj1" fmla="val -21370"/>
              <a:gd name="adj2" fmla="val -151824"/>
            </a:avLst>
          </a:prstGeom>
          <a:solidFill>
            <a:schemeClr val="accent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{i,j} pairs that needs to be updated in Q</a:t>
            </a:r>
          </a:p>
        </p:txBody>
      </p: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2314575" y="3257550"/>
            <a:ext cx="3505200" cy="1158875"/>
            <a:chOff x="3552" y="1632"/>
            <a:chExt cx="2208" cy="730"/>
          </a:xfrm>
        </p:grpSpPr>
        <p:pic>
          <p:nvPicPr>
            <p:cNvPr id="19465" name="Picture 5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52" y="1632"/>
              <a:ext cx="2208" cy="497"/>
            </a:xfrm>
            <a:prstGeom prst="rect">
              <a:avLst/>
            </a:prstGeom>
            <a:noFill/>
            <a:ln w="28575">
              <a:solidFill>
                <a:srgbClr val="CC3300"/>
              </a:solidFill>
              <a:miter lim="800000"/>
              <a:headEnd/>
              <a:tailEnd/>
            </a:ln>
          </p:spPr>
        </p:pic>
        <p:sp>
          <p:nvSpPr>
            <p:cNvPr id="19466" name="AutoShape 60"/>
            <p:cNvSpPr>
              <a:spLocks/>
            </p:cNvSpPr>
            <p:nvPr/>
          </p:nvSpPr>
          <p:spPr bwMode="auto">
            <a:xfrm rot="5400000">
              <a:off x="4593" y="1734"/>
              <a:ext cx="136" cy="658"/>
            </a:xfrm>
            <a:prstGeom prst="rightBrace">
              <a:avLst>
                <a:gd name="adj1" fmla="val 40319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7" name="Text Box 61"/>
            <p:cNvSpPr txBox="1">
              <a:spLocks noChangeArrowheads="1"/>
            </p:cNvSpPr>
            <p:nvPr/>
          </p:nvSpPr>
          <p:spPr bwMode="auto">
            <a:xfrm>
              <a:off x="4558" y="2131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Bij</a:t>
              </a:r>
            </a:p>
          </p:txBody>
        </p:sp>
        <p:sp>
          <p:nvSpPr>
            <p:cNvPr id="19468" name="AutoShape 62"/>
            <p:cNvSpPr>
              <a:spLocks/>
            </p:cNvSpPr>
            <p:nvPr/>
          </p:nvSpPr>
          <p:spPr bwMode="auto">
            <a:xfrm rot="5400000">
              <a:off x="5363" y="1734"/>
              <a:ext cx="136" cy="658"/>
            </a:xfrm>
            <a:prstGeom prst="rightBrace">
              <a:avLst>
                <a:gd name="adj1" fmla="val 40319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9" name="Text Box 63"/>
            <p:cNvSpPr txBox="1">
              <a:spLocks noChangeArrowheads="1"/>
            </p:cNvSpPr>
            <p:nvPr/>
          </p:nvSpPr>
          <p:spPr bwMode="auto">
            <a:xfrm>
              <a:off x="5328" y="2131"/>
              <a:ext cx="31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0|1</a:t>
              </a:r>
            </a:p>
          </p:txBody>
        </p:sp>
      </p:grpSp>
      <p:sp>
        <p:nvSpPr>
          <p:cNvPr id="26688" name="AutoShape 64"/>
          <p:cNvSpPr>
            <a:spLocks noChangeArrowheads="1"/>
          </p:cNvSpPr>
          <p:nvPr/>
        </p:nvSpPr>
        <p:spPr bwMode="auto">
          <a:xfrm>
            <a:off x="6057900" y="3933825"/>
            <a:ext cx="2876550" cy="609600"/>
          </a:xfrm>
          <a:prstGeom prst="wedgeRectCallout">
            <a:avLst>
              <a:gd name="adj1" fmla="val -67551"/>
              <a:gd name="adj2" fmla="val -3384"/>
            </a:avLst>
          </a:prstGeom>
          <a:solidFill>
            <a:schemeClr val="accent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=1 iff i and j are in the same group, 0 otherwise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build="p"/>
      <p:bldP spid="26681" grpId="0" animBg="1"/>
      <p:bldP spid="2668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Dividing into </a:t>
            </a:r>
            <a:r>
              <a:rPr lang="en-US" sz="4000" b="1" smtClean="0"/>
              <a:t>more</a:t>
            </a:r>
            <a:r>
              <a:rPr lang="en-US" sz="4000" smtClean="0"/>
              <a:t> than 2</a:t>
            </a:r>
            <a:br>
              <a:rPr lang="en-US" sz="4000" smtClean="0"/>
            </a:br>
            <a:r>
              <a:rPr lang="en-US" sz="2400" smtClean="0"/>
              <a:t>(2)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C3300"/>
                </a:solidFill>
              </a:rPr>
              <a:t>g</a:t>
            </a:r>
            <a:r>
              <a:rPr lang="en-US" smtClean="0"/>
              <a:t> - a group of </a:t>
            </a:r>
            <a:r>
              <a:rPr lang="en-US" smtClean="0">
                <a:solidFill>
                  <a:srgbClr val="CC3300"/>
                </a:solidFill>
              </a:rPr>
              <a:t>n</a:t>
            </a:r>
            <a:r>
              <a:rPr lang="en-US" baseline="-25000" smtClean="0">
                <a:solidFill>
                  <a:srgbClr val="CC3300"/>
                </a:solidFill>
              </a:rPr>
              <a:t>g</a:t>
            </a:r>
            <a:r>
              <a:rPr lang="en-US" smtClean="0"/>
              <a:t> vertices</a:t>
            </a:r>
          </a:p>
          <a:p>
            <a:pPr eaLnBrk="1" hangingPunct="1"/>
            <a:r>
              <a:rPr lang="en-US" b="1" smtClean="0">
                <a:solidFill>
                  <a:srgbClr val="CC3300"/>
                </a:solidFill>
              </a:rPr>
              <a:t>s</a:t>
            </a:r>
            <a:r>
              <a:rPr lang="en-US" smtClean="0"/>
              <a:t> - a {</a:t>
            </a:r>
            <a:r>
              <a:rPr lang="en-US" smtClean="0">
                <a:sym typeface="Symbol" pitchFamily="18" charset="2"/>
              </a:rPr>
              <a:t>1} </a:t>
            </a:r>
            <a:r>
              <a:rPr lang="en-US" smtClean="0"/>
              <a:t>vector of size </a:t>
            </a:r>
            <a:r>
              <a:rPr lang="en-US" smtClean="0">
                <a:solidFill>
                  <a:srgbClr val="CC3300"/>
                </a:solidFill>
              </a:rPr>
              <a:t>n</a:t>
            </a:r>
            <a:r>
              <a:rPr lang="en-US" baseline="-25000" smtClean="0">
                <a:solidFill>
                  <a:srgbClr val="CC3300"/>
                </a:solidFill>
              </a:rPr>
              <a:t>g</a:t>
            </a:r>
          </a:p>
          <a:p>
            <a:pPr eaLnBrk="1" hangingPunct="1"/>
            <a:r>
              <a:rPr lang="en-US" smtClean="0"/>
              <a:t>Compute </a:t>
            </a:r>
            <a:r>
              <a:rPr lang="en-US" smtClean="0">
                <a:sym typeface="Symbol" pitchFamily="18" charset="2"/>
              </a:rPr>
              <a:t>Q for a 2-division of g</a:t>
            </a:r>
          </a:p>
          <a:p>
            <a:pPr eaLnBrk="1" hangingPunct="1"/>
            <a:endParaRPr lang="en-US" smtClean="0"/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AA6AB4-1C04-4BBF-9BAA-847EE1A44E01}" type="slidenum">
              <a:rPr lang="en-US"/>
              <a:pPr/>
              <a:t>19</a:t>
            </a:fld>
            <a:endParaRPr lang="en-US"/>
          </a:p>
        </p:txBody>
      </p:sp>
      <p:grpSp>
        <p:nvGrpSpPr>
          <p:cNvPr id="20485" name="Group 9"/>
          <p:cNvGrpSpPr>
            <a:grpSpLocks/>
          </p:cNvGrpSpPr>
          <p:nvPr/>
        </p:nvGrpSpPr>
        <p:grpSpPr bwMode="auto">
          <a:xfrm>
            <a:off x="381000" y="3441700"/>
            <a:ext cx="7993063" cy="2193925"/>
            <a:chOff x="228" y="2426"/>
            <a:chExt cx="5035" cy="1382"/>
          </a:xfrm>
        </p:grpSpPr>
        <p:pic>
          <p:nvPicPr>
            <p:cNvPr id="20515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6" y="2426"/>
              <a:ext cx="3486" cy="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16" name="AutoShape 5"/>
            <p:cNvSpPr>
              <a:spLocks/>
            </p:cNvSpPr>
            <p:nvPr/>
          </p:nvSpPr>
          <p:spPr bwMode="auto">
            <a:xfrm rot="5400000">
              <a:off x="3664" y="2891"/>
              <a:ext cx="136" cy="658"/>
            </a:xfrm>
            <a:prstGeom prst="rightBrace">
              <a:avLst>
                <a:gd name="adj1" fmla="val 40319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7" name="AutoShape 6"/>
            <p:cNvSpPr>
              <a:spLocks/>
            </p:cNvSpPr>
            <p:nvPr/>
          </p:nvSpPr>
          <p:spPr bwMode="auto">
            <a:xfrm rot="5400000">
              <a:off x="2155" y="2313"/>
              <a:ext cx="181" cy="1678"/>
            </a:xfrm>
            <a:prstGeom prst="rightBrace">
              <a:avLst>
                <a:gd name="adj1" fmla="val 77256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8" name="AutoShape 7"/>
            <p:cNvSpPr>
              <a:spLocks noChangeArrowheads="1"/>
            </p:cNvSpPr>
            <p:nvPr/>
          </p:nvSpPr>
          <p:spPr bwMode="auto">
            <a:xfrm>
              <a:off x="228" y="3379"/>
              <a:ext cx="2517" cy="429"/>
            </a:xfrm>
            <a:prstGeom prst="wedgeRectCallout">
              <a:avLst>
                <a:gd name="adj1" fmla="val 30213"/>
                <a:gd name="adj2" fmla="val -8426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/>
                <a:t>New: elements of g are split into two subgroups (corresponding to s)</a:t>
              </a:r>
            </a:p>
          </p:txBody>
        </p:sp>
        <p:sp>
          <p:nvSpPr>
            <p:cNvPr id="20519" name="AutoShape 8"/>
            <p:cNvSpPr>
              <a:spLocks noChangeArrowheads="1"/>
            </p:cNvSpPr>
            <p:nvPr/>
          </p:nvSpPr>
          <p:spPr bwMode="auto">
            <a:xfrm>
              <a:off x="2904" y="3358"/>
              <a:ext cx="2359" cy="429"/>
            </a:xfrm>
            <a:prstGeom prst="wedgeRectCallout">
              <a:avLst>
                <a:gd name="adj1" fmla="val -17528"/>
                <a:gd name="adj2" fmla="val -6794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/>
                <a:t>Old: all the elements of g are within one group (g)</a:t>
              </a:r>
            </a:p>
          </p:txBody>
        </p:sp>
      </p:grpSp>
      <p:sp>
        <p:nvSpPr>
          <p:cNvPr id="20486" name="Oval 17"/>
          <p:cNvSpPr>
            <a:spLocks noChangeArrowheads="1"/>
          </p:cNvSpPr>
          <p:nvPr/>
        </p:nvSpPr>
        <p:spPr bwMode="auto">
          <a:xfrm>
            <a:off x="1695450" y="5713413"/>
            <a:ext cx="1666875" cy="9144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Line 18"/>
          <p:cNvSpPr>
            <a:spLocks noChangeShapeType="1"/>
          </p:cNvSpPr>
          <p:nvPr/>
        </p:nvSpPr>
        <p:spPr bwMode="auto">
          <a:xfrm flipH="1">
            <a:off x="2362200" y="5713413"/>
            <a:ext cx="257175" cy="90487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Oval 19"/>
          <p:cNvSpPr>
            <a:spLocks noChangeArrowheads="1"/>
          </p:cNvSpPr>
          <p:nvPr/>
        </p:nvSpPr>
        <p:spPr bwMode="auto">
          <a:xfrm>
            <a:off x="2105025" y="5894388"/>
            <a:ext cx="133350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Oval 20"/>
          <p:cNvSpPr>
            <a:spLocks noChangeArrowheads="1"/>
          </p:cNvSpPr>
          <p:nvPr/>
        </p:nvSpPr>
        <p:spPr bwMode="auto">
          <a:xfrm>
            <a:off x="1990725" y="6161088"/>
            <a:ext cx="133350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Oval 21"/>
          <p:cNvSpPr>
            <a:spLocks noChangeArrowheads="1"/>
          </p:cNvSpPr>
          <p:nvPr/>
        </p:nvSpPr>
        <p:spPr bwMode="auto">
          <a:xfrm>
            <a:off x="2705100" y="5856288"/>
            <a:ext cx="133350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Oval 22"/>
          <p:cNvSpPr>
            <a:spLocks noChangeArrowheads="1"/>
          </p:cNvSpPr>
          <p:nvPr/>
        </p:nvSpPr>
        <p:spPr bwMode="auto">
          <a:xfrm>
            <a:off x="2533650" y="6380163"/>
            <a:ext cx="133350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Oval 23"/>
          <p:cNvSpPr>
            <a:spLocks noChangeArrowheads="1"/>
          </p:cNvSpPr>
          <p:nvPr/>
        </p:nvSpPr>
        <p:spPr bwMode="auto">
          <a:xfrm>
            <a:off x="2657475" y="6113463"/>
            <a:ext cx="133350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Line 30"/>
          <p:cNvSpPr>
            <a:spLocks noChangeShapeType="1"/>
          </p:cNvSpPr>
          <p:nvPr/>
        </p:nvSpPr>
        <p:spPr bwMode="auto">
          <a:xfrm>
            <a:off x="2886075" y="5741988"/>
            <a:ext cx="66675" cy="847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4" name="Oval 31"/>
          <p:cNvSpPr>
            <a:spLocks noChangeArrowheads="1"/>
          </p:cNvSpPr>
          <p:nvPr/>
        </p:nvSpPr>
        <p:spPr bwMode="auto">
          <a:xfrm>
            <a:off x="3076575" y="5999163"/>
            <a:ext cx="133350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Oval 32"/>
          <p:cNvSpPr>
            <a:spLocks noChangeArrowheads="1"/>
          </p:cNvSpPr>
          <p:nvPr/>
        </p:nvSpPr>
        <p:spPr bwMode="auto">
          <a:xfrm>
            <a:off x="3057525" y="6227763"/>
            <a:ext cx="133350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496" name="Group 33"/>
          <p:cNvGrpSpPr>
            <a:grpSpLocks/>
          </p:cNvGrpSpPr>
          <p:nvPr/>
        </p:nvGrpSpPr>
        <p:grpSpPr bwMode="auto">
          <a:xfrm>
            <a:off x="5505450" y="5656263"/>
            <a:ext cx="1666875" cy="914400"/>
            <a:chOff x="4530" y="2412"/>
            <a:chExt cx="1050" cy="576"/>
          </a:xfrm>
        </p:grpSpPr>
        <p:sp>
          <p:nvSpPr>
            <p:cNvPr id="20506" name="Oval 34"/>
            <p:cNvSpPr>
              <a:spLocks noChangeArrowheads="1"/>
            </p:cNvSpPr>
            <p:nvPr/>
          </p:nvSpPr>
          <p:spPr bwMode="auto">
            <a:xfrm>
              <a:off x="4530" y="2412"/>
              <a:ext cx="1050" cy="576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7" name="Oval 35"/>
            <p:cNvSpPr>
              <a:spLocks noChangeArrowheads="1"/>
            </p:cNvSpPr>
            <p:nvPr/>
          </p:nvSpPr>
          <p:spPr bwMode="auto">
            <a:xfrm>
              <a:off x="4788" y="2526"/>
              <a:ext cx="84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" name="Oval 36"/>
            <p:cNvSpPr>
              <a:spLocks noChangeArrowheads="1"/>
            </p:cNvSpPr>
            <p:nvPr/>
          </p:nvSpPr>
          <p:spPr bwMode="auto">
            <a:xfrm>
              <a:off x="4716" y="2694"/>
              <a:ext cx="84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9" name="Oval 37"/>
            <p:cNvSpPr>
              <a:spLocks noChangeArrowheads="1"/>
            </p:cNvSpPr>
            <p:nvPr/>
          </p:nvSpPr>
          <p:spPr bwMode="auto">
            <a:xfrm>
              <a:off x="5166" y="2502"/>
              <a:ext cx="84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0" name="Oval 38"/>
            <p:cNvSpPr>
              <a:spLocks noChangeArrowheads="1"/>
            </p:cNvSpPr>
            <p:nvPr/>
          </p:nvSpPr>
          <p:spPr bwMode="auto">
            <a:xfrm>
              <a:off x="5058" y="2832"/>
              <a:ext cx="84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1" name="Oval 39"/>
            <p:cNvSpPr>
              <a:spLocks noChangeArrowheads="1"/>
            </p:cNvSpPr>
            <p:nvPr/>
          </p:nvSpPr>
          <p:spPr bwMode="auto">
            <a:xfrm>
              <a:off x="5136" y="2664"/>
              <a:ext cx="84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2" name="Line 40"/>
            <p:cNvSpPr>
              <a:spLocks noChangeShapeType="1"/>
            </p:cNvSpPr>
            <p:nvPr/>
          </p:nvSpPr>
          <p:spPr bwMode="auto">
            <a:xfrm>
              <a:off x="5280" y="2430"/>
              <a:ext cx="42" cy="53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Oval 41"/>
            <p:cNvSpPr>
              <a:spLocks noChangeArrowheads="1"/>
            </p:cNvSpPr>
            <p:nvPr/>
          </p:nvSpPr>
          <p:spPr bwMode="auto">
            <a:xfrm>
              <a:off x="5400" y="2592"/>
              <a:ext cx="84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4" name="Oval 42"/>
            <p:cNvSpPr>
              <a:spLocks noChangeArrowheads="1"/>
            </p:cNvSpPr>
            <p:nvPr/>
          </p:nvSpPr>
          <p:spPr bwMode="auto">
            <a:xfrm>
              <a:off x="5388" y="2736"/>
              <a:ext cx="84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97" name="Oval 45"/>
          <p:cNvSpPr>
            <a:spLocks noChangeArrowheads="1"/>
          </p:cNvSpPr>
          <p:nvPr/>
        </p:nvSpPr>
        <p:spPr bwMode="auto">
          <a:xfrm>
            <a:off x="1895475" y="5829300"/>
            <a:ext cx="485775" cy="59055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98" name="Oval 46"/>
          <p:cNvSpPr>
            <a:spLocks noChangeArrowheads="1"/>
          </p:cNvSpPr>
          <p:nvPr/>
        </p:nvSpPr>
        <p:spPr bwMode="auto">
          <a:xfrm rot="1129482">
            <a:off x="2554288" y="5803900"/>
            <a:ext cx="266700" cy="8128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Oval 47"/>
          <p:cNvSpPr>
            <a:spLocks noChangeArrowheads="1"/>
          </p:cNvSpPr>
          <p:nvPr/>
        </p:nvSpPr>
        <p:spPr bwMode="auto">
          <a:xfrm rot="-709289">
            <a:off x="5765800" y="5675313"/>
            <a:ext cx="971550" cy="84772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20500" name="Group 48"/>
          <p:cNvGrpSpPr>
            <a:grpSpLocks/>
          </p:cNvGrpSpPr>
          <p:nvPr/>
        </p:nvGrpSpPr>
        <p:grpSpPr bwMode="auto">
          <a:xfrm>
            <a:off x="5467350" y="1152525"/>
            <a:ext cx="3505200" cy="1158875"/>
            <a:chOff x="3552" y="1632"/>
            <a:chExt cx="2208" cy="730"/>
          </a:xfrm>
        </p:grpSpPr>
        <p:pic>
          <p:nvPicPr>
            <p:cNvPr id="20501" name="Picture 4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52" y="1632"/>
              <a:ext cx="2208" cy="497"/>
            </a:xfrm>
            <a:prstGeom prst="rect">
              <a:avLst/>
            </a:prstGeom>
            <a:noFill/>
            <a:ln w="28575">
              <a:solidFill>
                <a:srgbClr val="CC3300"/>
              </a:solidFill>
              <a:miter lim="800000"/>
              <a:headEnd/>
              <a:tailEnd/>
            </a:ln>
          </p:spPr>
        </p:pic>
        <p:sp>
          <p:nvSpPr>
            <p:cNvPr id="20502" name="AutoShape 50"/>
            <p:cNvSpPr>
              <a:spLocks/>
            </p:cNvSpPr>
            <p:nvPr/>
          </p:nvSpPr>
          <p:spPr bwMode="auto">
            <a:xfrm rot="5400000">
              <a:off x="4593" y="1734"/>
              <a:ext cx="136" cy="658"/>
            </a:xfrm>
            <a:prstGeom prst="rightBrace">
              <a:avLst>
                <a:gd name="adj1" fmla="val 40319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3" name="Text Box 51"/>
            <p:cNvSpPr txBox="1">
              <a:spLocks noChangeArrowheads="1"/>
            </p:cNvSpPr>
            <p:nvPr/>
          </p:nvSpPr>
          <p:spPr bwMode="auto">
            <a:xfrm>
              <a:off x="4558" y="2131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Bij</a:t>
              </a:r>
            </a:p>
          </p:txBody>
        </p:sp>
        <p:sp>
          <p:nvSpPr>
            <p:cNvPr id="20504" name="AutoShape 52"/>
            <p:cNvSpPr>
              <a:spLocks/>
            </p:cNvSpPr>
            <p:nvPr/>
          </p:nvSpPr>
          <p:spPr bwMode="auto">
            <a:xfrm rot="5400000">
              <a:off x="5363" y="1734"/>
              <a:ext cx="136" cy="658"/>
            </a:xfrm>
            <a:prstGeom prst="rightBrace">
              <a:avLst>
                <a:gd name="adj1" fmla="val 40319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Text Box 53"/>
            <p:cNvSpPr txBox="1">
              <a:spLocks noChangeArrowheads="1"/>
            </p:cNvSpPr>
            <p:nvPr/>
          </p:nvSpPr>
          <p:spPr bwMode="auto">
            <a:xfrm>
              <a:off x="5328" y="2131"/>
              <a:ext cx="31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0|1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98144" y="212769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Networks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268413"/>
            <a:ext cx="8229600" cy="4784725"/>
          </a:xfrm>
        </p:spPr>
        <p:txBody>
          <a:bodyPr/>
          <a:lstStyle/>
          <a:p>
            <a:pPr eaLnBrk="1" hangingPunct="1"/>
            <a:r>
              <a:rPr lang="en-US" dirty="0" smtClean="0"/>
              <a:t>A network: presented by a graph G(</a:t>
            </a:r>
            <a:r>
              <a:rPr lang="en-US" dirty="0" err="1" smtClean="0"/>
              <a:t>V,E</a:t>
            </a:r>
            <a:r>
              <a:rPr lang="en-US" dirty="0" smtClean="0"/>
              <a:t>):</a:t>
            </a:r>
            <a:br>
              <a:rPr lang="en-US" dirty="0" smtClean="0"/>
            </a:br>
            <a:r>
              <a:rPr lang="en-US" dirty="0" smtClean="0"/>
              <a:t>V = nodes, E = edges (link node pairs)</a:t>
            </a:r>
          </a:p>
          <a:p>
            <a:pPr eaLnBrk="1" hangingPunct="1"/>
            <a:r>
              <a:rPr lang="en-US" dirty="0" smtClean="0"/>
              <a:t>Examples of real-life networks: </a:t>
            </a:r>
          </a:p>
          <a:p>
            <a:pPr lvl="1" eaLnBrk="1" hangingPunct="1"/>
            <a:r>
              <a:rPr lang="en-US" dirty="0" smtClean="0"/>
              <a:t>social networks (V = people) </a:t>
            </a:r>
          </a:p>
          <a:p>
            <a:pPr lvl="1" eaLnBrk="1" hangingPunct="1"/>
            <a:r>
              <a:rPr lang="en-US" dirty="0" smtClean="0"/>
              <a:t>World Wide Web (V= </a:t>
            </a:r>
            <a:r>
              <a:rPr lang="en-US" dirty="0" err="1" smtClean="0"/>
              <a:t>webpages</a:t>
            </a:r>
            <a:r>
              <a:rPr lang="en-US" dirty="0" smtClean="0"/>
              <a:t>) </a:t>
            </a:r>
          </a:p>
          <a:p>
            <a:pPr lvl="1" eaLnBrk="1" hangingPunct="1"/>
            <a:r>
              <a:rPr lang="en-US" dirty="0" smtClean="0"/>
              <a:t>protein-protein interaction networks </a:t>
            </a:r>
            <a:br>
              <a:rPr lang="en-US" dirty="0" smtClean="0"/>
            </a:br>
            <a:r>
              <a:rPr lang="en-US" dirty="0" smtClean="0"/>
              <a:t>(V = proteins)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6F4853-6C5D-4BCC-80C3-258237486D36}" type="slidenum">
              <a:rPr lang="en-US"/>
              <a:pPr/>
              <a:t>2</a:t>
            </a:fld>
            <a:endParaRPr lang="en-US"/>
          </a:p>
        </p:txBody>
      </p:sp>
      <p:pic>
        <p:nvPicPr>
          <p:cNvPr id="5125" name="Picture 4" descr="faceboo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4176713"/>
            <a:ext cx="2843212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smtClean="0"/>
              <a:t>Dividing into </a:t>
            </a:r>
            <a:r>
              <a:rPr lang="en-US" sz="4000" b="1" smtClean="0"/>
              <a:t>more</a:t>
            </a:r>
            <a:r>
              <a:rPr lang="en-US" sz="4000" smtClean="0"/>
              <a:t> than 2</a:t>
            </a:r>
            <a:br>
              <a:rPr lang="en-US" sz="4000" smtClean="0"/>
            </a:br>
            <a:r>
              <a:rPr lang="en-US" sz="2400" smtClean="0"/>
              <a:t>(3)</a:t>
            </a:r>
          </a:p>
        </p:txBody>
      </p:sp>
      <p:sp>
        <p:nvSpPr>
          <p:cNvPr id="215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E8F20D-AAC9-4722-B6B7-8A994724199E}" type="slidenum">
              <a:rPr lang="en-US"/>
              <a:pPr/>
              <a:t>20</a:t>
            </a:fld>
            <a:endParaRPr lang="en-US"/>
          </a:p>
        </p:txBody>
      </p:sp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2276475"/>
            <a:ext cx="29464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1457325"/>
            <a:ext cx="5534025" cy="1204913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95288" y="3284538"/>
            <a:ext cx="6048375" cy="1079500"/>
            <a:chOff x="703" y="2160"/>
            <a:chExt cx="3810" cy="680"/>
          </a:xfrm>
        </p:grpSpPr>
        <p:grpSp>
          <p:nvGrpSpPr>
            <p:cNvPr id="21522" name="Group 7"/>
            <p:cNvGrpSpPr>
              <a:grpSpLocks/>
            </p:cNvGrpSpPr>
            <p:nvPr/>
          </p:nvGrpSpPr>
          <p:grpSpPr bwMode="auto">
            <a:xfrm>
              <a:off x="703" y="2205"/>
              <a:ext cx="3804" cy="590"/>
              <a:chOff x="113" y="1979"/>
              <a:chExt cx="6254" cy="1185"/>
            </a:xfrm>
          </p:grpSpPr>
          <p:pic>
            <p:nvPicPr>
              <p:cNvPr id="21524" name="Picture 5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839" y="1979"/>
                <a:ext cx="5528" cy="1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25" name="Picture 6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13" y="2115"/>
                <a:ext cx="720" cy="5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1523" name="Rectangle 8"/>
            <p:cNvSpPr>
              <a:spLocks noChangeArrowheads="1"/>
            </p:cNvSpPr>
            <p:nvPr/>
          </p:nvSpPr>
          <p:spPr bwMode="auto">
            <a:xfrm>
              <a:off x="703" y="2160"/>
              <a:ext cx="3810" cy="680"/>
            </a:xfrm>
            <a:prstGeom prst="rect">
              <a:avLst/>
            </a:prstGeom>
            <a:noFill/>
            <a:ln w="28575">
              <a:solidFill>
                <a:srgbClr val="CC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4211638" y="2852738"/>
            <a:ext cx="187325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8" name="AutoShape 12"/>
          <p:cNvSpPr>
            <a:spLocks noChangeArrowheads="1"/>
          </p:cNvSpPr>
          <p:nvPr/>
        </p:nvSpPr>
        <p:spPr bwMode="auto">
          <a:xfrm>
            <a:off x="1547813" y="2781300"/>
            <a:ext cx="433387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9709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5288" y="5013325"/>
            <a:ext cx="3086100" cy="107315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29710" name="AutoShape 14"/>
          <p:cNvSpPr>
            <a:spLocks noChangeArrowheads="1"/>
          </p:cNvSpPr>
          <p:nvPr/>
        </p:nvSpPr>
        <p:spPr bwMode="auto">
          <a:xfrm>
            <a:off x="1547813" y="4508500"/>
            <a:ext cx="433387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9711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5302250"/>
            <a:ext cx="3956050" cy="649288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3556000" y="5445125"/>
            <a:ext cx="101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where</a:t>
            </a:r>
          </a:p>
        </p:txBody>
      </p:sp>
      <p:sp>
        <p:nvSpPr>
          <p:cNvPr id="29713" name="AutoShape 17"/>
          <p:cNvSpPr>
            <a:spLocks/>
          </p:cNvSpPr>
          <p:nvPr/>
        </p:nvSpPr>
        <p:spPr bwMode="auto">
          <a:xfrm rot="5400000">
            <a:off x="4932363" y="3644900"/>
            <a:ext cx="215900" cy="1368425"/>
          </a:xfrm>
          <a:prstGeom prst="rightBrace">
            <a:avLst>
              <a:gd name="adj1" fmla="val 52819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9717" name="Picture 21"/>
          <p:cNvPicPr>
            <a:picLocks noChangeAspect="1" noChangeArrowheads="1"/>
          </p:cNvPicPr>
          <p:nvPr/>
        </p:nvPicPr>
        <p:blipFill>
          <a:blip r:embed="rId9"/>
          <a:srcRect l="83748"/>
          <a:stretch>
            <a:fillRect/>
          </a:stretch>
        </p:blipFill>
        <p:spPr bwMode="auto">
          <a:xfrm>
            <a:off x="4787900" y="4437063"/>
            <a:ext cx="642938" cy="649287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29718" name="AutoShape 22"/>
          <p:cNvSpPr>
            <a:spLocks noChangeArrowheads="1"/>
          </p:cNvSpPr>
          <p:nvPr/>
        </p:nvSpPr>
        <p:spPr bwMode="auto">
          <a:xfrm>
            <a:off x="6659563" y="3644900"/>
            <a:ext cx="2305050" cy="1185863"/>
          </a:xfrm>
          <a:prstGeom prst="wedgeRectCallout">
            <a:avLst>
              <a:gd name="adj1" fmla="val -55718"/>
              <a:gd name="adj2" fmla="val 1000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/>
              <a:t>B[g] = the submatrix of B defined by g</a:t>
            </a:r>
          </a:p>
        </p:txBody>
      </p:sp>
      <p:sp>
        <p:nvSpPr>
          <p:cNvPr id="29719" name="AutoShape 23"/>
          <p:cNvSpPr>
            <a:spLocks noChangeArrowheads="1"/>
          </p:cNvSpPr>
          <p:nvPr/>
        </p:nvSpPr>
        <p:spPr bwMode="auto">
          <a:xfrm>
            <a:off x="4716463" y="6092825"/>
            <a:ext cx="3529012" cy="765175"/>
          </a:xfrm>
          <a:prstGeom prst="wedgeRectCallout">
            <a:avLst>
              <a:gd name="adj1" fmla="val 43477"/>
              <a:gd name="adj2" fmla="val -807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/>
              <a:t>f</a:t>
            </a:r>
            <a:r>
              <a:rPr lang="en-US" sz="2400" baseline="-25000"/>
              <a:t>i</a:t>
            </a:r>
            <a:r>
              <a:rPr lang="en-US" sz="2400" baseline="30000"/>
              <a:t>(g)</a:t>
            </a:r>
            <a:r>
              <a:rPr lang="en-US" sz="2400"/>
              <a:t> = sum of ith row B[g]</a:t>
            </a:r>
            <a:br>
              <a:rPr lang="en-US" sz="2400"/>
            </a:br>
            <a:r>
              <a:rPr lang="en-US" sz="2400"/>
              <a:t>f</a:t>
            </a:r>
            <a:r>
              <a:rPr lang="en-US" sz="2400" baseline="-25000"/>
              <a:t>i</a:t>
            </a:r>
            <a:r>
              <a:rPr lang="en-US" sz="2400" baseline="30000"/>
              <a:t>({1,...,n})</a:t>
            </a:r>
            <a:r>
              <a:rPr lang="en-US" sz="2400"/>
              <a:t> = 0</a:t>
            </a:r>
          </a:p>
        </p:txBody>
      </p:sp>
      <p:sp>
        <p:nvSpPr>
          <p:cNvPr id="29720" name="AutoShape 24"/>
          <p:cNvSpPr>
            <a:spLocks noChangeArrowheads="1"/>
          </p:cNvSpPr>
          <p:nvPr/>
        </p:nvSpPr>
        <p:spPr bwMode="auto">
          <a:xfrm>
            <a:off x="252413" y="6308725"/>
            <a:ext cx="4319587" cy="431800"/>
          </a:xfrm>
          <a:prstGeom prst="wedgeRectCallout">
            <a:avLst>
              <a:gd name="adj1" fmla="val 53273"/>
              <a:gd name="adj2" fmla="val -16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/>
              <a:t>generalized modularity matrix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 animBg="1"/>
      <p:bldP spid="29708" grpId="0" animBg="1"/>
      <p:bldP spid="29710" grpId="0" animBg="1"/>
      <p:bldP spid="29712" grpId="0"/>
      <p:bldP spid="29713" grpId="0" animBg="1"/>
      <p:bldP spid="29718" grpId="0" animBg="1"/>
      <p:bldP spid="29719" grpId="0" animBg="1"/>
      <p:bldP spid="297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Generalized modularity matrix: example</a:t>
            </a:r>
          </a:p>
        </p:txBody>
      </p:sp>
      <p:sp>
        <p:nvSpPr>
          <p:cNvPr id="225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FE873C-FA24-4B09-B78B-5083C05B0E4E}" type="slidenum">
              <a:rPr lang="en-US"/>
              <a:pPr/>
              <a:t>21</a:t>
            </a:fld>
            <a:endParaRPr lang="en-US"/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323850" y="3357563"/>
            <a:ext cx="33210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g = {1, 4, 5} </a:t>
            </a:r>
            <a:br>
              <a:rPr lang="en-US" sz="2400"/>
            </a:br>
            <a:r>
              <a:rPr lang="en-US" sz="2400"/>
              <a:t>(1 is the minimal index)</a:t>
            </a:r>
          </a:p>
        </p:txBody>
      </p:sp>
      <p:pic>
        <p:nvPicPr>
          <p:cNvPr id="22533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268413"/>
            <a:ext cx="362585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484313"/>
            <a:ext cx="43561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3995738" y="2060575"/>
            <a:ext cx="433387" cy="360363"/>
          </a:xfrm>
          <a:prstGeom prst="rightArrow">
            <a:avLst>
              <a:gd name="adj1" fmla="val 50000"/>
              <a:gd name="adj2" fmla="val 3006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6837363" y="3357563"/>
            <a:ext cx="503237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AutoShape 14"/>
          <p:cNvSpPr>
            <a:spLocks noChangeArrowheads="1"/>
          </p:cNvSpPr>
          <p:nvPr/>
        </p:nvSpPr>
        <p:spPr bwMode="auto">
          <a:xfrm rot="10800000">
            <a:off x="6405563" y="4724400"/>
            <a:ext cx="814387" cy="1008063"/>
          </a:xfrm>
          <a:custGeom>
            <a:avLst/>
            <a:gdLst>
              <a:gd name="T0" fmla="*/ 570297 w 21600"/>
              <a:gd name="T1" fmla="*/ 0 h 21600"/>
              <a:gd name="T2" fmla="*/ 570297 w 21600"/>
              <a:gd name="T3" fmla="*/ 567409 h 21600"/>
              <a:gd name="T4" fmla="*/ 122045 w 21600"/>
              <a:gd name="T5" fmla="*/ 1008063 h 21600"/>
              <a:gd name="T6" fmla="*/ 814387 w 21600"/>
              <a:gd name="T7" fmla="*/ 28370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1759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4525" y="3716338"/>
            <a:ext cx="3125788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0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4581525"/>
            <a:ext cx="60801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158875" y="1343025"/>
            <a:ext cx="2505075" cy="1943100"/>
            <a:chOff x="730" y="846"/>
            <a:chExt cx="1578" cy="1224"/>
          </a:xfrm>
        </p:grpSpPr>
        <p:sp>
          <p:nvSpPr>
            <p:cNvPr id="22547" name="Rectangle 17"/>
            <p:cNvSpPr>
              <a:spLocks noChangeArrowheads="1"/>
            </p:cNvSpPr>
            <p:nvPr/>
          </p:nvSpPr>
          <p:spPr bwMode="auto">
            <a:xfrm>
              <a:off x="1050" y="846"/>
              <a:ext cx="600" cy="1224"/>
            </a:xfrm>
            <a:prstGeom prst="rect">
              <a:avLst/>
            </a:prstGeom>
            <a:solidFill>
              <a:schemeClr val="accent2">
                <a:alpha val="65097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Rectangle 18"/>
            <p:cNvSpPr>
              <a:spLocks noChangeArrowheads="1"/>
            </p:cNvSpPr>
            <p:nvPr/>
          </p:nvSpPr>
          <p:spPr bwMode="auto">
            <a:xfrm>
              <a:off x="730" y="1078"/>
              <a:ext cx="1578" cy="462"/>
            </a:xfrm>
            <a:prstGeom prst="rect">
              <a:avLst/>
            </a:prstGeom>
            <a:solidFill>
              <a:schemeClr val="accent2">
                <a:alpha val="65097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778125" y="2070100"/>
            <a:ext cx="6311900" cy="3967163"/>
            <a:chOff x="1750" y="1304"/>
            <a:chExt cx="3976" cy="2499"/>
          </a:xfrm>
        </p:grpSpPr>
        <p:sp>
          <p:nvSpPr>
            <p:cNvPr id="22545" name="Oval 20"/>
            <p:cNvSpPr>
              <a:spLocks noChangeArrowheads="1"/>
            </p:cNvSpPr>
            <p:nvPr/>
          </p:nvSpPr>
          <p:spPr bwMode="auto">
            <a:xfrm rot="-3612712">
              <a:off x="2666" y="2444"/>
              <a:ext cx="443" cy="2275"/>
            </a:xfrm>
            <a:prstGeom prst="ellips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6" name="Oval 21"/>
            <p:cNvSpPr>
              <a:spLocks noChangeArrowheads="1"/>
            </p:cNvSpPr>
            <p:nvPr/>
          </p:nvSpPr>
          <p:spPr bwMode="auto">
            <a:xfrm rot="-3612712">
              <a:off x="4684" y="615"/>
              <a:ext cx="354" cy="1731"/>
            </a:xfrm>
            <a:prstGeom prst="ellips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6264275" y="5864225"/>
            <a:ext cx="2879725" cy="468313"/>
            <a:chOff x="3946" y="3694"/>
            <a:chExt cx="1814" cy="295"/>
          </a:xfrm>
        </p:grpSpPr>
        <p:sp>
          <p:nvSpPr>
            <p:cNvPr id="22543" name="Rectangle 26"/>
            <p:cNvSpPr>
              <a:spLocks noChangeArrowheads="1"/>
            </p:cNvSpPr>
            <p:nvPr/>
          </p:nvSpPr>
          <p:spPr bwMode="auto">
            <a:xfrm>
              <a:off x="3946" y="3695"/>
              <a:ext cx="1814" cy="2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What is     [{1...5}]?</a:t>
              </a:r>
            </a:p>
          </p:txBody>
        </p:sp>
        <p:pic>
          <p:nvPicPr>
            <p:cNvPr id="22544" name="Picture 24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E5E5E5"/>
                </a:clrFrom>
                <a:clrTo>
                  <a:srgbClr val="E5E5E5">
                    <a:alpha val="0"/>
                  </a:srgbClr>
                </a:clrTo>
              </a:clrChange>
            </a:blip>
            <a:srcRect t="32455" r="91019" b="37282"/>
            <a:stretch>
              <a:fillRect/>
            </a:stretch>
          </p:blipFill>
          <p:spPr bwMode="auto">
            <a:xfrm>
              <a:off x="4686" y="3694"/>
              <a:ext cx="236" cy="284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4" grpId="0" animBg="1"/>
      <p:bldP spid="31755" grpId="0" animBg="1"/>
      <p:bldP spid="317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E52E4C-833E-48E6-856D-F93B9E44B56C}" type="slidenum">
              <a:rPr lang="en-US"/>
              <a:pPr/>
              <a:t>22</a:t>
            </a:fld>
            <a:endParaRPr lang="en-US"/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5725" y="-50800"/>
            <a:ext cx="9315450" cy="696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AutoShape 5"/>
          <p:cNvSpPr>
            <a:spLocks noChangeArrowheads="1"/>
          </p:cNvSpPr>
          <p:nvPr/>
        </p:nvSpPr>
        <p:spPr bwMode="auto">
          <a:xfrm>
            <a:off x="3635375" y="5300663"/>
            <a:ext cx="5184775" cy="865187"/>
          </a:xfrm>
          <a:prstGeom prst="wedgeRectCallout">
            <a:avLst>
              <a:gd name="adj1" fmla="val -61329"/>
              <a:gd name="adj2" fmla="val -362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/>
              <a:t>A "generalized" 2-division algorithm (divides a group in a network)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13DAE2-24C9-4806-81D3-1913E447BA32}" type="slidenum">
              <a:rPr lang="en-US"/>
              <a:pPr/>
              <a:t>23</a:t>
            </a:fld>
            <a:endParaRPr lang="en-US"/>
          </a:p>
        </p:txBody>
      </p:sp>
      <p:pic>
        <p:nvPicPr>
          <p:cNvPr id="2457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0"/>
            <a:ext cx="8147050" cy="662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Further techniques for modularity maximization</a:t>
            </a:r>
          </a:p>
        </p:txBody>
      </p:sp>
      <p:sp>
        <p:nvSpPr>
          <p:cNvPr id="25604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(Combined with Neman's "generalized' 2-division algorithm)</a:t>
            </a:r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6A5946-2AE0-4384-9FB6-257C30716E42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heuristic for 2-division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2060575"/>
            <a:ext cx="8229600" cy="45259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{</a:t>
            </a:r>
            <a:r>
              <a:rPr lang="en-US" dirty="0" err="1" smtClean="0"/>
              <a:t>g1</a:t>
            </a:r>
            <a:r>
              <a:rPr lang="en-US" dirty="0" smtClean="0"/>
              <a:t>, </a:t>
            </a:r>
            <a:r>
              <a:rPr lang="en-US" dirty="0" err="1" smtClean="0"/>
              <a:t>g2</a:t>
            </a:r>
            <a:r>
              <a:rPr lang="en-US" dirty="0" smtClean="0"/>
              <a:t>} - an initial 2-division of g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b="1" dirty="0" smtClean="0"/>
              <a:t>While</a:t>
            </a:r>
            <a:r>
              <a:rPr lang="en-US" dirty="0" smtClean="0"/>
              <a:t> there is an unmoved node: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Let v be an unmoved node, whose moving between </a:t>
            </a:r>
            <a:r>
              <a:rPr lang="en-US" dirty="0" err="1" smtClean="0"/>
              <a:t>g1</a:t>
            </a:r>
            <a:r>
              <a:rPr lang="en-US" dirty="0" smtClean="0"/>
              <a:t> and </a:t>
            </a:r>
            <a:r>
              <a:rPr lang="en-US" dirty="0" err="1" smtClean="0"/>
              <a:t>g2</a:t>
            </a:r>
            <a:r>
              <a:rPr lang="en-US" dirty="0" smtClean="0"/>
              <a:t> maximizes </a:t>
            </a:r>
            <a:r>
              <a:rPr lang="en-US" dirty="0" smtClean="0">
                <a:sym typeface="Symbol" pitchFamily="18" charset="2"/>
              </a:rPr>
              <a:t>Q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sym typeface="Symbol" pitchFamily="18" charset="2"/>
              </a:rPr>
              <a:t>Move v between </a:t>
            </a:r>
            <a:r>
              <a:rPr lang="en-US" dirty="0" err="1" smtClean="0">
                <a:sym typeface="Symbol" pitchFamily="18" charset="2"/>
              </a:rPr>
              <a:t>g1</a:t>
            </a:r>
            <a:r>
              <a:rPr lang="en-US" dirty="0" smtClean="0">
                <a:sym typeface="Symbol" pitchFamily="18" charset="2"/>
              </a:rPr>
              <a:t> and </a:t>
            </a:r>
            <a:r>
              <a:rPr lang="en-US" dirty="0" err="1" smtClean="0">
                <a:sym typeface="Symbol" pitchFamily="18" charset="2"/>
              </a:rPr>
              <a:t>g2</a:t>
            </a:r>
            <a:endParaRPr lang="en-US" dirty="0" smtClean="0">
              <a:sym typeface="Symbol" pitchFamily="18" charset="2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sym typeface="Symbol" pitchFamily="18" charset="2"/>
              </a:rPr>
              <a:t>From the </a:t>
            </a:r>
            <a:r>
              <a:rPr lang="en-US" dirty="0" err="1" smtClean="0">
                <a:sym typeface="Symbol" pitchFamily="18" charset="2"/>
              </a:rPr>
              <a:t>n</a:t>
            </a:r>
            <a:r>
              <a:rPr lang="en-US" baseline="-25000" dirty="0" err="1" smtClean="0">
                <a:sym typeface="Symbol" pitchFamily="18" charset="2"/>
              </a:rPr>
              <a:t>g</a:t>
            </a:r>
            <a:r>
              <a:rPr lang="en-US" dirty="0" smtClean="0">
                <a:sym typeface="Symbol" pitchFamily="18" charset="2"/>
              </a:rPr>
              <a:t> 2-divisions generated in the previous step - let {</a:t>
            </a:r>
            <a:r>
              <a:rPr lang="en-US" dirty="0" err="1" smtClean="0">
                <a:sym typeface="Symbol" pitchFamily="18" charset="2"/>
              </a:rPr>
              <a:t>g1</a:t>
            </a:r>
            <a:r>
              <a:rPr lang="en-US" dirty="0" smtClean="0">
                <a:sym typeface="Symbol" pitchFamily="18" charset="2"/>
              </a:rPr>
              <a:t>, </a:t>
            </a:r>
            <a:r>
              <a:rPr lang="en-US" dirty="0" err="1" smtClean="0">
                <a:sym typeface="Symbol" pitchFamily="18" charset="2"/>
              </a:rPr>
              <a:t>g2</a:t>
            </a:r>
            <a:r>
              <a:rPr lang="en-US" dirty="0" smtClean="0">
                <a:sym typeface="Symbol" pitchFamily="18" charset="2"/>
              </a:rPr>
              <a:t>} be the one with maximum Q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sym typeface="Symbol" pitchFamily="18" charset="2"/>
              </a:rPr>
              <a:t>If Q&gt;0 ==&gt; go to 1</a:t>
            </a:r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53910C-BC31-4127-B917-FD607A05770F}" type="slidenum">
              <a:rPr lang="en-US"/>
              <a:pPr/>
              <a:t>25</a:t>
            </a:fld>
            <a:endParaRPr lang="en-US"/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6156325" y="1268413"/>
            <a:ext cx="2843213" cy="1223962"/>
          </a:xfrm>
          <a:prstGeom prst="wedgeRectCallout">
            <a:avLst>
              <a:gd name="adj1" fmla="val -41569"/>
              <a:gd name="adj2" fmla="val 667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900"/>
              <a:t>The last iteration produces a 2-division which equals the initial 2-division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  <p:bldP spid="3789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DC4700-E6BA-4EB1-BE5D-328E81D1731A}" type="slidenum">
              <a:rPr lang="en-US"/>
              <a:pPr/>
              <a:t>26</a:t>
            </a:fld>
            <a:endParaRPr lang="en-US"/>
          </a:p>
        </p:txBody>
      </p:sp>
      <p:pic>
        <p:nvPicPr>
          <p:cNvPr id="2765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738" y="361950"/>
            <a:ext cx="8518525" cy="627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Line 5"/>
          <p:cNvSpPr>
            <a:spLocks noChangeShapeType="1"/>
          </p:cNvSpPr>
          <p:nvPr/>
        </p:nvSpPr>
        <p:spPr bwMode="auto">
          <a:xfrm>
            <a:off x="539750" y="1484313"/>
            <a:ext cx="0" cy="5113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3" name="AutoShape 6"/>
          <p:cNvSpPr>
            <a:spLocks noChangeArrowheads="1"/>
          </p:cNvSpPr>
          <p:nvPr/>
        </p:nvSpPr>
        <p:spPr bwMode="auto">
          <a:xfrm>
            <a:off x="5219700" y="3933825"/>
            <a:ext cx="3671888" cy="431800"/>
          </a:xfrm>
          <a:prstGeom prst="wedgeRectCallout">
            <a:avLst>
              <a:gd name="adj1" fmla="val -71616"/>
              <a:gd name="adj2" fmla="val 327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/>
              <a:t>Choosing j' with maximum </a:t>
            </a:r>
            <a:r>
              <a:rPr lang="en-US">
                <a:sym typeface="Symbol" pitchFamily="18" charset="2"/>
              </a:rPr>
              <a:t>Q</a:t>
            </a:r>
          </a:p>
          <a:p>
            <a:pPr marL="342900" indent="-342900"/>
            <a:endParaRPr lang="en-US"/>
          </a:p>
        </p:txBody>
      </p:sp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4716463" y="5064125"/>
            <a:ext cx="4354512" cy="1474788"/>
          </a:xfrm>
          <a:prstGeom prst="rect">
            <a:avLst/>
          </a:prstGeom>
          <a:solidFill>
            <a:srgbClr val="FFFF99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2.While</a:t>
            </a:r>
            <a:r>
              <a:rPr lang="en-US"/>
              <a:t> there is an unmoved node:</a:t>
            </a:r>
          </a:p>
          <a:p>
            <a:r>
              <a:rPr lang="en-US"/>
              <a:t>    1. Let v be an unmoved node,  </a:t>
            </a:r>
            <a:br>
              <a:rPr lang="en-US"/>
            </a:br>
            <a:r>
              <a:rPr lang="en-US"/>
              <a:t>        whose moving between g1 and g2 </a:t>
            </a:r>
            <a:br>
              <a:rPr lang="en-US"/>
            </a:br>
            <a:r>
              <a:rPr lang="en-US"/>
              <a:t>        maximizes </a:t>
            </a:r>
            <a:r>
              <a:rPr lang="en-US">
                <a:sym typeface="Symbol" pitchFamily="18" charset="2"/>
              </a:rPr>
              <a:t>Q</a:t>
            </a:r>
          </a:p>
          <a:p>
            <a:r>
              <a:rPr lang="en-US">
                <a:sym typeface="Symbol" pitchFamily="18" charset="2"/>
              </a:rPr>
              <a:t>    2. Move v between g1 and g2</a:t>
            </a:r>
          </a:p>
        </p:txBody>
      </p:sp>
      <p:sp>
        <p:nvSpPr>
          <p:cNvPr id="27655" name="AutoShape 8"/>
          <p:cNvSpPr>
            <a:spLocks noChangeArrowheads="1"/>
          </p:cNvSpPr>
          <p:nvPr/>
        </p:nvSpPr>
        <p:spPr bwMode="auto">
          <a:xfrm>
            <a:off x="4572000" y="2768600"/>
            <a:ext cx="3671888" cy="431800"/>
          </a:xfrm>
          <a:prstGeom prst="wedgeRectCallout">
            <a:avLst>
              <a:gd name="adj1" fmla="val -75551"/>
              <a:gd name="adj2" fmla="val 393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/>
              <a:t>Computing </a:t>
            </a:r>
            <a:r>
              <a:rPr lang="en-US">
                <a:sym typeface="Symbol" pitchFamily="18" charset="2"/>
              </a:rPr>
              <a:t>Q for each node</a:t>
            </a:r>
            <a:endParaRPr lang="en-US"/>
          </a:p>
        </p:txBody>
      </p:sp>
      <p:sp>
        <p:nvSpPr>
          <p:cNvPr id="27656" name="AutoShape 9"/>
          <p:cNvSpPr>
            <a:spLocks noChangeArrowheads="1"/>
          </p:cNvSpPr>
          <p:nvPr/>
        </p:nvSpPr>
        <p:spPr bwMode="auto">
          <a:xfrm>
            <a:off x="3708400" y="4513263"/>
            <a:ext cx="3311525" cy="431800"/>
          </a:xfrm>
          <a:prstGeom prst="wedgeRectCallout">
            <a:avLst>
              <a:gd name="adj1" fmla="val -89935"/>
              <a:gd name="adj2" fmla="val -139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/>
              <a:t>moving j' and storing its </a:t>
            </a:r>
            <a:r>
              <a:rPr lang="en-US">
                <a:sym typeface="Symbol" pitchFamily="18" charset="2"/>
              </a:rPr>
              <a:t>Q </a:t>
            </a:r>
          </a:p>
        </p:txBody>
      </p:sp>
      <p:sp>
        <p:nvSpPr>
          <p:cNvPr id="27657" name="AutoShape 12"/>
          <p:cNvSpPr>
            <a:spLocks/>
          </p:cNvSpPr>
          <p:nvPr/>
        </p:nvSpPr>
        <p:spPr bwMode="auto">
          <a:xfrm>
            <a:off x="2257425" y="4457700"/>
            <a:ext cx="152400" cy="438150"/>
          </a:xfrm>
          <a:prstGeom prst="rightBrace">
            <a:avLst>
              <a:gd name="adj1" fmla="val 2395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AutoShape 13"/>
          <p:cNvSpPr>
            <a:spLocks/>
          </p:cNvSpPr>
          <p:nvPr/>
        </p:nvSpPr>
        <p:spPr bwMode="auto">
          <a:xfrm>
            <a:off x="3495675" y="2571750"/>
            <a:ext cx="133350" cy="1076325"/>
          </a:xfrm>
          <a:prstGeom prst="rightBrace">
            <a:avLst>
              <a:gd name="adj1" fmla="val 6726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Algorithm 4 -cont.</a:t>
            </a:r>
          </a:p>
        </p:txBody>
      </p:sp>
      <p:sp>
        <p:nvSpPr>
          <p:cNvPr id="286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B773D5-17B0-438D-B1A5-333571409F3F}" type="slidenum">
              <a:rPr lang="en-US"/>
              <a:pPr/>
              <a:t>27</a:t>
            </a:fld>
            <a:endParaRPr lang="en-US"/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/>
          <a:srcRect r="18336"/>
          <a:stretch>
            <a:fillRect/>
          </a:stretch>
        </p:blipFill>
        <p:spPr bwMode="auto">
          <a:xfrm>
            <a:off x="106363" y="1052513"/>
            <a:ext cx="8929687" cy="524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5026025" y="4941888"/>
            <a:ext cx="4117975" cy="1147762"/>
          </a:xfrm>
          <a:prstGeom prst="rect">
            <a:avLst/>
          </a:prstGeom>
          <a:solidFill>
            <a:srgbClr val="FFFF99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3. From the n</a:t>
            </a:r>
            <a:r>
              <a:rPr lang="en-US" baseline="-25000">
                <a:sym typeface="Symbol" pitchFamily="18" charset="2"/>
              </a:rPr>
              <a:t>g</a:t>
            </a:r>
            <a:r>
              <a:rPr lang="en-US">
                <a:sym typeface="Symbol" pitchFamily="18" charset="2"/>
              </a:rPr>
              <a:t> 2-divisions generated in </a:t>
            </a:r>
            <a:br>
              <a:rPr lang="en-US">
                <a:sym typeface="Symbol" pitchFamily="18" charset="2"/>
              </a:rPr>
            </a:br>
            <a:r>
              <a:rPr lang="en-US">
                <a:sym typeface="Symbol" pitchFamily="18" charset="2"/>
              </a:rPr>
              <a:t>the previous step - let {g1, g2} be </a:t>
            </a:r>
            <a:br>
              <a:rPr lang="en-US">
                <a:sym typeface="Symbol" pitchFamily="18" charset="2"/>
              </a:rPr>
            </a:br>
            <a:r>
              <a:rPr lang="en-US">
                <a:sym typeface="Symbol" pitchFamily="18" charset="2"/>
              </a:rPr>
              <a:t>the one with maximum Q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4. If Q&gt;0 ==&gt; go to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the leading eigen-pair</a:t>
            </a:r>
          </a:p>
        </p:txBody>
      </p:sp>
      <p:sp>
        <p:nvSpPr>
          <p:cNvPr id="29700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power method</a:t>
            </a:r>
          </a:p>
        </p:txBody>
      </p:sp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20B70F-8E6E-41E2-B914-B380975D2361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Power Method (1)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981200"/>
            <a:ext cx="8353425" cy="4471988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A</a:t>
            </a:r>
            <a:r>
              <a:rPr lang="en-US" sz="2800" smtClean="0"/>
              <a:t> - a diagonalizable matrix</a:t>
            </a:r>
          </a:p>
          <a:p>
            <a:pPr eaLnBrk="1" hangingPunct="1"/>
            <a:r>
              <a:rPr lang="en-US" sz="2800" smtClean="0"/>
              <a:t>Let (</a:t>
            </a:r>
            <a:r>
              <a:rPr lang="en-US" sz="2800" smtClean="0">
                <a:solidFill>
                  <a:srgbClr val="CC3300"/>
                </a:solidFill>
                <a:sym typeface="Symbol" pitchFamily="18" charset="2"/>
              </a:rPr>
              <a:t></a:t>
            </a:r>
            <a:r>
              <a:rPr lang="en-US" sz="2800" baseline="-25000" smtClean="0">
                <a:solidFill>
                  <a:srgbClr val="CC3300"/>
                </a:solidFill>
                <a:sym typeface="Symbol" pitchFamily="18" charset="2"/>
              </a:rPr>
              <a:t>1</a:t>
            </a:r>
            <a:r>
              <a:rPr lang="en-US" sz="2800" smtClean="0">
                <a:solidFill>
                  <a:srgbClr val="CC3300"/>
                </a:solidFill>
              </a:rPr>
              <a:t>,V</a:t>
            </a:r>
            <a:r>
              <a:rPr lang="en-US" sz="2800" baseline="-25000" smtClean="0">
                <a:solidFill>
                  <a:srgbClr val="CC3300"/>
                </a:solidFill>
              </a:rPr>
              <a:t>1</a:t>
            </a:r>
            <a:r>
              <a:rPr lang="en-US" sz="2800" smtClean="0"/>
              <a:t>),..., (</a:t>
            </a:r>
            <a:r>
              <a:rPr lang="en-US" sz="2800" smtClean="0">
                <a:sym typeface="Symbol" pitchFamily="18" charset="2"/>
              </a:rPr>
              <a:t></a:t>
            </a:r>
            <a:r>
              <a:rPr lang="en-US" sz="2800" baseline="-25000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,V</a:t>
            </a:r>
            <a:r>
              <a:rPr lang="en-US" sz="2800" baseline="-25000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) be n eigenpairs of A where</a:t>
            </a:r>
            <a:r>
              <a:rPr lang="en-US" sz="2800" smtClean="0"/>
              <a:t> </a:t>
            </a:r>
            <a:br>
              <a:rPr lang="en-US" sz="2800" smtClean="0"/>
            </a:br>
            <a:r>
              <a:rPr lang="en-US" sz="2800" smtClean="0">
                <a:solidFill>
                  <a:srgbClr val="CC3300"/>
                </a:solidFill>
              </a:rPr>
              <a:t>|</a:t>
            </a:r>
            <a:r>
              <a:rPr lang="en-US" sz="2800" smtClean="0">
                <a:solidFill>
                  <a:srgbClr val="CC3300"/>
                </a:solidFill>
                <a:sym typeface="Symbol" pitchFamily="18" charset="2"/>
              </a:rPr>
              <a:t></a:t>
            </a:r>
            <a:r>
              <a:rPr lang="en-US" sz="2800" baseline="-25000" smtClean="0">
                <a:solidFill>
                  <a:srgbClr val="CC3300"/>
                </a:solidFill>
                <a:sym typeface="Symbol" pitchFamily="18" charset="2"/>
              </a:rPr>
              <a:t>1</a:t>
            </a:r>
            <a:r>
              <a:rPr lang="en-US" sz="2800" smtClean="0">
                <a:solidFill>
                  <a:srgbClr val="CC3300"/>
                </a:solidFill>
                <a:sym typeface="Symbol" pitchFamily="18" charset="2"/>
              </a:rPr>
              <a:t>|</a:t>
            </a:r>
            <a:r>
              <a:rPr lang="en-US" sz="2800" smtClean="0">
                <a:sym typeface="Symbol" pitchFamily="18" charset="2"/>
              </a:rPr>
              <a:t> &gt; </a:t>
            </a:r>
            <a:r>
              <a:rPr lang="en-US" sz="2800" smtClean="0"/>
              <a:t>|</a:t>
            </a:r>
            <a:r>
              <a:rPr lang="en-US" sz="2800" smtClean="0">
                <a:sym typeface="Symbol" pitchFamily="18" charset="2"/>
              </a:rPr>
              <a:t></a:t>
            </a:r>
            <a:r>
              <a:rPr lang="en-US" sz="2800" baseline="-25000" smtClean="0">
                <a:sym typeface="Symbol" pitchFamily="18" charset="2"/>
              </a:rPr>
              <a:t>2</a:t>
            </a:r>
            <a:r>
              <a:rPr lang="en-US" sz="2800" smtClean="0">
                <a:sym typeface="Symbol" pitchFamily="18" charset="2"/>
              </a:rPr>
              <a:t>|  </a:t>
            </a:r>
            <a:r>
              <a:rPr lang="en-US" sz="2800" smtClean="0"/>
              <a:t>|</a:t>
            </a:r>
            <a:r>
              <a:rPr lang="en-US" sz="2800" smtClean="0">
                <a:sym typeface="Symbol" pitchFamily="18" charset="2"/>
              </a:rPr>
              <a:t></a:t>
            </a:r>
            <a:r>
              <a:rPr lang="en-US" sz="2800" baseline="-25000" smtClean="0">
                <a:sym typeface="Symbol" pitchFamily="18" charset="2"/>
              </a:rPr>
              <a:t>3</a:t>
            </a:r>
            <a:r>
              <a:rPr lang="en-US" sz="2800" smtClean="0">
                <a:sym typeface="Symbol" pitchFamily="18" charset="2"/>
              </a:rPr>
              <a:t>|... </a:t>
            </a:r>
            <a:r>
              <a:rPr lang="en-US" sz="2800" smtClean="0"/>
              <a:t>|</a:t>
            </a:r>
            <a:r>
              <a:rPr lang="en-US" sz="2800" smtClean="0">
                <a:sym typeface="Symbol" pitchFamily="18" charset="2"/>
              </a:rPr>
              <a:t></a:t>
            </a:r>
            <a:r>
              <a:rPr lang="en-US" sz="2800" baseline="-25000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|</a:t>
            </a:r>
          </a:p>
          <a:p>
            <a:pPr eaLnBrk="1" hangingPunct="1"/>
            <a:r>
              <a:rPr lang="en-US" sz="2800" smtClean="0"/>
              <a:t>The power method finds the </a:t>
            </a:r>
            <a:r>
              <a:rPr lang="en-US" sz="2800" b="1" smtClean="0"/>
              <a:t>dominant</a:t>
            </a:r>
            <a:r>
              <a:rPr lang="en-US" sz="2800" smtClean="0"/>
              <a:t> eigenpair of A, i.e. (V</a:t>
            </a:r>
            <a:r>
              <a:rPr lang="en-US" sz="2800" baseline="-25000" smtClean="0"/>
              <a:t>1</a:t>
            </a:r>
            <a:r>
              <a:rPr lang="en-US" sz="2800" smtClean="0"/>
              <a:t>, </a:t>
            </a:r>
            <a:r>
              <a:rPr lang="en-US" sz="2800" smtClean="0">
                <a:sym typeface="Symbol" pitchFamily="18" charset="2"/>
              </a:rPr>
              <a:t>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)</a:t>
            </a:r>
            <a:r>
              <a:rPr lang="en-US" sz="2800" smtClean="0"/>
              <a:t>   (Note that </a:t>
            </a:r>
            <a:r>
              <a:rPr lang="en-US" sz="2800" smtClean="0">
                <a:sym typeface="Symbol" pitchFamily="18" charset="2"/>
              </a:rPr>
              <a:t>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 is not necessarily the </a:t>
            </a:r>
            <a:r>
              <a:rPr lang="en-US" sz="2800" b="1" smtClean="0">
                <a:sym typeface="Symbol" pitchFamily="18" charset="2"/>
              </a:rPr>
              <a:t>leading</a:t>
            </a:r>
            <a:r>
              <a:rPr lang="en-US" sz="2800" smtClean="0">
                <a:sym typeface="Symbol" pitchFamily="18" charset="2"/>
              </a:rPr>
              <a:t> eigenvalue)</a:t>
            </a:r>
            <a:endParaRPr lang="en-US" sz="2800" b="1" smtClean="0"/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  <a:sym typeface="Symbol" pitchFamily="18" charset="2"/>
              </a:rPr>
              <a:t>X</a:t>
            </a:r>
            <a:r>
              <a:rPr lang="en-US" sz="2800" baseline="-25000" smtClean="0">
                <a:solidFill>
                  <a:srgbClr val="CC3300"/>
                </a:solidFill>
                <a:sym typeface="Symbol" pitchFamily="18" charset="2"/>
              </a:rPr>
              <a:t>0</a:t>
            </a:r>
            <a:r>
              <a:rPr lang="en-US" sz="2800" smtClean="0">
                <a:sym typeface="Symbol" pitchFamily="18" charset="2"/>
              </a:rPr>
              <a:t> = any vector.   </a:t>
            </a:r>
          </a:p>
          <a:p>
            <a:pPr eaLnBrk="1" hangingPunct="1"/>
            <a:r>
              <a:rPr lang="en-US" sz="2800" smtClean="0">
                <a:sym typeface="Wingdings" pitchFamily="2" charset="2"/>
              </a:rPr>
              <a:t> </a:t>
            </a:r>
            <a:r>
              <a:rPr lang="en-US" sz="2800" smtClean="0">
                <a:sym typeface="Symbol" pitchFamily="18" charset="2"/>
              </a:rPr>
              <a:t>X</a:t>
            </a:r>
            <a:r>
              <a:rPr lang="en-US" sz="2800" baseline="-25000" smtClean="0">
                <a:sym typeface="Symbol" pitchFamily="18" charset="2"/>
              </a:rPr>
              <a:t>0</a:t>
            </a:r>
            <a:r>
              <a:rPr lang="en-US" sz="2800" smtClean="0">
                <a:sym typeface="Symbol" pitchFamily="18" charset="2"/>
              </a:rPr>
              <a:t> = c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V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+... +c</a:t>
            </a:r>
            <a:r>
              <a:rPr lang="en-US" sz="2800" baseline="-25000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V</a:t>
            </a:r>
            <a:r>
              <a:rPr lang="en-US" sz="2800" baseline="-25000" smtClean="0">
                <a:sym typeface="Symbol" pitchFamily="18" charset="2"/>
              </a:rPr>
              <a:t>n    </a:t>
            </a:r>
            <a:r>
              <a:rPr lang="en-US" sz="2800" smtClean="0">
                <a:sym typeface="Symbol" pitchFamily="18" charset="2"/>
              </a:rPr>
              <a:t>, where c</a:t>
            </a:r>
            <a:r>
              <a:rPr lang="en-US" sz="2800" baseline="-25000" smtClean="0">
                <a:sym typeface="Symbol" pitchFamily="18" charset="2"/>
              </a:rPr>
              <a:t>i</a:t>
            </a:r>
            <a:r>
              <a:rPr lang="en-US" sz="2800" smtClean="0">
                <a:sym typeface="Symbol" pitchFamily="18" charset="2"/>
              </a:rPr>
              <a:t> = X</a:t>
            </a:r>
            <a:r>
              <a:rPr lang="en-US" sz="2800" baseline="-25000" smtClean="0">
                <a:sym typeface="Symbol" pitchFamily="18" charset="2"/>
              </a:rPr>
              <a:t>0</a:t>
            </a:r>
            <a:r>
              <a:rPr lang="en-US" sz="2800" smtClean="0">
                <a:sym typeface="Symbol" pitchFamily="18" charset="2"/>
              </a:rPr>
              <a:t>V</a:t>
            </a:r>
            <a:r>
              <a:rPr lang="en-US" sz="2800" baseline="-25000" smtClean="0">
                <a:sym typeface="Symbol" pitchFamily="18" charset="2"/>
              </a:rPr>
              <a:t>i</a:t>
            </a:r>
          </a:p>
        </p:txBody>
      </p:sp>
      <p:sp>
        <p:nvSpPr>
          <p:cNvPr id="307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85B8A8-14D8-4B0B-B174-AF90E7FC36CF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533400"/>
            <a:ext cx="7410450" cy="9144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Protein-protein Interaction Networks</a:t>
            </a:r>
          </a:p>
        </p:txBody>
      </p:sp>
      <p:sp>
        <p:nvSpPr>
          <p:cNvPr id="61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1B0F68-CF2B-4137-9ADD-916228E9EABD}" type="slidenum">
              <a:rPr lang="en-US"/>
              <a:pPr/>
              <a:t>3</a:t>
            </a:fld>
            <a:endParaRPr lang="en-US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35342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en-US" sz="2800" i="1">
                <a:latin typeface="Times New Roman" pitchFamily="18" charset="0"/>
              </a:rPr>
              <a:t> Nodes</a:t>
            </a:r>
            <a:r>
              <a:rPr lang="en-US" sz="2800">
                <a:latin typeface="Times New Roman" pitchFamily="18" charset="0"/>
              </a:rPr>
              <a:t> – proteins (6K), </a:t>
            </a:r>
            <a:r>
              <a:rPr lang="en-US" sz="2800" i="1">
                <a:latin typeface="Times New Roman" pitchFamily="18" charset="0"/>
              </a:rPr>
              <a:t>edges</a:t>
            </a:r>
            <a:r>
              <a:rPr lang="en-US" sz="2800">
                <a:latin typeface="Times New Roman" pitchFamily="18" charset="0"/>
              </a:rPr>
              <a:t> – interactions (15K).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800">
                <a:latin typeface="Times New Roman" pitchFamily="18" charset="0"/>
              </a:rPr>
              <a:t> Reflect the cell’s machinery and signaling pathways.</a:t>
            </a:r>
          </a:p>
        </p:txBody>
      </p:sp>
      <p:pic>
        <p:nvPicPr>
          <p:cNvPr id="6149" name="Picture 4" descr="yea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3068638"/>
            <a:ext cx="5759450" cy="363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Power Method (2)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4488" y="1981200"/>
            <a:ext cx="8404225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ym typeface="Symbol" pitchFamily="18" charset="2"/>
              </a:rPr>
              <a:t>X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=AX</a:t>
            </a:r>
            <a:r>
              <a:rPr lang="en-US" sz="2800" baseline="-25000" smtClean="0">
                <a:sym typeface="Symbol" pitchFamily="18" charset="2"/>
              </a:rPr>
              <a:t>0</a:t>
            </a:r>
            <a:r>
              <a:rPr lang="en-US" sz="2800" smtClean="0">
                <a:sym typeface="Symbol" pitchFamily="18" charset="2"/>
              </a:rPr>
              <a:t> = A (c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V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+... +c</a:t>
            </a:r>
            <a:r>
              <a:rPr lang="en-US" sz="2800" baseline="-25000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V</a:t>
            </a:r>
            <a:r>
              <a:rPr lang="en-US" sz="2800" baseline="-25000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) = c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AV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+... +c</a:t>
            </a:r>
            <a:r>
              <a:rPr lang="en-US" sz="2800" baseline="-25000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AV</a:t>
            </a:r>
            <a:r>
              <a:rPr lang="en-US" sz="2800" baseline="-25000" smtClean="0">
                <a:sym typeface="Symbol" pitchFamily="18" charset="2"/>
              </a:rPr>
              <a:t>n </a:t>
            </a:r>
            <a:r>
              <a:rPr lang="en-US" sz="2800" smtClean="0">
                <a:sym typeface="Symbol" pitchFamily="18" charset="2"/>
              </a:rPr>
              <a:t> =</a:t>
            </a:r>
            <a:br>
              <a:rPr lang="en-US" sz="2800" smtClean="0">
                <a:sym typeface="Symbol" pitchFamily="18" charset="2"/>
              </a:rPr>
            </a:br>
            <a:r>
              <a:rPr lang="en-US" sz="2800" smtClean="0">
                <a:sym typeface="Symbol" pitchFamily="18" charset="2"/>
              </a:rPr>
              <a:t>              c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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V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+....+ c</a:t>
            </a:r>
            <a:r>
              <a:rPr lang="en-US" sz="2800" baseline="-25000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</a:t>
            </a:r>
            <a:r>
              <a:rPr lang="en-US" sz="2800" baseline="-25000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V</a:t>
            </a:r>
            <a:r>
              <a:rPr lang="en-US" sz="2800" baseline="-25000" smtClean="0">
                <a:sym typeface="Symbol" pitchFamily="18" charset="2"/>
              </a:rPr>
              <a:t>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ym typeface="Symbol" pitchFamily="18" charset="2"/>
              </a:rPr>
              <a:t>X</a:t>
            </a:r>
            <a:r>
              <a:rPr lang="en-US" sz="2800" baseline="-25000" smtClean="0">
                <a:sym typeface="Symbol" pitchFamily="18" charset="2"/>
              </a:rPr>
              <a:t>2</a:t>
            </a:r>
            <a:r>
              <a:rPr lang="en-US" sz="2800" smtClean="0">
                <a:sym typeface="Symbol" pitchFamily="18" charset="2"/>
              </a:rPr>
              <a:t>=A</a:t>
            </a:r>
            <a:r>
              <a:rPr lang="en-US" sz="2800" baseline="30000" smtClean="0">
                <a:sym typeface="Symbol" pitchFamily="18" charset="2"/>
              </a:rPr>
              <a:t>2</a:t>
            </a:r>
            <a:r>
              <a:rPr lang="en-US" sz="2800" smtClean="0">
                <a:sym typeface="Symbol" pitchFamily="18" charset="2"/>
              </a:rPr>
              <a:t>X</a:t>
            </a:r>
            <a:r>
              <a:rPr lang="en-US" sz="2800" baseline="-25000" smtClean="0">
                <a:sym typeface="Symbol" pitchFamily="18" charset="2"/>
              </a:rPr>
              <a:t>0</a:t>
            </a:r>
            <a:r>
              <a:rPr lang="en-US" sz="2800" smtClean="0">
                <a:sym typeface="Symbol" pitchFamily="18" charset="2"/>
              </a:rPr>
              <a:t> = AX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= A (c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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V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+....+ c</a:t>
            </a:r>
            <a:r>
              <a:rPr lang="en-US" sz="2800" baseline="-25000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</a:t>
            </a:r>
            <a:r>
              <a:rPr lang="en-US" sz="2800" baseline="-25000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V</a:t>
            </a:r>
            <a:r>
              <a:rPr lang="en-US" sz="2800" baseline="-25000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)</a:t>
            </a:r>
            <a:br>
              <a:rPr lang="en-US" sz="2800" smtClean="0">
                <a:sym typeface="Symbol" pitchFamily="18" charset="2"/>
              </a:rPr>
            </a:br>
            <a:r>
              <a:rPr lang="en-US" sz="2800" smtClean="0">
                <a:sym typeface="Symbol" pitchFamily="18" charset="2"/>
              </a:rPr>
              <a:t>                      = c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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baseline="30000" smtClean="0">
                <a:sym typeface="Symbol" pitchFamily="18" charset="2"/>
              </a:rPr>
              <a:t>2</a:t>
            </a:r>
            <a:r>
              <a:rPr lang="en-US" sz="2800" smtClean="0">
                <a:sym typeface="Symbol" pitchFamily="18" charset="2"/>
              </a:rPr>
              <a:t>V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+....+ c</a:t>
            </a:r>
            <a:r>
              <a:rPr lang="en-US" sz="2800" baseline="-25000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</a:t>
            </a:r>
            <a:r>
              <a:rPr lang="en-US" sz="2800" baseline="-25000" smtClean="0">
                <a:sym typeface="Symbol" pitchFamily="18" charset="2"/>
              </a:rPr>
              <a:t>n</a:t>
            </a:r>
            <a:r>
              <a:rPr lang="en-US" sz="2800" baseline="30000" smtClean="0">
                <a:sym typeface="Symbol" pitchFamily="18" charset="2"/>
              </a:rPr>
              <a:t>2</a:t>
            </a:r>
            <a:r>
              <a:rPr lang="en-US" sz="2800" smtClean="0">
                <a:sym typeface="Symbol" pitchFamily="18" charset="2"/>
              </a:rPr>
              <a:t>V</a:t>
            </a:r>
            <a:r>
              <a:rPr lang="en-US" sz="2800" baseline="-25000" smtClean="0">
                <a:sym typeface="Symbol" pitchFamily="18" charset="2"/>
              </a:rPr>
              <a:t>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ym typeface="Symbol" pitchFamily="18" charset="2"/>
              </a:rPr>
              <a:t>...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ym typeface="Symbol" pitchFamily="18" charset="2"/>
              </a:rPr>
              <a:t>X</a:t>
            </a:r>
            <a:r>
              <a:rPr lang="en-US" sz="2800" baseline="-25000" smtClean="0">
                <a:sym typeface="Symbol" pitchFamily="18" charset="2"/>
              </a:rPr>
              <a:t>m</a:t>
            </a:r>
            <a:r>
              <a:rPr lang="en-US" sz="2800" smtClean="0">
                <a:sym typeface="Symbol" pitchFamily="18" charset="2"/>
              </a:rPr>
              <a:t>=A</a:t>
            </a:r>
            <a:r>
              <a:rPr lang="en-US" sz="2800" baseline="30000" smtClean="0">
                <a:sym typeface="Symbol" pitchFamily="18" charset="2"/>
              </a:rPr>
              <a:t>m</a:t>
            </a:r>
            <a:r>
              <a:rPr lang="en-US" sz="2800" smtClean="0">
                <a:sym typeface="Symbol" pitchFamily="18" charset="2"/>
              </a:rPr>
              <a:t>X</a:t>
            </a:r>
            <a:r>
              <a:rPr lang="en-US" sz="2800" baseline="-25000" smtClean="0">
                <a:sym typeface="Symbol" pitchFamily="18" charset="2"/>
              </a:rPr>
              <a:t>0</a:t>
            </a:r>
            <a:r>
              <a:rPr lang="en-US" sz="2800" smtClean="0">
                <a:sym typeface="Symbol" pitchFamily="18" charset="2"/>
              </a:rPr>
              <a:t> = AX</a:t>
            </a:r>
            <a:r>
              <a:rPr lang="en-US" sz="2800" baseline="-25000" smtClean="0">
                <a:sym typeface="Symbol" pitchFamily="18" charset="2"/>
              </a:rPr>
              <a:t>m-1</a:t>
            </a:r>
            <a:r>
              <a:rPr lang="en-US" sz="2800" smtClean="0">
                <a:sym typeface="Symbol" pitchFamily="18" charset="2"/>
              </a:rPr>
              <a:t>= A (c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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baseline="30000" smtClean="0">
                <a:sym typeface="Symbol" pitchFamily="18" charset="2"/>
              </a:rPr>
              <a:t>m-1</a:t>
            </a:r>
            <a:r>
              <a:rPr lang="en-US" sz="2800" smtClean="0">
                <a:sym typeface="Symbol" pitchFamily="18" charset="2"/>
              </a:rPr>
              <a:t>V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+....+ c</a:t>
            </a:r>
            <a:r>
              <a:rPr lang="en-US" sz="2800" baseline="-25000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</a:t>
            </a:r>
            <a:r>
              <a:rPr lang="en-US" sz="2800" baseline="-25000" smtClean="0">
                <a:sym typeface="Symbol" pitchFamily="18" charset="2"/>
              </a:rPr>
              <a:t>n</a:t>
            </a:r>
            <a:r>
              <a:rPr lang="en-US" sz="2800" baseline="30000" smtClean="0">
                <a:sym typeface="Symbol" pitchFamily="18" charset="2"/>
              </a:rPr>
              <a:t>m-1</a:t>
            </a:r>
            <a:r>
              <a:rPr lang="en-US" sz="2800" smtClean="0">
                <a:sym typeface="Symbol" pitchFamily="18" charset="2"/>
              </a:rPr>
              <a:t>V</a:t>
            </a:r>
            <a:r>
              <a:rPr lang="en-US" sz="2800" baseline="-25000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)</a:t>
            </a:r>
            <a:br>
              <a:rPr lang="en-US" sz="2800" smtClean="0">
                <a:sym typeface="Symbol" pitchFamily="18" charset="2"/>
              </a:rPr>
            </a:br>
            <a:r>
              <a:rPr lang="en-US" sz="2800" smtClean="0">
                <a:sym typeface="Symbol" pitchFamily="18" charset="2"/>
              </a:rPr>
              <a:t>                            = c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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baseline="30000" smtClean="0">
                <a:sym typeface="Symbol" pitchFamily="18" charset="2"/>
              </a:rPr>
              <a:t>m</a:t>
            </a:r>
            <a:r>
              <a:rPr lang="en-US" sz="2800" smtClean="0">
                <a:sym typeface="Symbol" pitchFamily="18" charset="2"/>
              </a:rPr>
              <a:t>V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+....+ c</a:t>
            </a:r>
            <a:r>
              <a:rPr lang="en-US" sz="2800" baseline="-25000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</a:t>
            </a:r>
            <a:r>
              <a:rPr lang="en-US" sz="2800" baseline="-25000" smtClean="0">
                <a:sym typeface="Symbol" pitchFamily="18" charset="2"/>
              </a:rPr>
              <a:t>n</a:t>
            </a:r>
            <a:r>
              <a:rPr lang="en-US" sz="2800" baseline="30000" smtClean="0">
                <a:sym typeface="Symbol" pitchFamily="18" charset="2"/>
              </a:rPr>
              <a:t>m</a:t>
            </a:r>
            <a:r>
              <a:rPr lang="en-US" sz="2800" smtClean="0">
                <a:sym typeface="Symbol" pitchFamily="18" charset="2"/>
              </a:rPr>
              <a:t>V</a:t>
            </a:r>
            <a:r>
              <a:rPr lang="en-US" sz="2800" baseline="-25000" smtClean="0">
                <a:sym typeface="Symbol" pitchFamily="18" charset="2"/>
              </a:rPr>
              <a:t>n  </a:t>
            </a:r>
            <a:br>
              <a:rPr lang="en-US" sz="2800" baseline="-25000" smtClean="0">
                <a:sym typeface="Symbol" pitchFamily="18" charset="2"/>
              </a:rPr>
            </a:br>
            <a:r>
              <a:rPr lang="en-US" sz="2800" baseline="-25000" smtClean="0">
                <a:sym typeface="Symbol" pitchFamily="18" charset="2"/>
              </a:rPr>
              <a:t>			     </a:t>
            </a:r>
            <a:r>
              <a:rPr lang="en-US" sz="2800" smtClean="0">
                <a:sym typeface="Symbol" pitchFamily="18" charset="2"/>
              </a:rPr>
              <a:t>~ c1 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baseline="30000" smtClean="0">
                <a:sym typeface="Symbol" pitchFamily="18" charset="2"/>
              </a:rPr>
              <a:t>m</a:t>
            </a:r>
            <a:r>
              <a:rPr lang="en-US" sz="2800" smtClean="0">
                <a:sym typeface="Symbol" pitchFamily="18" charset="2"/>
              </a:rPr>
              <a:t>V</a:t>
            </a:r>
            <a:r>
              <a:rPr lang="en-US" sz="2800" baseline="-25000" smtClean="0">
                <a:sym typeface="Symbol" pitchFamily="18" charset="2"/>
              </a:rPr>
              <a:t>1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ym typeface="Wingdings" pitchFamily="2" charset="2"/>
              </a:rPr>
              <a:t>If m is large enough </a:t>
            </a:r>
            <a:endParaRPr lang="en-US" sz="280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sp>
        <p:nvSpPr>
          <p:cNvPr id="317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F1BC0B-9F55-4108-A282-0311F7837DCE}" type="slidenum">
              <a:rPr lang="en-US"/>
              <a:pPr/>
              <a:t>30</a:t>
            </a:fld>
            <a:endParaRPr lang="en-US"/>
          </a:p>
        </p:txBody>
      </p:sp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8213" y="5719763"/>
            <a:ext cx="3094037" cy="969962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Power Method (3)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0975" y="1600200"/>
            <a:ext cx="647065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Suppose V</a:t>
            </a:r>
            <a:r>
              <a:rPr lang="en-US" sz="2800" baseline="-25000" smtClean="0"/>
              <a:t>1</a:t>
            </a:r>
            <a:r>
              <a:rPr lang="en-US" sz="2800" smtClean="0">
                <a:sym typeface="Symbol" pitchFamily="18" charset="2"/>
              </a:rPr>
              <a:t>Y0. For m large enough:</a:t>
            </a:r>
            <a:endParaRPr lang="en-US" sz="2800" smtClean="0"/>
          </a:p>
        </p:txBody>
      </p:sp>
      <p:sp>
        <p:nvSpPr>
          <p:cNvPr id="102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815494-C05B-4F0F-A277-40ED21F4D100}" type="slidenum">
              <a:rPr lang="en-US"/>
              <a:pPr/>
              <a:t>31</a:t>
            </a:fld>
            <a:endParaRPr lang="en-US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4514850" y="3340100"/>
          <a:ext cx="114300" cy="177800"/>
        </p:xfrm>
        <a:graphic>
          <a:graphicData uri="http://schemas.openxmlformats.org/presentationml/2006/ole">
            <p:oleObj spid="_x0000_s1026" name="Equation" r:id="rId5" imgW="114120" imgH="177480" progId="">
              <p:embed/>
            </p:oleObj>
          </a:graphicData>
        </a:graphic>
      </p:graphicFrame>
      <p:sp>
        <p:nvSpPr>
          <p:cNvPr id="46097" name="AutoShape 17"/>
          <p:cNvSpPr>
            <a:spLocks noChangeArrowheads="1"/>
          </p:cNvSpPr>
          <p:nvPr/>
        </p:nvSpPr>
        <p:spPr bwMode="auto">
          <a:xfrm>
            <a:off x="4097338" y="6197600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31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65888" y="1855788"/>
            <a:ext cx="2536825" cy="795337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1032" name="Text Box 19"/>
          <p:cNvSpPr txBox="1">
            <a:spLocks noChangeArrowheads="1"/>
          </p:cNvSpPr>
          <p:nvPr/>
        </p:nvSpPr>
        <p:spPr bwMode="auto">
          <a:xfrm>
            <a:off x="6461125" y="1284288"/>
            <a:ext cx="2551113" cy="465137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/>
              <a:t>X</a:t>
            </a:r>
            <a:r>
              <a:rPr lang="en-US" sz="2200" baseline="-25000"/>
              <a:t>m</a:t>
            </a:r>
            <a:r>
              <a:rPr lang="en-US" sz="2200"/>
              <a:t> = AX</a:t>
            </a:r>
            <a:r>
              <a:rPr lang="en-US" sz="2200" baseline="-25000"/>
              <a:t>m-1</a:t>
            </a:r>
            <a:r>
              <a:rPr lang="en-US" sz="2200"/>
              <a:t> = A</a:t>
            </a:r>
            <a:r>
              <a:rPr lang="en-US" sz="2200" baseline="30000"/>
              <a:t>m</a:t>
            </a:r>
            <a:r>
              <a:rPr lang="en-US" sz="2200"/>
              <a:t>X</a:t>
            </a:r>
            <a:r>
              <a:rPr lang="en-US" sz="2200" baseline="-25000"/>
              <a:t>0</a:t>
            </a:r>
          </a:p>
        </p:txBody>
      </p:sp>
      <p:pic>
        <p:nvPicPr>
          <p:cNvPr id="1033" name="Picture 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2159000"/>
            <a:ext cx="5172075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641350" y="3057525"/>
            <a:ext cx="2525713" cy="1541463"/>
            <a:chOff x="404" y="1926"/>
            <a:chExt cx="1591" cy="971"/>
          </a:xfrm>
        </p:grpSpPr>
        <p:pic>
          <p:nvPicPr>
            <p:cNvPr id="1042" name="Picture 2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04" y="2223"/>
              <a:ext cx="1591" cy="674"/>
            </a:xfrm>
            <a:prstGeom prst="rect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</p:spPr>
        </p:pic>
        <p:sp>
          <p:nvSpPr>
            <p:cNvPr id="1043" name="AutoShape 28"/>
            <p:cNvSpPr>
              <a:spLocks noChangeArrowheads="1"/>
            </p:cNvSpPr>
            <p:nvPr/>
          </p:nvSpPr>
          <p:spPr bwMode="auto">
            <a:xfrm>
              <a:off x="966" y="1926"/>
              <a:ext cx="306" cy="195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82575" y="4714875"/>
            <a:ext cx="3557588" cy="1892300"/>
            <a:chOff x="178" y="2970"/>
            <a:chExt cx="2241" cy="1192"/>
          </a:xfrm>
        </p:grpSpPr>
        <p:pic>
          <p:nvPicPr>
            <p:cNvPr id="1040" name="Picture 26"/>
            <p:cNvPicPr>
              <a:picLocks noChangeAspect="1" noChangeArrowheads="1"/>
            </p:cNvPicPr>
            <p:nvPr/>
          </p:nvPicPr>
          <p:blipFill>
            <a:blip r:embed="rId9"/>
            <a:srcRect t="25058"/>
            <a:stretch>
              <a:fillRect/>
            </a:stretch>
          </p:blipFill>
          <p:spPr bwMode="auto">
            <a:xfrm>
              <a:off x="178" y="3242"/>
              <a:ext cx="2241" cy="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1" name="AutoShape 29"/>
            <p:cNvSpPr>
              <a:spLocks noChangeArrowheads="1"/>
            </p:cNvSpPr>
            <p:nvPr/>
          </p:nvSpPr>
          <p:spPr bwMode="auto">
            <a:xfrm>
              <a:off x="966" y="2970"/>
              <a:ext cx="306" cy="195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6110" name="Picture 3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07050" y="5954713"/>
            <a:ext cx="2043113" cy="701675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</p:pic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3038475" y="3702050"/>
            <a:ext cx="3671888" cy="860425"/>
            <a:chOff x="1914" y="2332"/>
            <a:chExt cx="2313" cy="542"/>
          </a:xfrm>
        </p:grpSpPr>
        <p:sp>
          <p:nvSpPr>
            <p:cNvPr id="1038" name="Text Box 16"/>
            <p:cNvSpPr txBox="1">
              <a:spLocks noChangeArrowheads="1"/>
            </p:cNvSpPr>
            <p:nvPr/>
          </p:nvSpPr>
          <p:spPr bwMode="auto">
            <a:xfrm>
              <a:off x="2860" y="2332"/>
              <a:ext cx="1367" cy="542"/>
            </a:xfrm>
            <a:prstGeom prst="rect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For simplicity, </a:t>
              </a:r>
              <a:br>
                <a:rPr lang="en-US" sz="2400"/>
              </a:br>
              <a:r>
                <a:rPr lang="en-US" sz="2400"/>
                <a:t>Y=X</a:t>
              </a:r>
              <a:r>
                <a:rPr lang="en-US" sz="2400" baseline="-25000"/>
                <a:t>m</a:t>
              </a:r>
            </a:p>
          </p:txBody>
        </p:sp>
        <p:sp>
          <p:nvSpPr>
            <p:cNvPr id="1039" name="Line 31"/>
            <p:cNvSpPr>
              <a:spLocks noChangeShapeType="1"/>
            </p:cNvSpPr>
            <p:nvPr/>
          </p:nvSpPr>
          <p:spPr bwMode="auto">
            <a:xfrm flipH="1" flipV="1">
              <a:off x="1914" y="2418"/>
              <a:ext cx="1008" cy="3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Power method - Example</a:t>
            </a:r>
          </a:p>
        </p:txBody>
      </p:sp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47BAC5-1F4D-4B03-9EF6-60CA58167C2D}" type="slidenum">
              <a:rPr lang="en-US"/>
              <a:pPr/>
              <a:t>32</a:t>
            </a:fld>
            <a:endParaRPr lang="en-US"/>
          </a:p>
        </p:txBody>
      </p:sp>
      <p:pic>
        <p:nvPicPr>
          <p:cNvPr id="32771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7263" y="2759075"/>
            <a:ext cx="3405187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3"/>
          <p:cNvSpPr>
            <a:spLocks noChangeArrowheads="1"/>
          </p:cNvSpPr>
          <p:nvPr/>
        </p:nvSpPr>
        <p:spPr bwMode="auto">
          <a:xfrm>
            <a:off x="611188" y="1981200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/>
              <a:t>Example: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32774" name="Text Box 4"/>
          <p:cNvSpPr txBox="1">
            <a:spLocks noChangeArrowheads="1"/>
          </p:cNvSpPr>
          <p:nvPr/>
        </p:nvSpPr>
        <p:spPr bwMode="auto">
          <a:xfrm>
            <a:off x="6877050" y="3883025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en-US" b="1">
                <a:sym typeface="Symbol" pitchFamily="18" charset="2"/>
              </a:rPr>
              <a:t></a:t>
            </a:r>
          </a:p>
        </p:txBody>
      </p:sp>
      <p:pic>
        <p:nvPicPr>
          <p:cNvPr id="3277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8363" y="3638550"/>
            <a:ext cx="942975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AutoShape 12"/>
          <p:cNvSpPr>
            <a:spLocks noChangeArrowheads="1"/>
          </p:cNvSpPr>
          <p:nvPr/>
        </p:nvSpPr>
        <p:spPr bwMode="auto">
          <a:xfrm>
            <a:off x="200025" y="2762250"/>
            <a:ext cx="3241675" cy="1222375"/>
          </a:xfrm>
          <a:prstGeom prst="wedgeRectCallout">
            <a:avLst>
              <a:gd name="adj1" fmla="val 64398"/>
              <a:gd name="adj2" fmla="val 171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/>
              <a:t>We perform only matrix-vector multiplications!</a:t>
            </a:r>
          </a:p>
        </p:txBody>
      </p:sp>
      <p:pic>
        <p:nvPicPr>
          <p:cNvPr id="32777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53163" y="1558925"/>
            <a:ext cx="214312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8150" y="1563688"/>
            <a:ext cx="307181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5648325"/>
            <a:ext cx="7364413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0" name="AutoShape 17"/>
          <p:cNvSpPr>
            <a:spLocks noChangeArrowheads="1"/>
          </p:cNvSpPr>
          <p:nvPr/>
        </p:nvSpPr>
        <p:spPr bwMode="auto">
          <a:xfrm>
            <a:off x="190500" y="4210050"/>
            <a:ext cx="3213100" cy="1193800"/>
          </a:xfrm>
          <a:prstGeom prst="wedgeRectCallout">
            <a:avLst>
              <a:gd name="adj1" fmla="val 56227"/>
              <a:gd name="adj2" fmla="val -4109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/>
              <a:t>Convergence usually occurs within O(n) iterations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Power method – </a:t>
            </a:r>
            <a:br>
              <a:rPr lang="en-US" smtClean="0"/>
            </a:br>
            <a:r>
              <a:rPr lang="en-US" smtClean="0"/>
              <a:t>convergence condition</a:t>
            </a:r>
          </a:p>
        </p:txBody>
      </p:sp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64B368-638F-462D-BA44-DAABCA13498A}" type="slidenum">
              <a:rPr lang="en-US"/>
              <a:pPr/>
              <a:t>33</a:t>
            </a:fld>
            <a:endParaRPr lang="en-US"/>
          </a:p>
        </p:txBody>
      </p:sp>
      <p:pic>
        <p:nvPicPr>
          <p:cNvPr id="3379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3963" y="2843213"/>
            <a:ext cx="6205537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68313" y="4149725"/>
            <a:ext cx="79343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To avoid numerical problems due to large numbers – </a:t>
            </a:r>
            <a:br>
              <a:rPr lang="en-US" sz="2400" b="1"/>
            </a:br>
            <a:r>
              <a:rPr lang="en-US" sz="2400" b="1"/>
              <a:t>normalize X</a:t>
            </a:r>
            <a:r>
              <a:rPr lang="en-US" sz="2400" b="1" baseline="-25000"/>
              <a:t>i</a:t>
            </a:r>
            <a:r>
              <a:rPr lang="en-US" sz="2400" b="1"/>
              <a:t> before computing X</a:t>
            </a:r>
            <a:r>
              <a:rPr lang="en-US" sz="2400" b="1" baseline="-25000"/>
              <a:t>i+1 </a:t>
            </a:r>
            <a:r>
              <a:rPr lang="en-US" sz="2400" b="1"/>
              <a:t>= A X</a:t>
            </a:r>
            <a:r>
              <a:rPr lang="en-US" sz="2400" b="1" baseline="-25000"/>
              <a:t>i</a:t>
            </a:r>
          </a:p>
          <a:p>
            <a:r>
              <a:rPr lang="en-US" sz="2400" b="1"/>
              <a:t>X</a:t>
            </a:r>
            <a:r>
              <a:rPr lang="en-US" sz="2400" b="1" baseline="-25000"/>
              <a:t>0</a:t>
            </a:r>
            <a:r>
              <a:rPr lang="en-US" sz="2400" b="1"/>
              <a:t> = X / ||X||</a:t>
            </a:r>
          </a:p>
          <a:p>
            <a:r>
              <a:rPr lang="en-US" sz="2400" b="1"/>
              <a:t>X</a:t>
            </a:r>
            <a:r>
              <a:rPr lang="en-US" sz="2400" b="1" baseline="-25000"/>
              <a:t>1</a:t>
            </a:r>
            <a:r>
              <a:rPr lang="en-US" sz="2400" b="1"/>
              <a:t> = AX</a:t>
            </a:r>
            <a:r>
              <a:rPr lang="en-US" sz="2400" b="1" baseline="-25000"/>
              <a:t>0</a:t>
            </a:r>
            <a:r>
              <a:rPr lang="en-US" sz="2400" b="1"/>
              <a:t> / ||AX</a:t>
            </a:r>
            <a:r>
              <a:rPr lang="en-US" sz="2400" b="1" baseline="-25000"/>
              <a:t>0</a:t>
            </a:r>
            <a:r>
              <a:rPr lang="en-US" sz="2400" b="1"/>
              <a:t>||</a:t>
            </a:r>
          </a:p>
          <a:p>
            <a:r>
              <a:rPr lang="en-US" sz="2400" b="1"/>
              <a:t>X</a:t>
            </a:r>
            <a:r>
              <a:rPr lang="en-US" sz="2400" b="1" baseline="-25000"/>
              <a:t>2</a:t>
            </a:r>
            <a:r>
              <a:rPr lang="en-US" sz="2400" b="1"/>
              <a:t> = AX</a:t>
            </a:r>
            <a:r>
              <a:rPr lang="en-US" sz="2400" b="1" baseline="-25000"/>
              <a:t>1</a:t>
            </a:r>
            <a:r>
              <a:rPr lang="en-US" sz="2400" b="1"/>
              <a:t> / || AX</a:t>
            </a:r>
            <a:r>
              <a:rPr lang="en-US" sz="2400" b="1" baseline="-25000"/>
              <a:t>1</a:t>
            </a:r>
            <a:r>
              <a:rPr lang="en-US" sz="2400" b="1"/>
              <a:t>||</a:t>
            </a:r>
          </a:p>
          <a:p>
            <a:r>
              <a:rPr lang="en-US" sz="2400" b="1"/>
              <a:t>....</a:t>
            </a:r>
          </a:p>
        </p:txBody>
      </p:sp>
      <p:sp>
        <p:nvSpPr>
          <p:cNvPr id="33798" name="AutoShape 4"/>
          <p:cNvSpPr>
            <a:spLocks noChangeArrowheads="1"/>
          </p:cNvSpPr>
          <p:nvPr/>
        </p:nvSpPr>
        <p:spPr bwMode="auto">
          <a:xfrm>
            <a:off x="4284663" y="2060575"/>
            <a:ext cx="3529012" cy="431800"/>
          </a:xfrm>
          <a:prstGeom prst="wedgeRectCallout">
            <a:avLst>
              <a:gd name="adj1" fmla="val -2227"/>
              <a:gd name="adj2" fmla="val 1863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/>
              <a:t>The desired precision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416257" y="49937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Finding the </a:t>
            </a:r>
            <a:r>
              <a:rPr lang="en-US" sz="4000" b="1" dirty="0" smtClean="0"/>
              <a:t>leading</a:t>
            </a:r>
            <a:r>
              <a:rPr lang="en-US" sz="4000" dirty="0" smtClean="0"/>
              <a:t> </a:t>
            </a:r>
            <a:r>
              <a:rPr lang="en-US" sz="4000" dirty="0" err="1" smtClean="0"/>
              <a:t>eigenpair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using matrix shifting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100000"/>
              </a:spcBef>
            </a:pPr>
            <a:r>
              <a:rPr lang="en-US" sz="2800" smtClean="0"/>
              <a:t>Let                                                    be the eigenvalues of A, and U</a:t>
            </a:r>
            <a:r>
              <a:rPr lang="en-US" sz="2800" baseline="-25000" smtClean="0"/>
              <a:t>1</a:t>
            </a:r>
            <a:r>
              <a:rPr lang="en-US" sz="2800" smtClean="0"/>
              <a:t>,...,U</a:t>
            </a:r>
            <a:r>
              <a:rPr lang="en-US" sz="2800" baseline="-25000" smtClean="0"/>
              <a:t>n</a:t>
            </a:r>
            <a:r>
              <a:rPr lang="en-US" sz="2800" smtClean="0"/>
              <a:t> their corresponding eigenvectors</a:t>
            </a:r>
          </a:p>
          <a:p>
            <a:pPr eaLnBrk="1" hangingPunct="1">
              <a:spcBef>
                <a:spcPct val="100000"/>
              </a:spcBef>
            </a:pPr>
            <a:r>
              <a:rPr lang="en-US" sz="2800" smtClean="0"/>
              <a:t>Let ||A||</a:t>
            </a:r>
            <a:r>
              <a:rPr lang="en-US" sz="2800" baseline="-25000" smtClean="0"/>
              <a:t>1</a:t>
            </a:r>
            <a:r>
              <a:rPr lang="en-US" sz="2800" smtClean="0"/>
              <a:t> =                           </a:t>
            </a:r>
            <a:r>
              <a:rPr lang="en-US" sz="2800" smtClean="0">
                <a:sym typeface="Symbol" pitchFamily="18" charset="2"/>
              </a:rPr>
              <a:t>max |</a:t>
            </a:r>
            <a:r>
              <a:rPr lang="en-US" sz="2800" baseline="-25000" smtClean="0">
                <a:sym typeface="Symbol" pitchFamily="18" charset="2"/>
              </a:rPr>
              <a:t>i</a:t>
            </a:r>
            <a:r>
              <a:rPr lang="en-US" sz="2800" smtClean="0">
                <a:sym typeface="Symbol" pitchFamily="18" charset="2"/>
              </a:rPr>
              <a:t>|  (exercise)</a:t>
            </a:r>
          </a:p>
          <a:p>
            <a:pPr eaLnBrk="1" hangingPunct="1">
              <a:spcBef>
                <a:spcPct val="100000"/>
              </a:spcBef>
            </a:pPr>
            <a:r>
              <a:rPr lang="en-US" sz="2800" smtClean="0"/>
              <a:t>Q: What is the dominant eigenpair of A+||A||</a:t>
            </a:r>
            <a:r>
              <a:rPr lang="en-US" sz="2800" baseline="-25000" smtClean="0"/>
              <a:t>1</a:t>
            </a:r>
            <a:r>
              <a:rPr lang="en-US" sz="2800" smtClean="0"/>
              <a:t>I?</a:t>
            </a:r>
          </a:p>
          <a:p>
            <a:pPr eaLnBrk="1" hangingPunct="1">
              <a:spcBef>
                <a:spcPct val="100000"/>
              </a:spcBef>
            </a:pPr>
            <a:r>
              <a:rPr lang="en-US" sz="2800" smtClean="0"/>
              <a:t>A: (</a:t>
            </a:r>
            <a:r>
              <a:rPr lang="en-US" sz="2800" smtClean="0">
                <a:sym typeface="Symbol" pitchFamily="18" charset="2"/>
              </a:rPr>
              <a:t>1+ ||A||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, U1)</a:t>
            </a:r>
          </a:p>
        </p:txBody>
      </p:sp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5C0D01-296B-42D0-923E-9374DE77DA47}" type="slidenum">
              <a:rPr lang="en-US"/>
              <a:pPr/>
              <a:t>34</a:t>
            </a:fld>
            <a:endParaRPr lang="en-US"/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1575" y="1857589"/>
            <a:ext cx="4241303" cy="57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3214688"/>
            <a:ext cx="2281237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847725" y="6019800"/>
            <a:ext cx="6027738" cy="290513"/>
            <a:chOff x="534" y="3792"/>
            <a:chExt cx="3797" cy="183"/>
          </a:xfrm>
        </p:grpSpPr>
        <p:sp>
          <p:nvSpPr>
            <p:cNvPr id="34824" name="Line 6"/>
            <p:cNvSpPr>
              <a:spLocks noChangeShapeType="1"/>
            </p:cNvSpPr>
            <p:nvPr/>
          </p:nvSpPr>
          <p:spPr bwMode="auto">
            <a:xfrm>
              <a:off x="534" y="3883"/>
              <a:ext cx="13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5" name="Line 7"/>
            <p:cNvSpPr>
              <a:spLocks noChangeShapeType="1"/>
            </p:cNvSpPr>
            <p:nvPr/>
          </p:nvSpPr>
          <p:spPr bwMode="auto">
            <a:xfrm>
              <a:off x="1124" y="3792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6" name="Line 8"/>
            <p:cNvSpPr>
              <a:spLocks noChangeShapeType="1"/>
            </p:cNvSpPr>
            <p:nvPr/>
          </p:nvSpPr>
          <p:spPr bwMode="auto">
            <a:xfrm>
              <a:off x="1202" y="3793"/>
              <a:ext cx="0" cy="182"/>
            </a:xfrm>
            <a:prstGeom prst="line">
              <a:avLst/>
            </a:prstGeom>
            <a:noFill/>
            <a:ln w="2540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7" name="Line 9"/>
            <p:cNvSpPr>
              <a:spLocks noChangeShapeType="1"/>
            </p:cNvSpPr>
            <p:nvPr/>
          </p:nvSpPr>
          <p:spPr bwMode="auto">
            <a:xfrm>
              <a:off x="1066" y="3793"/>
              <a:ext cx="0" cy="182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8" name="Line 10"/>
            <p:cNvSpPr>
              <a:spLocks noChangeShapeType="1"/>
            </p:cNvSpPr>
            <p:nvPr/>
          </p:nvSpPr>
          <p:spPr bwMode="auto">
            <a:xfrm>
              <a:off x="975" y="3793"/>
              <a:ext cx="0" cy="182"/>
            </a:xfrm>
            <a:prstGeom prst="line">
              <a:avLst/>
            </a:prstGeom>
            <a:noFill/>
            <a:ln w="25400">
              <a:solidFill>
                <a:srgbClr val="66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9" name="Line 11"/>
            <p:cNvSpPr>
              <a:spLocks noChangeShapeType="1"/>
            </p:cNvSpPr>
            <p:nvPr/>
          </p:nvSpPr>
          <p:spPr bwMode="auto">
            <a:xfrm>
              <a:off x="839" y="3793"/>
              <a:ext cx="0" cy="182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0" name="Line 14"/>
            <p:cNvSpPr>
              <a:spLocks noChangeShapeType="1"/>
            </p:cNvSpPr>
            <p:nvPr/>
          </p:nvSpPr>
          <p:spPr bwMode="auto">
            <a:xfrm>
              <a:off x="3016" y="3884"/>
              <a:ext cx="13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1" name="Line 15"/>
            <p:cNvSpPr>
              <a:spLocks noChangeShapeType="1"/>
            </p:cNvSpPr>
            <p:nvPr/>
          </p:nvSpPr>
          <p:spPr bwMode="auto">
            <a:xfrm>
              <a:off x="3606" y="3793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2" name="Line 16"/>
            <p:cNvSpPr>
              <a:spLocks noChangeShapeType="1"/>
            </p:cNvSpPr>
            <p:nvPr/>
          </p:nvSpPr>
          <p:spPr bwMode="auto">
            <a:xfrm>
              <a:off x="4014" y="3793"/>
              <a:ext cx="0" cy="182"/>
            </a:xfrm>
            <a:prstGeom prst="line">
              <a:avLst/>
            </a:prstGeom>
            <a:noFill/>
            <a:ln w="2540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3" name="Line 17"/>
            <p:cNvSpPr>
              <a:spLocks noChangeShapeType="1"/>
            </p:cNvSpPr>
            <p:nvPr/>
          </p:nvSpPr>
          <p:spPr bwMode="auto">
            <a:xfrm>
              <a:off x="3878" y="3793"/>
              <a:ext cx="0" cy="182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4" name="Line 18"/>
            <p:cNvSpPr>
              <a:spLocks noChangeShapeType="1"/>
            </p:cNvSpPr>
            <p:nvPr/>
          </p:nvSpPr>
          <p:spPr bwMode="auto">
            <a:xfrm>
              <a:off x="3787" y="3793"/>
              <a:ext cx="0" cy="182"/>
            </a:xfrm>
            <a:prstGeom prst="line">
              <a:avLst/>
            </a:prstGeom>
            <a:noFill/>
            <a:ln w="25400">
              <a:solidFill>
                <a:srgbClr val="66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5" name="Line 19"/>
            <p:cNvSpPr>
              <a:spLocks noChangeShapeType="1"/>
            </p:cNvSpPr>
            <p:nvPr/>
          </p:nvSpPr>
          <p:spPr bwMode="auto">
            <a:xfrm>
              <a:off x="3651" y="3793"/>
              <a:ext cx="0" cy="182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6" name="AutoShape 24"/>
            <p:cNvSpPr>
              <a:spLocks noChangeArrowheads="1"/>
            </p:cNvSpPr>
            <p:nvPr/>
          </p:nvSpPr>
          <p:spPr bwMode="auto">
            <a:xfrm>
              <a:off x="2154" y="3793"/>
              <a:ext cx="726" cy="181"/>
            </a:xfrm>
            <a:prstGeom prst="rightArrow">
              <a:avLst>
                <a:gd name="adj1" fmla="val 50000"/>
                <a:gd name="adj2" fmla="val 100276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Implementation</a:t>
            </a:r>
          </a:p>
        </p:txBody>
      </p:sp>
      <p:sp>
        <p:nvSpPr>
          <p:cNvPr id="35844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Robustness and Efficiency </a:t>
            </a:r>
          </a:p>
        </p:txBody>
      </p:sp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D93F12-3BA2-4EEC-ABC6-23E866910FFC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Checking "positiveness" 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#define IS_POSITIVE(X) ((X) &gt; 0.00001)</a:t>
            </a:r>
          </a:p>
          <a:p>
            <a:pPr eaLnBrk="1" hangingPunct="1"/>
            <a:r>
              <a:rPr lang="en-US" smtClean="0"/>
              <a:t>Instead "x&gt;0" </a:t>
            </a:r>
            <a:br>
              <a:rPr lang="en-US" smtClean="0"/>
            </a:br>
            <a:r>
              <a:rPr lang="en-US" smtClean="0"/>
              <a:t>==&gt; use IS_POSITIVE(X)</a:t>
            </a:r>
          </a:p>
        </p:txBody>
      </p:sp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AB2741-B8E0-416E-952D-4558D77FCAC3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511300"/>
          </a:xfrm>
        </p:spPr>
        <p:txBody>
          <a:bodyPr>
            <a:normAutofit fontScale="90000"/>
          </a:bodyPr>
          <a:lstStyle/>
          <a:p>
            <a:pPr rtl="1" eaLnBrk="1" hangingPunct="1"/>
            <a:r>
              <a:rPr lang="en-US" sz="4000" smtClean="0"/>
              <a:t>Efficient multiplications in the (extended) modularity matrix: </a:t>
            </a:r>
            <a:br>
              <a:rPr lang="en-US" sz="4000" smtClean="0"/>
            </a:br>
            <a:r>
              <a:rPr lang="en-US" sz="4000" smtClean="0"/>
              <a:t>O(n) instead O(n</a:t>
            </a:r>
            <a:r>
              <a:rPr lang="en-US" sz="4000" baseline="30000" smtClean="0"/>
              <a:t>2</a:t>
            </a:r>
            <a:r>
              <a:rPr lang="en-US" sz="4000" smtClean="0"/>
              <a:t>)</a:t>
            </a:r>
          </a:p>
        </p:txBody>
      </p:sp>
      <p:sp>
        <p:nvSpPr>
          <p:cNvPr id="378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F2AAAF-4B05-40CA-B7B2-09CC059DC052}" type="slidenum">
              <a:rPr lang="en-US"/>
              <a:pPr/>
              <a:t>37</a:t>
            </a:fld>
            <a:endParaRPr lang="en-US"/>
          </a:p>
        </p:txBody>
      </p:sp>
      <p:pic>
        <p:nvPicPr>
          <p:cNvPr id="37891" name="Picture 18"/>
          <p:cNvPicPr>
            <a:picLocks noChangeAspect="1" noChangeArrowheads="1"/>
          </p:cNvPicPr>
          <p:nvPr/>
        </p:nvPicPr>
        <p:blipFill>
          <a:blip r:embed="rId3"/>
          <a:srcRect r="53191"/>
          <a:stretch>
            <a:fillRect/>
          </a:stretch>
        </p:blipFill>
        <p:spPr bwMode="auto">
          <a:xfrm>
            <a:off x="250825" y="3087688"/>
            <a:ext cx="7056438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19"/>
          <p:cNvPicPr>
            <a:picLocks noChangeAspect="1" noChangeArrowheads="1"/>
          </p:cNvPicPr>
          <p:nvPr/>
        </p:nvPicPr>
        <p:blipFill>
          <a:blip r:embed="rId3"/>
          <a:srcRect l="45862"/>
          <a:stretch>
            <a:fillRect/>
          </a:stretch>
        </p:blipFill>
        <p:spPr bwMode="auto">
          <a:xfrm>
            <a:off x="827088" y="4437063"/>
            <a:ext cx="816133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5003800" y="2060575"/>
            <a:ext cx="3382963" cy="720725"/>
          </a:xfrm>
          <a:prstGeom prst="wedgeRectCallout">
            <a:avLst>
              <a:gd name="adj1" fmla="val -18370"/>
              <a:gd name="adj2" fmla="val 9912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/>
              <a:t>multiplication in a sparse matrix</a:t>
            </a:r>
          </a:p>
        </p:txBody>
      </p:sp>
      <p:sp>
        <p:nvSpPr>
          <p:cNvPr id="37895" name="AutoShape 7"/>
          <p:cNvSpPr>
            <a:spLocks/>
          </p:cNvSpPr>
          <p:nvPr/>
        </p:nvSpPr>
        <p:spPr bwMode="auto">
          <a:xfrm rot="-5400000">
            <a:off x="5923756" y="2724944"/>
            <a:ext cx="225425" cy="1201738"/>
          </a:xfrm>
          <a:prstGeom prst="rightBrace">
            <a:avLst>
              <a:gd name="adj1" fmla="val 44425"/>
              <a:gd name="adj2" fmla="val 50000"/>
            </a:avLst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AutoShape 9"/>
          <p:cNvSpPr>
            <a:spLocks noChangeArrowheads="1"/>
          </p:cNvSpPr>
          <p:nvPr/>
        </p:nvSpPr>
        <p:spPr bwMode="auto">
          <a:xfrm>
            <a:off x="971550" y="6021388"/>
            <a:ext cx="2447925" cy="609600"/>
          </a:xfrm>
          <a:prstGeom prst="wedgeRectCallout">
            <a:avLst>
              <a:gd name="adj1" fmla="val 14074"/>
              <a:gd name="adj2" fmla="val -2218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/>
              <a:t>inner product</a:t>
            </a:r>
          </a:p>
        </p:txBody>
      </p:sp>
      <p:sp>
        <p:nvSpPr>
          <p:cNvPr id="37897" name="AutoShape 10"/>
          <p:cNvSpPr>
            <a:spLocks/>
          </p:cNvSpPr>
          <p:nvPr/>
        </p:nvSpPr>
        <p:spPr bwMode="auto">
          <a:xfrm rot="5400000">
            <a:off x="5430838" y="4873625"/>
            <a:ext cx="225425" cy="1368425"/>
          </a:xfrm>
          <a:prstGeom prst="rightBrace">
            <a:avLst>
              <a:gd name="adj1" fmla="val 50587"/>
              <a:gd name="adj2" fmla="val 50000"/>
            </a:avLst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AutoShape 11"/>
          <p:cNvSpPr>
            <a:spLocks noChangeArrowheads="1"/>
          </p:cNvSpPr>
          <p:nvPr/>
        </p:nvSpPr>
        <p:spPr bwMode="auto">
          <a:xfrm>
            <a:off x="3635375" y="6021388"/>
            <a:ext cx="1873250" cy="609600"/>
          </a:xfrm>
          <a:prstGeom prst="wedgeRectCallout">
            <a:avLst>
              <a:gd name="adj1" fmla="val 51356"/>
              <a:gd name="adj2" fmla="val -95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>
                <a:sym typeface="Symbol" pitchFamily="18" charset="2"/>
              </a:rPr>
              <a:t>f</a:t>
            </a:r>
            <a:r>
              <a:rPr lang="en-US" sz="3200" baseline="30000">
                <a:sym typeface="Symbol" pitchFamily="18" charset="2"/>
              </a:rPr>
              <a:t>(g)</a:t>
            </a:r>
            <a:r>
              <a:rPr lang="en-US" sz="3200" baseline="-25000">
                <a:sym typeface="Symbol" pitchFamily="18" charset="2"/>
              </a:rPr>
              <a:t>i</a:t>
            </a:r>
            <a:r>
              <a:rPr lang="en-US" sz="3200">
                <a:sym typeface="Symbol" pitchFamily="18" charset="2"/>
              </a:rPr>
              <a:t>x</a:t>
            </a:r>
            <a:r>
              <a:rPr lang="en-US" sz="3200" baseline="-25000">
                <a:sym typeface="Symbol" pitchFamily="18" charset="2"/>
              </a:rPr>
              <a:t>i</a:t>
            </a:r>
          </a:p>
        </p:txBody>
      </p:sp>
      <p:sp>
        <p:nvSpPr>
          <p:cNvPr id="37899" name="AutoShape 20"/>
          <p:cNvSpPr>
            <a:spLocks noChangeArrowheads="1"/>
          </p:cNvSpPr>
          <p:nvPr/>
        </p:nvSpPr>
        <p:spPr bwMode="auto">
          <a:xfrm>
            <a:off x="6227763" y="6165850"/>
            <a:ext cx="2520950" cy="503238"/>
          </a:xfrm>
          <a:prstGeom prst="wedgeRectCallout">
            <a:avLst>
              <a:gd name="adj1" fmla="val 16375"/>
              <a:gd name="adj2" fmla="val -1216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sym typeface="Symbol" pitchFamily="18" charset="2"/>
              </a:rPr>
              <a:t>("matrix shifting")</a:t>
            </a:r>
            <a:endParaRPr lang="en-US" sz="2400" baseline="-25000">
              <a:sym typeface="Symbol" pitchFamily="18" charset="2"/>
            </a:endParaRPr>
          </a:p>
        </p:txBody>
      </p:sp>
      <p:sp>
        <p:nvSpPr>
          <p:cNvPr id="37900" name="AutoShape 23"/>
          <p:cNvSpPr>
            <a:spLocks/>
          </p:cNvSpPr>
          <p:nvPr/>
        </p:nvSpPr>
        <p:spPr bwMode="auto">
          <a:xfrm rot="5400000">
            <a:off x="7771606" y="4550569"/>
            <a:ext cx="225425" cy="2160588"/>
          </a:xfrm>
          <a:prstGeom prst="rightBrace">
            <a:avLst>
              <a:gd name="adj1" fmla="val 79871"/>
              <a:gd name="adj2" fmla="val 50000"/>
            </a:avLst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AutoShape 24"/>
          <p:cNvSpPr>
            <a:spLocks/>
          </p:cNvSpPr>
          <p:nvPr/>
        </p:nvSpPr>
        <p:spPr bwMode="auto">
          <a:xfrm rot="-5400000">
            <a:off x="3018631" y="2318545"/>
            <a:ext cx="225425" cy="1871662"/>
          </a:xfrm>
          <a:prstGeom prst="rightBrace">
            <a:avLst>
              <a:gd name="adj1" fmla="val 69190"/>
              <a:gd name="adj2" fmla="val 50000"/>
            </a:avLst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AutoShape 25"/>
          <p:cNvSpPr>
            <a:spLocks noChangeArrowheads="1"/>
          </p:cNvSpPr>
          <p:nvPr/>
        </p:nvSpPr>
        <p:spPr bwMode="auto">
          <a:xfrm>
            <a:off x="1619250" y="2276475"/>
            <a:ext cx="2736850" cy="576263"/>
          </a:xfrm>
          <a:prstGeom prst="wedgeRectCallout">
            <a:avLst>
              <a:gd name="adj1" fmla="val 6556"/>
              <a:gd name="adj2" fmla="val 973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sym typeface="Symbol" pitchFamily="18" charset="2"/>
              </a:rPr>
              <a:t>"matrix shifting"</a:t>
            </a:r>
            <a:endParaRPr lang="en-US" sz="2400" baseline="-2500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293427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sparse_matrix_arr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8917" name="Rectangle 7"/>
          <p:cNvSpPr>
            <a:spLocks noGrp="1" noChangeArrowheads="1"/>
          </p:cNvSpPr>
          <p:nvPr>
            <p:ph idx="1"/>
          </p:nvPr>
        </p:nvSpPr>
        <p:spPr>
          <a:xfrm>
            <a:off x="250825" y="1444625"/>
            <a:ext cx="8893175" cy="2671763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noProof="1" smtClean="0"/>
              <a:t>typedef struct{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noProof="1" smtClean="0"/>
              <a:t>  </a:t>
            </a:r>
            <a:r>
              <a:rPr lang="en-US" sz="2400" smtClean="0"/>
              <a:t>	</a:t>
            </a:r>
            <a:r>
              <a:rPr lang="en-US" sz="2400" noProof="1" smtClean="0"/>
              <a:t>int</a:t>
            </a:r>
            <a:r>
              <a:rPr lang="en-US" sz="2400" smtClean="0"/>
              <a:t> </a:t>
            </a:r>
            <a:r>
              <a:rPr lang="en-US" sz="2400" noProof="1" smtClean="0">
                <a:solidFill>
                  <a:schemeClr val="hlink"/>
                </a:solidFill>
              </a:rPr>
              <a:t>n</a:t>
            </a:r>
            <a:r>
              <a:rPr lang="en-US" sz="2400" noProof="1" smtClean="0"/>
              <a:t>;    </a:t>
            </a:r>
            <a:r>
              <a:rPr lang="en-US" sz="2400" smtClean="0"/>
              <a:t>	      </a:t>
            </a:r>
            <a:r>
              <a:rPr lang="en-US" sz="2400" noProof="1" smtClean="0">
                <a:solidFill>
                  <a:srgbClr val="008000"/>
                </a:solidFill>
              </a:rPr>
              <a:t>/* </a:t>
            </a:r>
            <a:r>
              <a:rPr lang="en-US" sz="2400" smtClean="0">
                <a:solidFill>
                  <a:srgbClr val="008000"/>
                </a:solidFill>
              </a:rPr>
              <a:t>matrix </a:t>
            </a:r>
            <a:r>
              <a:rPr lang="en-US" sz="2400" noProof="1" smtClean="0">
                <a:solidFill>
                  <a:srgbClr val="008000"/>
                </a:solidFill>
              </a:rPr>
              <a:t>size  */</a:t>
            </a:r>
            <a:endParaRPr lang="en-US" sz="240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	</a:t>
            </a:r>
            <a:r>
              <a:rPr lang="en-US" sz="2400" noProof="1" smtClean="0"/>
              <a:t>elem*</a:t>
            </a:r>
            <a:r>
              <a:rPr lang="en-US" sz="2400" smtClean="0"/>
              <a:t> </a:t>
            </a:r>
            <a:r>
              <a:rPr lang="en-US" sz="2400" noProof="1" smtClean="0">
                <a:solidFill>
                  <a:schemeClr val="hlink"/>
                </a:solidFill>
              </a:rPr>
              <a:t>values</a:t>
            </a:r>
            <a:r>
              <a:rPr lang="en-US" sz="2400" noProof="1" smtClean="0"/>
              <a:t>;</a:t>
            </a:r>
            <a:r>
              <a:rPr lang="en-US" sz="2400" smtClean="0"/>
              <a:t>  </a:t>
            </a:r>
            <a:r>
              <a:rPr lang="en-US" sz="2400" smtClean="0">
                <a:solidFill>
                  <a:srgbClr val="008000"/>
                </a:solidFill>
              </a:rPr>
              <a:t>/* the non zero elements ordered by rows*/</a:t>
            </a:r>
            <a:endParaRPr lang="en-US" sz="2400" noProof="1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	</a:t>
            </a:r>
            <a:r>
              <a:rPr lang="en-US" sz="2400" noProof="1" smtClean="0"/>
              <a:t>int*</a:t>
            </a:r>
            <a:r>
              <a:rPr lang="en-US" sz="2400" smtClean="0"/>
              <a:t> </a:t>
            </a:r>
            <a:r>
              <a:rPr lang="en-US" sz="2400" noProof="1" smtClean="0">
                <a:solidFill>
                  <a:schemeClr val="hlink"/>
                </a:solidFill>
              </a:rPr>
              <a:t>colind</a:t>
            </a:r>
            <a:r>
              <a:rPr lang="en-US" sz="2400" noProof="1" smtClean="0"/>
              <a:t>;</a:t>
            </a:r>
            <a:r>
              <a:rPr lang="en-US" sz="2400" smtClean="0"/>
              <a:t>       </a:t>
            </a:r>
            <a:r>
              <a:rPr lang="en-US" sz="2400" noProof="1" smtClean="0">
                <a:solidFill>
                  <a:srgbClr val="008000"/>
                </a:solidFill>
              </a:rPr>
              <a:t>/* column indices */</a:t>
            </a:r>
            <a:endParaRPr lang="en-US" sz="240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	</a:t>
            </a:r>
            <a:r>
              <a:rPr lang="en-US" sz="2400" noProof="1" smtClean="0"/>
              <a:t>int*</a:t>
            </a:r>
            <a:r>
              <a:rPr lang="en-US" sz="2400" smtClean="0"/>
              <a:t> </a:t>
            </a:r>
            <a:r>
              <a:rPr lang="en-US" sz="2400" noProof="1" smtClean="0">
                <a:solidFill>
                  <a:schemeClr val="hlink"/>
                </a:solidFill>
              </a:rPr>
              <a:t>rowptr</a:t>
            </a:r>
            <a:r>
              <a:rPr lang="en-US" sz="2400" noProof="1" smtClean="0"/>
              <a:t>; </a:t>
            </a:r>
            <a:r>
              <a:rPr lang="en-US" sz="2400" smtClean="0"/>
              <a:t>     </a:t>
            </a:r>
            <a:r>
              <a:rPr lang="en-US" sz="2400" noProof="1" smtClean="0">
                <a:solidFill>
                  <a:srgbClr val="008000"/>
                </a:solidFill>
              </a:rPr>
              <a:t>/* pointers to where rows begin in the values </a:t>
            </a:r>
            <a:r>
              <a:rPr lang="en-US" sz="2400" smtClean="0">
                <a:solidFill>
                  <a:srgbClr val="008000"/>
                </a:solidFill>
              </a:rPr>
              <a:t/>
            </a:r>
            <a:br>
              <a:rPr lang="en-US" sz="2400" smtClean="0">
                <a:solidFill>
                  <a:srgbClr val="008000"/>
                </a:solidFill>
              </a:rPr>
            </a:br>
            <a:r>
              <a:rPr lang="en-US" sz="2400" smtClean="0">
                <a:solidFill>
                  <a:srgbClr val="008000"/>
                </a:solidFill>
              </a:rPr>
              <a:t>                           </a:t>
            </a:r>
            <a:r>
              <a:rPr lang="en-US" sz="2400" noProof="1" smtClean="0">
                <a:solidFill>
                  <a:srgbClr val="008000"/>
                </a:solidFill>
              </a:rPr>
              <a:t>array. */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noProof="1" smtClean="0"/>
              <a:t>} sparse_matrix_arr;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smtClean="0"/>
          </a:p>
        </p:txBody>
      </p:sp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0DDB28-2F12-45A8-BC72-803CA1E72E46}" type="slidenum">
              <a:rPr lang="en-US"/>
              <a:pPr/>
              <a:t>38</a:t>
            </a:fld>
            <a:endParaRPr lang="en-US"/>
          </a:p>
        </p:txBody>
      </p:sp>
      <p:pic>
        <p:nvPicPr>
          <p:cNvPr id="38916" name="Picture 5" descr="sparse_ar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4365625"/>
            <a:ext cx="619283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Fast score computations</a:t>
            </a:r>
          </a:p>
        </p:txBody>
      </p:sp>
      <p:sp>
        <p:nvSpPr>
          <p:cNvPr id="399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A07C03-43A6-4C65-893F-D259B194A4B6}" type="slidenum">
              <a:rPr lang="en-US"/>
              <a:pPr/>
              <a:t>39</a:t>
            </a:fld>
            <a:endParaRPr lang="en-US"/>
          </a:p>
        </p:txBody>
      </p:sp>
      <p:sp>
        <p:nvSpPr>
          <p:cNvPr id="39939" name="Rectangle 9"/>
          <p:cNvSpPr>
            <a:spLocks noChangeArrowheads="1"/>
          </p:cNvSpPr>
          <p:nvPr/>
        </p:nvSpPr>
        <p:spPr bwMode="auto">
          <a:xfrm>
            <a:off x="422275" y="3325813"/>
            <a:ext cx="7951788" cy="34067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/>
          <a:srcRect t="1746"/>
          <a:stretch>
            <a:fillRect/>
          </a:stretch>
        </p:blipFill>
        <p:spPr bwMode="auto">
          <a:xfrm>
            <a:off x="439738" y="1455738"/>
            <a:ext cx="2940050" cy="1776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3943350" y="1417638"/>
            <a:ext cx="3721100" cy="884237"/>
          </a:xfrm>
          <a:prstGeom prst="wedgeRectCallout">
            <a:avLst>
              <a:gd name="adj1" fmla="val -67745"/>
              <a:gd name="adj2" fmla="val -182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400"/>
              <a:t>Computing </a:t>
            </a:r>
            <a:r>
              <a:rPr lang="en-US" sz="2400">
                <a:sym typeface="Symbol" pitchFamily="18" charset="2"/>
              </a:rPr>
              <a:t>Q for each node  ==&gt;O(n</a:t>
            </a:r>
            <a:r>
              <a:rPr lang="en-US" sz="2400" baseline="30000">
                <a:sym typeface="Symbol" pitchFamily="18" charset="2"/>
              </a:rPr>
              <a:t>2</a:t>
            </a:r>
            <a:r>
              <a:rPr lang="en-US" sz="2400">
                <a:sym typeface="Symbol" pitchFamily="18" charset="2"/>
              </a:rPr>
              <a:t>)</a:t>
            </a:r>
            <a:endParaRPr lang="en-US" sz="2400"/>
          </a:p>
        </p:txBody>
      </p: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363" y="3390900"/>
            <a:ext cx="6240462" cy="1354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9944" name="AutoShape 10"/>
          <p:cNvSpPr>
            <a:spLocks noChangeArrowheads="1"/>
          </p:cNvSpPr>
          <p:nvPr/>
        </p:nvSpPr>
        <p:spPr bwMode="auto">
          <a:xfrm rot="5400000">
            <a:off x="3536157" y="2431256"/>
            <a:ext cx="814388" cy="866775"/>
          </a:xfrm>
          <a:custGeom>
            <a:avLst/>
            <a:gdLst>
              <a:gd name="T0" fmla="*/ 570298 w 21600"/>
              <a:gd name="T1" fmla="*/ 0 h 21600"/>
              <a:gd name="T2" fmla="*/ 570298 w 21600"/>
              <a:gd name="T3" fmla="*/ 487882 h 21600"/>
              <a:gd name="T4" fmla="*/ 122045 w 21600"/>
              <a:gd name="T5" fmla="*/ 866775 h 21600"/>
              <a:gd name="T6" fmla="*/ 814388 w 21600"/>
              <a:gd name="T7" fmla="*/ 24394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AutoShape 11"/>
          <p:cNvSpPr>
            <a:spLocks noChangeArrowheads="1"/>
          </p:cNvSpPr>
          <p:nvPr/>
        </p:nvSpPr>
        <p:spPr bwMode="auto">
          <a:xfrm>
            <a:off x="5572125" y="2462213"/>
            <a:ext cx="3571875" cy="884237"/>
          </a:xfrm>
          <a:prstGeom prst="wedgeRectCallout">
            <a:avLst>
              <a:gd name="adj1" fmla="val -65065"/>
              <a:gd name="adj2" fmla="val 4981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400"/>
              <a:t>Computing </a:t>
            </a:r>
            <a:r>
              <a:rPr lang="en-US" sz="2400">
                <a:sym typeface="Symbol" pitchFamily="18" charset="2"/>
              </a:rPr>
              <a:t>Q for each node  in O(n)</a:t>
            </a:r>
            <a:endParaRPr lang="en-US" sz="2400"/>
          </a:p>
        </p:txBody>
      </p:sp>
      <p:sp>
        <p:nvSpPr>
          <p:cNvPr id="39946" name="AutoShape 12"/>
          <p:cNvSpPr>
            <a:spLocks noChangeArrowheads="1"/>
          </p:cNvSpPr>
          <p:nvPr/>
        </p:nvSpPr>
        <p:spPr bwMode="auto">
          <a:xfrm>
            <a:off x="6931025" y="3495675"/>
            <a:ext cx="1862138" cy="725488"/>
          </a:xfrm>
          <a:prstGeom prst="wedgeRectCallout">
            <a:avLst>
              <a:gd name="adj1" fmla="val -71995"/>
              <a:gd name="adj2" fmla="val 42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000"/>
              <a:t>before moving 1st node</a:t>
            </a:r>
          </a:p>
        </p:txBody>
      </p:sp>
      <p:pic>
        <p:nvPicPr>
          <p:cNvPr id="39947" name="Picture 14"/>
          <p:cNvPicPr>
            <a:picLocks noChangeAspect="1" noChangeArrowheads="1"/>
          </p:cNvPicPr>
          <p:nvPr/>
        </p:nvPicPr>
        <p:blipFill>
          <a:blip r:embed="rId5"/>
          <a:srcRect r="244"/>
          <a:stretch>
            <a:fillRect/>
          </a:stretch>
        </p:blipFill>
        <p:spPr bwMode="auto">
          <a:xfrm>
            <a:off x="469900" y="4791075"/>
            <a:ext cx="7775575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8" name="AutoShape 13"/>
          <p:cNvSpPr>
            <a:spLocks noChangeArrowheads="1"/>
          </p:cNvSpPr>
          <p:nvPr/>
        </p:nvSpPr>
        <p:spPr bwMode="auto">
          <a:xfrm>
            <a:off x="3327400" y="5043488"/>
            <a:ext cx="4846638" cy="725487"/>
          </a:xfrm>
          <a:prstGeom prst="wedgeRectCallout">
            <a:avLst>
              <a:gd name="adj1" fmla="val -56815"/>
              <a:gd name="adj2" fmla="val 524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000"/>
              <a:t>Updating the score AFTER a move of a node k (s is already updated)</a:t>
            </a:r>
          </a:p>
        </p:txBody>
      </p:sp>
      <p:sp>
        <p:nvSpPr>
          <p:cNvPr id="39949" name="AutoShape 1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10475" y="142875"/>
            <a:ext cx="1300163" cy="461963"/>
          </a:xfrm>
          <a:prstGeom prst="actionButtonBlank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Algorithm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smtClean="0"/>
              <a:t>Communities (clusters) in a network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community (cluster) is a </a:t>
            </a:r>
            <a:r>
              <a:rPr lang="en-US" smtClean="0">
                <a:solidFill>
                  <a:srgbClr val="CC3300"/>
                </a:solidFill>
              </a:rPr>
              <a:t>densely connected</a:t>
            </a:r>
            <a:r>
              <a:rPr lang="en-US" smtClean="0"/>
              <a:t> group of vertices, with only </a:t>
            </a:r>
            <a:r>
              <a:rPr lang="en-US" smtClean="0">
                <a:solidFill>
                  <a:srgbClr val="CC3300"/>
                </a:solidFill>
              </a:rPr>
              <a:t>sparser connections to other groups</a:t>
            </a:r>
            <a:r>
              <a:rPr lang="en-US" smtClean="0"/>
              <a:t>.</a:t>
            </a:r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27A4A1-64F7-46EE-ADEC-AE4C9063F8FB}" type="slidenum">
              <a:rPr lang="en-US"/>
              <a:pPr/>
              <a:t>4</a:t>
            </a:fld>
            <a:endParaRPr lang="en-US"/>
          </a:p>
        </p:txBody>
      </p:sp>
      <p:pic>
        <p:nvPicPr>
          <p:cNvPr id="7173" name="Picture 4" descr="networ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513" y="3429000"/>
            <a:ext cx="3270250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Project specifications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260A16-2028-488A-9742-8A159C15167E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programs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981200"/>
            <a:ext cx="8642350" cy="4114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2800" smtClean="0"/>
              <a:t>sparse_mlpl &lt; </a:t>
            </a:r>
            <a:r>
              <a:rPr lang="en-US" sz="2800" smtClean="0">
                <a:solidFill>
                  <a:schemeClr val="hlink"/>
                </a:solidFill>
              </a:rPr>
              <a:t>matrix_vec.in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2800" smtClean="0"/>
              <a:t>modularity_mat  </a:t>
            </a:r>
            <a:r>
              <a:rPr lang="en-US" sz="2800" smtClean="0">
                <a:solidFill>
                  <a:schemeClr val="hlink"/>
                </a:solidFill>
              </a:rPr>
              <a:t>&lt;adj_matrix&gt;  &lt;group&gt;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2800" smtClean="0"/>
              <a:t>spectral_div </a:t>
            </a:r>
            <a:r>
              <a:rPr lang="en-US" sz="2800" smtClean="0">
                <a:solidFill>
                  <a:schemeClr val="hlink"/>
                </a:solidFill>
              </a:rPr>
              <a:t>&lt;adj_matrix&gt;  &lt;group&gt; &lt;precision&gt;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2800" smtClean="0"/>
              <a:t>improve_div </a:t>
            </a:r>
            <a:r>
              <a:rPr lang="en-US" sz="2800" smtClean="0">
                <a:solidFill>
                  <a:schemeClr val="hlink"/>
                </a:solidFill>
              </a:rPr>
              <a:t>&lt; adj_matrix&gt;  &lt;group&gt; &lt;subgroup&gt;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2800" smtClean="0"/>
              <a:t>cluster </a:t>
            </a:r>
            <a:r>
              <a:rPr lang="en-US" sz="2800" smtClean="0">
                <a:solidFill>
                  <a:schemeClr val="hlink"/>
                </a:solidFill>
              </a:rPr>
              <a:t>&lt;adj_matrix&gt; &lt;precision&gt;</a:t>
            </a:r>
          </a:p>
          <a:p>
            <a:pPr marL="609600" indent="-609600" eaLnBrk="1" hangingPunct="1"/>
            <a:endParaRPr lang="en-US" sz="2800" smtClean="0"/>
          </a:p>
        </p:txBody>
      </p:sp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9637C8-6142-46D9-AE6C-458A876FC4AB}" type="slidenum">
              <a:rPr lang="en-US"/>
              <a:pPr/>
              <a:t>41</a:t>
            </a:fld>
            <a:endParaRPr lang="en-US"/>
          </a:p>
        </p:txBody>
      </p:sp>
      <p:sp>
        <p:nvSpPr>
          <p:cNvPr id="41989" name="AutoShape 4"/>
          <p:cNvSpPr>
            <a:spLocks noChangeArrowheads="1"/>
          </p:cNvSpPr>
          <p:nvPr/>
        </p:nvSpPr>
        <p:spPr bwMode="auto">
          <a:xfrm>
            <a:off x="4572000" y="5113338"/>
            <a:ext cx="1768475" cy="609600"/>
          </a:xfrm>
          <a:prstGeom prst="wedgeRectCallout">
            <a:avLst>
              <a:gd name="adj1" fmla="val -13556"/>
              <a:gd name="adj2" fmla="val -1244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rtl="1"/>
            <a:r>
              <a:rPr lang="en-US"/>
              <a:t>for the power method</a:t>
            </a:r>
          </a:p>
        </p:txBody>
      </p:sp>
      <p:sp>
        <p:nvSpPr>
          <p:cNvPr id="41990" name="AutoShape 5"/>
          <p:cNvSpPr>
            <a:spLocks noChangeArrowheads="1"/>
          </p:cNvSpPr>
          <p:nvPr/>
        </p:nvSpPr>
        <p:spPr bwMode="auto">
          <a:xfrm>
            <a:off x="6872288" y="1755775"/>
            <a:ext cx="1768475" cy="609600"/>
          </a:xfrm>
          <a:prstGeom prst="wedgeRectCallout">
            <a:avLst>
              <a:gd name="adj1" fmla="val -7273"/>
              <a:gd name="adj2" fmla="val 13594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rtl="1"/>
            <a:r>
              <a:rPr lang="en-US"/>
              <a:t>for the power method</a:t>
            </a:r>
          </a:p>
        </p:txBody>
      </p:sp>
      <p:sp>
        <p:nvSpPr>
          <p:cNvPr id="41991" name="AutoShape 6"/>
          <p:cNvSpPr>
            <a:spLocks/>
          </p:cNvSpPr>
          <p:nvPr/>
        </p:nvSpPr>
        <p:spPr bwMode="auto">
          <a:xfrm>
            <a:off x="742950" y="3095625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AutoShape 7"/>
          <p:cNvSpPr>
            <a:spLocks noChangeArrowheads="1"/>
          </p:cNvSpPr>
          <p:nvPr/>
        </p:nvSpPr>
        <p:spPr bwMode="auto">
          <a:xfrm>
            <a:off x="319088" y="620713"/>
            <a:ext cx="1768475" cy="609600"/>
          </a:xfrm>
          <a:prstGeom prst="wedgeRectCallout">
            <a:avLst>
              <a:gd name="adj1" fmla="val -26481"/>
              <a:gd name="adj2" fmla="val 4276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computing a </a:t>
            </a:r>
            <a:br>
              <a:rPr lang="en-US"/>
            </a:br>
            <a:r>
              <a:rPr lang="en-US"/>
              <a:t>2-division</a:t>
            </a:r>
          </a:p>
        </p:txBody>
      </p:sp>
      <p:sp>
        <p:nvSpPr>
          <p:cNvPr id="41993" name="AutoShape 12"/>
          <p:cNvSpPr>
            <a:spLocks noChangeArrowheads="1"/>
          </p:cNvSpPr>
          <p:nvPr/>
        </p:nvSpPr>
        <p:spPr bwMode="auto">
          <a:xfrm>
            <a:off x="231775" y="5576888"/>
            <a:ext cx="2863850" cy="1000125"/>
          </a:xfrm>
          <a:prstGeom prst="wedgeRectCallout">
            <a:avLst>
              <a:gd name="adj1" fmla="val -6486"/>
              <a:gd name="adj2" fmla="val -1626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rtl="1"/>
            <a:r>
              <a:rPr lang="en-US"/>
              <a:t>The complete clustering algorithm (including the improvement)</a:t>
            </a:r>
          </a:p>
        </p:txBody>
      </p:sp>
      <p:sp>
        <p:nvSpPr>
          <p:cNvPr id="41994" name="AutoShape 14"/>
          <p:cNvSpPr>
            <a:spLocks/>
          </p:cNvSpPr>
          <p:nvPr/>
        </p:nvSpPr>
        <p:spPr bwMode="auto">
          <a:xfrm rot="-5400000">
            <a:off x="5095081" y="3664744"/>
            <a:ext cx="271463" cy="1736725"/>
          </a:xfrm>
          <a:prstGeom prst="leftBrace">
            <a:avLst>
              <a:gd name="adj1" fmla="val 53314"/>
              <a:gd name="adj2" fmla="val 50000"/>
            </a:avLst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AutoShape 15"/>
          <p:cNvSpPr>
            <a:spLocks/>
          </p:cNvSpPr>
          <p:nvPr/>
        </p:nvSpPr>
        <p:spPr bwMode="auto">
          <a:xfrm rot="5400000">
            <a:off x="7487445" y="2151856"/>
            <a:ext cx="271462" cy="1736725"/>
          </a:xfrm>
          <a:prstGeom prst="leftBrace">
            <a:avLst>
              <a:gd name="adj1" fmla="val 53314"/>
              <a:gd name="adj2" fmla="val 50000"/>
            </a:avLst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Implementation process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 and understand the document</a:t>
            </a:r>
          </a:p>
          <a:p>
            <a:pPr eaLnBrk="1" hangingPunct="1"/>
            <a:r>
              <a:rPr lang="en-US" smtClean="0"/>
              <a:t>Design ALL programs: </a:t>
            </a:r>
          </a:p>
          <a:p>
            <a:pPr lvl="1" eaLnBrk="1" hangingPunct="1"/>
            <a:r>
              <a:rPr lang="en-US" smtClean="0"/>
              <a:t>Data structures</a:t>
            </a:r>
          </a:p>
          <a:p>
            <a:pPr lvl="1" eaLnBrk="1" hangingPunct="1"/>
            <a:r>
              <a:rPr lang="en-US" smtClean="0"/>
              <a:t>Functions used by more than one program</a:t>
            </a:r>
          </a:p>
          <a:p>
            <a:pPr eaLnBrk="1" hangingPunct="1"/>
            <a:r>
              <a:rPr lang="en-US" smtClean="0"/>
              <a:t>Check your code</a:t>
            </a:r>
          </a:p>
          <a:p>
            <a:pPr lvl="1" eaLnBrk="1" hangingPunct="1"/>
            <a:r>
              <a:rPr lang="en-US" smtClean="0"/>
              <a:t>"Toy" examples on website - easy to debug</a:t>
            </a:r>
          </a:p>
          <a:p>
            <a:pPr lvl="1" eaLnBrk="1" hangingPunct="1"/>
            <a:r>
              <a:rPr lang="en-US" smtClean="0"/>
              <a:t>Your own created LARGE examples</a:t>
            </a:r>
          </a:p>
          <a:p>
            <a:pPr eaLnBrk="1" hangingPunct="1"/>
            <a:r>
              <a:rPr lang="en-US" smtClean="0"/>
              <a:t>Run your code on yeast/fly networks</a:t>
            </a:r>
          </a:p>
        </p:txBody>
      </p:sp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5DCD69-9EE2-444E-B205-51845A5B9A3B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470848" y="226417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Analyzing clusters in yeast and fly protein-protein interaction networks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0988"/>
            <a:ext cx="5616575" cy="45751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u="sng" smtClean="0"/>
              <a:t>Input</a:t>
            </a:r>
            <a:r>
              <a:rPr lang="en-US" smtClean="0"/>
              <a:t>: true PPI network + 2 random networks</a:t>
            </a:r>
          </a:p>
          <a:p>
            <a:pPr eaLnBrk="1" hangingPunct="1">
              <a:lnSpc>
                <a:spcPct val="90000"/>
              </a:lnSpc>
            </a:pPr>
            <a:r>
              <a:rPr lang="en-US" u="sng" smtClean="0"/>
              <a:t>Task 1</a:t>
            </a:r>
            <a:r>
              <a:rPr lang="en-US" smtClean="0"/>
              <a:t>: infer the true network</a:t>
            </a:r>
          </a:p>
          <a:p>
            <a:pPr eaLnBrk="1" hangingPunct="1">
              <a:lnSpc>
                <a:spcPct val="90000"/>
              </a:lnSpc>
            </a:pPr>
            <a:r>
              <a:rPr lang="en-US" u="sng" smtClean="0"/>
              <a:t>Solution</a:t>
            </a:r>
            <a:r>
              <a:rPr lang="en-US" smtClean="0"/>
              <a:t>: the true network is more modular</a:t>
            </a:r>
          </a:p>
          <a:p>
            <a:pPr eaLnBrk="1" hangingPunct="1">
              <a:lnSpc>
                <a:spcPct val="90000"/>
              </a:lnSpc>
            </a:pPr>
            <a:r>
              <a:rPr lang="en-US" u="sng" smtClean="0"/>
              <a:t>Task 2</a:t>
            </a:r>
            <a:r>
              <a:rPr lang="en-US" smtClean="0"/>
              <a:t>: compute associated functions (using cytoscape + BiNGO)</a:t>
            </a:r>
          </a:p>
        </p:txBody>
      </p:sp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7C2415-E2D4-449A-848F-280FB8D4733E}" type="slidenum">
              <a:rPr lang="en-US"/>
              <a:pPr/>
              <a:t>43</a:t>
            </a:fld>
            <a:endParaRPr lang="en-US"/>
          </a:p>
        </p:txBody>
      </p:sp>
      <p:pic>
        <p:nvPicPr>
          <p:cNvPr id="44037" name="Picture 4" descr="S_cerevisiae_under_DIC_microscopy"/>
          <p:cNvPicPr>
            <a:picLocks noChangeAspect="1" noChangeArrowheads="1"/>
          </p:cNvPicPr>
          <p:nvPr/>
        </p:nvPicPr>
        <p:blipFill>
          <a:blip r:embed="rId3"/>
          <a:srcRect l="12431" t="3160" r="6593" b="15865"/>
          <a:stretch>
            <a:fillRect/>
          </a:stretch>
        </p:blipFill>
        <p:spPr bwMode="auto">
          <a:xfrm>
            <a:off x="6243638" y="1912938"/>
            <a:ext cx="187166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5" descr="drosophila"/>
          <p:cNvPicPr>
            <a:picLocks noChangeAspect="1" noChangeArrowheads="1"/>
          </p:cNvPicPr>
          <p:nvPr/>
        </p:nvPicPr>
        <p:blipFill>
          <a:blip r:embed="rId4"/>
          <a:srcRect t="20773" b="9982"/>
          <a:stretch>
            <a:fillRect/>
          </a:stretch>
        </p:blipFill>
        <p:spPr bwMode="auto">
          <a:xfrm>
            <a:off x="6243638" y="4229100"/>
            <a:ext cx="2347912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Text Box 6"/>
          <p:cNvSpPr txBox="1">
            <a:spLocks noChangeArrowheads="1"/>
          </p:cNvSpPr>
          <p:nvPr/>
        </p:nvSpPr>
        <p:spPr bwMode="auto">
          <a:xfrm>
            <a:off x="6242050" y="1541463"/>
            <a:ext cx="290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Saccharomyces cerevisiae</a:t>
            </a:r>
          </a:p>
        </p:txBody>
      </p:sp>
      <p:sp>
        <p:nvSpPr>
          <p:cNvPr id="44040" name="Text Box 7"/>
          <p:cNvSpPr txBox="1">
            <a:spLocks noChangeArrowheads="1"/>
          </p:cNvSpPr>
          <p:nvPr/>
        </p:nvSpPr>
        <p:spPr bwMode="auto">
          <a:xfrm>
            <a:off x="6242050" y="3913188"/>
            <a:ext cx="2686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drosophila melanogaster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3837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Cytoscape</a:t>
            </a:r>
            <a:r>
              <a:rPr lang="en-US" dirty="0" smtClean="0"/>
              <a:t>, </a:t>
            </a:r>
            <a:r>
              <a:rPr lang="en-US" dirty="0" err="1" smtClean="0"/>
              <a:t>BiNGO</a:t>
            </a:r>
            <a:endParaRPr lang="en-US" dirty="0" smtClean="0"/>
          </a:p>
        </p:txBody>
      </p:sp>
      <p:sp>
        <p:nvSpPr>
          <p:cNvPr id="45060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hlinkClick r:id="rId3"/>
              </a:rPr>
              <a:t>www.cytoscape.com</a:t>
            </a:r>
            <a:r>
              <a:rPr lang="en-US" sz="2800" smtClean="0"/>
              <a:t>  (version 2.5.1)</a:t>
            </a:r>
          </a:p>
          <a:p>
            <a:pPr lvl="1" eaLnBrk="1" hangingPunct="1"/>
            <a:r>
              <a:rPr lang="en-US" sz="2400" smtClean="0"/>
              <a:t>A framework for analyzing networks</a:t>
            </a:r>
          </a:p>
          <a:p>
            <a:pPr lvl="1" eaLnBrk="1" hangingPunct="1"/>
            <a:r>
              <a:rPr lang="en-US" sz="2400" smtClean="0"/>
              <a:t>Provides visualization of networks and clusters</a:t>
            </a:r>
          </a:p>
          <a:p>
            <a:pPr eaLnBrk="1" hangingPunct="1"/>
            <a:r>
              <a:rPr lang="en-US" sz="2800" smtClean="0">
                <a:hlinkClick r:id="rId4"/>
              </a:rPr>
              <a:t>http://www.psb.ugent.be/cbd/papers/BiNGO/</a:t>
            </a:r>
            <a:endParaRPr lang="en-US" sz="2800" smtClean="0"/>
          </a:p>
          <a:p>
            <a:pPr lvl="1" eaLnBrk="1" hangingPunct="1"/>
            <a:r>
              <a:rPr lang="en-US" sz="2400" smtClean="0"/>
              <a:t>Finding functions associated with gene cluster</a:t>
            </a:r>
          </a:p>
          <a:p>
            <a:pPr lvl="1" eaLnBrk="1" hangingPunct="1"/>
            <a:r>
              <a:rPr lang="en-US" sz="2400" smtClean="0"/>
              <a:t>Runs from cytoscape</a:t>
            </a:r>
          </a:p>
          <a:p>
            <a:pPr lvl="1" eaLnBrk="1" hangingPunct="1"/>
            <a:r>
              <a:rPr lang="en-US" sz="2400" b="1" smtClean="0"/>
              <a:t>Version 2.3 is not suitable for our project!!!</a:t>
            </a:r>
            <a:r>
              <a:rPr lang="en-US" sz="2400" smtClean="0"/>
              <a:t> (due to a bug) ==&gt; use version 2.4 (when available) or version 2.0 (available under ~ozery/public/cytoscape-v2.5.1/plugins/BiNGO.jar).</a:t>
            </a:r>
          </a:p>
          <a:p>
            <a:pPr eaLnBrk="1" hangingPunct="1"/>
            <a:endParaRPr lang="en-US" sz="2800" smtClean="0"/>
          </a:p>
        </p:txBody>
      </p:sp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A25E17-12C6-477B-A9EF-D2DFBF01158F}" type="slidenum">
              <a:rPr lang="en-US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BiNGO output </a:t>
            </a:r>
            <a:r>
              <a:rPr lang="en-US" sz="2800" smtClean="0"/>
              <a:t>(GO = Gene Ontology)</a:t>
            </a:r>
          </a:p>
        </p:txBody>
      </p:sp>
      <p:sp>
        <p:nvSpPr>
          <p:cNvPr id="460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7FF569-8E58-42E0-941C-307A782DFCFE}" type="slidenum">
              <a:rPr lang="en-US"/>
              <a:pPr/>
              <a:t>45</a:t>
            </a:fld>
            <a:endParaRPr lang="en-US"/>
          </a:p>
        </p:txBody>
      </p:sp>
      <p:pic>
        <p:nvPicPr>
          <p:cNvPr id="46083" name="Picture 4" descr="bingo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38" y="1798638"/>
            <a:ext cx="9024937" cy="439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Visualization with cytoscape</a:t>
            </a:r>
          </a:p>
        </p:txBody>
      </p:sp>
      <p:sp>
        <p:nvSpPr>
          <p:cNvPr id="471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25B567-FBF8-4965-8AD8-186700123AB3}" type="slidenum">
              <a:rPr lang="en-US"/>
              <a:pPr/>
              <a:t>46</a:t>
            </a:fld>
            <a:endParaRPr lang="en-US"/>
          </a:p>
        </p:txBody>
      </p:sp>
      <p:pic>
        <p:nvPicPr>
          <p:cNvPr id="47108" name="Picture 6" descr="cyto_f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613" y="1371600"/>
            <a:ext cx="7691437" cy="536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443553" y="472076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How is the project checked?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Most checks (points): "BLACK BOX"</a:t>
            </a:r>
          </a:p>
          <a:p>
            <a:pPr lvl="1" eaLnBrk="1" hangingPunct="1"/>
            <a:r>
              <a:rPr lang="en-US" dirty="0" smtClean="0"/>
              <a:t>The common checks in "real world"</a:t>
            </a:r>
          </a:p>
          <a:p>
            <a:pPr lvl="1" eaLnBrk="1" hangingPunct="1"/>
            <a:r>
              <a:rPr lang="en-US" dirty="0" smtClean="0"/>
              <a:t>Running with fixed input files, comparing to fixed output files</a:t>
            </a:r>
          </a:p>
          <a:p>
            <a:pPr lvl="1" eaLnBrk="1" hangingPunct="1"/>
            <a:r>
              <a:rPr lang="en-US" dirty="0" smtClean="0"/>
              <a:t>Score = #(successful checks) / #(total checks)</a:t>
            </a:r>
          </a:p>
          <a:p>
            <a:pPr eaLnBrk="1" hangingPunct="1"/>
            <a:r>
              <a:rPr lang="en-US" dirty="0" smtClean="0"/>
              <a:t>"WHITE BOX" checks: code review (10 points maximum)</a:t>
            </a:r>
          </a:p>
          <a:p>
            <a:pPr lvl="1" eaLnBrk="1" hangingPunct="1"/>
            <a:r>
              <a:rPr lang="en-US" dirty="0" smtClean="0"/>
              <a:t>code </a:t>
            </a:r>
            <a:r>
              <a:rPr lang="en-US" b="1" dirty="0" smtClean="0"/>
              <a:t>simplicity</a:t>
            </a:r>
            <a:r>
              <a:rPr lang="en-US" dirty="0" smtClean="0"/>
              <a:t> / efficiency </a:t>
            </a:r>
          </a:p>
        </p:txBody>
      </p:sp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E25166-1D5F-4675-B30B-B8C093F6E600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470848" y="403837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A simple data structure for maintaining a division</a:t>
            </a:r>
          </a:p>
        </p:txBody>
      </p:sp>
      <p:sp>
        <p:nvSpPr>
          <p:cNvPr id="49156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3811588"/>
            <a:ext cx="8229600" cy="2314575"/>
          </a:xfrm>
        </p:spPr>
        <p:txBody>
          <a:bodyPr/>
          <a:lstStyle/>
          <a:p>
            <a:pPr eaLnBrk="1" hangingPunct="1"/>
            <a:r>
              <a:rPr lang="en-US" smtClean="0"/>
              <a:t>Complexity:</a:t>
            </a:r>
          </a:p>
          <a:p>
            <a:pPr lvl="1" eaLnBrk="1" hangingPunct="1"/>
            <a:r>
              <a:rPr lang="en-US" smtClean="0"/>
              <a:t>Finding all the elements of a group: O(n)</a:t>
            </a:r>
          </a:p>
          <a:p>
            <a:pPr lvl="1" eaLnBrk="1" hangingPunct="1"/>
            <a:r>
              <a:rPr lang="en-US" smtClean="0"/>
              <a:t>Splitting a group into 2: O(n)</a:t>
            </a:r>
          </a:p>
        </p:txBody>
      </p:sp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BAD078-BA38-489C-8792-E6E95016FF03}" type="slidenum">
              <a:rPr lang="en-US"/>
              <a:pPr/>
              <a:t>48</a:t>
            </a:fld>
            <a:endParaRPr lang="en-US"/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5375275" y="1527175"/>
            <a:ext cx="3448050" cy="2292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noProof="1"/>
              <a:t>typedef struct Division_{</a:t>
            </a:r>
          </a:p>
          <a:p>
            <a:r>
              <a:rPr lang="en-US" sz="2400" noProof="1"/>
              <a:t>	int n;</a:t>
            </a:r>
          </a:p>
          <a:p>
            <a:r>
              <a:rPr lang="en-US" sz="2400" noProof="1"/>
              <a:t>	int* </a:t>
            </a:r>
            <a:r>
              <a:rPr lang="en-US" sz="2400"/>
              <a:t>group-</a:t>
            </a:r>
            <a:r>
              <a:rPr lang="en-US" sz="2400" noProof="1"/>
              <a:t>ids;</a:t>
            </a:r>
            <a:endParaRPr lang="en-US" sz="2400"/>
          </a:p>
          <a:p>
            <a:r>
              <a:rPr lang="en-US" sz="2400" noProof="1"/>
              <a:t>	int numGroups;</a:t>
            </a:r>
          </a:p>
          <a:p>
            <a:r>
              <a:rPr lang="en-US" sz="2400" noProof="1"/>
              <a:t>	double Q;</a:t>
            </a:r>
          </a:p>
          <a:p>
            <a:r>
              <a:rPr lang="en-US" sz="2400" noProof="1"/>
              <a:t>} Division;</a:t>
            </a:r>
            <a:endParaRPr lang="en-US" sz="2400"/>
          </a:p>
        </p:txBody>
      </p:sp>
      <p:sp>
        <p:nvSpPr>
          <p:cNvPr id="49158" name="AutoShape 6"/>
          <p:cNvSpPr>
            <a:spLocks noChangeArrowheads="1"/>
          </p:cNvSpPr>
          <p:nvPr/>
        </p:nvSpPr>
        <p:spPr bwMode="auto">
          <a:xfrm>
            <a:off x="733425" y="1587500"/>
            <a:ext cx="2852738" cy="473075"/>
          </a:xfrm>
          <a:prstGeom prst="wedgeRectCallout">
            <a:avLst>
              <a:gd name="adj1" fmla="val 143324"/>
              <a:gd name="adj2" fmla="val 731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#nodes in the network</a:t>
            </a:r>
          </a:p>
        </p:txBody>
      </p:sp>
      <p:sp>
        <p:nvSpPr>
          <p:cNvPr id="49159" name="AutoShape 7"/>
          <p:cNvSpPr>
            <a:spLocks noChangeArrowheads="1"/>
          </p:cNvSpPr>
          <p:nvPr/>
        </p:nvSpPr>
        <p:spPr bwMode="auto">
          <a:xfrm>
            <a:off x="773113" y="2190750"/>
            <a:ext cx="2782887" cy="904875"/>
          </a:xfrm>
          <a:prstGeom prst="wedgeRectCallout">
            <a:avLst>
              <a:gd name="adj1" fmla="val 147833"/>
              <a:gd name="adj2" fmla="val -122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for each node - its group id (initially 0 - all nodes within on group)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402609" y="226416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Maintaining the generalized modularity matrix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200025" y="1600200"/>
            <a:ext cx="8943975" cy="4946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Should we maintain the modularity matrix?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No:  1) we do not use it explicitly</a:t>
            </a:r>
            <a:br>
              <a:rPr lang="en-US" sz="2400" dirty="0" smtClean="0"/>
            </a:br>
            <a:r>
              <a:rPr lang="en-US" sz="2400" dirty="0" smtClean="0"/>
              <a:t>        2) it is a dense matrix - consumes a large memory space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Yes: 1) Despite its large size - can be kept in memory </a:t>
            </a:r>
            <a:br>
              <a:rPr lang="en-US" sz="2400" dirty="0" smtClean="0"/>
            </a:br>
            <a:r>
              <a:rPr lang="en-US" sz="2400" dirty="0" smtClean="0"/>
              <a:t>        2) Can simplify code (e.g. deriving B[g] from B, </a:t>
            </a:r>
            <a:br>
              <a:rPr lang="en-US" sz="2400" dirty="0" smtClean="0"/>
            </a:br>
            <a:r>
              <a:rPr lang="en-US" sz="2400" dirty="0" smtClean="0"/>
              <a:t>            computing the </a:t>
            </a:r>
            <a:r>
              <a:rPr lang="en-US" sz="2400" dirty="0" err="1" smtClean="0"/>
              <a:t>L1</a:t>
            </a:r>
            <a:r>
              <a:rPr lang="en-US" sz="2400" dirty="0" smtClean="0"/>
              <a:t>-norm) </a:t>
            </a:r>
            <a:br>
              <a:rPr lang="en-US" sz="2400" dirty="0" smtClean="0"/>
            </a:br>
            <a:r>
              <a:rPr lang="en-US" sz="2400" dirty="0" smtClean="0"/>
              <a:t>        3) Can be used in validating the correctness of </a:t>
            </a:r>
            <a:br>
              <a:rPr lang="en-US" sz="2400" dirty="0" smtClean="0"/>
            </a:br>
            <a:r>
              <a:rPr lang="en-US" sz="2400" dirty="0" smtClean="0"/>
              <a:t>           optimized multiplications (debug mode only!)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E17600-D6A4-46E2-B962-4D59A8D229FB}" type="slidenum">
              <a:rPr lang="en-US"/>
              <a:pPr/>
              <a:t>49</a:t>
            </a:fld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50186" y="2992581"/>
            <a:ext cx="8558212" cy="1182687"/>
            <a:chOff x="149" y="2143"/>
            <a:chExt cx="5391" cy="745"/>
          </a:xfrm>
        </p:grpSpPr>
        <p:pic>
          <p:nvPicPr>
            <p:cNvPr id="50182" name="Picture 4"/>
            <p:cNvPicPr>
              <a:picLocks noChangeAspect="1" noChangeArrowheads="1"/>
            </p:cNvPicPr>
            <p:nvPr/>
          </p:nvPicPr>
          <p:blipFill>
            <a:blip r:embed="rId4"/>
            <a:srcRect r="53191"/>
            <a:stretch>
              <a:fillRect/>
            </a:stretch>
          </p:blipFill>
          <p:spPr bwMode="auto">
            <a:xfrm>
              <a:off x="149" y="2143"/>
              <a:ext cx="273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3" name="Picture 5"/>
            <p:cNvPicPr>
              <a:picLocks noChangeAspect="1" noChangeArrowheads="1"/>
            </p:cNvPicPr>
            <p:nvPr/>
          </p:nvPicPr>
          <p:blipFill>
            <a:blip r:embed="rId4"/>
            <a:srcRect l="45862"/>
            <a:stretch>
              <a:fillRect/>
            </a:stretch>
          </p:blipFill>
          <p:spPr bwMode="auto">
            <a:xfrm>
              <a:off x="2382" y="2481"/>
              <a:ext cx="315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smtClean="0"/>
              <a:t>Searching for communities in a network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 are numerous algorithms with different "target-functions":</a:t>
            </a:r>
          </a:p>
          <a:p>
            <a:pPr lvl="1" eaLnBrk="1" hangingPunct="1"/>
            <a:r>
              <a:rPr lang="en-US" smtClean="0"/>
              <a:t>"Homogenity" - dense connectivity clusters</a:t>
            </a:r>
          </a:p>
          <a:p>
            <a:pPr lvl="1" eaLnBrk="1" hangingPunct="1"/>
            <a:r>
              <a:rPr lang="en-US" smtClean="0"/>
              <a:t>"Separation"- graph partitioning, min-cut approach</a:t>
            </a:r>
          </a:p>
          <a:p>
            <a:pPr eaLnBrk="1" hangingPunct="1"/>
            <a:r>
              <a:rPr lang="en-US" smtClean="0"/>
              <a:t>Clustering is important for Understanding the structure of the network</a:t>
            </a:r>
          </a:p>
          <a:p>
            <a:pPr lvl="1" eaLnBrk="1" hangingPunct="1"/>
            <a:r>
              <a:rPr lang="en-US" smtClean="0"/>
              <a:t>Provides an overview of the network</a:t>
            </a:r>
          </a:p>
          <a:p>
            <a:pPr lvl="1" eaLnBrk="1" hangingPunct="1"/>
            <a:endParaRPr lang="en-US" smtClean="0"/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06E4C7-E86E-488D-B851-F48A3D6A0F8C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Suggestion for modules</a:t>
            </a:r>
          </a:p>
        </p:txBody>
      </p:sp>
      <p:sp>
        <p:nvSpPr>
          <p:cNvPr id="512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539622-724F-4229-B425-108055B39CD8}" type="slidenum">
              <a:rPr lang="en-US"/>
              <a:pPr/>
              <a:t>50</a:t>
            </a:fld>
            <a:endParaRPr lang="en-US"/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206375" y="1471613"/>
            <a:ext cx="5842000" cy="283210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>
            <a:spAutoFit/>
            <a:flatTx/>
          </a:bodyPr>
          <a:lstStyle/>
          <a:p>
            <a:r>
              <a:rPr lang="en-US" sz="2400">
                <a:solidFill>
                  <a:srgbClr val="CC3300"/>
                </a:solidFill>
              </a:rPr>
              <a:t>Sparse matrices</a:t>
            </a:r>
            <a:r>
              <a:rPr lang="en-US" sz="2400"/>
              <a:t>:</a:t>
            </a:r>
          </a:p>
          <a:p>
            <a:pPr>
              <a:buFontTx/>
              <a:buChar char="-"/>
            </a:pPr>
            <a:r>
              <a:rPr lang="en-US" sz="2400"/>
              <a:t> Data structure: sparse_matrix_lst</a:t>
            </a:r>
          </a:p>
          <a:p>
            <a:pPr>
              <a:buFontTx/>
              <a:buChar char="-"/>
            </a:pPr>
            <a:r>
              <a:rPr lang="en-US" sz="2400"/>
              <a:t>Reading a sparse matrix ( file / stdin)</a:t>
            </a:r>
          </a:p>
          <a:p>
            <a:pPr>
              <a:buFontTx/>
              <a:buChar char="-"/>
            </a:pPr>
            <a:r>
              <a:rPr lang="en-US" sz="2400"/>
              <a:t>Multiplication in a vector</a:t>
            </a:r>
          </a:p>
          <a:p>
            <a:pPr>
              <a:buFontTx/>
              <a:buChar char="-"/>
            </a:pPr>
            <a:r>
              <a:rPr lang="en-US" sz="2400"/>
              <a:t>Computing A[g]</a:t>
            </a:r>
          </a:p>
          <a:p>
            <a:pPr>
              <a:buFontTx/>
              <a:buChar char="-"/>
            </a:pPr>
            <a:r>
              <a:rPr lang="en-US" sz="2400">
                <a:solidFill>
                  <a:schemeClr val="hlink"/>
                </a:solidFill>
              </a:rPr>
              <a:t>Methods hiding the inner structure </a:t>
            </a:r>
            <a:r>
              <a:rPr lang="en-US">
                <a:solidFill>
                  <a:schemeClr val="hlink"/>
                </a:solidFill>
              </a:rPr>
              <a:t>(allows a simple replacement of sparse_matrix_lst with another data structure for holding sparse matrices)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6527800" y="3683000"/>
            <a:ext cx="2133600" cy="457200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>
            <a:spAutoFit/>
            <a:flatTx/>
          </a:bodyPr>
          <a:lstStyle/>
          <a:p>
            <a:r>
              <a:rPr lang="en-US" sz="2400">
                <a:solidFill>
                  <a:srgbClr val="CC3300"/>
                </a:solidFill>
              </a:rPr>
              <a:t>Division</a:t>
            </a:r>
            <a:endParaRPr lang="en-US" sz="2400"/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6537325" y="2992438"/>
            <a:ext cx="1919288" cy="457200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>
            <a:spAutoFit/>
            <a:flatTx/>
          </a:bodyPr>
          <a:lstStyle/>
          <a:p>
            <a:r>
              <a:rPr lang="en-US" sz="2400">
                <a:solidFill>
                  <a:srgbClr val="CC3300"/>
                </a:solidFill>
              </a:rPr>
              <a:t>Group</a:t>
            </a:r>
            <a:endParaRPr lang="en-US" sz="2400"/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276225" y="4579938"/>
            <a:ext cx="3430588" cy="1187450"/>
          </a:xfrm>
          <a:prstGeom prst="rect">
            <a:avLst/>
          </a:prstGeom>
          <a:solidFill>
            <a:srgbClr val="99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CC"/>
            </a:extrusionClr>
          </a:sp3d>
        </p:spPr>
        <p:txBody>
          <a:bodyPr>
            <a:spAutoFit/>
            <a:flatTx/>
          </a:bodyPr>
          <a:lstStyle/>
          <a:p>
            <a:r>
              <a:rPr lang="en-US" sz="2400">
                <a:solidFill>
                  <a:srgbClr val="CC3300"/>
                </a:solidFill>
              </a:rPr>
              <a:t>The spectral algorithm:</a:t>
            </a:r>
          </a:p>
          <a:p>
            <a:pPr>
              <a:buFontTx/>
              <a:buChar char="-"/>
            </a:pPr>
            <a:r>
              <a:rPr lang="en-US" sz="2400"/>
              <a:t>2-division</a:t>
            </a:r>
          </a:p>
          <a:p>
            <a:pPr>
              <a:buFontTx/>
              <a:buChar char="-"/>
            </a:pPr>
            <a:r>
              <a:rPr lang="en-US" sz="2400"/>
              <a:t>full-division</a:t>
            </a: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6440488" y="1466850"/>
            <a:ext cx="2506662" cy="1187450"/>
          </a:xfrm>
          <a:prstGeom prst="rect">
            <a:avLst/>
          </a:prstGeom>
          <a:solidFill>
            <a:srgbClr val="FF99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>
            <a:spAutoFit/>
            <a:flatTx/>
          </a:bodyPr>
          <a:lstStyle/>
          <a:p>
            <a:r>
              <a:rPr lang="en-US" sz="2400">
                <a:solidFill>
                  <a:srgbClr val="CC3300"/>
                </a:solidFill>
              </a:rPr>
              <a:t>The improvement algorithm</a:t>
            </a:r>
            <a:endParaRPr lang="en-US" sz="2400"/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3930650" y="4406900"/>
            <a:ext cx="5080000" cy="2282825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r>
              <a:rPr lang="en-US" sz="2400">
                <a:solidFill>
                  <a:srgbClr val="CC3300"/>
                </a:solidFill>
              </a:rPr>
              <a:t>The generalized modularity matrix</a:t>
            </a:r>
            <a:r>
              <a:rPr lang="en-US" sz="2400"/>
              <a:t>:</a:t>
            </a:r>
          </a:p>
          <a:p>
            <a:pPr>
              <a:buFontTx/>
              <a:buChar char="-"/>
            </a:pPr>
            <a:r>
              <a:rPr lang="en-US" sz="2400"/>
              <a:t> Data structure: A[g], k[g], M, f[g], L1-norm</a:t>
            </a:r>
          </a:p>
          <a:p>
            <a:pPr>
              <a:buFontTx/>
              <a:buChar char="-"/>
            </a:pPr>
            <a:r>
              <a:rPr lang="en-US" sz="2400"/>
              <a:t>Multiplication in a vector</a:t>
            </a:r>
          </a:p>
          <a:p>
            <a:pPr>
              <a:buFontTx/>
              <a:buChar char="-"/>
            </a:pPr>
            <a:r>
              <a:rPr lang="en-US" sz="2400"/>
              <a:t>Computing Q</a:t>
            </a:r>
          </a:p>
          <a:p>
            <a:pPr>
              <a:buFontTx/>
              <a:buChar char="-"/>
            </a:pPr>
            <a:r>
              <a:rPr lang="en-US" sz="2400"/>
              <a:t>printing the modularity matrix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nimBg="1"/>
      <p:bldP spid="78854" grpId="0" animBg="1"/>
      <p:bldP spid="78855" grpId="0" animBg="1"/>
      <p:bldP spid="78856" grpId="0" animBg="1"/>
      <p:bldP spid="78857" grpId="0" animBg="1"/>
      <p:bldP spid="7885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376238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Good luck!</a:t>
            </a:r>
          </a:p>
        </p:txBody>
      </p:sp>
      <p:sp>
        <p:nvSpPr>
          <p:cNvPr id="5222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59425" y="4113213"/>
            <a:ext cx="3708400" cy="1752600"/>
          </a:xfrm>
        </p:spPr>
        <p:txBody>
          <a:bodyPr/>
          <a:lstStyle/>
          <a:p>
            <a:pPr eaLnBrk="1" hangingPunct="1"/>
            <a:r>
              <a:rPr lang="en-US" smtClean="0"/>
              <a:t>(and have fun...)</a:t>
            </a:r>
          </a:p>
        </p:txBody>
      </p:sp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40B175-CA68-4939-8D06-62AE6E197289}" type="slidenum">
              <a:rPr lang="en-US"/>
              <a:pPr/>
              <a:t>51</a:t>
            </a:fld>
            <a:endParaRPr lang="en-US"/>
          </a:p>
        </p:txBody>
      </p:sp>
      <p:pic>
        <p:nvPicPr>
          <p:cNvPr id="52229" name="Picture 9" descr="Computer Engineer_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81250"/>
            <a:ext cx="57880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8" descr="g18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9163" y="-292100"/>
            <a:ext cx="4500562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4"/>
          <p:cNvSpPr>
            <a:spLocks noGrp="1" noChangeArrowheads="1"/>
          </p:cNvSpPr>
          <p:nvPr>
            <p:ph type="title"/>
          </p:nvPr>
        </p:nvSpPr>
        <p:spPr>
          <a:xfrm>
            <a:off x="4876800" y="228600"/>
            <a:ext cx="3581400" cy="34290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Distilling Modules from Networks</a:t>
            </a:r>
          </a:p>
        </p:txBody>
      </p:sp>
      <p:pic>
        <p:nvPicPr>
          <p:cNvPr id="9219" name="Picture 2" descr="yeas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4724400" cy="4256088"/>
          </a:xfrm>
          <a:noFill/>
        </p:spPr>
      </p:pic>
      <p:sp>
        <p:nvSpPr>
          <p:cNvPr id="921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DC6BB5-B4A2-4476-BD1A-D15164F0323E}" type="slidenum">
              <a:rPr lang="en-US"/>
              <a:pPr/>
              <a:t>6</a:t>
            </a:fld>
            <a:endParaRPr lang="en-US"/>
          </a:p>
        </p:txBody>
      </p:sp>
      <p:pic>
        <p:nvPicPr>
          <p:cNvPr id="9220" name="Picture 3" descr="black_box"/>
          <p:cNvPicPr>
            <a:picLocks noChangeAspect="1" noChangeArrowheads="1"/>
          </p:cNvPicPr>
          <p:nvPr/>
        </p:nvPicPr>
        <p:blipFill>
          <a:blip r:embed="rId4"/>
          <a:srcRect l="8185" t="65257" b="961"/>
          <a:stretch>
            <a:fillRect/>
          </a:stretch>
        </p:blipFill>
        <p:spPr bwMode="auto">
          <a:xfrm>
            <a:off x="0" y="426720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AutoShape 5"/>
          <p:cNvSpPr>
            <a:spLocks noChangeArrowheads="1"/>
          </p:cNvSpPr>
          <p:nvPr/>
        </p:nvSpPr>
        <p:spPr bwMode="auto">
          <a:xfrm>
            <a:off x="4284663" y="3573463"/>
            <a:ext cx="4464050" cy="609600"/>
          </a:xfrm>
          <a:prstGeom prst="wedgeRectCallout">
            <a:avLst>
              <a:gd name="adj1" fmla="val -16287"/>
              <a:gd name="adj2" fmla="val 1919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Motivation: identifying protein complexes responsible for certain functions in the cell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Modularity (Newman)</a:t>
            </a:r>
            <a:endParaRPr lang="en-US" dirty="0" smtClean="0"/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E7DEAF-228C-48D7-BC1F-6B40150F05AA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1007"/>
            <a:ext cx="8305800" cy="1143000"/>
          </a:xfrm>
        </p:spPr>
        <p:txBody>
          <a:bodyPr/>
          <a:lstStyle/>
          <a:p>
            <a:pPr eaLnBrk="1" hangingPunct="1"/>
            <a:r>
              <a:rPr lang="en-US" smtClean="0"/>
              <a:t>Modularity of a division (Q)</a:t>
            </a:r>
          </a:p>
        </p:txBody>
      </p:sp>
      <p:sp>
        <p:nvSpPr>
          <p:cNvPr id="122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363071-69A4-4688-96E3-3E6733B11069}" type="slidenum">
              <a:rPr lang="en-US"/>
              <a:pPr/>
              <a:t>8</a:t>
            </a:fld>
            <a:endParaRPr lang="en-US"/>
          </a:p>
        </p:txBody>
      </p:sp>
      <p:pic>
        <p:nvPicPr>
          <p:cNvPr id="12292" name="Picture 4" descr="networ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625" y="2349500"/>
            <a:ext cx="348615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50825" y="1484313"/>
            <a:ext cx="89614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Q = #(</a:t>
            </a:r>
            <a:r>
              <a:rPr lang="en-US" sz="2400" dirty="0">
                <a:solidFill>
                  <a:schemeClr val="hlink"/>
                </a:solidFill>
              </a:rPr>
              <a:t>edges within groups</a:t>
            </a:r>
            <a:r>
              <a:rPr lang="en-US" sz="2400" dirty="0"/>
              <a:t>) - E(#(</a:t>
            </a:r>
            <a:r>
              <a:rPr lang="en-US" sz="2400" dirty="0">
                <a:solidFill>
                  <a:srgbClr val="008000"/>
                </a:solidFill>
              </a:rPr>
              <a:t>edges within groups in a </a:t>
            </a:r>
            <a:br>
              <a:rPr lang="en-US" sz="2400" dirty="0">
                <a:solidFill>
                  <a:srgbClr val="008000"/>
                </a:solidFill>
              </a:rPr>
            </a:br>
            <a:r>
              <a:rPr lang="en-US" sz="2400" dirty="0">
                <a:solidFill>
                  <a:srgbClr val="008000"/>
                </a:solidFill>
              </a:rPr>
              <a:t>                                   RANDOM graph with same node degrees</a:t>
            </a:r>
            <a:r>
              <a:rPr lang="en-US" sz="2400" dirty="0"/>
              <a:t>))</a:t>
            </a:r>
            <a:br>
              <a:rPr lang="en-US" sz="2400" dirty="0"/>
            </a:br>
            <a:r>
              <a:rPr lang="en-US" sz="2400" dirty="0">
                <a:solidFill>
                  <a:srgbClr val="CC3300"/>
                </a:solidFill>
              </a:rPr>
              <a:t>Trivial division</a:t>
            </a:r>
            <a:r>
              <a:rPr lang="en-US" sz="2400" dirty="0"/>
              <a:t>: all vertices in one group</a:t>
            </a:r>
            <a:br>
              <a:rPr lang="en-US" sz="2400" dirty="0"/>
            </a:br>
            <a:r>
              <a:rPr lang="en-US" sz="2400" dirty="0"/>
              <a:t>==&gt; Q(trivial division) = 0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H="1" flipV="1">
            <a:off x="6516688" y="5084763"/>
            <a:ext cx="1081087" cy="433387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H="1" flipV="1">
            <a:off x="7596188" y="3500438"/>
            <a:ext cx="215900" cy="1800225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011863" y="5445125"/>
            <a:ext cx="2932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Edges within groups</a:t>
            </a: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V="1">
            <a:off x="8101013" y="4797425"/>
            <a:ext cx="215900" cy="576263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79388" y="3213100"/>
            <a:ext cx="5616575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rgbClr val="CC3300"/>
                </a:solidFill>
              </a:rPr>
              <a:t>k</a:t>
            </a:r>
            <a:r>
              <a:rPr lang="en-US" sz="2400" baseline="-25000" dirty="0" err="1">
                <a:solidFill>
                  <a:srgbClr val="CC3300"/>
                </a:solidFill>
              </a:rPr>
              <a:t>i</a:t>
            </a:r>
            <a:r>
              <a:rPr lang="en-US" sz="2400" dirty="0"/>
              <a:t> = degree of node </a:t>
            </a:r>
            <a:r>
              <a:rPr lang="en-US" sz="2400" dirty="0" err="1"/>
              <a:t>i</a:t>
            </a:r>
            <a:endParaRPr lang="en-US" sz="2400" dirty="0"/>
          </a:p>
          <a:p>
            <a:r>
              <a:rPr lang="en-US" sz="2400" dirty="0">
                <a:solidFill>
                  <a:srgbClr val="CC3300"/>
                </a:solidFill>
              </a:rPr>
              <a:t>M </a:t>
            </a:r>
            <a:r>
              <a:rPr lang="en-US" sz="2400" dirty="0"/>
              <a:t>= </a:t>
            </a:r>
            <a:r>
              <a:rPr lang="en-US" sz="2800" dirty="0">
                <a:sym typeface="Symbol" pitchFamily="18" charset="2"/>
              </a:rPr>
              <a:t></a:t>
            </a:r>
            <a:r>
              <a:rPr lang="en-US" sz="2400" dirty="0" err="1">
                <a:sym typeface="Symbol" pitchFamily="18" charset="2"/>
              </a:rPr>
              <a:t>k</a:t>
            </a:r>
            <a:r>
              <a:rPr lang="en-US" sz="2400" baseline="-25000" dirty="0" err="1">
                <a:sym typeface="Symbol" pitchFamily="18" charset="2"/>
              </a:rPr>
              <a:t>i</a:t>
            </a:r>
            <a:r>
              <a:rPr lang="en-US" sz="2400" dirty="0">
                <a:sym typeface="Symbol" pitchFamily="18" charset="2"/>
              </a:rPr>
              <a:t> = </a:t>
            </a:r>
            <a:r>
              <a:rPr lang="en-US" sz="2400" dirty="0" err="1">
                <a:sym typeface="Symbol" pitchFamily="18" charset="2"/>
              </a:rPr>
              <a:t>2|E</a:t>
            </a:r>
            <a:r>
              <a:rPr lang="en-US" sz="2400" dirty="0">
                <a:sym typeface="Symbol" pitchFamily="18" charset="2"/>
              </a:rPr>
              <a:t>|</a:t>
            </a:r>
          </a:p>
          <a:p>
            <a:r>
              <a:rPr lang="en-US" sz="2400" dirty="0" err="1">
                <a:solidFill>
                  <a:srgbClr val="CC3300"/>
                </a:solidFill>
              </a:rPr>
              <a:t>Aij</a:t>
            </a:r>
            <a:r>
              <a:rPr lang="en-US" sz="2400" dirty="0"/>
              <a:t> = 1 if (</a:t>
            </a:r>
            <a:r>
              <a:rPr lang="en-US" sz="2400" dirty="0" err="1"/>
              <a:t>i,j</a:t>
            </a:r>
            <a:r>
              <a:rPr lang="en-US" sz="2400" dirty="0"/>
              <a:t>)</a:t>
            </a:r>
            <a:r>
              <a:rPr lang="en-US" sz="2400" dirty="0">
                <a:sym typeface="Symbol" pitchFamily="18" charset="2"/>
              </a:rPr>
              <a:t>E,  0 otherwise</a:t>
            </a:r>
            <a:endParaRPr lang="en-US" sz="2400" dirty="0">
              <a:solidFill>
                <a:srgbClr val="CC3300"/>
              </a:solidFill>
              <a:sym typeface="Symbol" pitchFamily="18" charset="2"/>
            </a:endParaRPr>
          </a:p>
          <a:p>
            <a:r>
              <a:rPr lang="en-US" sz="2400" dirty="0" err="1">
                <a:solidFill>
                  <a:srgbClr val="CC3300"/>
                </a:solidFill>
                <a:sym typeface="Symbol" pitchFamily="18" charset="2"/>
              </a:rPr>
              <a:t>Eij</a:t>
            </a:r>
            <a:r>
              <a:rPr lang="en-US" sz="2400" dirty="0">
                <a:solidFill>
                  <a:srgbClr val="CC3300"/>
                </a:solidFill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= expected number of edges between </a:t>
            </a:r>
            <a:r>
              <a:rPr lang="en-US" sz="2400" dirty="0" err="1">
                <a:sym typeface="Symbol" pitchFamily="18" charset="2"/>
              </a:rPr>
              <a:t>i</a:t>
            </a:r>
            <a:r>
              <a:rPr lang="en-US" sz="2400" dirty="0">
                <a:sym typeface="Symbol" pitchFamily="18" charset="2"/>
              </a:rPr>
              <a:t> and j in a random graph with same node degrees.</a:t>
            </a:r>
          </a:p>
          <a:p>
            <a:r>
              <a:rPr lang="en-US" sz="2400" u="sng" dirty="0">
                <a:solidFill>
                  <a:schemeClr val="hlink"/>
                </a:solidFill>
              </a:rPr>
              <a:t>Lemma</a:t>
            </a:r>
            <a:r>
              <a:rPr lang="en-US" sz="2400" dirty="0">
                <a:solidFill>
                  <a:schemeClr val="hlink"/>
                </a:solidFill>
              </a:rPr>
              <a:t>: </a:t>
            </a:r>
            <a:r>
              <a:rPr lang="en-US" sz="2400" dirty="0" err="1">
                <a:solidFill>
                  <a:schemeClr val="hlink"/>
                </a:solidFill>
              </a:rPr>
              <a:t>Eij</a:t>
            </a:r>
            <a:r>
              <a:rPr lang="en-US" sz="2400" dirty="0">
                <a:solidFill>
                  <a:schemeClr val="hlink"/>
                </a:solidFill>
              </a:rPr>
              <a:t>  </a:t>
            </a:r>
            <a:r>
              <a:rPr lang="en-US" sz="2400" dirty="0">
                <a:solidFill>
                  <a:schemeClr val="hlink"/>
                </a:solidFill>
                <a:sym typeface="Symbol" pitchFamily="18" charset="2"/>
              </a:rPr>
              <a:t>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k</a:t>
            </a:r>
            <a:r>
              <a:rPr lang="en-US" sz="2400" baseline="-25000" dirty="0" err="1">
                <a:solidFill>
                  <a:schemeClr val="hlink"/>
                </a:solidFill>
              </a:rPr>
              <a:t>i</a:t>
            </a:r>
            <a:r>
              <a:rPr lang="en-US" sz="2400" dirty="0">
                <a:solidFill>
                  <a:schemeClr val="hlink"/>
                </a:solidFill>
              </a:rPr>
              <a:t>*</a:t>
            </a:r>
            <a:r>
              <a:rPr lang="en-US" sz="2400" dirty="0" err="1">
                <a:solidFill>
                  <a:schemeClr val="hlink"/>
                </a:solidFill>
              </a:rPr>
              <a:t>k</a:t>
            </a:r>
            <a:r>
              <a:rPr lang="en-US" sz="2400" baseline="-25000" dirty="0" err="1">
                <a:solidFill>
                  <a:schemeClr val="hlink"/>
                </a:solidFill>
              </a:rPr>
              <a:t>j</a:t>
            </a:r>
            <a:r>
              <a:rPr lang="en-US" sz="2400" dirty="0">
                <a:solidFill>
                  <a:schemeClr val="hlink"/>
                </a:solidFill>
              </a:rPr>
              <a:t> / M</a:t>
            </a:r>
            <a:endParaRPr lang="en-US" sz="3200" dirty="0">
              <a:solidFill>
                <a:schemeClr val="hlink"/>
              </a:solidFill>
              <a:sym typeface="Symbol" pitchFamily="18" charset="2"/>
            </a:endParaRP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341313" y="6021388"/>
            <a:ext cx="8448675" cy="650875"/>
          </a:xfrm>
          <a:prstGeom prst="rect">
            <a:avLst/>
          </a:prstGeom>
          <a:solidFill>
            <a:srgbClr val="FFFF99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hlink"/>
                </a:solidFill>
              </a:rPr>
              <a:t>Q = </a:t>
            </a:r>
            <a:r>
              <a:rPr lang="en-US" sz="3600">
                <a:solidFill>
                  <a:schemeClr val="hlink"/>
                </a:solidFill>
                <a:sym typeface="Symbol" pitchFamily="18" charset="2"/>
              </a:rPr>
              <a:t>(Aij - ki*kj/M | i,j in the same group)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  <p:bldP spid="143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960E6-EEA6-4014-8684-A2B54CB89E1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8340" y="2447498"/>
            <a:ext cx="53784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42197" y="4339988"/>
            <a:ext cx="6564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Are two definitions of modularity equivalent ?</a:t>
            </a:r>
            <a:endParaRPr lang="en-US" sz="2800" b="1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|0|0.3|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|0|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|0|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1|1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|0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.2|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.6|0|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2749</TotalTime>
  <Words>1688</Words>
  <Application>Microsoft Office PowerPoint</Application>
  <PresentationFormat>On-screen Show (4:3)</PresentationFormat>
  <Paragraphs>366</Paragraphs>
  <Slides>51</Slides>
  <Notes>49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Flow</vt:lpstr>
      <vt:lpstr>Equation</vt:lpstr>
      <vt:lpstr>Modularity and Community Structure in Networks*</vt:lpstr>
      <vt:lpstr>Networks</vt:lpstr>
      <vt:lpstr>Protein-protein Interaction Networks</vt:lpstr>
      <vt:lpstr>Communities (clusters) in a network</vt:lpstr>
      <vt:lpstr>Searching for communities in a network</vt:lpstr>
      <vt:lpstr>Distilling Modules from Networks</vt:lpstr>
      <vt:lpstr>Modularity (Newman)</vt:lpstr>
      <vt:lpstr>Modularity of a division (Q)</vt:lpstr>
      <vt:lpstr>Modularity</vt:lpstr>
      <vt:lpstr>Methods to Optimize Q</vt:lpstr>
      <vt:lpstr>Important features of Newman's clustering algorithm</vt:lpstr>
      <vt:lpstr>Algorithm 1: Division into two groups (1)</vt:lpstr>
      <vt:lpstr>Algorithm 1: Division into two groups (2)</vt:lpstr>
      <vt:lpstr>Modularity matrix: example</vt:lpstr>
      <vt:lpstr>Algorithm 1: Division into two groups (3)</vt:lpstr>
      <vt:lpstr>Slide 16</vt:lpstr>
      <vt:lpstr>Example: a 2-division of a social network</vt:lpstr>
      <vt:lpstr>Dividing into more than 2 (1)</vt:lpstr>
      <vt:lpstr>Dividing into more than 2 (2)</vt:lpstr>
      <vt:lpstr>Dividing into more than 2 (3)</vt:lpstr>
      <vt:lpstr>Generalized modularity matrix: example</vt:lpstr>
      <vt:lpstr>Slide 22</vt:lpstr>
      <vt:lpstr>Slide 23</vt:lpstr>
      <vt:lpstr>Further techniques for modularity maximization</vt:lpstr>
      <vt:lpstr>A heuristic for 2-division</vt:lpstr>
      <vt:lpstr>Slide 26</vt:lpstr>
      <vt:lpstr>Algorithm 4 -cont.</vt:lpstr>
      <vt:lpstr>Finding the leading eigen-pair</vt:lpstr>
      <vt:lpstr>The Power Method (1)</vt:lpstr>
      <vt:lpstr>The Power Method (2)</vt:lpstr>
      <vt:lpstr>Power Method (3)</vt:lpstr>
      <vt:lpstr>Power method - Example</vt:lpstr>
      <vt:lpstr>Power method –  convergence condition</vt:lpstr>
      <vt:lpstr>Finding the leading eigenpair using matrix shifting</vt:lpstr>
      <vt:lpstr>Implementation</vt:lpstr>
      <vt:lpstr>Checking "positiveness" </vt:lpstr>
      <vt:lpstr>Efficient multiplications in the (extended) modularity matrix:  O(n) instead O(n2)</vt:lpstr>
      <vt:lpstr>sparse_matrix_arr</vt:lpstr>
      <vt:lpstr>Fast score computations</vt:lpstr>
      <vt:lpstr>Project specifications</vt:lpstr>
      <vt:lpstr>programs</vt:lpstr>
      <vt:lpstr>Implementation process</vt:lpstr>
      <vt:lpstr>Analyzing clusters in yeast and fly protein-protein interaction networks</vt:lpstr>
      <vt:lpstr>Cytoscape, BiNGO</vt:lpstr>
      <vt:lpstr>BiNGO output (GO = Gene Ontology)</vt:lpstr>
      <vt:lpstr>Visualization with cytoscape</vt:lpstr>
      <vt:lpstr>How is the project checked?</vt:lpstr>
      <vt:lpstr>A simple data structure for maintaining a division</vt:lpstr>
      <vt:lpstr>Maintaining the generalized modularity matrix</vt:lpstr>
      <vt:lpstr>Suggestion for modules</vt:lpstr>
      <vt:lpstr>Good luck!</vt:lpstr>
    </vt:vector>
  </TitlesOfParts>
  <Company>Flato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Modularity and Community Structure in Networks</dc:title>
  <dc:creator>Flato</dc:creator>
  <cp:lastModifiedBy>Thang</cp:lastModifiedBy>
  <cp:revision>189</cp:revision>
  <dcterms:created xsi:type="dcterms:W3CDTF">2008-02-24T11:58:15Z</dcterms:created>
  <dcterms:modified xsi:type="dcterms:W3CDTF">2009-02-19T14:29:53Z</dcterms:modified>
</cp:coreProperties>
</file>