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3BF7F6C-3BFB-43BD-845A-BD11C685C1DA}" type="datetimeFigureOut">
              <a:rPr lang="en-US" smtClean="0"/>
              <a:t>2/12/2009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7994FF8-2551-4C2D-8E73-47CC1441753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62200"/>
            <a:ext cx="7406640" cy="147218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Decomposition of overlapping protein complexes: A graph</a:t>
            </a:r>
            <a:br>
              <a:rPr lang="en-US" b="1" dirty="0" smtClean="0"/>
            </a:br>
            <a:r>
              <a:rPr lang="en-US" b="1" dirty="0" smtClean="0"/>
              <a:t>theoretical method for analyzing static and dynamic </a:t>
            </a:r>
            <a:r>
              <a:rPr lang="en-US" b="1" dirty="0" smtClean="0"/>
              <a:t>protein associations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267200"/>
            <a:ext cx="7406640" cy="1752600"/>
          </a:xfrm>
        </p:spPr>
        <p:txBody>
          <a:bodyPr>
            <a:normAutofit/>
          </a:bodyPr>
          <a:lstStyle/>
          <a:p>
            <a:r>
              <a:rPr lang="en-US" b="1" dirty="0" smtClean="0"/>
              <a:t>Algorithms for Molecular </a:t>
            </a:r>
            <a:r>
              <a:rPr lang="en-US" b="1" dirty="0" smtClean="0"/>
              <a:t>Biology, 2006</a:t>
            </a:r>
          </a:p>
          <a:p>
            <a:r>
              <a:rPr lang="en-US" dirty="0" smtClean="0"/>
              <a:t>Team 1</a:t>
            </a:r>
          </a:p>
          <a:p>
            <a:r>
              <a:rPr lang="en-US" dirty="0" smtClean="0"/>
              <a:t>Presenter: </a:t>
            </a:r>
            <a:r>
              <a:rPr lang="en-US" dirty="0" err="1" smtClean="0"/>
              <a:t>Ferhat</a:t>
            </a:r>
            <a:r>
              <a:rPr lang="en-US" dirty="0" smtClean="0"/>
              <a:t> Ay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Edge Addition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219200"/>
            <a:ext cx="4665663" cy="302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4876800"/>
            <a:ext cx="30421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84291" y="4942267"/>
            <a:ext cx="3448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Reduction to Minimum Vertex Cover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524000"/>
            <a:ext cx="375285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it works?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Algorithm </a:t>
            </a:r>
            <a:r>
              <a:rPr lang="en-US" sz="2400" dirty="0" smtClean="0"/>
              <a:t>is not guaranteed to produce </a:t>
            </a:r>
            <a:r>
              <a:rPr lang="en-US" sz="2400" dirty="0" smtClean="0"/>
              <a:t>the Tree </a:t>
            </a:r>
            <a:r>
              <a:rPr lang="en-US" sz="2400" dirty="0" smtClean="0"/>
              <a:t>of Complexes </a:t>
            </a:r>
            <a:r>
              <a:rPr lang="en-US" sz="2400" dirty="0" smtClean="0"/>
              <a:t>representation. </a:t>
            </a:r>
          </a:p>
          <a:p>
            <a:endParaRPr lang="en-US" sz="2400" dirty="0" smtClean="0"/>
          </a:p>
          <a:p>
            <a:r>
              <a:rPr lang="en-US" sz="2400" dirty="0" smtClean="0"/>
              <a:t>Conjectured that the </a:t>
            </a:r>
            <a:r>
              <a:rPr lang="en-US" sz="2400" dirty="0" smtClean="0"/>
              <a:t>algorithm will succeed for </a:t>
            </a:r>
            <a:r>
              <a:rPr lang="en-US" sz="2400" dirty="0" err="1" smtClean="0"/>
              <a:t>chordal</a:t>
            </a:r>
            <a:r>
              <a:rPr lang="en-US" sz="2400" dirty="0" smtClean="0"/>
              <a:t> graphs and </a:t>
            </a:r>
            <a:r>
              <a:rPr lang="en-US" sz="2400" dirty="0" err="1" smtClean="0"/>
              <a:t>cographs</a:t>
            </a:r>
            <a:r>
              <a:rPr lang="en-US" sz="2400" dirty="0" smtClean="0"/>
              <a:t>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Applicable to PPI networks that </a:t>
            </a:r>
            <a:r>
              <a:rPr lang="en-US" sz="2400" dirty="0" smtClean="0"/>
              <a:t>do not contain long (longer than four node) </a:t>
            </a:r>
            <a:r>
              <a:rPr lang="en-US" sz="2400" dirty="0" err="1" smtClean="0"/>
              <a:t>chordless</a:t>
            </a:r>
            <a:r>
              <a:rPr lang="en-US" sz="2400" dirty="0" smtClean="0"/>
              <a:t> cycles</a:t>
            </a:r>
            <a:r>
              <a:rPr lang="en-US" sz="2400" dirty="0" smtClean="0"/>
              <a:t>. 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Not appropriate for analyzing large PPI networks with long cycles.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714488" cy="4800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A new method delineating  functional groups and representing  their </a:t>
            </a:r>
            <a:r>
              <a:rPr lang="en-US" sz="2600" b="1" dirty="0" smtClean="0">
                <a:solidFill>
                  <a:schemeClr val="tx2"/>
                </a:solidFill>
              </a:rPr>
              <a:t>overlaps</a:t>
            </a: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Each functional group is represented as a Boolean </a:t>
            </a:r>
            <a:r>
              <a:rPr lang="en-US" sz="2600" b="1" dirty="0" smtClean="0">
                <a:solidFill>
                  <a:schemeClr val="tx2"/>
                </a:solidFill>
              </a:rPr>
              <a:t>expression</a:t>
            </a: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If functional groups represent dynamically changing protein associations, the method can suggest a possible order  of these dynamic changes 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For static functional groups it provides compact tree representation of overlaps between such </a:t>
            </a:r>
            <a:r>
              <a:rPr lang="en-US" sz="2600" b="1" dirty="0" smtClean="0">
                <a:solidFill>
                  <a:schemeClr val="tx2"/>
                </a:solidFill>
              </a:rPr>
              <a:t>groups</a:t>
            </a: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Can be used for predicting protein-protein interactions and  putative associations and pathways </a:t>
            </a: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sz="2600" b="1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600" b="1" dirty="0" smtClean="0">
                <a:solidFill>
                  <a:schemeClr val="tx2"/>
                </a:solidFill>
              </a:rPr>
              <a:t>Uses </a:t>
            </a:r>
            <a:r>
              <a:rPr lang="en-US" sz="2600" b="1" dirty="0" err="1" smtClean="0">
                <a:solidFill>
                  <a:schemeClr val="tx2"/>
                </a:solidFill>
              </a:rPr>
              <a:t>chordal</a:t>
            </a:r>
            <a:r>
              <a:rPr lang="en-US" sz="2600" b="1" dirty="0" smtClean="0">
                <a:solidFill>
                  <a:schemeClr val="tx2"/>
                </a:solidFill>
              </a:rPr>
              <a:t> graph theory and </a:t>
            </a:r>
            <a:r>
              <a:rPr lang="en-US" sz="2600" b="1" dirty="0" err="1" smtClean="0">
                <a:solidFill>
                  <a:schemeClr val="tx2"/>
                </a:solidFill>
              </a:rPr>
              <a:t>cograph</a:t>
            </a:r>
            <a:r>
              <a:rPr lang="en-US" sz="2600" b="1" dirty="0" smtClean="0">
                <a:solidFill>
                  <a:schemeClr val="tx2"/>
                </a:solidFill>
              </a:rPr>
              <a:t> theory to build new graph-theoretical results.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in PPI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functional group </a:t>
            </a:r>
            <a:r>
              <a:rPr lang="en-US" dirty="0" smtClean="0"/>
              <a:t>is either a maximal clique </a:t>
            </a:r>
            <a:r>
              <a:rPr lang="en-US" dirty="0" smtClean="0"/>
              <a:t>or </a:t>
            </a:r>
            <a:r>
              <a:rPr lang="en-US" dirty="0" smtClean="0"/>
              <a:t>a set of </a:t>
            </a:r>
            <a:r>
              <a:rPr lang="en-US" dirty="0" smtClean="0"/>
              <a:t>alternative variants </a:t>
            </a:r>
            <a:r>
              <a:rPr lang="en-US" dirty="0" smtClean="0"/>
              <a:t>of such complexes/cliques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functional </a:t>
            </a:r>
            <a:r>
              <a:rPr lang="en-US" dirty="0" smtClean="0">
                <a:solidFill>
                  <a:srgbClr val="FF0000"/>
                </a:solidFill>
              </a:rPr>
              <a:t>module </a:t>
            </a:r>
            <a:r>
              <a:rPr lang="en-US" dirty="0" smtClean="0"/>
              <a:t>is </a:t>
            </a:r>
            <a:r>
              <a:rPr lang="en-US" dirty="0" smtClean="0"/>
              <a:t>a union of</a:t>
            </a:r>
          </a:p>
          <a:p>
            <a:pPr>
              <a:buNone/>
            </a:pPr>
            <a:r>
              <a:rPr lang="en-US" dirty="0" smtClean="0"/>
              <a:t>overlapping </a:t>
            </a:r>
            <a:r>
              <a:rPr lang="en-US" i="1" dirty="0" smtClean="0"/>
              <a:t>functional groups.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4572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Clique trees can be constructed only for </a:t>
            </a:r>
            <a:r>
              <a:rPr lang="en-US" dirty="0" err="1" smtClean="0"/>
              <a:t>chordal</a:t>
            </a:r>
            <a:r>
              <a:rPr lang="en-US" dirty="0" smtClean="0"/>
              <a:t> graphs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8080" cy="4800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Chord </a:t>
            </a:r>
            <a:r>
              <a:rPr lang="en-US" b="1" dirty="0" smtClean="0">
                <a:latin typeface="Times New Roman" pitchFamily="18" charset="0"/>
              </a:rPr>
              <a:t> = an edge connecting two non-consecutive nodes of a </a:t>
            </a:r>
            <a:r>
              <a:rPr lang="en-US" b="1" dirty="0" smtClean="0">
                <a:latin typeface="Times New Roman" pitchFamily="18" charset="0"/>
              </a:rPr>
              <a:t>cycle</a:t>
            </a:r>
          </a:p>
          <a:p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</a:rPr>
              <a:t>Chordal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</a:rPr>
              <a:t> graph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 – </a:t>
            </a:r>
            <a:r>
              <a:rPr lang="en-US" b="1" dirty="0" smtClean="0">
                <a:latin typeface="Times New Roman" pitchFamily="18" charset="0"/>
              </a:rPr>
              <a:t>every cycle of length at least four has a chord</a:t>
            </a:r>
            <a:r>
              <a:rPr lang="en-US" b="1" dirty="0" smtClean="0">
                <a:latin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Every </a:t>
            </a:r>
            <a:r>
              <a:rPr lang="en-US" dirty="0" err="1" smtClean="0"/>
              <a:t>chordal</a:t>
            </a:r>
            <a:r>
              <a:rPr lang="en-US" dirty="0" smtClean="0"/>
              <a:t> </a:t>
            </a:r>
            <a:r>
              <a:rPr lang="en-US" dirty="0" smtClean="0"/>
              <a:t>graph has </a:t>
            </a:r>
            <a:r>
              <a:rPr lang="en-US" dirty="0" smtClean="0"/>
              <a:t>a corresponding </a:t>
            </a:r>
            <a:r>
              <a:rPr lang="en-US" i="1" dirty="0" smtClean="0"/>
              <a:t>clique tree </a:t>
            </a:r>
            <a:r>
              <a:rPr lang="en-US" i="1" dirty="0" smtClean="0"/>
              <a:t>representation.</a:t>
            </a:r>
            <a:endParaRPr 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Naïve representation VS </a:t>
            </a:r>
            <a:br>
              <a:rPr lang="en-US" dirty="0" smtClean="0"/>
            </a:br>
            <a:r>
              <a:rPr lang="en-US" dirty="0" smtClean="0"/>
              <a:t>Tree of Complexes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protein in which complex interacts with each other?</a:t>
            </a:r>
          </a:p>
          <a:p>
            <a:r>
              <a:rPr lang="en-US" dirty="0" smtClean="0"/>
              <a:t>Dynamics of the interactions</a:t>
            </a:r>
          </a:p>
          <a:p>
            <a:r>
              <a:rPr lang="en-US" dirty="0" smtClean="0"/>
              <a:t>How to identify functional groups?</a:t>
            </a:r>
          </a:p>
          <a:p>
            <a:r>
              <a:rPr lang="en-US" dirty="0" smtClean="0"/>
              <a:t>A set of maximum cliques containing a node are connected?</a:t>
            </a:r>
          </a:p>
          <a:p>
            <a:r>
              <a:rPr lang="en-US" dirty="0" smtClean="0"/>
              <a:t>Size of overlap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0"/>
            <a:ext cx="7600950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5410200"/>
            <a:ext cx="733425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Complex Overlap </a:t>
            </a:r>
            <a:r>
              <a:rPr lang="en-US" b="1" dirty="0" smtClean="0"/>
              <a:t>Decomposition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24000"/>
            <a:ext cx="72009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functional groups by Boolean expressions </a:t>
            </a:r>
            <a:endParaRPr lang="en-US" dirty="0"/>
          </a:p>
        </p:txBody>
      </p:sp>
      <p:grpSp>
        <p:nvGrpSpPr>
          <p:cNvPr id="46" name="Group 69"/>
          <p:cNvGrpSpPr>
            <a:grpSpLocks/>
          </p:cNvGrpSpPr>
          <p:nvPr/>
        </p:nvGrpSpPr>
        <p:grpSpPr bwMode="auto">
          <a:xfrm>
            <a:off x="990600" y="1752600"/>
            <a:ext cx="3265487" cy="1973263"/>
            <a:chOff x="868" y="3077"/>
            <a:chExt cx="2057" cy="1243"/>
          </a:xfrm>
        </p:grpSpPr>
        <p:sp>
          <p:nvSpPr>
            <p:cNvPr id="47" name="AutoShape 5"/>
            <p:cNvSpPr>
              <a:spLocks noChangeArrowheads="1"/>
            </p:cNvSpPr>
            <p:nvPr/>
          </p:nvSpPr>
          <p:spPr bwMode="auto">
            <a:xfrm>
              <a:off x="868" y="3077"/>
              <a:ext cx="2057" cy="1243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1288" y="3324"/>
              <a:ext cx="55" cy="6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1306" y="3360"/>
              <a:ext cx="403" cy="33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 flipH="1">
              <a:off x="1316" y="3626"/>
              <a:ext cx="374" cy="3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5"/>
            <p:cNvSpPr>
              <a:spLocks noChangeShapeType="1"/>
            </p:cNvSpPr>
            <p:nvPr/>
          </p:nvSpPr>
          <p:spPr bwMode="auto">
            <a:xfrm>
              <a:off x="2212" y="3653"/>
              <a:ext cx="365" cy="1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Oval 6"/>
            <p:cNvSpPr>
              <a:spLocks noChangeArrowheads="1"/>
            </p:cNvSpPr>
            <p:nvPr/>
          </p:nvSpPr>
          <p:spPr bwMode="auto">
            <a:xfrm>
              <a:off x="1224" y="3251"/>
              <a:ext cx="174" cy="183"/>
            </a:xfrm>
            <a:prstGeom prst="ellipse">
              <a:avLst/>
            </a:prstGeom>
            <a:solidFill>
              <a:srgbClr val="CC33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3" name="Oval 7"/>
            <p:cNvSpPr>
              <a:spLocks noChangeArrowheads="1"/>
            </p:cNvSpPr>
            <p:nvPr/>
          </p:nvSpPr>
          <p:spPr bwMode="auto">
            <a:xfrm>
              <a:off x="1603" y="3530"/>
              <a:ext cx="174" cy="183"/>
            </a:xfrm>
            <a:prstGeom prst="ellipse">
              <a:avLst/>
            </a:prstGeom>
            <a:solidFill>
              <a:srgbClr val="CC33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Oval 8"/>
            <p:cNvSpPr>
              <a:spLocks noChangeArrowheads="1"/>
            </p:cNvSpPr>
            <p:nvPr/>
          </p:nvSpPr>
          <p:spPr bwMode="auto">
            <a:xfrm>
              <a:off x="1251" y="3781"/>
              <a:ext cx="174" cy="183"/>
            </a:xfrm>
            <a:prstGeom prst="ellipse">
              <a:avLst/>
            </a:prstGeom>
            <a:solidFill>
              <a:srgbClr val="CC33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Oval 9"/>
            <p:cNvSpPr>
              <a:spLocks noChangeArrowheads="1"/>
            </p:cNvSpPr>
            <p:nvPr/>
          </p:nvSpPr>
          <p:spPr bwMode="auto">
            <a:xfrm>
              <a:off x="2117" y="3549"/>
              <a:ext cx="174" cy="183"/>
            </a:xfrm>
            <a:prstGeom prst="ellipse">
              <a:avLst/>
            </a:prstGeom>
            <a:solidFill>
              <a:srgbClr val="CC33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Oval 10"/>
            <p:cNvSpPr>
              <a:spLocks noChangeArrowheads="1"/>
            </p:cNvSpPr>
            <p:nvPr/>
          </p:nvSpPr>
          <p:spPr bwMode="auto">
            <a:xfrm>
              <a:off x="2505" y="3563"/>
              <a:ext cx="174" cy="183"/>
            </a:xfrm>
            <a:prstGeom prst="ellipse">
              <a:avLst/>
            </a:prstGeom>
            <a:solidFill>
              <a:srgbClr val="CC33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20"/>
            <p:cNvSpPr txBox="1">
              <a:spLocks noChangeArrowheads="1"/>
            </p:cNvSpPr>
            <p:nvPr/>
          </p:nvSpPr>
          <p:spPr bwMode="auto">
            <a:xfrm>
              <a:off x="1193" y="3987"/>
              <a:ext cx="212" cy="231"/>
            </a:xfrm>
            <a:prstGeom prst="rect">
              <a:avLst/>
            </a:prstGeom>
            <a:solidFill>
              <a:srgbClr val="FF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58" name="Text Box 21"/>
            <p:cNvSpPr txBox="1">
              <a:spLocks noChangeArrowheads="1"/>
            </p:cNvSpPr>
            <p:nvPr/>
          </p:nvSpPr>
          <p:spPr bwMode="auto">
            <a:xfrm>
              <a:off x="1948" y="3361"/>
              <a:ext cx="220" cy="231"/>
            </a:xfrm>
            <a:prstGeom prst="rect">
              <a:avLst/>
            </a:prstGeom>
            <a:solidFill>
              <a:srgbClr val="FF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59" name="Text Box 22"/>
            <p:cNvSpPr txBox="1">
              <a:spLocks noChangeArrowheads="1"/>
            </p:cNvSpPr>
            <p:nvPr/>
          </p:nvSpPr>
          <p:spPr bwMode="auto">
            <a:xfrm>
              <a:off x="983" y="3173"/>
              <a:ext cx="212" cy="231"/>
            </a:xfrm>
            <a:prstGeom prst="rect">
              <a:avLst/>
            </a:prstGeom>
            <a:solidFill>
              <a:srgbClr val="FF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60" name="Text Box 23"/>
            <p:cNvSpPr txBox="1">
              <a:spLocks noChangeArrowheads="1"/>
            </p:cNvSpPr>
            <p:nvPr/>
          </p:nvSpPr>
          <p:spPr bwMode="auto">
            <a:xfrm>
              <a:off x="1591" y="3279"/>
              <a:ext cx="357" cy="231"/>
            </a:xfrm>
            <a:prstGeom prst="rect">
              <a:avLst/>
            </a:prstGeom>
            <a:solidFill>
              <a:srgbClr val="FF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61" name="Text Box 24"/>
            <p:cNvSpPr txBox="1">
              <a:spLocks noChangeArrowheads="1"/>
            </p:cNvSpPr>
            <p:nvPr/>
          </p:nvSpPr>
          <p:spPr bwMode="auto">
            <a:xfrm>
              <a:off x="2674" y="3493"/>
              <a:ext cx="212" cy="231"/>
            </a:xfrm>
            <a:prstGeom prst="rect">
              <a:avLst/>
            </a:prstGeom>
            <a:solidFill>
              <a:srgbClr val="FFCC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E</a:t>
              </a:r>
            </a:p>
          </p:txBody>
        </p:sp>
      </p:grpSp>
      <p:grpSp>
        <p:nvGrpSpPr>
          <p:cNvPr id="62" name="Group 33"/>
          <p:cNvGrpSpPr>
            <a:grpSpLocks/>
          </p:cNvGrpSpPr>
          <p:nvPr/>
        </p:nvGrpSpPr>
        <p:grpSpPr bwMode="auto">
          <a:xfrm>
            <a:off x="4876800" y="1905000"/>
            <a:ext cx="3105151" cy="914400"/>
            <a:chOff x="3200" y="2954"/>
            <a:chExt cx="1956" cy="576"/>
          </a:xfrm>
        </p:grpSpPr>
        <p:sp>
          <p:nvSpPr>
            <p:cNvPr id="63" name="AutoShape 25"/>
            <p:cNvSpPr>
              <a:spLocks noChangeArrowheads="1"/>
            </p:cNvSpPr>
            <p:nvPr/>
          </p:nvSpPr>
          <p:spPr bwMode="auto">
            <a:xfrm>
              <a:off x="3200" y="2954"/>
              <a:ext cx="1956" cy="576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b="1">
                  <a:solidFill>
                    <a:schemeClr val="bg1"/>
                  </a:solidFill>
                </a:rPr>
                <a:t>(A     B     C) v (D    E)</a:t>
              </a:r>
            </a:p>
          </p:txBody>
        </p:sp>
        <p:sp>
          <p:nvSpPr>
            <p:cNvPr id="64" name="Text Box 29"/>
            <p:cNvSpPr txBox="1">
              <a:spLocks noChangeArrowheads="1"/>
            </p:cNvSpPr>
            <p:nvPr/>
          </p:nvSpPr>
          <p:spPr bwMode="auto">
            <a:xfrm rot="10800000">
              <a:off x="3274" y="3162"/>
              <a:ext cx="612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</a:rPr>
                <a:t> </a:t>
              </a:r>
              <a:r>
                <a:rPr lang="en-US" sz="1600" b="1" dirty="0" smtClean="0">
                  <a:solidFill>
                    <a:schemeClr val="bg1"/>
                  </a:solidFill>
                </a:rPr>
                <a:t>V </a:t>
              </a:r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65" name="Text Box 30"/>
            <p:cNvSpPr txBox="1">
              <a:spLocks noChangeArrowheads="1"/>
            </p:cNvSpPr>
            <p:nvPr/>
          </p:nvSpPr>
          <p:spPr bwMode="auto">
            <a:xfrm rot="10800000">
              <a:off x="3572" y="3148"/>
              <a:ext cx="612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 V </a:t>
              </a:r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 rot="10800000">
              <a:off x="4181" y="3144"/>
              <a:ext cx="612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 V </a:t>
              </a:r>
            </a:p>
          </p:txBody>
        </p:sp>
      </p:grpSp>
      <p:sp>
        <p:nvSpPr>
          <p:cNvPr id="67" name="Rectangle 66"/>
          <p:cNvSpPr/>
          <p:nvPr/>
        </p:nvSpPr>
        <p:spPr>
          <a:xfrm>
            <a:off x="1143000" y="3886200"/>
            <a:ext cx="7315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Cographs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: Graphs which can be represented by Boolean expressions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74" name="Line 10"/>
          <p:cNvSpPr>
            <a:spLocks noChangeShapeType="1"/>
          </p:cNvSpPr>
          <p:nvPr/>
        </p:nvSpPr>
        <p:spPr bwMode="auto">
          <a:xfrm flipV="1">
            <a:off x="3082925" y="5540375"/>
            <a:ext cx="3570287" cy="14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Oval 6"/>
          <p:cNvSpPr>
            <a:spLocks noChangeArrowheads="1"/>
          </p:cNvSpPr>
          <p:nvPr/>
        </p:nvSpPr>
        <p:spPr bwMode="auto">
          <a:xfrm>
            <a:off x="2822575" y="5294313"/>
            <a:ext cx="508000" cy="5524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Oval 7"/>
          <p:cNvSpPr>
            <a:spLocks noChangeArrowheads="1"/>
          </p:cNvSpPr>
          <p:nvPr/>
        </p:nvSpPr>
        <p:spPr bwMode="auto">
          <a:xfrm>
            <a:off x="3962400" y="5257800"/>
            <a:ext cx="508000" cy="5524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Oval 8"/>
          <p:cNvSpPr>
            <a:spLocks noChangeArrowheads="1"/>
          </p:cNvSpPr>
          <p:nvPr/>
        </p:nvSpPr>
        <p:spPr bwMode="auto">
          <a:xfrm>
            <a:off x="5187950" y="5280025"/>
            <a:ext cx="508000" cy="5524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Oval 9"/>
          <p:cNvSpPr>
            <a:spLocks noChangeArrowheads="1"/>
          </p:cNvSpPr>
          <p:nvPr/>
        </p:nvSpPr>
        <p:spPr bwMode="auto">
          <a:xfrm>
            <a:off x="6399212" y="5229225"/>
            <a:ext cx="508000" cy="5524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 Box 11"/>
          <p:cNvSpPr txBox="1">
            <a:spLocks noChangeArrowheads="1"/>
          </p:cNvSpPr>
          <p:nvPr/>
        </p:nvSpPr>
        <p:spPr bwMode="auto">
          <a:xfrm>
            <a:off x="1887537" y="5089525"/>
            <a:ext cx="5556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/>
              <a:t>P</a:t>
            </a:r>
            <a:r>
              <a:rPr lang="en-US" sz="2800" b="1" baseline="-25000"/>
              <a:t>4</a:t>
            </a:r>
          </a:p>
        </p:txBody>
      </p:sp>
      <p:sp>
        <p:nvSpPr>
          <p:cNvPr id="86" name="AutoShape 14"/>
          <p:cNvSpPr>
            <a:spLocks noChangeArrowheads="1"/>
          </p:cNvSpPr>
          <p:nvPr/>
        </p:nvSpPr>
        <p:spPr bwMode="auto">
          <a:xfrm>
            <a:off x="4495800" y="5257800"/>
            <a:ext cx="762000" cy="533400"/>
          </a:xfrm>
          <a:custGeom>
            <a:avLst/>
            <a:gdLst>
              <a:gd name="G0" fmla="+- 2700 0 0"/>
              <a:gd name="G1" fmla="*/ G0 2 1"/>
              <a:gd name="G2" fmla="+- 21600 0 G1"/>
              <a:gd name="G3" fmla="*/ G2 G2 1"/>
              <a:gd name="G4" fmla="*/ G0 G0 1"/>
              <a:gd name="G5" fmla="+- G3 0 G4"/>
              <a:gd name="G6" fmla="*/ G5 1 8"/>
              <a:gd name="G7" fmla="sqrt G6"/>
              <a:gd name="G8" fmla="*/ G4 1 8"/>
              <a:gd name="G9" fmla="sqrt G8"/>
              <a:gd name="G10" fmla="+- G7 G9 0"/>
              <a:gd name="G11" fmla="+- G7 0 G9"/>
              <a:gd name="G12" fmla="+- G10 10800 0"/>
              <a:gd name="G13" fmla="+- 10800 0 G10"/>
              <a:gd name="G14" fmla="+- G11 10800 0"/>
              <a:gd name="G15" fmla="+- 10800 0 G11"/>
              <a:gd name="G16" fmla="+- 21600 0 G0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"/>
            <a:ext cx="831372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414" y="0"/>
            <a:ext cx="8777586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318</Words>
  <Application>Microsoft Office PowerPoint</Application>
  <PresentationFormat>On-screen Show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Decomposition of overlapping protein complexes: A graph theoretical method for analyzing static and dynamic protein associations</vt:lpstr>
      <vt:lpstr>Function in PPI networks</vt:lpstr>
      <vt:lpstr>Clique trees can be constructed only for chordal graphs </vt:lpstr>
      <vt:lpstr>Naïve representation VS  Tree of Complexes Representation</vt:lpstr>
      <vt:lpstr>Slide 5</vt:lpstr>
      <vt:lpstr>Complex Overlap Decomposition</vt:lpstr>
      <vt:lpstr>Representing functional groups by Boolean expressions </vt:lpstr>
      <vt:lpstr>Slide 8</vt:lpstr>
      <vt:lpstr>Slide 9</vt:lpstr>
      <vt:lpstr>Edge Addition</vt:lpstr>
      <vt:lpstr>Reduction to Minimum Vertex Cover</vt:lpstr>
      <vt:lpstr>When it works?</vt:lpstr>
      <vt:lpstr>Summary</vt:lpstr>
    </vt:vector>
  </TitlesOfParts>
  <Company>UF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Decomposition of overlapping protein complexes: A graph theoretical method for analyzing static and dynamic protein associations</dc:title>
  <dc:creator>ferhat</dc:creator>
  <cp:lastModifiedBy>ferhat</cp:lastModifiedBy>
  <cp:revision>13</cp:revision>
  <dcterms:created xsi:type="dcterms:W3CDTF">2009-02-12T15:59:15Z</dcterms:created>
  <dcterms:modified xsi:type="dcterms:W3CDTF">2009-02-12T16:32:51Z</dcterms:modified>
</cp:coreProperties>
</file>