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3"/>
  </p:notesMasterIdLst>
  <p:sldIdLst>
    <p:sldId id="256" r:id="rId2"/>
    <p:sldId id="270" r:id="rId3"/>
    <p:sldId id="269" r:id="rId4"/>
    <p:sldId id="271" r:id="rId5"/>
    <p:sldId id="272" r:id="rId6"/>
    <p:sldId id="275" r:id="rId7"/>
    <p:sldId id="273" r:id="rId8"/>
    <p:sldId id="274" r:id="rId9"/>
    <p:sldId id="276" r:id="rId10"/>
    <p:sldId id="277"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85100" autoAdjust="0"/>
  </p:normalViewPr>
  <p:slideViewPr>
    <p:cSldViewPr>
      <p:cViewPr varScale="1">
        <p:scale>
          <a:sx n="110" d="100"/>
          <a:sy n="110" d="100"/>
        </p:scale>
        <p:origin x="-1566"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AF93A68-6902-4122-BACD-E2F5C3F9BF08}" type="datetimeFigureOut">
              <a:rPr lang="en-US" smtClean="0"/>
              <a:pPr/>
              <a:t>2/16/2009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C5AC3A3-23C6-4464-B2CF-DCAF4E9D612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Metastasis</a:t>
            </a:r>
            <a:r>
              <a:rPr lang="en-US" dirty="0" smtClean="0"/>
              <a:t> is an event associated with a poor prognosis in cancer patients</a:t>
            </a:r>
          </a:p>
          <a:p>
            <a:endParaRPr lang="en-US" dirty="0" smtClean="0"/>
          </a:p>
          <a:p>
            <a:r>
              <a:rPr lang="en-US" dirty="0" smtClean="0"/>
              <a:t>Upon reaching metastasis, cancer cells develop the ability to break away from the primary </a:t>
            </a:r>
            <a:r>
              <a:rPr lang="en-US" dirty="0" err="1" smtClean="0"/>
              <a:t>tumour</a:t>
            </a:r>
            <a:r>
              <a:rPr lang="en-US" dirty="0" smtClean="0"/>
              <a:t> and move to different organs, making the cancer more difficult to treat.</a:t>
            </a:r>
          </a:p>
          <a:p>
            <a:endParaRPr lang="en-US" dirty="0" smtClean="0"/>
          </a:p>
          <a:p>
            <a:r>
              <a:rPr lang="en-US" dirty="0" err="1" smtClean="0"/>
              <a:t>Metastasising</a:t>
            </a:r>
            <a:r>
              <a:rPr lang="en-US" dirty="0" smtClean="0"/>
              <a:t> cancer cells acquire properties, such as increased motility and invasiveness. </a:t>
            </a:r>
          </a:p>
          <a:p>
            <a:endParaRPr lang="en-US" dirty="0" smtClean="0"/>
          </a:p>
          <a:p>
            <a:r>
              <a:rPr lang="en-US" dirty="0" smtClean="0"/>
              <a:t>Cancer cells reach Metastasis through a network of cascading protein-protein interactions which have to be understood if an effective treatment is to be developed.</a:t>
            </a:r>
          </a:p>
          <a:p>
            <a:endParaRPr lang="en-US" dirty="0"/>
          </a:p>
        </p:txBody>
      </p:sp>
      <p:sp>
        <p:nvSpPr>
          <p:cNvPr id="4" name="Slide Number Placeholder 3"/>
          <p:cNvSpPr>
            <a:spLocks noGrp="1"/>
          </p:cNvSpPr>
          <p:nvPr>
            <p:ph type="sldNum" sz="quarter" idx="10"/>
          </p:nvPr>
        </p:nvSpPr>
        <p:spPr/>
        <p:txBody>
          <a:bodyPr/>
          <a:lstStyle/>
          <a:p>
            <a:fld id="{7C5AC3A3-23C6-4464-B2CF-DCAF4E9D6121}"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There are gaps in understanding of PPI networks. Generally,</a:t>
            </a:r>
            <a:r>
              <a:rPr lang="en-US" baseline="0" dirty="0" smtClean="0"/>
              <a:t> the networks are understood either through an experimental, biochemical approach or through computational analysis of existing data.</a:t>
            </a:r>
          </a:p>
          <a:p>
            <a:endParaRPr lang="en-US" baseline="0" dirty="0" smtClean="0"/>
          </a:p>
          <a:p>
            <a:r>
              <a:rPr lang="en-US" baseline="0" dirty="0" smtClean="0"/>
              <a:t>There are certain strengths and weaknesses in relying on an experimental approach. For example, m</a:t>
            </a:r>
            <a:r>
              <a:rPr lang="en-US" dirty="0" smtClean="0"/>
              <a:t>icroarray experiments can show correlations between the expression patterns of genes, they do not reveal the exact protein interaction mechanism.</a:t>
            </a:r>
            <a:r>
              <a:rPr lang="en-US" baseline="0" dirty="0" smtClean="0"/>
              <a:t> In general, experimental genome survey methods provide large quantities of data but have a high level of error; the data has high fidelity but is time consuming and expensive to produce.</a:t>
            </a:r>
          </a:p>
          <a:p>
            <a:endParaRPr lang="en-US" baseline="0" dirty="0" smtClean="0"/>
          </a:p>
          <a:p>
            <a:r>
              <a:rPr lang="en-US" dirty="0" smtClean="0"/>
              <a:t>To date, most of the available data on protein-protein interactions has been produced using experimental, biochemical methods. The experimental approaches do not have a satisfactory level of accuracy.</a:t>
            </a:r>
          </a:p>
          <a:p>
            <a:endParaRPr lang="en-US" dirty="0" smtClean="0"/>
          </a:p>
          <a:p>
            <a:r>
              <a:rPr lang="en-US" dirty="0" smtClean="0"/>
              <a:t>Computational methods can complement experimental biochemical methods. A number of computational methods, either based on sequence or structural features, have been developed to complement experimental approaches to predicting protein-protein interactions.</a:t>
            </a:r>
          </a:p>
          <a:p>
            <a:endParaRPr lang="en-US" dirty="0"/>
          </a:p>
        </p:txBody>
      </p:sp>
      <p:sp>
        <p:nvSpPr>
          <p:cNvPr id="4" name="Slide Number Placeholder 3"/>
          <p:cNvSpPr>
            <a:spLocks noGrp="1"/>
          </p:cNvSpPr>
          <p:nvPr>
            <p:ph type="sldNum" sz="quarter" idx="10"/>
          </p:nvPr>
        </p:nvSpPr>
        <p:spPr/>
        <p:txBody>
          <a:bodyPr/>
          <a:lstStyle/>
          <a:p>
            <a:fld id="{7C5AC3A3-23C6-4464-B2CF-DCAF4E9D6121}"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protein networks are composed of predicted individual interactions, each of which is assigned a score which indicates the strength of the prediction</a:t>
            </a:r>
          </a:p>
          <a:p>
            <a:r>
              <a:rPr lang="en-US" dirty="0" smtClean="0"/>
              <a:t>Protein network analysis is dependent on a reliable assignment of protein-protein interactions.</a:t>
            </a:r>
          </a:p>
          <a:p>
            <a:endParaRPr lang="en-US" dirty="0" smtClean="0"/>
          </a:p>
          <a:p>
            <a:r>
              <a:rPr lang="en-US" dirty="0" smtClean="0"/>
              <a:t>The computational methods are based on deducing protein-protein interaction networks by using data based on </a:t>
            </a:r>
          </a:p>
          <a:p>
            <a:r>
              <a:rPr lang="en-US" dirty="0" smtClean="0"/>
              <a:t>	gene expression</a:t>
            </a:r>
          </a:p>
          <a:p>
            <a:r>
              <a:rPr lang="en-US" dirty="0" smtClean="0"/>
              <a:t>	gene </a:t>
            </a:r>
            <a:r>
              <a:rPr lang="en-US" dirty="0" err="1" smtClean="0"/>
              <a:t>ontologies</a:t>
            </a:r>
            <a:endParaRPr lang="en-US" dirty="0" smtClean="0"/>
          </a:p>
          <a:p>
            <a:r>
              <a:rPr lang="en-US" dirty="0" smtClean="0"/>
              <a:t>	phenotypic profiling</a:t>
            </a:r>
          </a:p>
          <a:p>
            <a:r>
              <a:rPr lang="en-US" dirty="0" smtClean="0"/>
              <a:t>	functional similarities</a:t>
            </a:r>
          </a:p>
          <a:p>
            <a:r>
              <a:rPr lang="en-US" dirty="0" smtClean="0"/>
              <a:t>processing data via Bayesian regression methods to infer protein-protein interaction networks.</a:t>
            </a:r>
            <a:r>
              <a:rPr lang="en-US" baseline="0" dirty="0" smtClean="0"/>
              <a:t> </a:t>
            </a:r>
            <a:endParaRPr lang="en-US" dirty="0" smtClean="0"/>
          </a:p>
        </p:txBody>
      </p:sp>
      <p:sp>
        <p:nvSpPr>
          <p:cNvPr id="4" name="Slide Number Placeholder 3"/>
          <p:cNvSpPr>
            <a:spLocks noGrp="1"/>
          </p:cNvSpPr>
          <p:nvPr>
            <p:ph type="sldNum" sz="quarter" idx="10"/>
          </p:nvPr>
        </p:nvSpPr>
        <p:spPr/>
        <p:txBody>
          <a:bodyPr/>
          <a:lstStyle/>
          <a:p>
            <a:fld id="{7C5AC3A3-23C6-4464-B2CF-DCAF4E9D6121}"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endParaRPr lang="en-US" dirty="0" smtClean="0"/>
          </a:p>
          <a:p>
            <a:r>
              <a:rPr lang="en-US" dirty="0" smtClean="0"/>
              <a:t>Created an extensive protein interaction network, "</a:t>
            </a:r>
            <a:r>
              <a:rPr lang="en-US" dirty="0" err="1" smtClean="0"/>
              <a:t>interactome</a:t>
            </a:r>
            <a:r>
              <a:rPr lang="en-US" dirty="0" smtClean="0"/>
              <a:t>" for a rat</a:t>
            </a:r>
          </a:p>
          <a:p>
            <a:r>
              <a:rPr lang="en-US" dirty="0" smtClean="0"/>
              <a:t>	used a computational and homology approaches</a:t>
            </a:r>
          </a:p>
          <a:p>
            <a:r>
              <a:rPr lang="en-US" dirty="0" smtClean="0"/>
              <a:t>	developed a scoring function based on</a:t>
            </a:r>
          </a:p>
          <a:p>
            <a:r>
              <a:rPr lang="en-US" dirty="0" smtClean="0"/>
              <a:t>		sequence  similarity </a:t>
            </a:r>
          </a:p>
          <a:p>
            <a:r>
              <a:rPr lang="en-US" dirty="0" smtClean="0"/>
              <a:t>		the amount of experimental data for every protein-protein interaction in the network</a:t>
            </a:r>
          </a:p>
          <a:p>
            <a:r>
              <a:rPr lang="en-US" dirty="0" smtClean="0"/>
              <a:t>	implemented an automated solution for building a network of interacting proteins</a:t>
            </a:r>
          </a:p>
          <a:p>
            <a:r>
              <a:rPr lang="en-US" dirty="0" smtClean="0"/>
              <a:t>	</a:t>
            </a:r>
          </a:p>
          <a:p>
            <a:endParaRPr lang="en-US" dirty="0" smtClean="0"/>
          </a:p>
          <a:p>
            <a:r>
              <a:rPr lang="en-US" dirty="0" smtClean="0"/>
              <a:t>Demonstrated utility of the interactions predicted by </a:t>
            </a:r>
            <a:r>
              <a:rPr lang="en-US" dirty="0" err="1" smtClean="0"/>
              <a:t>interactome</a:t>
            </a:r>
            <a:endParaRPr lang="en-US" dirty="0" smtClean="0"/>
          </a:p>
          <a:p>
            <a:r>
              <a:rPr lang="en-US" dirty="0" smtClean="0"/>
              <a:t>	Mapped predicted interactions to </a:t>
            </a:r>
            <a:r>
              <a:rPr lang="en-US" dirty="0" err="1" smtClean="0"/>
              <a:t>tumour</a:t>
            </a:r>
            <a:r>
              <a:rPr lang="en-US" dirty="0" smtClean="0"/>
              <a:t> expression data</a:t>
            </a:r>
          </a:p>
          <a:p>
            <a:r>
              <a:rPr lang="en-US" dirty="0" smtClean="0"/>
              <a:t>	Confirmed </a:t>
            </a:r>
            <a:r>
              <a:rPr lang="en-US" dirty="0" err="1" smtClean="0"/>
              <a:t>interactome</a:t>
            </a:r>
            <a:r>
              <a:rPr lang="en-US" dirty="0" smtClean="0"/>
              <a:t> predicting protein networks involved in the cancer </a:t>
            </a:r>
            <a:r>
              <a:rPr lang="en-US" dirty="0" err="1" smtClean="0"/>
              <a:t>processeses</a:t>
            </a:r>
            <a:endParaRPr lang="en-US" dirty="0" smtClean="0"/>
          </a:p>
          <a:p>
            <a:endParaRPr lang="en-US" dirty="0" smtClean="0"/>
          </a:p>
          <a:p>
            <a:endParaRPr lang="en-US" dirty="0" smtClean="0"/>
          </a:p>
          <a:p>
            <a:r>
              <a:rPr lang="en-US" dirty="0" smtClean="0"/>
              <a:t>Homology based approaches examine data available from organisms sharing an </a:t>
            </a:r>
            <a:r>
              <a:rPr lang="en-US" dirty="0" err="1" smtClean="0"/>
              <a:t>ancenstry</a:t>
            </a:r>
            <a:r>
              <a:rPr lang="en-US" dirty="0" smtClean="0"/>
              <a:t> based on a principle that interacting protein modules in one organism may be considered to be interacting in a related organism (</a:t>
            </a:r>
            <a:r>
              <a:rPr lang="en-US" dirty="0" err="1" smtClean="0"/>
              <a:t>Cabusora</a:t>
            </a:r>
            <a:r>
              <a:rPr lang="en-US" dirty="0" smtClean="0"/>
              <a:t> et al.). For example a protein interaction map can be based upon the principle that interacting protein modules in one organism may be fused into a single chain in another.</a:t>
            </a:r>
          </a:p>
          <a:p>
            <a:endParaRPr lang="en-US" dirty="0"/>
          </a:p>
        </p:txBody>
      </p:sp>
      <p:sp>
        <p:nvSpPr>
          <p:cNvPr id="4" name="Slide Number Placeholder 3"/>
          <p:cNvSpPr>
            <a:spLocks noGrp="1"/>
          </p:cNvSpPr>
          <p:nvPr>
            <p:ph type="sldNum" sz="quarter" idx="10"/>
          </p:nvPr>
        </p:nvSpPr>
        <p:spPr/>
        <p:txBody>
          <a:bodyPr/>
          <a:lstStyle/>
          <a:p>
            <a:fld id="{7C5AC3A3-23C6-4464-B2CF-DCAF4E9D6121}"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The method of constructing networks in the paper is based on homology to known interactions.  It is important to ensure that when using protein interaction data from different, but related species, that the data has a minimum level of homology whereby the structural and functional similarity of the interacting proteins is retained. </a:t>
            </a:r>
            <a:r>
              <a:rPr lang="en-US" dirty="0" smtClean="0"/>
              <a:t>The figure illustrates how the homology</a:t>
            </a:r>
            <a:r>
              <a:rPr lang="en-US" baseline="0" dirty="0" smtClean="0"/>
              <a:t> data was incorporated into the scoring function. </a:t>
            </a:r>
          </a:p>
          <a:p>
            <a:endParaRPr lang="en-US" baseline="0" dirty="0" smtClean="0"/>
          </a:p>
          <a:p>
            <a:r>
              <a:rPr lang="en-US" sz="1200" kern="1200" baseline="0" dirty="0" smtClean="0">
                <a:solidFill>
                  <a:schemeClr val="tx1"/>
                </a:solidFill>
                <a:latin typeface="+mn-lt"/>
                <a:ea typeface="+mn-ea"/>
                <a:cs typeface="+mn-cs"/>
              </a:rPr>
              <a:t>Russell </a:t>
            </a:r>
            <a:r>
              <a:rPr lang="en-US" sz="1200" i="1" kern="1200" baseline="0" dirty="0" smtClean="0">
                <a:solidFill>
                  <a:schemeClr val="tx1"/>
                </a:solidFill>
                <a:latin typeface="+mn-lt"/>
                <a:ea typeface="+mn-ea"/>
                <a:cs typeface="+mn-cs"/>
              </a:rPr>
              <a:t>et al. [26] </a:t>
            </a:r>
            <a:r>
              <a:rPr lang="en-US" sz="1200" i="0" kern="1200" baseline="0" dirty="0" smtClean="0">
                <a:solidFill>
                  <a:schemeClr val="tx1"/>
                </a:solidFill>
                <a:latin typeface="+mn-lt"/>
                <a:ea typeface="+mn-ea"/>
                <a:cs typeface="+mn-cs"/>
              </a:rPr>
              <a:t>have previously examined </a:t>
            </a:r>
            <a:r>
              <a:rPr lang="en-US" sz="1200" kern="1200" baseline="0" dirty="0" smtClean="0">
                <a:solidFill>
                  <a:schemeClr val="tx1"/>
                </a:solidFill>
                <a:latin typeface="+mn-lt"/>
                <a:ea typeface="+mn-ea"/>
                <a:cs typeface="+mn-cs"/>
              </a:rPr>
              <a:t>the relationship between sequence and structural divergence of interacting proteins. They found that pairs of interacting proteins can be considered structurally similar if their sequence identity is no lower than 30%. The solid red line shows the best linear fit to the data and shown in dotted red is a line, starting at the origin, which contains 97% of the data in the area below it. Reading from these lines at 30% sequence identity gives scores of 86 and 177 respectively.</a:t>
            </a:r>
            <a:endParaRPr lang="en-US" dirty="0"/>
          </a:p>
        </p:txBody>
      </p:sp>
      <p:sp>
        <p:nvSpPr>
          <p:cNvPr id="4" name="Slide Number Placeholder 3"/>
          <p:cNvSpPr>
            <a:spLocks noGrp="1"/>
          </p:cNvSpPr>
          <p:nvPr>
            <p:ph type="sldNum" sz="quarter" idx="10"/>
          </p:nvPr>
        </p:nvSpPr>
        <p:spPr/>
        <p:txBody>
          <a:bodyPr/>
          <a:lstStyle/>
          <a:p>
            <a:fld id="{7C5AC3A3-23C6-4464-B2CF-DCAF4E9D6121}"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The communities identified by </a:t>
            </a:r>
            <a:r>
              <a:rPr lang="en-US" sz="1200" kern="1200" baseline="0" dirty="0" err="1" smtClean="0">
                <a:solidFill>
                  <a:schemeClr val="tx1"/>
                </a:solidFill>
                <a:latin typeface="+mn-lt"/>
                <a:ea typeface="+mn-ea"/>
                <a:cs typeface="+mn-cs"/>
              </a:rPr>
              <a:t>cluster</a:t>
            </a:r>
            <a:r>
              <a:rPr lang="en-US" sz="1200" i="1" kern="1200" baseline="0" dirty="0" err="1" smtClean="0">
                <a:solidFill>
                  <a:schemeClr val="tx1"/>
                </a:solidFill>
                <a:latin typeface="+mn-lt"/>
                <a:ea typeface="+mn-ea"/>
                <a:cs typeface="+mn-cs"/>
              </a:rPr>
              <a:t>analysis</a:t>
            </a:r>
            <a:r>
              <a:rPr lang="en-US" sz="1200" i="1" kern="1200" baseline="0" dirty="0" smtClean="0">
                <a:solidFill>
                  <a:schemeClr val="tx1"/>
                </a:solidFill>
                <a:latin typeface="+mn-lt"/>
                <a:ea typeface="+mn-ea"/>
                <a:cs typeface="+mn-cs"/>
              </a:rPr>
              <a:t> performed on the </a:t>
            </a:r>
            <a:r>
              <a:rPr lang="en-US" sz="1200" kern="1200" baseline="0" dirty="0" smtClean="0">
                <a:solidFill>
                  <a:schemeClr val="tx1"/>
                </a:solidFill>
                <a:latin typeface="+mn-lt"/>
                <a:ea typeface="+mn-ea"/>
                <a:cs typeface="+mn-cs"/>
              </a:rPr>
              <a:t>predicted genome-wide rat protein network. The communities are distinguished by different colors and labeled by the overall function or the dominating protein class.</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The majority of the communities have been associated with cancer and metastasis. Some show a degree of overlap and are linked, the most prominent link running through the centre of the figure and containing 17  communities linked in a chain-like manner.</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Others are not linked, for example, the transcription regulation, which consists of only four proteins.</a:t>
            </a:r>
            <a:endParaRPr lang="en-US" dirty="0"/>
          </a:p>
        </p:txBody>
      </p:sp>
      <p:sp>
        <p:nvSpPr>
          <p:cNvPr id="4" name="Slide Number Placeholder 3"/>
          <p:cNvSpPr>
            <a:spLocks noGrp="1"/>
          </p:cNvSpPr>
          <p:nvPr>
            <p:ph type="sldNum" sz="quarter" idx="10"/>
          </p:nvPr>
        </p:nvSpPr>
        <p:spPr/>
        <p:txBody>
          <a:bodyPr/>
          <a:lstStyle/>
          <a:p>
            <a:fld id="{7C5AC3A3-23C6-4464-B2CF-DCAF4E9D6121}" type="slidenum">
              <a:rPr lang="en-US" smtClean="0"/>
              <a:pPr/>
              <a:t>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The intracellular </a:t>
            </a:r>
            <a:r>
              <a:rPr lang="en-US" sz="1200" kern="1200" baseline="0" dirty="0" err="1" smtClean="0">
                <a:solidFill>
                  <a:schemeClr val="tx1"/>
                </a:solidFill>
                <a:latin typeface="+mn-lt"/>
                <a:ea typeface="+mn-ea"/>
                <a:cs typeface="+mn-cs"/>
              </a:rPr>
              <a:t>signalling</a:t>
            </a:r>
            <a:r>
              <a:rPr lang="en-US" sz="1200" kern="1200" baseline="0" dirty="0" smtClean="0">
                <a:solidFill>
                  <a:schemeClr val="tx1"/>
                </a:solidFill>
                <a:latin typeface="+mn-lt"/>
                <a:ea typeface="+mn-ea"/>
                <a:cs typeface="+mn-cs"/>
              </a:rPr>
              <a:t> cascade constitutes the head of a chain of communities on the previous slide. The figure on the right shows a detailed view of some of the interactions within the </a:t>
            </a:r>
            <a:r>
              <a:rPr lang="en-US" sz="1200" kern="1200" baseline="0" dirty="0" err="1" smtClean="0">
                <a:solidFill>
                  <a:schemeClr val="tx1"/>
                </a:solidFill>
                <a:latin typeface="+mn-lt"/>
                <a:ea typeface="+mn-ea"/>
                <a:cs typeface="+mn-cs"/>
              </a:rPr>
              <a:t>intracellur</a:t>
            </a:r>
            <a:r>
              <a:rPr lang="en-US" sz="1200" kern="1200" baseline="0" dirty="0" smtClean="0">
                <a:solidFill>
                  <a:schemeClr val="tx1"/>
                </a:solidFill>
                <a:latin typeface="+mn-lt"/>
                <a:ea typeface="+mn-ea"/>
                <a:cs typeface="+mn-cs"/>
              </a:rPr>
              <a:t> signaling cascade community, focused on the intersection with the vascular endothelial growth factors (VEGFs). Three separate groups of proteins are distinguishable: vascular endothelial growth factors (</a:t>
            </a:r>
            <a:r>
              <a:rPr lang="en-US" sz="1200" kern="1200" baseline="0" dirty="0" err="1" smtClean="0">
                <a:solidFill>
                  <a:schemeClr val="tx1"/>
                </a:solidFill>
                <a:latin typeface="+mn-lt"/>
                <a:ea typeface="+mn-ea"/>
                <a:cs typeface="+mn-cs"/>
              </a:rPr>
              <a:t>Vegfa</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Vegfc</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Figf</a:t>
            </a:r>
            <a:r>
              <a:rPr lang="en-US" sz="1200" kern="1200" baseline="0" dirty="0" smtClean="0">
                <a:solidFill>
                  <a:schemeClr val="tx1"/>
                </a:solidFill>
                <a:latin typeface="+mn-lt"/>
                <a:ea typeface="+mn-ea"/>
                <a:cs typeface="+mn-cs"/>
              </a:rPr>
              <a:t>) and the receptor (</a:t>
            </a:r>
            <a:r>
              <a:rPr lang="en-US" sz="1200" kern="1200" baseline="0" dirty="0" err="1" smtClean="0">
                <a:solidFill>
                  <a:schemeClr val="tx1"/>
                </a:solidFill>
                <a:latin typeface="+mn-lt"/>
                <a:ea typeface="+mn-ea"/>
                <a:cs typeface="+mn-cs"/>
              </a:rPr>
              <a:t>Kdr</a:t>
            </a:r>
            <a:r>
              <a:rPr lang="en-US" sz="1200" kern="1200" baseline="0" dirty="0" smtClean="0">
                <a:solidFill>
                  <a:schemeClr val="tx1"/>
                </a:solidFill>
                <a:latin typeface="+mn-lt"/>
                <a:ea typeface="+mn-ea"/>
                <a:cs typeface="+mn-cs"/>
              </a:rPr>
              <a:t>), which play a principle role in </a:t>
            </a:r>
            <a:r>
              <a:rPr lang="en-US" sz="1200" kern="1200" baseline="0" dirty="0" err="1" smtClean="0">
                <a:solidFill>
                  <a:schemeClr val="tx1"/>
                </a:solidFill>
                <a:latin typeface="+mn-lt"/>
                <a:ea typeface="+mn-ea"/>
                <a:cs typeface="+mn-cs"/>
              </a:rPr>
              <a:t>tumour</a:t>
            </a:r>
            <a:r>
              <a:rPr lang="en-US" sz="1200" kern="1200" baseline="0" dirty="0" smtClean="0">
                <a:solidFill>
                  <a:schemeClr val="tx1"/>
                </a:solidFill>
                <a:latin typeface="+mn-lt"/>
                <a:ea typeface="+mn-ea"/>
                <a:cs typeface="+mn-cs"/>
              </a:rPr>
              <a:t> progression and angiogenesis and which have also been associated with </a:t>
            </a:r>
            <a:r>
              <a:rPr lang="en-US" sz="1200" kern="1200" baseline="0" dirty="0" err="1" smtClean="0">
                <a:solidFill>
                  <a:schemeClr val="tx1"/>
                </a:solidFill>
                <a:latin typeface="+mn-lt"/>
                <a:ea typeface="+mn-ea"/>
                <a:cs typeface="+mn-cs"/>
              </a:rPr>
              <a:t>tumour</a:t>
            </a:r>
            <a:r>
              <a:rPr lang="en-US" sz="1200" kern="1200" baseline="0" dirty="0" smtClean="0">
                <a:solidFill>
                  <a:schemeClr val="tx1"/>
                </a:solidFill>
                <a:latin typeface="+mn-lt"/>
                <a:ea typeface="+mn-ea"/>
                <a:cs typeface="+mn-cs"/>
              </a:rPr>
              <a:t> metastasis.</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Igf1 has also been shown to enhance adhesion and motility of cancer cells however, the exact role of Igf1r in the metastatic process has not been established.</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The few examples shown here illustrate the value of the approach in terms of revealing potential pathways and interactions that play a part in cancer metastasis, but further experimental work will be needed to confirm the</a:t>
            </a:r>
          </a:p>
          <a:p>
            <a:r>
              <a:rPr lang="en-US" sz="1200" kern="1200" baseline="0" dirty="0" smtClean="0">
                <a:solidFill>
                  <a:schemeClr val="tx1"/>
                </a:solidFill>
                <a:latin typeface="+mn-lt"/>
                <a:ea typeface="+mn-ea"/>
                <a:cs typeface="+mn-cs"/>
              </a:rPr>
              <a:t>validity of these predictions.</a:t>
            </a:r>
          </a:p>
          <a:p>
            <a:endParaRPr lang="en-US" sz="1200" kern="1200" baseline="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7C5AC3A3-23C6-4464-B2CF-DCAF4E9D6121}"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73BF7F6C-3BFB-43BD-845A-BD11C685C1DA}" type="datetimeFigureOut">
              <a:rPr lang="en-US" smtClean="0"/>
              <a:pPr/>
              <a:t>2/16/2009</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B7994FF8-2551-4C2D-8E73-47CC14417537}"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3BF7F6C-3BFB-43BD-845A-BD11C685C1DA}" type="datetimeFigureOut">
              <a:rPr lang="en-US" smtClean="0"/>
              <a:pPr/>
              <a:t>2/16/2009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7994FF8-2551-4C2D-8E73-47CC1441753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3BF7F6C-3BFB-43BD-845A-BD11C685C1DA}" type="datetimeFigureOut">
              <a:rPr lang="en-US" smtClean="0"/>
              <a:pPr/>
              <a:t>2/16/2009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7994FF8-2551-4C2D-8E73-47CC1441753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3BF7F6C-3BFB-43BD-845A-BD11C685C1DA}" type="datetimeFigureOut">
              <a:rPr lang="en-US" smtClean="0"/>
              <a:pPr/>
              <a:t>2/16/2009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7994FF8-2551-4C2D-8E73-47CC1441753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73BF7F6C-3BFB-43BD-845A-BD11C685C1DA}" type="datetimeFigureOut">
              <a:rPr lang="en-US" smtClean="0"/>
              <a:pPr/>
              <a:t>2/16/2009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7994FF8-2551-4C2D-8E73-47CC14417537}"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3BF7F6C-3BFB-43BD-845A-BD11C685C1DA}" type="datetimeFigureOut">
              <a:rPr lang="en-US" smtClean="0"/>
              <a:pPr/>
              <a:t>2/16/2009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7994FF8-2551-4C2D-8E73-47CC1441753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73BF7F6C-3BFB-43BD-845A-BD11C685C1DA}" type="datetimeFigureOut">
              <a:rPr lang="en-US" smtClean="0"/>
              <a:pPr/>
              <a:t>2/16/2009</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7994FF8-2551-4C2D-8E73-47CC1441753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73BF7F6C-3BFB-43BD-845A-BD11C685C1DA}" type="datetimeFigureOut">
              <a:rPr lang="en-US" smtClean="0"/>
              <a:pPr/>
              <a:t>2/16/2009</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7994FF8-2551-4C2D-8E73-47CC1441753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73BF7F6C-3BFB-43BD-845A-BD11C685C1DA}" type="datetimeFigureOut">
              <a:rPr lang="en-US" smtClean="0"/>
              <a:pPr/>
              <a:t>2/16/2009</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7994FF8-2551-4C2D-8E73-47CC14417537}"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3BF7F6C-3BFB-43BD-845A-BD11C685C1DA}" type="datetimeFigureOut">
              <a:rPr lang="en-US" smtClean="0"/>
              <a:pPr/>
              <a:t>2/16/2009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7994FF8-2551-4C2D-8E73-47CC1441753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73BF7F6C-3BFB-43BD-845A-BD11C685C1DA}" type="datetimeFigureOut">
              <a:rPr lang="en-US" smtClean="0"/>
              <a:pPr/>
              <a:t>2/16/2009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7994FF8-2551-4C2D-8E73-47CC14417537}"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73BF7F6C-3BFB-43BD-845A-BD11C685C1DA}" type="datetimeFigureOut">
              <a:rPr lang="en-US" smtClean="0"/>
              <a:pPr/>
              <a:t>2/16/2009</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7994FF8-2551-4C2D-8E73-47CC14417537}"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9200" y="2590800"/>
            <a:ext cx="7635240" cy="1472184"/>
          </a:xfrm>
        </p:spPr>
        <p:txBody>
          <a:bodyPr>
            <a:normAutofit fontScale="90000"/>
          </a:bodyPr>
          <a:lstStyle/>
          <a:p>
            <a:r>
              <a:rPr lang="en-US" b="1" dirty="0" smtClean="0"/>
              <a:t>Cluster analysis of networks generated through homology:</a:t>
            </a:r>
            <a:br>
              <a:rPr lang="en-US" b="1" dirty="0" smtClean="0"/>
            </a:br>
            <a:r>
              <a:rPr lang="en-US" b="1" dirty="0" smtClean="0"/>
              <a:t>automatic identification of important protein communities involved in cancer metastasis</a:t>
            </a:r>
            <a:br>
              <a:rPr lang="en-US" b="1" dirty="0" smtClean="0"/>
            </a:br>
            <a:r>
              <a:rPr lang="en-US" b="1" dirty="0" smtClean="0"/>
              <a:t/>
            </a:r>
            <a:br>
              <a:rPr lang="en-US" b="1" dirty="0" smtClean="0"/>
            </a:br>
            <a:r>
              <a:rPr lang="en-US" sz="3100" b="1" i="1" dirty="0" err="1" smtClean="0"/>
              <a:t>Jonsson</a:t>
            </a:r>
            <a:r>
              <a:rPr lang="en-US" sz="3100" b="1" i="1" dirty="0" smtClean="0"/>
              <a:t> et al, BMC Bioinformatics, 2006</a:t>
            </a:r>
            <a:endParaRPr lang="en-US" dirty="0"/>
          </a:p>
        </p:txBody>
      </p:sp>
      <p:sp>
        <p:nvSpPr>
          <p:cNvPr id="3" name="Subtitle 2"/>
          <p:cNvSpPr>
            <a:spLocks noGrp="1"/>
          </p:cNvSpPr>
          <p:nvPr>
            <p:ph type="subTitle" idx="1"/>
          </p:nvPr>
        </p:nvSpPr>
        <p:spPr>
          <a:xfrm>
            <a:off x="1219200" y="4267200"/>
            <a:ext cx="7406640" cy="1752600"/>
          </a:xfrm>
        </p:spPr>
        <p:txBody>
          <a:bodyPr>
            <a:normAutofit lnSpcReduction="10000"/>
          </a:bodyPr>
          <a:lstStyle/>
          <a:p>
            <a:endParaRPr lang="en-US" b="1" dirty="0" smtClean="0"/>
          </a:p>
          <a:p>
            <a:r>
              <a:rPr lang="en-US" dirty="0" smtClean="0"/>
              <a:t>Team 1</a:t>
            </a:r>
          </a:p>
          <a:p>
            <a:r>
              <a:rPr lang="en-US" dirty="0" smtClean="0"/>
              <a:t>Author: </a:t>
            </a:r>
            <a:r>
              <a:rPr lang="en-US" dirty="0" err="1" smtClean="0"/>
              <a:t>Kirill</a:t>
            </a:r>
            <a:r>
              <a:rPr lang="en-US" dirty="0" smtClean="0"/>
              <a:t> </a:t>
            </a:r>
            <a:r>
              <a:rPr lang="en-US" dirty="0" err="1" smtClean="0"/>
              <a:t>Osipov</a:t>
            </a:r>
            <a:endParaRPr lang="en-US" dirty="0" smtClean="0"/>
          </a:p>
          <a:p>
            <a:r>
              <a:rPr lang="en-US" dirty="0" smtClean="0"/>
              <a:t>Presenter: </a:t>
            </a:r>
            <a:r>
              <a:rPr lang="en-US" dirty="0" err="1" smtClean="0"/>
              <a:t>Ferhat</a:t>
            </a:r>
            <a:r>
              <a:rPr lang="en-US" dirty="0" smtClean="0"/>
              <a:t> Ay</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 Intracellular signaling cascade community</a:t>
            </a:r>
            <a:endParaRPr lang="en-US" dirty="0"/>
          </a:p>
        </p:txBody>
      </p:sp>
      <p:pic>
        <p:nvPicPr>
          <p:cNvPr id="3074" name="Picture 2"/>
          <p:cNvPicPr>
            <a:picLocks noChangeAspect="1" noChangeArrowheads="1"/>
          </p:cNvPicPr>
          <p:nvPr/>
        </p:nvPicPr>
        <p:blipFill>
          <a:blip r:embed="rId3"/>
          <a:srcRect/>
          <a:stretch>
            <a:fillRect/>
          </a:stretch>
        </p:blipFill>
        <p:spPr bwMode="auto">
          <a:xfrm>
            <a:off x="3657600" y="1600200"/>
            <a:ext cx="5486400" cy="5030456"/>
          </a:xfrm>
          <a:prstGeom prst="rect">
            <a:avLst/>
          </a:prstGeom>
          <a:noFill/>
          <a:ln w="9525">
            <a:noFill/>
            <a:miter lim="800000"/>
            <a:headEnd/>
            <a:tailEnd/>
          </a:ln>
          <a:effectLst/>
        </p:spPr>
      </p:pic>
      <p:pic>
        <p:nvPicPr>
          <p:cNvPr id="5" name="Picture 2"/>
          <p:cNvPicPr>
            <a:picLocks noChangeAspect="1" noChangeArrowheads="1"/>
          </p:cNvPicPr>
          <p:nvPr/>
        </p:nvPicPr>
        <p:blipFill>
          <a:blip r:embed="rId4"/>
          <a:srcRect t="30527" r="68868" b="44661"/>
          <a:stretch>
            <a:fillRect/>
          </a:stretch>
        </p:blipFill>
        <p:spPr bwMode="auto">
          <a:xfrm>
            <a:off x="1066800" y="2667000"/>
            <a:ext cx="2514600" cy="1524000"/>
          </a:xfrm>
          <a:prstGeom prst="rect">
            <a:avLst/>
          </a:prstGeom>
          <a:noFill/>
          <a:ln w="9525">
            <a:noFill/>
            <a:miter lim="800000"/>
            <a:headEnd/>
            <a:tailEnd/>
          </a:ln>
          <a:effectLst/>
        </p:spPr>
      </p:pic>
      <p:sp>
        <p:nvSpPr>
          <p:cNvPr id="7" name="Right Arrow 6"/>
          <p:cNvSpPr/>
          <p:nvPr/>
        </p:nvSpPr>
        <p:spPr>
          <a:xfrm>
            <a:off x="3657600" y="2971800"/>
            <a:ext cx="1447800" cy="9418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Zoom in</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a:xfrm>
            <a:off x="1219200" y="1600200"/>
            <a:ext cx="7714488" cy="4800600"/>
          </a:xfrm>
        </p:spPr>
        <p:txBody>
          <a:bodyPr>
            <a:normAutofit fontScale="92500" lnSpcReduction="20000"/>
          </a:bodyPr>
          <a:lstStyle/>
          <a:p>
            <a:r>
              <a:rPr lang="en-US" sz="2400" dirty="0" smtClean="0"/>
              <a:t>The approach proposed by </a:t>
            </a:r>
            <a:r>
              <a:rPr lang="en-US" sz="2400" dirty="0" err="1" smtClean="0"/>
              <a:t>Jonsson</a:t>
            </a:r>
            <a:r>
              <a:rPr lang="en-US" sz="2400" dirty="0" smtClean="0"/>
              <a:t> et al departs from </a:t>
            </a:r>
            <a:r>
              <a:rPr lang="en-US" sz="2400" dirty="0" err="1" smtClean="0"/>
              <a:t>ealier</a:t>
            </a:r>
            <a:r>
              <a:rPr lang="en-US" sz="2400" dirty="0" smtClean="0"/>
              <a:t> methods of using expression data in community networks</a:t>
            </a:r>
          </a:p>
          <a:p>
            <a:r>
              <a:rPr lang="en-US" sz="2400" dirty="0" smtClean="0"/>
              <a:t>The authors generated the networks first, mapped the expression data on top of the networks and then performed a clustering.</a:t>
            </a:r>
          </a:p>
          <a:p>
            <a:r>
              <a:rPr lang="en-US" sz="2400" dirty="0" smtClean="0"/>
              <a:t>The approach allowed to bypass obstacles involved in traditional  microarray analysis, e.g. clustering gene expression patterns</a:t>
            </a:r>
          </a:p>
          <a:p>
            <a:r>
              <a:rPr lang="en-US" sz="2400" dirty="0" smtClean="0"/>
              <a:t>The approach focused on </a:t>
            </a:r>
            <a:r>
              <a:rPr lang="en-US" sz="2400" dirty="0" err="1" smtClean="0"/>
              <a:t>metastatis</a:t>
            </a:r>
            <a:r>
              <a:rPr lang="en-US" sz="2400" dirty="0" smtClean="0"/>
              <a:t>-related interactions by using the clique method to highlights hubs of highly interconnected protein communities</a:t>
            </a:r>
          </a:p>
          <a:p>
            <a:r>
              <a:rPr lang="en-US" sz="2400" dirty="0" smtClean="0"/>
              <a:t>The complex parts of the network are considered by the clique method but simple linear pathways do not get included in analysis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p:txBody>
          <a:bodyPr>
            <a:normAutofit fontScale="92500" lnSpcReduction="10000"/>
          </a:bodyPr>
          <a:lstStyle/>
          <a:p>
            <a:r>
              <a:rPr lang="en-US" b="1" u="sng" dirty="0" smtClean="0"/>
              <a:t>Metastasis</a:t>
            </a:r>
            <a:r>
              <a:rPr lang="en-US" dirty="0" smtClean="0"/>
              <a:t> is an event associated with a poor prognosis in cancer patients</a:t>
            </a:r>
          </a:p>
          <a:p>
            <a:endParaRPr lang="en-US" dirty="0" smtClean="0"/>
          </a:p>
          <a:p>
            <a:r>
              <a:rPr lang="en-US" dirty="0" err="1" smtClean="0"/>
              <a:t>Metastasising</a:t>
            </a:r>
            <a:r>
              <a:rPr lang="en-US" dirty="0" smtClean="0"/>
              <a:t> cancer cells </a:t>
            </a:r>
          </a:p>
          <a:p>
            <a:pPr lvl="1"/>
            <a:r>
              <a:rPr lang="en-US" dirty="0" smtClean="0"/>
              <a:t>break away from the primary tumor </a:t>
            </a:r>
          </a:p>
          <a:p>
            <a:pPr lvl="1"/>
            <a:r>
              <a:rPr lang="en-US" dirty="0" smtClean="0"/>
              <a:t>acquire increased motility and invasiveness</a:t>
            </a:r>
          </a:p>
          <a:p>
            <a:pPr lvl="1"/>
            <a:r>
              <a:rPr lang="en-US" dirty="0" smtClean="0"/>
              <a:t>make cancer more difficult to treat</a:t>
            </a:r>
          </a:p>
          <a:p>
            <a:endParaRPr lang="en-US" dirty="0" smtClean="0"/>
          </a:p>
          <a:p>
            <a:r>
              <a:rPr lang="en-US" dirty="0" smtClean="0"/>
              <a:t>Networks of protein-protein interactions (PPI) create </a:t>
            </a:r>
            <a:r>
              <a:rPr lang="en-US" dirty="0" err="1" smtClean="0"/>
              <a:t>metastasising</a:t>
            </a:r>
            <a:r>
              <a:rPr lang="en-US" dirty="0" smtClean="0"/>
              <a:t> cancer cells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PPI network analysis methods</a:t>
            </a:r>
            <a:endParaRPr lang="en-US" dirty="0"/>
          </a:p>
        </p:txBody>
      </p:sp>
      <p:sp>
        <p:nvSpPr>
          <p:cNvPr id="3" name="Content Placeholder 2"/>
          <p:cNvSpPr>
            <a:spLocks noGrp="1"/>
          </p:cNvSpPr>
          <p:nvPr>
            <p:ph idx="1"/>
          </p:nvPr>
        </p:nvSpPr>
        <p:spPr/>
        <p:txBody>
          <a:bodyPr>
            <a:normAutofit fontScale="92500" lnSpcReduction="10000"/>
          </a:bodyPr>
          <a:lstStyle/>
          <a:p>
            <a:pPr marL="596646" indent="-514350">
              <a:buFont typeface="+mj-lt"/>
              <a:buAutoNum type="arabicPeriod"/>
            </a:pPr>
            <a:r>
              <a:rPr lang="en-US" dirty="0" smtClean="0"/>
              <a:t>Experimental, biochemical analysis</a:t>
            </a:r>
          </a:p>
          <a:p>
            <a:pPr lvl="1"/>
            <a:r>
              <a:rPr lang="en-US" dirty="0" smtClean="0"/>
              <a:t>Microarray gene expression data </a:t>
            </a:r>
          </a:p>
          <a:p>
            <a:pPr lvl="2"/>
            <a:r>
              <a:rPr lang="en-US" dirty="0" smtClean="0"/>
              <a:t>provides correlation between gene expressions</a:t>
            </a:r>
          </a:p>
          <a:p>
            <a:pPr lvl="2"/>
            <a:r>
              <a:rPr lang="en-US" dirty="0" smtClean="0"/>
              <a:t>lacks information on protein interaction mechanism</a:t>
            </a:r>
          </a:p>
          <a:p>
            <a:pPr lvl="1"/>
            <a:r>
              <a:rPr lang="en-US" dirty="0" smtClean="0"/>
              <a:t>Genome survey</a:t>
            </a:r>
          </a:p>
          <a:p>
            <a:pPr lvl="2"/>
            <a:r>
              <a:rPr lang="en-US" dirty="0" smtClean="0"/>
              <a:t>High throughput but error prone </a:t>
            </a:r>
          </a:p>
          <a:p>
            <a:pPr lvl="2"/>
            <a:r>
              <a:rPr lang="en-US" dirty="0" smtClean="0"/>
              <a:t>In-depth but time-consuming &amp; expensive</a:t>
            </a:r>
          </a:p>
          <a:p>
            <a:pPr marL="596646" indent="-514350">
              <a:buFont typeface="+mj-lt"/>
              <a:buAutoNum type="arabicPeriod"/>
            </a:pPr>
            <a:r>
              <a:rPr lang="en-US" dirty="0" smtClean="0"/>
              <a:t>Computational analysis</a:t>
            </a:r>
          </a:p>
          <a:p>
            <a:pPr lvl="1"/>
            <a:r>
              <a:rPr lang="en-US" dirty="0" smtClean="0"/>
              <a:t>Complements biochemical analysis</a:t>
            </a:r>
          </a:p>
          <a:p>
            <a:pPr lvl="1"/>
            <a:r>
              <a:rPr lang="en-US" dirty="0" smtClean="0"/>
              <a:t>Can predict protein-protein interactions</a:t>
            </a:r>
          </a:p>
          <a:p>
            <a:pPr lvl="1"/>
            <a:r>
              <a:rPr lang="en-US" dirty="0" smtClean="0"/>
              <a:t>Aggregates data from many sources</a:t>
            </a:r>
          </a:p>
          <a:p>
            <a:pPr lvl="1"/>
            <a:endParaRPr lang="en-US"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Computational PPI analysis</a:t>
            </a:r>
            <a:endParaRPr lang="en-US" dirty="0"/>
          </a:p>
        </p:txBody>
      </p:sp>
      <p:sp>
        <p:nvSpPr>
          <p:cNvPr id="3" name="Content Placeholder 2"/>
          <p:cNvSpPr>
            <a:spLocks noGrp="1"/>
          </p:cNvSpPr>
          <p:nvPr>
            <p:ph idx="1"/>
          </p:nvPr>
        </p:nvSpPr>
        <p:spPr>
          <a:xfrm>
            <a:off x="1435608" y="1447800"/>
            <a:ext cx="7498080" cy="5105400"/>
          </a:xfrm>
        </p:spPr>
        <p:txBody>
          <a:bodyPr>
            <a:normAutofit fontScale="85000" lnSpcReduction="20000"/>
          </a:bodyPr>
          <a:lstStyle/>
          <a:p>
            <a:r>
              <a:rPr lang="en-US" b="1" u="sng" dirty="0" smtClean="0"/>
              <a:t>Protein interaction network</a:t>
            </a:r>
            <a:r>
              <a:rPr lang="en-US" b="1" dirty="0" smtClean="0"/>
              <a:t> </a:t>
            </a:r>
            <a:r>
              <a:rPr lang="en-US" dirty="0" smtClean="0"/>
              <a:t>is composed of predictions of individual PPIs</a:t>
            </a:r>
          </a:p>
          <a:p>
            <a:pPr lvl="1"/>
            <a:r>
              <a:rPr lang="en-US" dirty="0" smtClean="0"/>
              <a:t>prediction score is assigned to each interaction</a:t>
            </a:r>
          </a:p>
          <a:p>
            <a:pPr lvl="1"/>
            <a:r>
              <a:rPr lang="en-US" dirty="0" smtClean="0"/>
              <a:t>higher score =&gt; higher prediction confidence</a:t>
            </a:r>
          </a:p>
          <a:p>
            <a:pPr lvl="1"/>
            <a:endParaRPr lang="en-US" dirty="0" smtClean="0"/>
          </a:p>
          <a:p>
            <a:r>
              <a:rPr lang="en-US" dirty="0" smtClean="0"/>
              <a:t>Computational protein network construction</a:t>
            </a:r>
          </a:p>
          <a:p>
            <a:pPr marL="916686" lvl="1" indent="-514350">
              <a:buFont typeface="+mj-lt"/>
              <a:buAutoNum type="arabicPeriod"/>
            </a:pPr>
            <a:r>
              <a:rPr lang="en-US" dirty="0" smtClean="0"/>
              <a:t>Collect data on </a:t>
            </a:r>
          </a:p>
          <a:p>
            <a:pPr lvl="2"/>
            <a:r>
              <a:rPr lang="en-US" dirty="0" smtClean="0"/>
              <a:t>gene expression</a:t>
            </a:r>
          </a:p>
          <a:p>
            <a:pPr lvl="2"/>
            <a:r>
              <a:rPr lang="en-US" dirty="0" smtClean="0"/>
              <a:t>gene </a:t>
            </a:r>
            <a:r>
              <a:rPr lang="en-US" dirty="0" err="1" smtClean="0"/>
              <a:t>ontologies</a:t>
            </a:r>
            <a:endParaRPr lang="en-US" dirty="0" smtClean="0"/>
          </a:p>
          <a:p>
            <a:pPr lvl="2"/>
            <a:r>
              <a:rPr lang="en-US" dirty="0" smtClean="0"/>
              <a:t>phenotypic profiling</a:t>
            </a:r>
          </a:p>
          <a:p>
            <a:pPr lvl="2"/>
            <a:r>
              <a:rPr lang="en-US" dirty="0" smtClean="0"/>
              <a:t>functional similarities</a:t>
            </a:r>
          </a:p>
          <a:p>
            <a:pPr marL="916686" lvl="1" indent="-514350">
              <a:buFont typeface="+mj-lt"/>
              <a:buAutoNum type="arabicPeriod"/>
            </a:pPr>
            <a:r>
              <a:rPr lang="en-US" dirty="0" smtClean="0"/>
              <a:t>Apply Bayesian regression to deduce PPI</a:t>
            </a:r>
          </a:p>
          <a:p>
            <a:pPr marL="916686" lvl="1" indent="-514350">
              <a:buFont typeface="+mj-lt"/>
              <a:buAutoNum type="arabicPeriod"/>
            </a:pPr>
            <a:r>
              <a:rPr lang="en-US" dirty="0" smtClean="0"/>
              <a:t>Identify communities of protein interaction</a:t>
            </a:r>
          </a:p>
          <a:p>
            <a:pPr marL="1163574" lvl="2" indent="-514350"/>
            <a:r>
              <a:rPr lang="en-US" dirty="0" smtClean="0"/>
              <a:t>e.g. using clique percolation method</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106362"/>
            <a:ext cx="7498080" cy="1143000"/>
          </a:xfrm>
        </p:spPr>
        <p:txBody>
          <a:bodyPr>
            <a:normAutofit fontScale="90000"/>
          </a:bodyPr>
          <a:lstStyle/>
          <a:p>
            <a:r>
              <a:rPr lang="en-US" dirty="0" smtClean="0"/>
              <a:t>Paper(</a:t>
            </a:r>
            <a:r>
              <a:rPr lang="en-US" dirty="0" err="1" smtClean="0"/>
              <a:t>Jonsson</a:t>
            </a:r>
            <a:r>
              <a:rPr lang="en-US" dirty="0" smtClean="0"/>
              <a:t> et al) Overview</a:t>
            </a:r>
            <a:endParaRPr lang="en-US" dirty="0"/>
          </a:p>
        </p:txBody>
      </p:sp>
      <p:sp>
        <p:nvSpPr>
          <p:cNvPr id="3" name="Content Placeholder 2"/>
          <p:cNvSpPr>
            <a:spLocks noGrp="1"/>
          </p:cNvSpPr>
          <p:nvPr>
            <p:ph idx="1"/>
          </p:nvPr>
        </p:nvSpPr>
        <p:spPr>
          <a:xfrm>
            <a:off x="1435608" y="1143000"/>
            <a:ext cx="7498080" cy="4800600"/>
          </a:xfrm>
        </p:spPr>
        <p:txBody>
          <a:bodyPr>
            <a:normAutofit fontScale="77500" lnSpcReduction="20000"/>
          </a:bodyPr>
          <a:lstStyle/>
          <a:p>
            <a:r>
              <a:rPr lang="en-US" dirty="0" smtClean="0"/>
              <a:t>Created a protein interaction network, "</a:t>
            </a:r>
            <a:r>
              <a:rPr lang="en-US" dirty="0" err="1" smtClean="0"/>
              <a:t>interactome</a:t>
            </a:r>
            <a:r>
              <a:rPr lang="en-US" dirty="0" smtClean="0"/>
              <a:t>" for a rat</a:t>
            </a:r>
          </a:p>
          <a:p>
            <a:pPr lvl="1"/>
            <a:r>
              <a:rPr lang="en-US" dirty="0" smtClean="0"/>
              <a:t>used computational and homology* approaches</a:t>
            </a:r>
          </a:p>
          <a:p>
            <a:pPr lvl="1"/>
            <a:r>
              <a:rPr lang="en-US" dirty="0" smtClean="0"/>
              <a:t>developed a scoring function based on</a:t>
            </a:r>
          </a:p>
          <a:p>
            <a:pPr lvl="2"/>
            <a:r>
              <a:rPr lang="en-US" dirty="0" smtClean="0"/>
              <a:t>homology sequence </a:t>
            </a:r>
            <a:r>
              <a:rPr lang="en-US" dirty="0" smtClean="0"/>
              <a:t>similarity </a:t>
            </a:r>
          </a:p>
          <a:p>
            <a:pPr lvl="2"/>
            <a:r>
              <a:rPr lang="en-US" dirty="0" smtClean="0"/>
              <a:t>amount of experimental data for every PPI in the network</a:t>
            </a:r>
          </a:p>
          <a:p>
            <a:pPr lvl="1"/>
            <a:r>
              <a:rPr lang="en-US" dirty="0" smtClean="0"/>
              <a:t>implemented an automated solution for building a network of interacting proteins</a:t>
            </a:r>
          </a:p>
          <a:p>
            <a:r>
              <a:rPr lang="en-US" dirty="0" smtClean="0"/>
              <a:t>Demonstrated utility of the interactions predicted by </a:t>
            </a:r>
            <a:r>
              <a:rPr lang="en-US" dirty="0" err="1" smtClean="0"/>
              <a:t>interactome</a:t>
            </a:r>
            <a:endParaRPr lang="en-US" dirty="0" smtClean="0"/>
          </a:p>
          <a:p>
            <a:pPr lvl="1"/>
            <a:r>
              <a:rPr lang="en-US" dirty="0" smtClean="0"/>
              <a:t>Mapped predicted interactions to tumor expression data</a:t>
            </a:r>
          </a:p>
          <a:p>
            <a:pPr lvl="1"/>
            <a:r>
              <a:rPr lang="en-US" dirty="0" smtClean="0"/>
              <a:t>Confirmed </a:t>
            </a:r>
            <a:r>
              <a:rPr lang="en-US" dirty="0" err="1" smtClean="0"/>
              <a:t>interactome</a:t>
            </a:r>
            <a:r>
              <a:rPr lang="en-US" dirty="0" smtClean="0"/>
              <a:t> predicting protein networks involved in the cancer processes</a:t>
            </a:r>
          </a:p>
          <a:p>
            <a:endParaRPr lang="en-US" dirty="0"/>
          </a:p>
        </p:txBody>
      </p:sp>
      <p:sp>
        <p:nvSpPr>
          <p:cNvPr id="4" name="Rectangle 3"/>
          <p:cNvSpPr/>
          <p:nvPr/>
        </p:nvSpPr>
        <p:spPr>
          <a:xfrm>
            <a:off x="1371600" y="5934670"/>
            <a:ext cx="7620000" cy="923330"/>
          </a:xfrm>
          <a:prstGeom prst="rect">
            <a:avLst/>
          </a:prstGeom>
        </p:spPr>
        <p:txBody>
          <a:bodyPr wrap="square">
            <a:spAutoFit/>
          </a:bodyPr>
          <a:lstStyle/>
          <a:p>
            <a:pPr algn="ctr"/>
            <a:r>
              <a:rPr lang="en-US" b="1" i="1" u="sng" dirty="0" smtClean="0"/>
              <a:t>*Homology</a:t>
            </a:r>
            <a:r>
              <a:rPr lang="en-US" i="1" dirty="0" smtClean="0"/>
              <a:t> approaches study data from organisms sharing an ancestry. Assume that interacting protein modules in one organism may be considered to be interacting in a related organism </a:t>
            </a:r>
            <a:endParaRPr lang="en-US" i="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28600"/>
            <a:ext cx="7498080" cy="1143000"/>
          </a:xfrm>
        </p:spPr>
        <p:txBody>
          <a:bodyPr>
            <a:normAutofit fontScale="90000"/>
          </a:bodyPr>
          <a:lstStyle/>
          <a:p>
            <a:r>
              <a:rPr lang="en-US" dirty="0" smtClean="0"/>
              <a:t>Homology-based data selection</a:t>
            </a:r>
            <a:endParaRPr lang="en-US" dirty="0"/>
          </a:p>
        </p:txBody>
      </p:sp>
      <p:pic>
        <p:nvPicPr>
          <p:cNvPr id="1026" name="Picture 2"/>
          <p:cNvPicPr>
            <a:picLocks noChangeAspect="1" noChangeArrowheads="1"/>
          </p:cNvPicPr>
          <p:nvPr/>
        </p:nvPicPr>
        <p:blipFill>
          <a:blip r:embed="rId3"/>
          <a:srcRect/>
          <a:stretch>
            <a:fillRect/>
          </a:stretch>
        </p:blipFill>
        <p:spPr bwMode="auto">
          <a:xfrm>
            <a:off x="1828800" y="1066800"/>
            <a:ext cx="5855734" cy="5486400"/>
          </a:xfrm>
          <a:prstGeom prst="rect">
            <a:avLst/>
          </a:prstGeom>
          <a:noFill/>
          <a:ln w="9525">
            <a:noFill/>
            <a:miter lim="800000"/>
            <a:headEnd/>
            <a:tailEnd/>
          </a:ln>
          <a:effectLst/>
        </p:spPr>
      </p:pic>
      <p:sp>
        <p:nvSpPr>
          <p:cNvPr id="5" name="Rectangle 4"/>
          <p:cNvSpPr/>
          <p:nvPr/>
        </p:nvSpPr>
        <p:spPr>
          <a:xfrm>
            <a:off x="4191000" y="1219200"/>
            <a:ext cx="3276600" cy="38862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7620000" y="914400"/>
            <a:ext cx="1524000" cy="1477328"/>
          </a:xfrm>
          <a:prstGeom prst="rect">
            <a:avLst/>
          </a:prstGeom>
          <a:noFill/>
        </p:spPr>
        <p:txBody>
          <a:bodyPr wrap="square" rtlCol="0">
            <a:spAutoFit/>
          </a:bodyPr>
          <a:lstStyle/>
          <a:p>
            <a:r>
              <a:rPr lang="en-US" dirty="0" smtClean="0"/>
              <a:t>Homology data used for scoring is bounded by red box</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Scoring function verification</a:t>
            </a:r>
            <a:endParaRPr lang="en-US" dirty="0"/>
          </a:p>
        </p:txBody>
      </p:sp>
      <p:sp>
        <p:nvSpPr>
          <p:cNvPr id="3" name="Content Placeholder 2"/>
          <p:cNvSpPr>
            <a:spLocks noGrp="1"/>
          </p:cNvSpPr>
          <p:nvPr>
            <p:ph idx="1"/>
          </p:nvPr>
        </p:nvSpPr>
        <p:spPr/>
        <p:txBody>
          <a:bodyPr>
            <a:noAutofit/>
          </a:bodyPr>
          <a:lstStyle/>
          <a:p>
            <a:r>
              <a:rPr lang="en-US" sz="1800" dirty="0" smtClean="0"/>
              <a:t>Checked scores against highly reliable X-ray crystallographic evidence. </a:t>
            </a:r>
          </a:p>
          <a:p>
            <a:pPr lvl="1"/>
            <a:r>
              <a:rPr lang="en-US" sz="1800" dirty="0" smtClean="0"/>
              <a:t>Confirmed that highly reliable interactions identified by X-ray crystallography correlate with high scores of the scoring function.</a:t>
            </a:r>
          </a:p>
          <a:p>
            <a:endParaRPr lang="en-US" sz="1800" dirty="0" smtClean="0"/>
          </a:p>
          <a:p>
            <a:r>
              <a:rPr lang="en-US" sz="1800" dirty="0" smtClean="0"/>
              <a:t>Identified communities of protein interaction in cellular processes. </a:t>
            </a:r>
          </a:p>
          <a:p>
            <a:pPr lvl="1"/>
            <a:r>
              <a:rPr lang="en-US" sz="1800" dirty="0" smtClean="0"/>
              <a:t>Confirmed high scores for intra-community processes , i.e. interactions between proteins within the same cellular processes</a:t>
            </a:r>
          </a:p>
          <a:p>
            <a:pPr lvl="1"/>
            <a:r>
              <a:rPr lang="en-US" sz="1800" dirty="0" smtClean="0"/>
              <a:t>Confirmed low scores for inter-community processes, i.e. those between proteins that are not believed to have any interactions. </a:t>
            </a:r>
          </a:p>
          <a:p>
            <a:endParaRPr lang="en-US" sz="1800" dirty="0" smtClean="0"/>
          </a:p>
          <a:p>
            <a:r>
              <a:rPr lang="en-US" sz="1800" dirty="0" smtClean="0"/>
              <a:t>Validated high scores for protein interactions within same cellular compartment and low scores for separate cellular compartments</a:t>
            </a:r>
          </a:p>
          <a:p>
            <a:pPr lvl="1"/>
            <a:r>
              <a:rPr lang="en-US" sz="1800" dirty="0" smtClean="0"/>
              <a:t>Used localization data from Gene Ontology Consortium</a:t>
            </a:r>
          </a:p>
          <a:p>
            <a:endParaRPr lang="en-US" sz="1800" dirty="0" smtClean="0"/>
          </a:p>
          <a:p>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Analysis Overview</a:t>
            </a:r>
            <a:endParaRPr lang="en-US" dirty="0"/>
          </a:p>
        </p:txBody>
      </p:sp>
      <p:sp>
        <p:nvSpPr>
          <p:cNvPr id="3" name="Content Placeholder 2"/>
          <p:cNvSpPr>
            <a:spLocks noGrp="1"/>
          </p:cNvSpPr>
          <p:nvPr>
            <p:ph idx="1"/>
          </p:nvPr>
        </p:nvSpPr>
        <p:spPr/>
        <p:txBody>
          <a:bodyPr>
            <a:normAutofit fontScale="62500" lnSpcReduction="20000"/>
          </a:bodyPr>
          <a:lstStyle/>
          <a:p>
            <a:endParaRPr lang="en-US" dirty="0" smtClean="0"/>
          </a:p>
          <a:p>
            <a:r>
              <a:rPr lang="en-US" dirty="0" smtClean="0"/>
              <a:t>Collected data from a microarray analysis of cell lines with different potential for metastatic state</a:t>
            </a:r>
          </a:p>
          <a:p>
            <a:r>
              <a:rPr lang="en-US" dirty="0" smtClean="0"/>
              <a:t>Constructed networks based on interactions directly with originating proteins and then including 2nd order interactions relative to originating proteins</a:t>
            </a:r>
          </a:p>
          <a:p>
            <a:pPr lvl="1"/>
            <a:r>
              <a:rPr lang="en-US" dirty="0" smtClean="0"/>
              <a:t>10,628 interactions</a:t>
            </a:r>
          </a:p>
          <a:p>
            <a:endParaRPr lang="en-US" dirty="0" smtClean="0"/>
          </a:p>
          <a:p>
            <a:r>
              <a:rPr lang="en-US" dirty="0" smtClean="0"/>
              <a:t>Used clique percolation method to identify communities of protein interactions</a:t>
            </a:r>
          </a:p>
          <a:p>
            <a:pPr lvl="1"/>
            <a:r>
              <a:rPr lang="en-US" dirty="0" smtClean="0"/>
              <a:t>37 protein communities</a:t>
            </a:r>
          </a:p>
          <a:p>
            <a:pPr lvl="1"/>
            <a:r>
              <a:rPr lang="en-US" dirty="0" smtClean="0"/>
              <a:t>313 proteins </a:t>
            </a:r>
          </a:p>
          <a:p>
            <a:pPr lvl="1"/>
            <a:r>
              <a:rPr lang="en-US" dirty="0" smtClean="0"/>
              <a:t>1,094 interactions</a:t>
            </a:r>
          </a:p>
          <a:p>
            <a:endParaRPr lang="en-US" dirty="0" smtClean="0"/>
          </a:p>
          <a:p>
            <a:r>
              <a:rPr lang="en-US" dirty="0" smtClean="0"/>
              <a:t>Majority of communities are associated with cancer </a:t>
            </a:r>
            <a:r>
              <a:rPr lang="en-US" dirty="0" err="1" smtClean="0"/>
              <a:t>metastasising</a:t>
            </a:r>
            <a:r>
              <a:rPr lang="en-US" dirty="0" smtClean="0"/>
              <a:t> processes</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a:srcRect/>
          <a:stretch>
            <a:fillRect/>
          </a:stretch>
        </p:blipFill>
        <p:spPr bwMode="auto">
          <a:xfrm>
            <a:off x="1066800" y="715731"/>
            <a:ext cx="8077200" cy="6142269"/>
          </a:xfrm>
          <a:prstGeom prst="rect">
            <a:avLst/>
          </a:prstGeom>
          <a:noFill/>
          <a:ln w="9525">
            <a:noFill/>
            <a:miter lim="800000"/>
            <a:headEnd/>
            <a:tailEnd/>
          </a:ln>
          <a:effectLst/>
        </p:spPr>
      </p:pic>
      <p:sp>
        <p:nvSpPr>
          <p:cNvPr id="2" name="Title 1"/>
          <p:cNvSpPr>
            <a:spLocks noGrp="1"/>
          </p:cNvSpPr>
          <p:nvPr>
            <p:ph type="title"/>
          </p:nvPr>
        </p:nvSpPr>
        <p:spPr>
          <a:xfrm>
            <a:off x="1112520" y="0"/>
            <a:ext cx="7498080" cy="1143000"/>
          </a:xfrm>
        </p:spPr>
        <p:txBody>
          <a:bodyPr>
            <a:normAutofit fontScale="90000"/>
          </a:bodyPr>
          <a:lstStyle/>
          <a:p>
            <a:r>
              <a:rPr lang="en-US" dirty="0" smtClean="0"/>
              <a:t>Protein communities identified by cluster analysis</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424</TotalTime>
  <Words>1319</Words>
  <Application>Microsoft Office PowerPoint</Application>
  <PresentationFormat>On-screen Show (4:3)</PresentationFormat>
  <Paragraphs>143</Paragraphs>
  <Slides>11</Slides>
  <Notes>7</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Solstice</vt:lpstr>
      <vt:lpstr>Cluster analysis of networks generated through homology: automatic identification of important protein communities involved in cancer metastasis  Jonsson et al, BMC Bioinformatics, 2006</vt:lpstr>
      <vt:lpstr>Background</vt:lpstr>
      <vt:lpstr>PPI network analysis methods</vt:lpstr>
      <vt:lpstr>Computational PPI analysis</vt:lpstr>
      <vt:lpstr>Paper(Jonsson et al) Overview</vt:lpstr>
      <vt:lpstr>Homology-based data selection</vt:lpstr>
      <vt:lpstr>Scoring function verification</vt:lpstr>
      <vt:lpstr>Analysis Overview</vt:lpstr>
      <vt:lpstr>Protein communities identified by cluster analysis</vt:lpstr>
      <vt:lpstr>Example: Intracellular signaling cascade community</vt:lpstr>
      <vt:lpstr>Summary</vt:lpstr>
    </vt:vector>
  </TitlesOfParts>
  <Company>UF</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Decomposition of overlapping protein complexes: A graph theoretical method for analyzing static and dynamic protein associations</dc:title>
  <dc:creator>ferhat</dc:creator>
  <cp:lastModifiedBy>Eleonora White, Esq.</cp:lastModifiedBy>
  <cp:revision>91</cp:revision>
  <dcterms:created xsi:type="dcterms:W3CDTF">2009-02-12T15:59:15Z</dcterms:created>
  <dcterms:modified xsi:type="dcterms:W3CDTF">2009-02-16T13:04:49Z</dcterms:modified>
</cp:coreProperties>
</file>