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7" r:id="rId1"/>
  </p:sldMasterIdLst>
  <p:notesMasterIdLst>
    <p:notesMasterId r:id="rId16"/>
  </p:notesMasterIdLst>
  <p:sldIdLst>
    <p:sldId id="256" r:id="rId2"/>
    <p:sldId id="257" r:id="rId3"/>
    <p:sldId id="315" r:id="rId4"/>
    <p:sldId id="380" r:id="rId5"/>
    <p:sldId id="400" r:id="rId6"/>
    <p:sldId id="401" r:id="rId7"/>
    <p:sldId id="402" r:id="rId8"/>
    <p:sldId id="403" r:id="rId9"/>
    <p:sldId id="379" r:id="rId10"/>
    <p:sldId id="405" r:id="rId11"/>
    <p:sldId id="406" r:id="rId12"/>
    <p:sldId id="407" r:id="rId13"/>
    <p:sldId id="404" r:id="rId14"/>
    <p:sldId id="326" r:id="rId15"/>
  </p:sldIdLst>
  <p:sldSz cx="13439775" cy="7559675"/>
  <p:notesSz cx="7772400" cy="100584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FF"/>
    <a:srgbClr val="FFFF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59" d="100"/>
          <a:sy n="59" d="100"/>
        </p:scale>
        <p:origin x="870" y="6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34988" y="763588"/>
            <a:ext cx="6699250" cy="376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5063" cy="45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026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02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0263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0262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8FFF03A-92BB-4F65-B833-F239338E7D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8F78107-6362-4F64-A9BD-F577787C8873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dirty="0"/>
              <a:t>Image credit:  M.S. Schmalz notes –and- http://image.slidesharecdn.com/fribourg2014v3-140522044657-phpapp02/95/current-trends-and-challenges-in-big-data-benchmarking-14-638.jpg?cb=1400814630</a:t>
            </a:r>
          </a:p>
        </p:txBody>
      </p:sp>
    </p:spTree>
    <p:extLst>
      <p:ext uri="{BB962C8B-B14F-4D97-AF65-F5344CB8AC3E}">
        <p14:creationId xmlns:p14="http://schemas.microsoft.com/office/powerpoint/2010/main" val="689207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dirty="0"/>
              <a:t>Image credit:  M.S. Schmalz notes –and- http://image.slidesharecdn.com/fribourg2014v3-140522044657-phpapp02/95/current-trends-and-challenges-in-big-data-benchmarking-14-638.jpg?cb=1400814630</a:t>
            </a:r>
          </a:p>
        </p:txBody>
      </p:sp>
    </p:spTree>
    <p:extLst>
      <p:ext uri="{BB962C8B-B14F-4D97-AF65-F5344CB8AC3E}">
        <p14:creationId xmlns:p14="http://schemas.microsoft.com/office/powerpoint/2010/main" val="4280735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dirty="0"/>
              <a:t>Image credit:  M.S. Schmalz notes –and- http://image.slidesharecdn.com/fribourg2014v3-140522044657-phpapp02/95/current-trends-and-challenges-in-big-data-benchmarking-14-638.jpg?cb=1400814630</a:t>
            </a:r>
          </a:p>
        </p:txBody>
      </p:sp>
    </p:spTree>
    <p:extLst>
      <p:ext uri="{BB962C8B-B14F-4D97-AF65-F5344CB8AC3E}">
        <p14:creationId xmlns:p14="http://schemas.microsoft.com/office/powerpoint/2010/main" val="454577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dirty="0"/>
              <a:t>Image credit:  M.S. Schmalz notes –and- http://image.slidesharecdn.com/fribourg2014v3-140522044657-phpapp02/95/current-trends-and-challenges-in-big-data-benchmarking-14-638.jpg?cb=1400814630</a:t>
            </a:r>
          </a:p>
        </p:txBody>
      </p:sp>
    </p:spTree>
    <p:extLst>
      <p:ext uri="{BB962C8B-B14F-4D97-AF65-F5344CB8AC3E}">
        <p14:creationId xmlns:p14="http://schemas.microsoft.com/office/powerpoint/2010/main" val="311115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993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407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1136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692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175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3271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6569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F69C5F-8E7C-4588-BC17-D891A4572292}" type="slidenum">
              <a:rPr lang="en-US" altLang="en-US" sz="1400" smtClean="0"/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dirty="0"/>
              <a:t>Image credit:  M.S. Schmalz notes –and- http://image.slidesharecdn.com/fribourg2014v3-140522044657-phpapp02/95/current-trends-and-challenges-in-big-data-benchmarking-14-638.jpg?cb=1400814630</a:t>
            </a:r>
          </a:p>
        </p:txBody>
      </p:sp>
    </p:spTree>
    <p:extLst>
      <p:ext uri="{BB962C8B-B14F-4D97-AF65-F5344CB8AC3E}">
        <p14:creationId xmlns:p14="http://schemas.microsoft.com/office/powerpoint/2010/main" val="20449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 title="scalloped circle"/>
          <p:cNvSpPr/>
          <p:nvPr/>
        </p:nvSpPr>
        <p:spPr bwMode="auto">
          <a:xfrm>
            <a:off x="3921125" y="695325"/>
            <a:ext cx="5770563" cy="5764213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5" name="Rectangle 4" title="left edge border"/>
          <p:cNvSpPr/>
          <p:nvPr/>
        </p:nvSpPr>
        <p:spPr>
          <a:xfrm>
            <a:off x="0" y="0"/>
            <a:ext cx="312738" cy="75596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8903" y="1210770"/>
            <a:ext cx="11374444" cy="4844660"/>
          </a:xfrm>
        </p:spPr>
        <p:txBody>
          <a:bodyPr anchor="ctr">
            <a:noAutofit/>
          </a:bodyPr>
          <a:lstStyle>
            <a:lvl1pPr algn="ctr">
              <a:defRPr sz="11023" spc="882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741" y="6590957"/>
            <a:ext cx="8868767" cy="818225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205" b="1" i="0" cap="all" spc="441" baseline="0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189038" y="7027863"/>
            <a:ext cx="2568575" cy="384175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8513" y="7027863"/>
            <a:ext cx="4535487" cy="381000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94900" y="7027863"/>
            <a:ext cx="2568575" cy="381000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15F920B-B650-444E-AFDE-1EDFED17AF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3494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BBC58-AC14-4970-87B8-EA9A47F53E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363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96546" y="421510"/>
            <a:ext cx="1644842" cy="61734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5977" y="421509"/>
            <a:ext cx="9251514" cy="61734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563EC-5F61-40D5-B348-CC87E844DA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284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931" y="301625"/>
            <a:ext cx="12089448" cy="12588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1ABE3-F97C-4D65-8493-B207B2D989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39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376CA-4188-4E4E-8600-62405DCDEE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73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0"/>
            <a:ext cx="3101975" cy="7559675"/>
            <a:chOff x="0" y="0"/>
            <a:chExt cx="2814638" cy="6858000"/>
          </a:xfrm>
        </p:grpSpPr>
        <p:sp>
          <p:nvSpPr>
            <p:cNvPr id="5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6" name="Freeform 11" title="left scallop inline"/>
            <p:cNvSpPr/>
            <p:nvPr/>
          </p:nvSpPr>
          <p:spPr bwMode="auto">
            <a:xfrm>
              <a:off x="874353" y="0"/>
              <a:ext cx="1646433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4823" y="1183763"/>
            <a:ext cx="9024967" cy="4480499"/>
          </a:xfrm>
        </p:spPr>
        <p:txBody>
          <a:bodyPr anchor="b"/>
          <a:lstStyle>
            <a:lvl1pPr>
              <a:defRPr sz="9259" spc="882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4824" y="5687704"/>
            <a:ext cx="7735684" cy="1048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205" b="1" i="0" cap="all" spc="441" baseline="0">
                <a:solidFill>
                  <a:schemeClr val="accent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567113" y="7027863"/>
            <a:ext cx="1647825" cy="38417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9775" y="7027863"/>
            <a:ext cx="4535488" cy="381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60100" y="7027863"/>
            <a:ext cx="1639888" cy="381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DB82C55-8DB0-4172-B691-4619027AD3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284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5977" y="2519892"/>
            <a:ext cx="5291911" cy="3989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8157" y="2519892"/>
            <a:ext cx="5291911" cy="3989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DBED1-20BE-4046-81AD-6F2F68BAA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31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0937" y="419982"/>
            <a:ext cx="11213812" cy="16463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9780" y="2424689"/>
            <a:ext cx="5291911" cy="697246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094" b="1" cap="all" spc="220" baseline="0">
                <a:solidFill>
                  <a:schemeClr val="tx2"/>
                </a:solidFill>
              </a:defRPr>
            </a:lvl1pPr>
            <a:lvl2pPr marL="503972" indent="0">
              <a:buNone/>
              <a:defRPr sz="2094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5977" y="3206746"/>
            <a:ext cx="5291911" cy="33029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12799" y="2424689"/>
            <a:ext cx="5291911" cy="697246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094" b="1" cap="all" spc="220" baseline="0">
                <a:solidFill>
                  <a:schemeClr val="tx2"/>
                </a:solidFill>
              </a:defRPr>
            </a:lvl1pPr>
            <a:lvl2pPr marL="503972" indent="0">
              <a:buNone/>
              <a:defRPr sz="2094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12799" y="3206746"/>
            <a:ext cx="5291911" cy="33029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140E0-78AF-42A6-876D-96CCB3C268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3545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C6750-2057-4660-9297-E6CE803427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59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38832-CB7A-44A0-9EA9-0EE45EE8F5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91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 title="right scallop background shape"/>
          <p:cNvSpPr/>
          <p:nvPr/>
        </p:nvSpPr>
        <p:spPr bwMode="auto">
          <a:xfrm>
            <a:off x="8145463" y="0"/>
            <a:ext cx="5294312" cy="7559675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Rectangle 5" title="left edge border"/>
          <p:cNvSpPr/>
          <p:nvPr/>
        </p:nvSpPr>
        <p:spPr>
          <a:xfrm>
            <a:off x="0" y="0"/>
            <a:ext cx="312738" cy="7559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215" y="503978"/>
            <a:ext cx="3408574" cy="1319108"/>
          </a:xfrm>
        </p:spPr>
        <p:txBody>
          <a:bodyPr anchor="b"/>
          <a:lstStyle>
            <a:lvl1pPr>
              <a:lnSpc>
                <a:spcPct val="100000"/>
              </a:lnSpc>
              <a:defRPr sz="2094" b="1" i="0" cap="all" spc="33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349" y="1014545"/>
            <a:ext cx="6788694" cy="5495176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91216" y="1919500"/>
            <a:ext cx="3408574" cy="4590220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323"/>
              </a:spcBef>
              <a:buNone/>
              <a:defRPr sz="1764" baseline="0">
                <a:solidFill>
                  <a:schemeClr val="bg2"/>
                </a:solidFill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42963" y="7027863"/>
            <a:ext cx="1360487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19338" y="7027863"/>
            <a:ext cx="3838575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73800" y="7027863"/>
            <a:ext cx="13589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D3BA7-38E7-4ABB-8E39-1573F7A0AC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58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 title="right scallop background shape"/>
          <p:cNvSpPr/>
          <p:nvPr/>
        </p:nvSpPr>
        <p:spPr bwMode="auto">
          <a:xfrm>
            <a:off x="8145463" y="0"/>
            <a:ext cx="5294312" cy="7559675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Rectangle 5" title="left edge border"/>
          <p:cNvSpPr/>
          <p:nvPr/>
        </p:nvSpPr>
        <p:spPr>
          <a:xfrm>
            <a:off x="0" y="0"/>
            <a:ext cx="312738" cy="7559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2475" y="1"/>
            <a:ext cx="8108383" cy="7559674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214" y="503978"/>
            <a:ext cx="3408576" cy="1319107"/>
          </a:xfrm>
        </p:spPr>
        <p:txBody>
          <a:bodyPr anchor="b"/>
          <a:lstStyle>
            <a:lvl1pPr>
              <a:lnSpc>
                <a:spcPct val="100000"/>
              </a:lnSpc>
              <a:defRPr sz="2094" b="1" i="0" spc="33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91214" y="1919500"/>
            <a:ext cx="3408576" cy="4590220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323"/>
              </a:spcBef>
              <a:buNone/>
              <a:defRPr sz="1764" baseline="0">
                <a:solidFill>
                  <a:schemeClr val="bg2"/>
                </a:solidFill>
              </a:defRPr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844550" y="7027863"/>
            <a:ext cx="13589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19338" y="7027863"/>
            <a:ext cx="3838575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69038" y="7027863"/>
            <a:ext cx="1362075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E2BD0-0171-49BB-A452-0119C09E86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208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9538" y="422275"/>
            <a:ext cx="11220450" cy="16446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79538" y="2519363"/>
            <a:ext cx="112204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9538" y="7027863"/>
            <a:ext cx="256857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350" y="7027863"/>
            <a:ext cx="4537075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663" y="7027863"/>
            <a:ext cx="3108325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D628CDF-401C-4745-951E-5E554BA6B1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976313" cy="7559675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3127038" y="0"/>
            <a:ext cx="312737" cy="7559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06" r:id="rId2"/>
    <p:sldLayoutId id="2147483815" r:id="rId3"/>
    <p:sldLayoutId id="2147483807" r:id="rId4"/>
    <p:sldLayoutId id="2147483808" r:id="rId5"/>
    <p:sldLayoutId id="2147483809" r:id="rId6"/>
    <p:sldLayoutId id="2147483810" r:id="rId7"/>
    <p:sldLayoutId id="2147483816" r:id="rId8"/>
    <p:sldLayoutId id="2147483817" r:id="rId9"/>
    <p:sldLayoutId id="2147483811" r:id="rId10"/>
    <p:sldLayoutId id="2147483812" r:id="rId11"/>
    <p:sldLayoutId id="2147483813" r:id="rId12"/>
  </p:sldLayoutIdLst>
  <p:txStyles>
    <p:titleStyle>
      <a:lvl1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600" kern="1200" cap="all" spc="220">
          <a:solidFill>
            <a:schemeClr val="tx2"/>
          </a:solidFill>
          <a:latin typeface="+mj-lt"/>
          <a:ea typeface="+mj-ea"/>
          <a:cs typeface="+mj-cs"/>
        </a:defRPr>
      </a:lvl1pPr>
      <a:lvl2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2pPr>
      <a:lvl3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3pPr>
      <a:lvl4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4pPr>
      <a:lvl5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5pPr>
      <a:lvl6pPr marL="4572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6pPr>
      <a:lvl7pPr marL="9144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7pPr>
      <a:lvl8pPr marL="13716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8pPr>
      <a:lvl9pPr marL="18288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56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250825" indent="-250825" algn="l" defTabSz="1006475" rtl="0" eaLnBrk="0" fontAlgn="base" hangingPunct="0">
        <a:lnSpc>
          <a:spcPct val="110000"/>
        </a:lnSpc>
        <a:spcBef>
          <a:spcPts val="775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rgbClr val="595959"/>
          </a:solidFill>
          <a:latin typeface="+mn-lt"/>
          <a:ea typeface="+mn-ea"/>
          <a:cs typeface="+mn-cs"/>
        </a:defRPr>
      </a:lvl1pPr>
      <a:lvl2pPr marL="755650" indent="-250825" algn="l" defTabSz="1006475" rtl="0" eaLnBrk="0" fontAlgn="base" hangingPunct="0">
        <a:lnSpc>
          <a:spcPct val="110000"/>
        </a:lnSpc>
        <a:spcBef>
          <a:spcPts val="775"/>
        </a:spcBef>
        <a:spcAft>
          <a:spcPct val="0"/>
        </a:spcAft>
        <a:buClr>
          <a:schemeClr val="tx2"/>
        </a:buClr>
        <a:buFont typeface="Gill Sans MT" panose="020B0502020104020203" pitchFamily="34" charset="0"/>
        <a:buChar char="–"/>
        <a:defRPr sz="1900" kern="1200">
          <a:solidFill>
            <a:srgbClr val="595959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lnSpc>
          <a:spcPct val="110000"/>
        </a:lnSpc>
        <a:spcBef>
          <a:spcPts val="775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700" kern="1200">
          <a:solidFill>
            <a:srgbClr val="595959"/>
          </a:solidFill>
          <a:latin typeface="+mn-lt"/>
          <a:ea typeface="+mn-ea"/>
          <a:cs typeface="+mn-cs"/>
        </a:defRPr>
      </a:lvl3pPr>
      <a:lvl4pPr marL="1763713" indent="-250825" algn="l" defTabSz="1006475" rtl="0" eaLnBrk="0" fontAlgn="base" hangingPunct="0">
        <a:lnSpc>
          <a:spcPct val="110000"/>
        </a:lnSpc>
        <a:spcBef>
          <a:spcPts val="775"/>
        </a:spcBef>
        <a:spcAft>
          <a:spcPct val="0"/>
        </a:spcAft>
        <a:buClr>
          <a:schemeClr val="tx2"/>
        </a:buClr>
        <a:buFont typeface="Gill Sans MT" panose="020B0502020104020203" pitchFamily="34" charset="0"/>
        <a:buChar char="–"/>
        <a:defRPr sz="1500" kern="1200">
          <a:solidFill>
            <a:srgbClr val="595959"/>
          </a:solidFill>
          <a:latin typeface="+mn-lt"/>
          <a:ea typeface="+mn-ea"/>
          <a:cs typeface="+mn-cs"/>
        </a:defRPr>
      </a:lvl4pPr>
      <a:lvl5pPr marL="2266950" indent="-250825" algn="l" defTabSz="1006475" rtl="0" eaLnBrk="0" fontAlgn="base" hangingPunct="0">
        <a:lnSpc>
          <a:spcPct val="110000"/>
        </a:lnSpc>
        <a:spcBef>
          <a:spcPts val="775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rgbClr val="595959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110000"/>
        </a:lnSpc>
        <a:spcBef>
          <a:spcPts val="772"/>
        </a:spcBef>
        <a:buClr>
          <a:schemeClr val="tx2"/>
        </a:buClr>
        <a:buFont typeface="Gill Sans MT" panose="020B0502020104020203" pitchFamily="34" charset="0"/>
        <a:buChar char="–"/>
        <a:defRPr sz="1543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110000"/>
        </a:lnSpc>
        <a:spcBef>
          <a:spcPts val="772"/>
        </a:spcBef>
        <a:buClr>
          <a:schemeClr val="tx2"/>
        </a:buClr>
        <a:buFont typeface="Arial" panose="020B0604020202020204" pitchFamily="34" charset="0"/>
        <a:buChar char="•"/>
        <a:defRPr sz="1543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110000"/>
        </a:lnSpc>
        <a:spcBef>
          <a:spcPts val="772"/>
        </a:spcBef>
        <a:buClr>
          <a:schemeClr val="tx2"/>
        </a:buClr>
        <a:buFont typeface="Gill Sans MT" panose="020B0502020104020203" pitchFamily="34" charset="0"/>
        <a:buChar char="–"/>
        <a:defRPr sz="1543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110000"/>
        </a:lnSpc>
        <a:spcBef>
          <a:spcPts val="772"/>
        </a:spcBef>
        <a:buClr>
          <a:schemeClr val="tx2"/>
        </a:buClr>
        <a:buFont typeface="Arial" panose="020B0604020202020204" pitchFamily="34" charset="0"/>
        <a:buChar char="•"/>
        <a:defRPr sz="1543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se.ufl.edu/~mssz/SeniorProject/CIS-CEN4914-F17-RegistrationForm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se.ufl.edu/~mssz/SeniorProject/senior-projdb.tx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cise.ufl.edu/~mssz/SeniorProject/CIS-CEN4914-F17-RegistrationForm.pdf" TargetMode="External"/><Relationship Id="rId5" Type="http://schemas.openxmlformats.org/officeDocument/2006/relationships/hyperlink" Target="https://www.ece.ufl.edu/content/faculty" TargetMode="External"/><Relationship Id="rId4" Type="http://schemas.openxmlformats.org/officeDocument/2006/relationships/hyperlink" Target="https://www.cise.ufl.edu/research-area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gistrar.ufl.edu/soc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cise.ufl.edu/people/faculty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t.ufl.edu/gradingscale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student.ufl.edu/minusgrades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se.ufl.edu/~mssz/SeniorProject/senior-projdb.tx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ece.ufl.edu/content/faculty" TargetMode="External"/><Relationship Id="rId5" Type="http://schemas.openxmlformats.org/officeDocument/2006/relationships/hyperlink" Target="https://www.cise.ufl.edu/research-areas" TargetMode="External"/><Relationship Id="rId4" Type="http://schemas.openxmlformats.org/officeDocument/2006/relationships/hyperlink" Target="https://www.cise.ufl.edu/people/facult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09687" y="1112837"/>
            <a:ext cx="11277600" cy="2179637"/>
          </a:xfrm>
        </p:spPr>
        <p:txBody>
          <a:bodyPr wrap="square" lIns="0" tIns="5292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algn="ctr"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6000" dirty="0"/>
              <a:t>Overview of course</a:t>
            </a:r>
            <a:br>
              <a:rPr lang="en-US" altLang="en-US" sz="6000" dirty="0"/>
            </a:br>
            <a:r>
              <a:rPr lang="en-US" altLang="en-US" sz="6000" dirty="0"/>
              <a:t>and How to register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idx="1"/>
          </p:nvPr>
        </p:nvSpPr>
        <p:spPr>
          <a:xfrm>
            <a:off x="2149475" y="4008438"/>
            <a:ext cx="9070975" cy="1549400"/>
          </a:xfrm>
        </p:spPr>
        <p:txBody>
          <a:bodyPr rtlCol="0">
            <a:normAutofit lnSpcReduction="10000"/>
          </a:bodyPr>
          <a:lstStyle/>
          <a:p>
            <a:pPr marL="0" indent="0" algn="ctr" defTabSz="1007943" eaLnBrk="1" fontAlgn="auto" hangingPunct="1">
              <a:spcBef>
                <a:spcPts val="1102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  <a:defRPr/>
            </a:pPr>
            <a:r>
              <a:rPr lang="en-US" altLang="en-US" sz="3086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Module 01 – Registration</a:t>
            </a:r>
            <a:br>
              <a:rPr lang="en-US" altLang="en-US" sz="3086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altLang="en-US" sz="3086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CIS4914 – CISE Senior Project</a:t>
            </a:r>
            <a:br>
              <a:rPr lang="en-US" altLang="en-US" sz="3086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altLang="en-US" sz="3086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Mark S. Schmalz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299" y="381000"/>
            <a:ext cx="11777661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 course registration</a:t>
            </a:r>
            <a:endParaRPr lang="en-US" altLang="en-US" sz="4850" u="sng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93837"/>
            <a:ext cx="11634784" cy="5253038"/>
          </a:xfrm>
        </p:spPr>
        <p:txBody>
          <a:bodyPr tIns="28080" rIns="0" bIns="0" anchor="ctr"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>
                <a:solidFill>
                  <a:srgbClr val="C00000"/>
                </a:solidFill>
              </a:rPr>
              <a:t>Obtain a Project and Advisor During First Week of Class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>
                <a:solidFill>
                  <a:srgbClr val="C00000"/>
                </a:solidFill>
              </a:rPr>
              <a:t>Download the CIS/CEN 4914 Registration Form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URL: </a:t>
            </a:r>
            <a:r>
              <a:rPr lang="en-US" altLang="en-US" sz="2200" b="1" dirty="0">
                <a:solidFill>
                  <a:schemeClr val="tx1"/>
                </a:solidFill>
                <a:latin typeface="Arial Narrow" panose="020B0606020202030204" pitchFamily="34" charset="0"/>
                <a:hlinkClick r:id="rId3"/>
              </a:rPr>
              <a:t>https://www.cise.ufl.edu/~mssz/SeniorProject/CIS-CEN4914-F17-RegistrationForm.pdf</a:t>
            </a:r>
            <a:r>
              <a:rPr lang="en-US" altLang="en-US" sz="22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>
                <a:solidFill>
                  <a:srgbClr val="C00000"/>
                </a:solidFill>
              </a:rPr>
              <a:t>Complete Top Portion of Form </a:t>
            </a:r>
            <a:r>
              <a:rPr lang="en-US" altLang="en-US" sz="3200" dirty="0">
                <a:solidFill>
                  <a:schemeClr val="tx1"/>
                </a:solidFill>
              </a:rPr>
              <a:t>(Your Info + Project Info)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>
                <a:solidFill>
                  <a:srgbClr val="C00000"/>
                </a:solidFill>
              </a:rPr>
              <a:t>Fill in Advisor Info </a:t>
            </a:r>
            <a:r>
              <a:rPr lang="en-US" altLang="en-US" sz="3200" b="1" dirty="0">
                <a:solidFill>
                  <a:schemeClr val="tx1"/>
                </a:solidFill>
              </a:rPr>
              <a:t>–and– </a:t>
            </a:r>
            <a:r>
              <a:rPr lang="en-US" altLang="en-US" sz="3200" b="1" dirty="0">
                <a:solidFill>
                  <a:srgbClr val="C00000"/>
                </a:solidFill>
              </a:rPr>
              <a:t>Get Advisor’s Signature on Form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This is your Project Advisor, NOT the Course Coordinator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100" b="1" dirty="0">
                <a:solidFill>
                  <a:srgbClr val="C00000"/>
                </a:solidFill>
              </a:rPr>
              <a:t>Check Form to Be Sure You Completed Everything </a:t>
            </a:r>
            <a:r>
              <a:rPr lang="en-US" altLang="en-US" sz="2400" b="1" dirty="0">
                <a:solidFill>
                  <a:schemeClr val="tx1"/>
                </a:solidFill>
              </a:rPr>
              <a:t>except the Advisor’s Signature </a:t>
            </a:r>
            <a:r>
              <a:rPr lang="en-US" altLang="en-US" sz="2400" dirty="0">
                <a:solidFill>
                  <a:schemeClr val="tx1"/>
                </a:solidFill>
              </a:rPr>
              <a:t>(they have to sign) </a:t>
            </a:r>
            <a:r>
              <a:rPr lang="en-US" altLang="en-US" sz="2400" b="1" dirty="0">
                <a:solidFill>
                  <a:schemeClr val="tx1"/>
                </a:solidFill>
              </a:rPr>
              <a:t>and Course Coordinator’s Signature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>
                <a:solidFill>
                  <a:srgbClr val="C00000"/>
                </a:solidFill>
              </a:rPr>
              <a:t>Email Form to CIS4914 Instructor  </a:t>
            </a:r>
            <a:r>
              <a:rPr lang="en-US" altLang="en-US" sz="3200" dirty="0">
                <a:solidFill>
                  <a:schemeClr val="tx1"/>
                </a:solidFill>
              </a:rPr>
              <a:t>by end of first week</a:t>
            </a:r>
            <a:endParaRPr lang="en-US" altLang="en-US" sz="32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05602" y="10823118"/>
            <a:ext cx="61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714275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299" y="381000"/>
            <a:ext cx="11777661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 Frequent questions</a:t>
            </a:r>
            <a:endParaRPr lang="en-US" altLang="en-US" sz="4850" u="sng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93837"/>
            <a:ext cx="11634784" cy="5253038"/>
          </a:xfrm>
        </p:spPr>
        <p:txBody>
          <a:bodyPr tIns="28080" rIns="0" bIns="0" anchor="ctr"/>
          <a:lstStyle/>
          <a:p>
            <a:pPr marL="0" indent="0" eaLnBrk="1" hangingPunct="1"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Q: Where do I find a Project if I can’t think of one?</a:t>
            </a:r>
          </a:p>
          <a:p>
            <a:pPr marL="0" indent="0" eaLnBrk="1" hangingPunct="1">
              <a:spcBef>
                <a:spcPts val="600"/>
              </a:spcBef>
              <a:buNone/>
            </a:pPr>
            <a:r>
              <a:rPr lang="en-US" altLang="en-US" sz="3200" b="1" dirty="0">
                <a:solidFill>
                  <a:schemeClr val="tx1"/>
                </a:solidFill>
              </a:rPr>
              <a:t>   </a:t>
            </a:r>
            <a:r>
              <a:rPr lang="en-US" altLang="en-US" sz="2400" b="1" dirty="0">
                <a:solidFill>
                  <a:schemeClr val="tx1"/>
                </a:solidFill>
              </a:rPr>
              <a:t>A: </a:t>
            </a:r>
            <a:r>
              <a:rPr lang="en-US" altLang="en-US" sz="2400" dirty="0">
                <a:solidFill>
                  <a:schemeClr val="tx1"/>
                </a:solidFill>
              </a:rPr>
              <a:t>At URL: </a:t>
            </a:r>
            <a:r>
              <a:rPr lang="en-US" altLang="en-US" sz="2400" b="1" dirty="0">
                <a:solidFill>
                  <a:schemeClr val="tx1"/>
                </a:solidFill>
                <a:latin typeface="Arial Narrow" panose="020B0606020202030204" pitchFamily="34" charset="0"/>
                <a:hlinkClick r:id="rId3"/>
              </a:rPr>
              <a:t>https://www.cise.ufl.edu/~mssz/SeniorProject/senior-projdb.txt</a:t>
            </a:r>
            <a:endParaRPr lang="en-US" altLang="en-US" sz="2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0" indent="0" eaLnBrk="1" hangingPunct="1"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Q: Who can be my Project Advisor?</a:t>
            </a:r>
          </a:p>
          <a:p>
            <a:pPr marL="0" indent="0" eaLnBrk="1" hangingPunct="1">
              <a:buNone/>
            </a:pPr>
            <a:r>
              <a:rPr lang="en-US" altLang="en-US" sz="3200" b="1" dirty="0">
                <a:solidFill>
                  <a:schemeClr val="tx1"/>
                </a:solidFill>
              </a:rPr>
              <a:t>   </a:t>
            </a:r>
            <a:r>
              <a:rPr lang="en-US" altLang="en-US" sz="2400" b="1" dirty="0">
                <a:solidFill>
                  <a:schemeClr val="tx1"/>
                </a:solidFill>
              </a:rPr>
              <a:t>A: </a:t>
            </a:r>
            <a:r>
              <a:rPr lang="en-US" altLang="en-US" sz="2400" dirty="0">
                <a:solidFill>
                  <a:schemeClr val="tx1"/>
                </a:solidFill>
              </a:rPr>
              <a:t>UF/CISE or ECE Department faculty, or your Internship Manager</a:t>
            </a:r>
          </a:p>
          <a:p>
            <a:pPr marL="0" indent="0" eaLnBrk="1" hangingPunct="1"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Q: How do I find a Project Advisor’s Email and Phone# ? </a:t>
            </a:r>
          </a:p>
          <a:p>
            <a:pPr marL="0" indent="0" eaLnBrk="1" hangingPunct="1"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    A: Lookup faculty email/phone at:</a:t>
            </a:r>
          </a:p>
          <a:p>
            <a:pPr marL="0" indent="0" eaLnBrk="1" hangingPunct="1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	</a:t>
            </a:r>
            <a:r>
              <a:rPr lang="en-US" altLang="en-US" sz="2400" b="1" dirty="0">
                <a:solidFill>
                  <a:schemeClr val="tx1"/>
                </a:solidFill>
                <a:latin typeface="Arial Narrow" panose="020B0606020202030204" pitchFamily="34" charset="0"/>
                <a:hlinkClick r:id="rId4"/>
              </a:rPr>
              <a:t> https://www.cise.ufl.edu/research-areas</a:t>
            </a:r>
            <a:r>
              <a:rPr lang="en-US" altLang="en-US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   - or - </a:t>
            </a:r>
            <a:r>
              <a:rPr lang="en-US" altLang="en-US" sz="2400" b="1" dirty="0">
                <a:solidFill>
                  <a:schemeClr val="tx1"/>
                </a:solidFill>
                <a:latin typeface="Arial Narrow" panose="020B0606020202030204" pitchFamily="34" charset="0"/>
                <a:hlinkClick r:id="rId5"/>
              </a:rPr>
              <a:t>https://www.ece.ufl.edu/content/faculty</a:t>
            </a:r>
            <a:r>
              <a:rPr lang="en-US" altLang="en-US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600" b="1" dirty="0">
                <a:solidFill>
                  <a:srgbClr val="C00000"/>
                </a:solidFill>
              </a:rPr>
              <a:t>Q: Where do I find the Registration Form?</a:t>
            </a:r>
          </a:p>
          <a:p>
            <a:pPr marL="0" indent="0" eaLnBrk="1" hangingPunct="1">
              <a:buNone/>
            </a:pPr>
            <a:r>
              <a:rPr lang="en-US" altLang="en-US" sz="3600" b="1" dirty="0">
                <a:solidFill>
                  <a:srgbClr val="C00000"/>
                </a:solidFill>
              </a:rPr>
              <a:t>   </a:t>
            </a:r>
            <a:r>
              <a:rPr lang="en-US" altLang="en-US" sz="2800" b="1" dirty="0">
                <a:solidFill>
                  <a:schemeClr val="tx1"/>
                </a:solidFill>
              </a:rPr>
              <a:t>A: </a:t>
            </a:r>
            <a:r>
              <a:rPr lang="en-US" altLang="en-US" sz="2800" dirty="0">
                <a:solidFill>
                  <a:schemeClr val="tx1"/>
                </a:solidFill>
              </a:rPr>
              <a:t>URL: </a:t>
            </a:r>
            <a:r>
              <a:rPr lang="en-US" altLang="en-US" sz="2000" b="1" dirty="0">
                <a:solidFill>
                  <a:schemeClr val="tx1"/>
                </a:solidFill>
                <a:latin typeface="Arial Narrow" panose="020B0606020202030204" pitchFamily="34" charset="0"/>
                <a:hlinkClick r:id="rId6"/>
              </a:rPr>
              <a:t>https://www.cise.ufl.edu/~mssz/SeniorProject/CIS-CEN4914-F17-RegistrationForm.pdf</a:t>
            </a:r>
            <a:r>
              <a:rPr lang="en-US" altLang="en-US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endParaRPr lang="en-US" altLang="en-US" sz="2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0" indent="0" eaLnBrk="1" hangingPunct="1">
              <a:buNone/>
            </a:pPr>
            <a:endParaRPr lang="en-US" altLang="en-US" sz="24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05602" y="10823118"/>
            <a:ext cx="61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043883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299" y="381000"/>
            <a:ext cx="11777661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 Frequent questions</a:t>
            </a:r>
            <a:endParaRPr lang="en-US" altLang="en-US" sz="4850" u="sng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93837"/>
            <a:ext cx="11634784" cy="5253038"/>
          </a:xfrm>
        </p:spPr>
        <p:txBody>
          <a:bodyPr tIns="28080" rIns="0" bIns="0" anchor="ctr"/>
          <a:lstStyle/>
          <a:p>
            <a:pPr marL="0" indent="0" eaLnBrk="1" hangingPunct="1"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Q: How do I contact the Course Instructor by email?</a:t>
            </a:r>
          </a:p>
          <a:p>
            <a:pPr marL="914400" indent="-914400" eaLnBrk="1" hangingPunct="1"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   A: Step 1:</a:t>
            </a:r>
            <a:r>
              <a:rPr lang="en-US" altLang="en-US" sz="2400" dirty="0">
                <a:solidFill>
                  <a:schemeClr val="tx1"/>
                </a:solidFill>
              </a:rPr>
              <a:t> Go to UF Registrar Schedule of Courses and find out who is teaching CIS4914</a:t>
            </a:r>
          </a:p>
          <a:p>
            <a:pPr marL="914400" indent="-914400" eaLnBrk="1" hangingPunct="1">
              <a:buNone/>
            </a:pPr>
            <a:r>
              <a:rPr lang="en-US" altLang="en-US" sz="2400" b="1" dirty="0">
                <a:solidFill>
                  <a:schemeClr val="tx1"/>
                </a:solidFill>
              </a:rPr>
              <a:t>	URL: </a:t>
            </a:r>
            <a:r>
              <a:rPr lang="en-US" altLang="en-US" sz="2400" b="1" dirty="0">
                <a:solidFill>
                  <a:schemeClr val="tx1"/>
                </a:solidFill>
                <a:hlinkClick r:id="rId3"/>
              </a:rPr>
              <a:t>https://registrar.ufl.edu/soc/</a:t>
            </a:r>
            <a:r>
              <a:rPr lang="en-US" altLang="en-US" sz="2400" b="1" dirty="0">
                <a:solidFill>
                  <a:schemeClr val="tx1"/>
                </a:solidFill>
              </a:rPr>
              <a:t>  -then- pick your semester and go on</a:t>
            </a:r>
          </a:p>
          <a:p>
            <a:pPr marL="914400" indent="-914400" eaLnBrk="1" hangingPunct="1">
              <a:buNone/>
              <a:tabLst>
                <a:tab pos="571500" algn="l"/>
              </a:tabLst>
            </a:pPr>
            <a:r>
              <a:rPr lang="en-US" altLang="en-US" sz="2400" b="1" dirty="0">
                <a:solidFill>
                  <a:schemeClr val="tx1"/>
                </a:solidFill>
              </a:rPr>
              <a:t>	Step 2:  </a:t>
            </a:r>
            <a:r>
              <a:rPr lang="en-US" altLang="en-US" sz="2400" dirty="0">
                <a:solidFill>
                  <a:schemeClr val="tx1"/>
                </a:solidFill>
              </a:rPr>
              <a:t>Get contact info for UF/CISE faculty person at the following URL: </a:t>
            </a:r>
          </a:p>
          <a:p>
            <a:pPr marL="914400" indent="-914400" eaLnBrk="1" hangingPunct="1">
              <a:buNone/>
              <a:tabLst>
                <a:tab pos="571500" algn="l"/>
              </a:tabLst>
            </a:pPr>
            <a:r>
              <a:rPr lang="en-US" altLang="en-US" sz="2400" b="1" dirty="0">
                <a:solidFill>
                  <a:schemeClr val="tx1"/>
                </a:solidFill>
              </a:rPr>
              <a:t>				</a:t>
            </a:r>
            <a:r>
              <a:rPr lang="en-US" altLang="en-US" sz="2400" b="1" dirty="0">
                <a:solidFill>
                  <a:schemeClr val="tx1"/>
                </a:solidFill>
                <a:hlinkClick r:id="rId4"/>
              </a:rPr>
              <a:t>https://www.cise.ufl.edu/people/faculty</a:t>
            </a:r>
            <a:r>
              <a:rPr lang="en-US" altLang="en-US" sz="2400" b="1" dirty="0">
                <a:solidFill>
                  <a:schemeClr val="tx1"/>
                </a:solidFill>
              </a:rPr>
              <a:t> </a:t>
            </a:r>
            <a:endParaRPr lang="en-US" altLang="en-US" sz="2400" b="1" dirty="0">
              <a:solidFill>
                <a:srgbClr val="C00000"/>
              </a:solidFill>
            </a:endParaRPr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Q: What if I can’t find a Project and can’t think of one?</a:t>
            </a:r>
          </a:p>
          <a:p>
            <a:pPr marL="914400" indent="-914400" eaLnBrk="1" hangingPunct="1">
              <a:spcBef>
                <a:spcPts val="600"/>
              </a:spcBef>
              <a:buNone/>
            </a:pPr>
            <a:r>
              <a:rPr lang="en-US" altLang="en-US" sz="3200" b="1" dirty="0">
                <a:solidFill>
                  <a:schemeClr val="tx1"/>
                </a:solidFill>
              </a:rPr>
              <a:t>   </a:t>
            </a:r>
            <a:r>
              <a:rPr lang="en-US" altLang="en-US" sz="2400" b="1" dirty="0">
                <a:solidFill>
                  <a:schemeClr val="tx1"/>
                </a:solidFill>
              </a:rPr>
              <a:t>A: </a:t>
            </a:r>
            <a:r>
              <a:rPr lang="en-US" altLang="en-US" sz="2400" dirty="0">
                <a:solidFill>
                  <a:schemeClr val="tx1"/>
                </a:solidFill>
              </a:rPr>
              <a:t>Contact the Course Instructor by email and see if he or she has any suggestions.  However, part of Senior Project is having some creativity and initiative, so …</a:t>
            </a:r>
            <a:endParaRPr lang="en-US" altLang="en-US" sz="2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Q: What if I have a Project idea but can’t find an Advisor?</a:t>
            </a:r>
          </a:p>
          <a:p>
            <a:pPr marL="0" indent="0" eaLnBrk="1" hangingPunct="1">
              <a:spcBef>
                <a:spcPts val="600"/>
              </a:spcBef>
              <a:buNone/>
            </a:pPr>
            <a:r>
              <a:rPr lang="en-US" altLang="en-US" sz="3200" b="1" dirty="0">
                <a:solidFill>
                  <a:schemeClr val="tx1"/>
                </a:solidFill>
              </a:rPr>
              <a:t>   </a:t>
            </a:r>
            <a:r>
              <a:rPr lang="en-US" altLang="en-US" sz="2400" b="1" dirty="0">
                <a:solidFill>
                  <a:schemeClr val="tx1"/>
                </a:solidFill>
              </a:rPr>
              <a:t>A: </a:t>
            </a:r>
            <a:r>
              <a:rPr lang="en-US" altLang="en-US" sz="2400" dirty="0">
                <a:solidFill>
                  <a:schemeClr val="tx1"/>
                </a:solidFill>
              </a:rPr>
              <a:t>Contact the Course Instructor by email and see if he or she has any suggestions.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605602" y="10823118"/>
            <a:ext cx="61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25273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299" y="381000"/>
            <a:ext cx="11777661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 and your career</a:t>
            </a:r>
            <a:endParaRPr lang="en-US" altLang="en-US" sz="4850" u="sng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93837"/>
            <a:ext cx="10653712" cy="5253038"/>
          </a:xfrm>
        </p:spPr>
        <p:txBody>
          <a:bodyPr tIns="28080" rIns="0" bIns="0" anchor="ctr"/>
          <a:lstStyle/>
          <a:p>
            <a:pPr eaLnBrk="1" hangingPunct="1"/>
            <a:r>
              <a:rPr lang="en-US" altLang="en-US" sz="3200" b="1" dirty="0">
                <a:solidFill>
                  <a:srgbClr val="C00000"/>
                </a:solidFill>
              </a:rPr>
              <a:t>CIS4914 – Senior Project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Important to build good work habits, time management skills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Important to develop spoken &amp; written communication skills</a:t>
            </a:r>
          </a:p>
          <a:p>
            <a:pPr eaLnBrk="1" hangingPunct="1"/>
            <a:r>
              <a:rPr lang="en-US" altLang="en-US" sz="3200" b="1" dirty="0">
                <a:solidFill>
                  <a:srgbClr val="C00000"/>
                </a:solidFill>
              </a:rPr>
              <a:t>EMPLOYMENT IN THE REAL WORLD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You will be required to present your ideas before your Peers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Your presentation(s) must be clear, concise, and convincing</a:t>
            </a:r>
            <a:endParaRPr lang="en-US" altLang="en-US" sz="2900" b="1" dirty="0">
              <a:solidFill>
                <a:srgbClr val="FF0000"/>
              </a:solidFill>
            </a:endParaRP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You will be required to write reports about your work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Your reports will be read by your colleagues and by management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Best to learn how achieve these objectives </a:t>
            </a:r>
            <a:r>
              <a:rPr lang="en-US" altLang="en-US" sz="2900" i="1" dirty="0">
                <a:solidFill>
                  <a:schemeClr val="tx1"/>
                </a:solidFill>
              </a:rPr>
              <a:t>NOW</a:t>
            </a:r>
            <a:endParaRPr lang="en-US" altLang="en-US" sz="29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05602" y="10823118"/>
            <a:ext cx="61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09995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1406187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Intro to CIS4914 - Roundup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22400"/>
            <a:ext cx="11263312" cy="5253038"/>
          </a:xfrm>
        </p:spPr>
        <p:txBody>
          <a:bodyPr tIns="28080" rIns="0" bIns="0" anchor="ctr"/>
          <a:lstStyle/>
          <a:p>
            <a:pPr marL="0" indent="0" eaLnBrk="1" hangingPunct="1">
              <a:spcBef>
                <a:spcPts val="1100"/>
              </a:spcBef>
              <a:buSzPct val="45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>
                <a:solidFill>
                  <a:srgbClr val="C00000"/>
                </a:solidFill>
              </a:rPr>
              <a:t>This Lesson </a:t>
            </a:r>
            <a:r>
              <a:rPr lang="en-US" altLang="en-US" sz="3200" dirty="0">
                <a:solidFill>
                  <a:srgbClr val="C00000"/>
                </a:solidFill>
              </a:rPr>
              <a:t>has discussed</a:t>
            </a:r>
          </a:p>
          <a:p>
            <a:pPr lvl="1" eaLnBrk="1" hangingPunct="1">
              <a:spcBef>
                <a:spcPts val="1100"/>
              </a:spcBef>
              <a:buSzPct val="45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  <a:cs typeface="Times New Roman" panose="02020603050405020304" pitchFamily="18" charset="0"/>
              </a:rPr>
              <a:t>What, How, Where, and When of CIS4914 – CISE Senior Project</a:t>
            </a:r>
          </a:p>
          <a:p>
            <a:pPr lvl="1" eaLnBrk="1" hangingPunct="1">
              <a:spcBef>
                <a:spcPts val="1100"/>
              </a:spcBef>
              <a:buSzPct val="45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  <a:cs typeface="Times New Roman" panose="02020603050405020304" pitchFamily="18" charset="0"/>
              </a:rPr>
              <a:t>Course Organization and Evaluation</a:t>
            </a:r>
          </a:p>
          <a:p>
            <a:pPr lvl="1" eaLnBrk="1" hangingPunct="1">
              <a:spcBef>
                <a:spcPts val="1100"/>
              </a:spcBef>
              <a:buSzPct val="45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  <a:cs typeface="Times New Roman" panose="02020603050405020304" pitchFamily="18" charset="0"/>
              </a:rPr>
              <a:t>How to find a Project and Advisor</a:t>
            </a:r>
          </a:p>
          <a:p>
            <a:pPr lvl="1" eaLnBrk="1" hangingPunct="1">
              <a:spcBef>
                <a:spcPts val="1100"/>
              </a:spcBef>
              <a:buSzPct val="45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  <a:cs typeface="Times New Roman" panose="02020603050405020304" pitchFamily="18" charset="0"/>
              </a:rPr>
              <a:t>How to Register for the Course</a:t>
            </a:r>
          </a:p>
          <a:p>
            <a:pPr marL="0" indent="0" eaLnBrk="1" hangingPunct="1">
              <a:spcBef>
                <a:spcPts val="1100"/>
              </a:spcBef>
              <a:buSzPct val="45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Next Lesson </a:t>
            </a:r>
            <a:r>
              <a:rPr lang="en-US" altLang="en-US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will cover essentials of :</a:t>
            </a:r>
          </a:p>
          <a:p>
            <a:pPr lvl="1" eaLnBrk="1" hangingPunct="1">
              <a:spcBef>
                <a:spcPts val="1100"/>
              </a:spcBef>
              <a:buSzPct val="45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  <a:cs typeface="Times New Roman" panose="02020603050405020304" pitchFamily="18" charset="0"/>
              </a:rPr>
              <a:t>Course Conduct and Requirements</a:t>
            </a:r>
          </a:p>
          <a:p>
            <a:pPr lvl="1" eaLnBrk="1" hangingPunct="1">
              <a:spcBef>
                <a:spcPts val="1100"/>
              </a:spcBef>
              <a:buSzPct val="45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  <a:cs typeface="Times New Roman" panose="02020603050405020304" pitchFamily="18" charset="0"/>
              </a:rPr>
              <a:t>How to Get Started on Your Project</a:t>
            </a:r>
          </a:p>
          <a:p>
            <a:pPr marL="504825" lvl="1" indent="0" eaLnBrk="1" hangingPunct="1">
              <a:spcBef>
                <a:spcPts val="1100"/>
              </a:spcBef>
              <a:buSzPct val="45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endParaRPr lang="en-US" altLang="en-US" sz="29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1945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0037763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Overview of this lesson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22400"/>
            <a:ext cx="11034712" cy="5253038"/>
          </a:xfrm>
        </p:spPr>
        <p:txBody>
          <a:bodyPr tIns="28080" rIns="0" bIns="0" anchor="ctr"/>
          <a:lstStyle/>
          <a:p>
            <a:pPr marL="0" indent="0" eaLnBrk="1" hangingPunct="1">
              <a:spcBef>
                <a:spcPts val="1100"/>
              </a:spcBef>
              <a:buSzPct val="45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>
                <a:solidFill>
                  <a:srgbClr val="C00000"/>
                </a:solidFill>
              </a:rPr>
              <a:t>Introduction to CIS4914 and How to Register</a:t>
            </a:r>
          </a:p>
          <a:p>
            <a:pPr marL="214313" indent="-214313" eaLnBrk="1" hangingPunct="1">
              <a:spcBef>
                <a:spcPts val="1100"/>
              </a:spcBef>
              <a:buSzPct val="45000"/>
              <a:buFont typeface="Wingdings" panose="05000000000000000000" pitchFamily="2" charset="2"/>
              <a:buChar char="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/>
              <a:t>CIS4914:  What</a:t>
            </a:r>
            <a:r>
              <a:rPr lang="en-US" altLang="en-US" sz="3200" dirty="0"/>
              <a:t> it is, </a:t>
            </a:r>
            <a:r>
              <a:rPr lang="en-US" altLang="en-US" sz="3200" b="1" dirty="0"/>
              <a:t>How </a:t>
            </a:r>
            <a:r>
              <a:rPr lang="en-US" altLang="en-US" sz="3200" dirty="0"/>
              <a:t>it is useful, </a:t>
            </a:r>
            <a:r>
              <a:rPr lang="en-US" altLang="en-US" sz="3200" b="1" dirty="0"/>
              <a:t>Where</a:t>
            </a:r>
            <a:r>
              <a:rPr lang="en-US" altLang="en-US" sz="3200" dirty="0"/>
              <a:t> it comes from, </a:t>
            </a:r>
            <a:r>
              <a:rPr lang="en-US" altLang="en-US" sz="3200" b="1" dirty="0"/>
              <a:t>Why</a:t>
            </a:r>
            <a:r>
              <a:rPr lang="en-US" altLang="en-US" sz="3200" dirty="0"/>
              <a:t> is it important to Computer Science &amp; Engineering?</a:t>
            </a:r>
          </a:p>
          <a:p>
            <a:pPr lvl="1" eaLnBrk="1" hangingPunct="1">
              <a:spcBef>
                <a:spcPts val="1100"/>
              </a:spcBef>
              <a:buSzPct val="45000"/>
              <a:buFont typeface="Courier New" panose="02070309020205020404" pitchFamily="49" charset="0"/>
              <a:buChar char="o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/>
              <a:t>Course Organization &amp; Objectives</a:t>
            </a:r>
          </a:p>
          <a:p>
            <a:pPr lvl="1" eaLnBrk="1" hangingPunct="1">
              <a:spcBef>
                <a:spcPts val="1100"/>
              </a:spcBef>
              <a:buSzPct val="45000"/>
              <a:buFont typeface="Courier New" panose="02070309020205020404" pitchFamily="49" charset="0"/>
              <a:buChar char="o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/>
              <a:t>People and their Roles</a:t>
            </a:r>
          </a:p>
          <a:p>
            <a:pPr lvl="1" eaLnBrk="1" hangingPunct="1">
              <a:spcBef>
                <a:spcPts val="1100"/>
              </a:spcBef>
              <a:buSzPct val="45000"/>
              <a:buFont typeface="Courier New" panose="02070309020205020404" pitchFamily="49" charset="0"/>
              <a:buChar char="o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/>
              <a:t>Evaluation</a:t>
            </a:r>
          </a:p>
          <a:p>
            <a:pPr marL="214313" indent="-214313" eaLnBrk="1" hangingPunct="1">
              <a:spcBef>
                <a:spcPts val="1100"/>
              </a:spcBef>
              <a:buSzPct val="45000"/>
              <a:buFont typeface="Wingdings" panose="05000000000000000000" pitchFamily="2" charset="2"/>
              <a:buChar char="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/>
              <a:t>How to Register for CIS4914</a:t>
            </a:r>
            <a:endParaRPr lang="en-US" altLang="en-US" sz="2600" dirty="0"/>
          </a:p>
          <a:p>
            <a:pPr lvl="1" eaLnBrk="1" hangingPunct="1">
              <a:spcBef>
                <a:spcPts val="1100"/>
              </a:spcBef>
              <a:buSzPct val="45000"/>
              <a:buFont typeface="Courier New" panose="02070309020205020404" pitchFamily="49" charset="0"/>
              <a:buChar char="o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/>
              <a:t>Finding a Project and Advisor</a:t>
            </a:r>
          </a:p>
          <a:p>
            <a:pPr lvl="1" eaLnBrk="1" hangingPunct="1">
              <a:spcBef>
                <a:spcPts val="1100"/>
              </a:spcBef>
              <a:buSzPct val="45000"/>
              <a:buFont typeface="Courier New" panose="02070309020205020404" pitchFamily="49" charset="0"/>
              <a:buChar char="o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/>
              <a:t>Filling out CIS4914 Registration Form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1406187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</a:t>
            </a:r>
            <a:r>
              <a:rPr lang="en-US" altLang="en-US" sz="4850" dirty="0" err="1"/>
              <a:t>Cise</a:t>
            </a:r>
            <a:r>
              <a:rPr lang="en-US" altLang="en-US" sz="4850" dirty="0"/>
              <a:t> senior project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22400"/>
            <a:ext cx="11263312" cy="5253038"/>
          </a:xfrm>
        </p:spPr>
        <p:txBody>
          <a:bodyPr tIns="28080" rIns="0" bIns="0" anchor="ctr"/>
          <a:lstStyle/>
          <a:p>
            <a:pPr eaLnBrk="1" hangingPunct="1">
              <a:spcBef>
                <a:spcPts val="1100"/>
              </a:spcBef>
              <a:buSzPct val="100000"/>
              <a:buFont typeface="Wingdings" panose="05000000000000000000" pitchFamily="2" charset="2"/>
              <a:buChar char="Ø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>
                <a:solidFill>
                  <a:schemeClr val="tx1"/>
                </a:solidFill>
              </a:rPr>
              <a:t> Concept:  Learn by Doing</a:t>
            </a:r>
            <a:endParaRPr lang="en-US" altLang="en-US" sz="3200" dirty="0">
              <a:solidFill>
                <a:srgbClr val="0000FF"/>
              </a:solidFill>
            </a:endParaRPr>
          </a:p>
          <a:p>
            <a:pPr marL="0" indent="0" eaLnBrk="1" hangingPunct="1">
              <a:spcBef>
                <a:spcPts val="1100"/>
              </a:spcBef>
              <a:buSzPct val="45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>
                <a:solidFill>
                  <a:srgbClr val="C00000"/>
                </a:solidFill>
              </a:rPr>
              <a:t>WHAT IS CIS4914: CISE Senior Project?</a:t>
            </a:r>
            <a:endParaRPr lang="en-US" altLang="en-US" sz="3200" dirty="0"/>
          </a:p>
          <a:p>
            <a:pPr lvl="1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</a:rPr>
              <a:t>“Capstone Course” for the CSC Online Degree Program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dirty="0">
                <a:solidFill>
                  <a:schemeClr val="tx1"/>
                </a:solidFill>
              </a:rPr>
              <a:t>Bring together all you have learned in your CSC classwork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dirty="0">
                <a:solidFill>
                  <a:schemeClr val="tx1"/>
                </a:solidFill>
              </a:rPr>
              <a:t>Create and implement a software or software-mostly project 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dirty="0">
                <a:solidFill>
                  <a:schemeClr val="tx1"/>
                </a:solidFill>
              </a:rPr>
              <a:t>Present your results before your peers and course coordinator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dirty="0">
                <a:solidFill>
                  <a:schemeClr val="tx1"/>
                </a:solidFill>
              </a:rPr>
              <a:t>Write a Final Report (8-11 pages) that describes your project</a:t>
            </a:r>
          </a:p>
          <a:p>
            <a:pPr marL="0" indent="0" eaLnBrk="1" hangingPunct="1">
              <a:spcBef>
                <a:spcPts val="11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>
                <a:solidFill>
                  <a:srgbClr val="C00000"/>
                </a:solidFill>
              </a:rPr>
              <a:t>WHY IS CIS4914-Online USEFUL for Your Career?</a:t>
            </a:r>
          </a:p>
          <a:p>
            <a:pPr lvl="1" eaLnBrk="1" hangingPunct="1">
              <a:spcBef>
                <a:spcPts val="11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dirty="0">
                <a:solidFill>
                  <a:schemeClr val="tx1"/>
                </a:solidFill>
              </a:rPr>
              <a:t>Provides an educational platform for independent or team work on a software project &amp; reinforces technical presentation &amp; writing skills</a:t>
            </a:r>
          </a:p>
        </p:txBody>
      </p:sp>
    </p:spTree>
    <p:extLst>
      <p:ext uri="{BB962C8B-B14F-4D97-AF65-F5344CB8AC3E}">
        <p14:creationId xmlns:p14="http://schemas.microsoft.com/office/powerpoint/2010/main" val="32333787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1406187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</a:t>
            </a:r>
            <a:r>
              <a:rPr lang="en-US" altLang="en-US" sz="4850" dirty="0" err="1"/>
              <a:t>Cise</a:t>
            </a:r>
            <a:r>
              <a:rPr lang="en-US" altLang="en-US" sz="4850" dirty="0"/>
              <a:t> senior project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5" y="1422400"/>
            <a:ext cx="11491911" cy="5253038"/>
          </a:xfrm>
        </p:spPr>
        <p:txBody>
          <a:bodyPr tIns="28080" rIns="0" bIns="0" anchor="ctr"/>
          <a:lstStyle/>
          <a:p>
            <a:pPr marL="0" indent="0" eaLnBrk="1" hangingPunct="1">
              <a:spcBef>
                <a:spcPts val="1100"/>
              </a:spcBef>
              <a:buSzPct val="45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3200" b="1" dirty="0">
                <a:solidFill>
                  <a:srgbClr val="C00000"/>
                </a:solidFill>
              </a:rPr>
              <a:t>COURSE ORGANIZATION</a:t>
            </a:r>
            <a:endParaRPr lang="en-US" altLang="en-US" sz="3200" dirty="0"/>
          </a:p>
          <a:p>
            <a:pPr lvl="1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chemeClr val="tx1"/>
                </a:solidFill>
              </a:rPr>
              <a:t>Registration Procedure </a:t>
            </a:r>
            <a:r>
              <a:rPr lang="en-US" altLang="en-US" sz="2900" dirty="0">
                <a:solidFill>
                  <a:schemeClr val="tx1"/>
                </a:solidFill>
              </a:rPr>
              <a:t>(what this presentation is about)</a:t>
            </a:r>
          </a:p>
          <a:p>
            <a:pPr lvl="1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chemeClr val="tx1"/>
                </a:solidFill>
              </a:rPr>
              <a:t>Class Meets Irregularly </a:t>
            </a:r>
            <a:r>
              <a:rPr lang="en-US" altLang="en-US" sz="2900" dirty="0">
                <a:solidFill>
                  <a:schemeClr val="tx1"/>
                </a:solidFill>
              </a:rPr>
              <a:t>throughout the semester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b="1" dirty="0">
                <a:solidFill>
                  <a:schemeClr val="tx1"/>
                </a:solidFill>
              </a:rPr>
              <a:t>Meeting #1</a:t>
            </a:r>
            <a:r>
              <a:rPr lang="en-US" sz="2700" dirty="0">
                <a:solidFill>
                  <a:schemeClr val="tx1"/>
                </a:solidFill>
              </a:rPr>
              <a:t> – Organizational Meeting		(second week of semester)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b="1" dirty="0">
                <a:solidFill>
                  <a:schemeClr val="tx1"/>
                </a:solidFill>
              </a:rPr>
              <a:t>Meeting #2</a:t>
            </a:r>
            <a:r>
              <a:rPr lang="en-US" sz="2700" dirty="0">
                <a:solidFill>
                  <a:schemeClr val="tx1"/>
                </a:solidFill>
              </a:rPr>
              <a:t> – Time Management and Presentation Skills  (fourth week)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b="1" dirty="0">
                <a:solidFill>
                  <a:schemeClr val="tx1"/>
                </a:solidFill>
              </a:rPr>
              <a:t>Presentations #1 and #2 </a:t>
            </a:r>
            <a:r>
              <a:rPr lang="en-US" sz="2700" dirty="0">
                <a:solidFill>
                  <a:schemeClr val="tx1"/>
                </a:solidFill>
              </a:rPr>
              <a:t>– Concept and Design Overviews</a:t>
            </a:r>
          </a:p>
          <a:p>
            <a:pPr marL="1008063" lvl="2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dirty="0">
                <a:solidFill>
                  <a:schemeClr val="tx1"/>
                </a:solidFill>
              </a:rPr>
              <a:t>		(respectively, the Fifth and Ninth week of Fall and Spring semesters)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b="1" dirty="0">
                <a:solidFill>
                  <a:schemeClr val="tx1"/>
                </a:solidFill>
              </a:rPr>
              <a:t>Final Presentation </a:t>
            </a:r>
            <a:r>
              <a:rPr lang="en-US" sz="2700" dirty="0">
                <a:solidFill>
                  <a:schemeClr val="tx1"/>
                </a:solidFill>
              </a:rPr>
              <a:t>– Summary of Your Project Results, with Demo</a:t>
            </a:r>
          </a:p>
          <a:p>
            <a:pPr marL="1008063" lvl="2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dirty="0">
                <a:solidFill>
                  <a:schemeClr val="tx1"/>
                </a:solidFill>
              </a:rPr>
              <a:t>		(usually the last week of the semester)</a:t>
            </a:r>
          </a:p>
          <a:p>
            <a:pPr marL="0" lvl="2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ATTENDANCE IS MANDATORY FOR ALL MEETINGS &amp; 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6927437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1406187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course objectives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81087" y="1269999"/>
            <a:ext cx="11491911" cy="5253038"/>
          </a:xfrm>
        </p:spPr>
        <p:txBody>
          <a:bodyPr tIns="28080" rIns="0" bIns="0" anchor="ctr"/>
          <a:lstStyle/>
          <a:p>
            <a:pPr marL="0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chemeClr val="tx1"/>
                </a:solidFill>
              </a:rPr>
              <a:t>	  </a:t>
            </a:r>
            <a:r>
              <a:rPr lang="en-US" altLang="en-US" sz="2900" b="1" dirty="0">
                <a:solidFill>
                  <a:srgbClr val="C00000"/>
                </a:solidFill>
              </a:rPr>
              <a:t>Create and Implement an INDEPENDENT or TEAM Project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Project may be your own idea or be chosen from an online list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You may work with your Advisor alone, or in a team of 2-3 people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Project may be a continuation of work for a previous internship</a:t>
            </a:r>
          </a:p>
          <a:p>
            <a:pPr marL="504825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Develop and Enhance Your Presentation Skills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b="1" dirty="0">
                <a:solidFill>
                  <a:schemeClr val="tx1"/>
                </a:solidFill>
              </a:rPr>
              <a:t>Three Microsoft PowerPoint</a:t>
            </a:r>
            <a:r>
              <a:rPr lang="en-US" altLang="en-US" sz="2700" dirty="0">
                <a:solidFill>
                  <a:schemeClr val="tx1"/>
                </a:solidFill>
              </a:rPr>
              <a:t> presentations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Speaking before your Peers – with questions and answers</a:t>
            </a:r>
          </a:p>
          <a:p>
            <a:pPr marL="504825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900" b="1" dirty="0">
                <a:solidFill>
                  <a:srgbClr val="C00000"/>
                </a:solidFill>
              </a:rPr>
              <a:t>Develop and Enhance Your Technical Writing Skills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sz="2700" dirty="0">
                <a:solidFill>
                  <a:schemeClr val="tx1"/>
                </a:solidFill>
              </a:rPr>
              <a:t>Develop concise, accurate written communications in a formal professional written context </a:t>
            </a:r>
            <a:endParaRPr lang="en-US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6893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1406187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people and their roles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5" y="1422400"/>
            <a:ext cx="11491911" cy="5253038"/>
          </a:xfrm>
        </p:spPr>
        <p:txBody>
          <a:bodyPr tIns="28080" rIns="0" bIns="0" anchor="ctr"/>
          <a:lstStyle/>
          <a:p>
            <a:pPr marL="65088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YOU – The Student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Choose a project, find an advisor or team, and Register for Course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Develop and implement your Project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Meet Regularly with your Project Advisor	(weekly or twice-weekly)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Attend all Meetings and Presentations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Provide your Final Report to your Advisor before Final Presentation</a:t>
            </a:r>
          </a:p>
          <a:p>
            <a:pPr marL="0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PROJECT ADVISOR</a:t>
            </a: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b="1" dirty="0">
                <a:solidFill>
                  <a:schemeClr val="tx1"/>
                </a:solidFill>
              </a:rPr>
              <a:t>We prefer the Advisor to be UF Faculty or Outside IT Manager</a:t>
            </a:r>
            <a:endParaRPr lang="en-US" altLang="en-US" sz="2700" dirty="0">
              <a:solidFill>
                <a:schemeClr val="tx1"/>
              </a:solidFill>
            </a:endParaRPr>
          </a:p>
          <a:p>
            <a:pPr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700" dirty="0">
                <a:solidFill>
                  <a:schemeClr val="tx1"/>
                </a:solidFill>
              </a:rPr>
              <a:t>Advisor CANNOT be a Family Member or Personal Friend</a:t>
            </a:r>
          </a:p>
          <a:p>
            <a:pPr marL="0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COURSE COORDINATOR </a:t>
            </a:r>
            <a:r>
              <a:rPr lang="en-US" altLang="en-US" sz="2900" dirty="0">
                <a:solidFill>
                  <a:schemeClr val="tx1"/>
                </a:solidFill>
              </a:rPr>
              <a:t>– Reviews your work, Calculates grade</a:t>
            </a:r>
          </a:p>
        </p:txBody>
      </p:sp>
    </p:spTree>
    <p:extLst>
      <p:ext uri="{BB962C8B-B14F-4D97-AF65-F5344CB8AC3E}">
        <p14:creationId xmlns:p14="http://schemas.microsoft.com/office/powerpoint/2010/main" val="5671727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1406187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course evaluation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5" y="1422400"/>
            <a:ext cx="11491911" cy="5253038"/>
          </a:xfrm>
        </p:spPr>
        <p:txBody>
          <a:bodyPr tIns="28080" rIns="0" bIns="0" anchor="ctr"/>
          <a:lstStyle/>
          <a:p>
            <a:pPr marL="65088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Who Influences Your COURSE GRADE?</a:t>
            </a:r>
          </a:p>
          <a:p>
            <a:pPr marL="571500"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371600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400" b="1" dirty="0">
                <a:solidFill>
                  <a:schemeClr val="tx1"/>
                </a:solidFill>
              </a:rPr>
              <a:t>YOU!!     </a:t>
            </a:r>
            <a:r>
              <a:rPr lang="en-US" altLang="en-US" sz="2400" dirty="0">
                <a:solidFill>
                  <a:schemeClr val="tx1"/>
                </a:solidFill>
              </a:rPr>
              <a:t>		(Completeness, Complexity, and Quality of Your Work)</a:t>
            </a:r>
          </a:p>
          <a:p>
            <a:pPr marL="571500"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371600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400" b="1" dirty="0">
                <a:solidFill>
                  <a:schemeClr val="tx1"/>
                </a:solidFill>
              </a:rPr>
              <a:t>Advisor</a:t>
            </a:r>
            <a:r>
              <a:rPr lang="en-US" altLang="en-US" sz="2400" dirty="0">
                <a:solidFill>
                  <a:schemeClr val="tx1"/>
                </a:solidFill>
              </a:rPr>
              <a:t>			(Grades Your Project Work &amp; Final Report)</a:t>
            </a:r>
          </a:p>
          <a:p>
            <a:pPr marL="571500" lvl="2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tabLst>
                <a:tab pos="214313" algn="l"/>
                <a:tab pos="327025" algn="l"/>
                <a:tab pos="784225" algn="l"/>
                <a:tab pos="1371600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400" b="1" dirty="0">
                <a:solidFill>
                  <a:schemeClr val="tx1"/>
                </a:solidFill>
              </a:rPr>
              <a:t>Coordinator 	</a:t>
            </a:r>
            <a:r>
              <a:rPr lang="en-US" altLang="en-US" sz="2400" dirty="0">
                <a:solidFill>
                  <a:schemeClr val="tx1"/>
                </a:solidFill>
              </a:rPr>
              <a:t>(Grades Your Presentations &amp; Form of Final Report)</a:t>
            </a:r>
          </a:p>
          <a:p>
            <a:pPr marL="0" lvl="1" indent="0" eaLnBrk="1" hangingPunct="1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How is Your Course Grade Computed?</a:t>
            </a:r>
          </a:p>
          <a:p>
            <a:pPr marL="0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400" b="1" dirty="0">
                <a:solidFill>
                  <a:schemeClr val="tx1"/>
                </a:solidFill>
              </a:rPr>
              <a:t>	</a:t>
            </a:r>
            <a:r>
              <a:rPr lang="en-US" altLang="en-US" sz="2400" b="1" u="sng" dirty="0">
                <a:solidFill>
                  <a:schemeClr val="tx1"/>
                </a:solidFill>
              </a:rPr>
              <a:t>Work Item Description	</a:t>
            </a:r>
            <a:r>
              <a:rPr lang="en-US" altLang="en-US" sz="2400" b="1" dirty="0">
                <a:solidFill>
                  <a:schemeClr val="tx1"/>
                </a:solidFill>
              </a:rPr>
              <a:t>	</a:t>
            </a:r>
            <a:r>
              <a:rPr lang="en-US" altLang="en-US" sz="2400" b="1" u="sng" dirty="0">
                <a:solidFill>
                  <a:schemeClr val="tx1"/>
                </a:solidFill>
              </a:rPr>
              <a:t>Advisor Score</a:t>
            </a:r>
            <a:r>
              <a:rPr lang="en-US" altLang="en-US" sz="2400" b="1" dirty="0">
                <a:solidFill>
                  <a:schemeClr val="tx1"/>
                </a:solidFill>
              </a:rPr>
              <a:t>			</a:t>
            </a:r>
            <a:r>
              <a:rPr lang="en-US" altLang="en-US" sz="2400" b="1" u="sng" dirty="0">
                <a:solidFill>
                  <a:schemeClr val="tx1"/>
                </a:solidFill>
              </a:rPr>
              <a:t>Coordinator Score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chemeClr val="tx1"/>
                </a:solidFill>
              </a:rPr>
              <a:t>	</a:t>
            </a:r>
            <a:r>
              <a:rPr lang="en-US" altLang="en-US" sz="2000" dirty="0">
                <a:solidFill>
                  <a:schemeClr val="tx1"/>
                </a:solidFill>
              </a:rPr>
              <a:t>Presentation #1 – Concepts			  0 points					  0 points (practice effort)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	Presentation #2 – Design Review		  0 points					  5 points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	Presentation #3 – Final Presentation		  0 points					18 points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	Final Report							20 points					27 points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chemeClr val="tx1"/>
                </a:solidFill>
              </a:rPr>
              <a:t>	</a:t>
            </a:r>
            <a:r>
              <a:rPr lang="en-US" altLang="en-US" sz="2000" u="sng" dirty="0">
                <a:solidFill>
                  <a:schemeClr val="tx1"/>
                </a:solidFill>
              </a:rPr>
              <a:t>Project Results						30 points					  0 points		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chemeClr val="tx1"/>
                </a:solidFill>
              </a:rPr>
              <a:t>	TOTAL POINTS					50 points		+			50 points	=   100 points Total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rgbClr val="FF0000"/>
                </a:solidFill>
              </a:rPr>
              <a:t>			The UF grading scale is applied to your Total Points (NO CURVING) 	</a:t>
            </a: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  YOUR GRADE</a:t>
            </a:r>
            <a:endParaRPr lang="en-US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5911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300" y="381000"/>
            <a:ext cx="11406187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Example evaluation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5" y="1422400"/>
            <a:ext cx="11491911" cy="5253038"/>
          </a:xfrm>
        </p:spPr>
        <p:txBody>
          <a:bodyPr tIns="28080" rIns="0" bIns="0" anchor="ctr"/>
          <a:lstStyle/>
          <a:p>
            <a:pPr marL="65088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Example of Your Course SCORE Computation</a:t>
            </a:r>
          </a:p>
          <a:p>
            <a:pPr marL="0" lvl="1" indent="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400" b="1" dirty="0">
                <a:solidFill>
                  <a:schemeClr val="tx1"/>
                </a:solidFill>
              </a:rPr>
              <a:t>	</a:t>
            </a:r>
            <a:r>
              <a:rPr lang="en-US" altLang="en-US" sz="2400" b="1" u="sng" dirty="0">
                <a:solidFill>
                  <a:schemeClr val="tx1"/>
                </a:solidFill>
              </a:rPr>
              <a:t>Work Item Description	</a:t>
            </a:r>
            <a:r>
              <a:rPr lang="en-US" altLang="en-US" sz="2400" b="1" dirty="0">
                <a:solidFill>
                  <a:schemeClr val="tx1"/>
                </a:solidFill>
              </a:rPr>
              <a:t>	</a:t>
            </a:r>
            <a:r>
              <a:rPr lang="en-US" altLang="en-US" sz="2400" b="1" u="sng" dirty="0">
                <a:solidFill>
                  <a:schemeClr val="tx1"/>
                </a:solidFill>
              </a:rPr>
              <a:t>Advisor Score</a:t>
            </a:r>
            <a:r>
              <a:rPr lang="en-US" altLang="en-US" sz="2400" b="1" dirty="0">
                <a:solidFill>
                  <a:schemeClr val="tx1"/>
                </a:solidFill>
              </a:rPr>
              <a:t>			</a:t>
            </a:r>
            <a:r>
              <a:rPr lang="en-US" altLang="en-US" sz="2400" b="1" u="sng" dirty="0">
                <a:solidFill>
                  <a:schemeClr val="tx1"/>
                </a:solidFill>
              </a:rPr>
              <a:t>Coordinator Score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chemeClr val="tx1"/>
                </a:solidFill>
              </a:rPr>
              <a:t>	</a:t>
            </a:r>
            <a:r>
              <a:rPr lang="en-US" altLang="en-US" sz="2000" dirty="0">
                <a:solidFill>
                  <a:schemeClr val="tx1"/>
                </a:solidFill>
              </a:rPr>
              <a:t>Presentation #1 – Concepts			  0 points					  0 points (practice effort)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	Presentation #2 – Design Review		  0 points					  5 points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	Presentation #3 – Final Presentation		  0 points					17 points	(18 possible)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dirty="0">
                <a:solidFill>
                  <a:schemeClr val="tx1"/>
                </a:solidFill>
              </a:rPr>
              <a:t>	Final Report							19 points	(20 possible)		25 points	(27 possible)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chemeClr val="tx1"/>
                </a:solidFill>
              </a:rPr>
              <a:t>	</a:t>
            </a:r>
            <a:r>
              <a:rPr lang="en-US" altLang="en-US" sz="2000" u="sng" dirty="0">
                <a:solidFill>
                  <a:schemeClr val="tx1"/>
                </a:solidFill>
              </a:rPr>
              <a:t>Project Results						25 points	(30 possible)		  0 points		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chemeClr val="tx1"/>
                </a:solidFill>
              </a:rPr>
              <a:t>	TOTAL POINTS					44 points		+			47 points	=   91 points Total</a:t>
            </a: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endParaRPr lang="en-US" altLang="en-US" sz="1050" b="1" dirty="0">
              <a:solidFill>
                <a:srgbClr val="C00000"/>
              </a:solidFill>
            </a:endParaRP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900" b="1" dirty="0">
                <a:solidFill>
                  <a:srgbClr val="C00000"/>
                </a:solidFill>
              </a:rPr>
              <a:t>Example of Your Course </a:t>
            </a:r>
            <a:r>
              <a:rPr lang="en-US" altLang="en-US" sz="2900" b="1" dirty="0">
                <a:solidFill>
                  <a:srgbClr val="C00000"/>
                </a:solidFill>
                <a:highlight>
                  <a:srgbClr val="FFFF00"/>
                </a:highlight>
              </a:rPr>
              <a:t>GRADE</a:t>
            </a:r>
            <a:r>
              <a:rPr lang="en-US" altLang="en-US" sz="2900" b="1" dirty="0">
                <a:solidFill>
                  <a:srgbClr val="C00000"/>
                </a:solidFill>
              </a:rPr>
              <a:t> Computation</a:t>
            </a:r>
          </a:p>
          <a:p>
            <a:pPr marL="342900" lvl="1" indent="-11430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  <a:tabLst>
                <a:tab pos="214313" algn="l"/>
                <a:tab pos="327025" algn="l"/>
                <a:tab pos="407988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rgbClr val="FF0000"/>
                </a:solidFill>
              </a:rPr>
              <a:t>	UF grading scale (below) is applied to your Total Score of 91 Points (NO CURVING) </a:t>
            </a: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  </a:t>
            </a:r>
            <a:r>
              <a:rPr lang="en-US" altLang="en-US" sz="2000" b="1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A-</a:t>
            </a:r>
          </a:p>
          <a:p>
            <a:pPr marL="342900" lvl="1" indent="-11430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  <a:tabLst>
                <a:tab pos="214313" algn="l"/>
                <a:tab pos="327025" algn="l"/>
                <a:tab pos="407988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altLang="en-US" sz="2000" b="1" dirty="0">
                <a:solidFill>
                  <a:schemeClr val="tx1"/>
                </a:solidFill>
                <a:sym typeface="Wingdings" panose="05000000000000000000" pitchFamily="2" charset="2"/>
              </a:rPr>
              <a:t>Grade Assignment by Score:  </a:t>
            </a: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  <a:hlinkClick r:id="rId3"/>
              </a:rPr>
              <a:t>http://www.mst.ufl.edu/gradingscale.pdf</a:t>
            </a:r>
            <a:endParaRPr lang="en-US" altLang="en-US" sz="20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342900" lvl="1" indent="-114300" eaLnBrk="1" hangingPunct="1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Arial" panose="020B0604020202020204" pitchFamily="34" charset="0"/>
              <a:buChar char="•"/>
              <a:tabLst>
                <a:tab pos="214313" algn="l"/>
                <a:tab pos="327025" algn="l"/>
                <a:tab pos="407988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altLang="en-US" sz="2000" b="1" dirty="0">
                <a:solidFill>
                  <a:schemeClr val="tx1"/>
                </a:solidFill>
                <a:sym typeface="Wingdings" panose="05000000000000000000" pitchFamily="2" charset="2"/>
              </a:rPr>
              <a:t>UF Policy on Minus Grades:</a:t>
            </a: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	</a:t>
            </a: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  <a:hlinkClick r:id="rId4"/>
              </a:rPr>
              <a:t>https://student.ufl.edu/minusgrades.html</a:t>
            </a:r>
            <a:r>
              <a:rPr lang="en-US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US" altLang="en-US" sz="2000" b="1" dirty="0">
              <a:solidFill>
                <a:srgbClr val="FF0000"/>
              </a:solidFill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marL="0" lvl="1" indent="0" eaLnBrk="1" hangingPunct="1">
              <a:spcBef>
                <a:spcPts val="30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buNone/>
              <a:tabLst>
                <a:tab pos="214313" algn="l"/>
                <a:tab pos="327025" algn="l"/>
                <a:tab pos="784225" algn="l"/>
                <a:tab pos="1241425" algn="l"/>
                <a:tab pos="1698625" algn="l"/>
                <a:tab pos="2155825" algn="l"/>
                <a:tab pos="2613025" algn="l"/>
                <a:tab pos="3070225" algn="l"/>
                <a:tab pos="3527425" algn="l"/>
                <a:tab pos="3984625" algn="l"/>
                <a:tab pos="4441825" algn="l"/>
                <a:tab pos="4899025" algn="l"/>
                <a:tab pos="5356225" algn="l"/>
                <a:tab pos="5813425" algn="l"/>
                <a:tab pos="6270625" algn="l"/>
                <a:tab pos="6727825" algn="l"/>
                <a:tab pos="7185025" algn="l"/>
                <a:tab pos="7642225" algn="l"/>
                <a:tab pos="8099425" algn="l"/>
                <a:tab pos="8556625" algn="l"/>
                <a:tab pos="9013825" algn="l"/>
              </a:tabLst>
            </a:pPr>
            <a:endParaRPr lang="en-US" altLang="en-US" sz="20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872993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257299" y="381000"/>
            <a:ext cx="11777661" cy="1262063"/>
          </a:xfrm>
        </p:spPr>
        <p:txBody>
          <a:bodyPr wrap="square" lIns="0" tIns="38880" rIns="0" bIns="0" numCol="1" anchorCtr="0" compatLnSpc="1">
            <a:prstTxWarp prst="textNoShape">
              <a:avLst/>
            </a:prstTxWarp>
            <a:normAutofit/>
          </a:bodyPr>
          <a:lstStyle/>
          <a:p>
            <a:pPr defTabSz="1007943" eaLnBrk="1" fontAlgn="auto" hangingPunct="1">
              <a:spcAft>
                <a:spcPts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altLang="en-US" sz="4850" dirty="0"/>
              <a:t>Cis4914-Online:  Finding a project</a:t>
            </a:r>
            <a:endParaRPr lang="en-US" altLang="en-US" sz="4850" u="sng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400176" y="1493837"/>
            <a:ext cx="11634784" cy="5253038"/>
          </a:xfrm>
        </p:spPr>
        <p:txBody>
          <a:bodyPr tIns="28080" rIns="0" bIns="0" anchor="ctr"/>
          <a:lstStyle/>
          <a:p>
            <a:pPr eaLnBrk="1" hangingPunct="1"/>
            <a:r>
              <a:rPr lang="en-US" altLang="en-US" sz="3200" b="1" dirty="0">
                <a:solidFill>
                  <a:srgbClr val="C00000"/>
                </a:solidFill>
              </a:rPr>
              <a:t>Method #1:  Use the Online Project Database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URL:  </a:t>
            </a:r>
            <a:r>
              <a:rPr lang="en-US" altLang="en-US" sz="2400" b="1" dirty="0">
                <a:solidFill>
                  <a:schemeClr val="tx1"/>
                </a:solidFill>
                <a:hlinkClick r:id="rId3"/>
              </a:rPr>
              <a:t>https://www.cise.ufl.edu/~mssz/SeniorProject/senior-projdb.txt</a:t>
            </a:r>
            <a:r>
              <a:rPr lang="en-US" altLang="en-US" sz="2400" b="1" dirty="0">
                <a:solidFill>
                  <a:schemeClr val="tx1"/>
                </a:solidFill>
              </a:rPr>
              <a:t> </a:t>
            </a:r>
            <a:endParaRPr lang="en-US" altLang="en-US" sz="2900" b="1" dirty="0">
              <a:solidFill>
                <a:schemeClr val="tx1"/>
              </a:solidFill>
            </a:endParaRP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Discuss with the Project Advisor whose email is listed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Look up Advisor’s UF Phone Number at:  	</a:t>
            </a:r>
            <a:r>
              <a:rPr lang="en-US" altLang="en-US" sz="2900" dirty="0">
                <a:solidFill>
                  <a:schemeClr val="tx1"/>
                </a:solidFill>
                <a:hlinkClick r:id="rId4"/>
              </a:rPr>
              <a:t>https://www.cise.ufl.edu/people/faculty</a:t>
            </a:r>
            <a:r>
              <a:rPr lang="en-US" altLang="en-US" sz="2900" dirty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altLang="en-US" sz="3200" b="1" dirty="0">
                <a:solidFill>
                  <a:srgbClr val="C00000"/>
                </a:solidFill>
              </a:rPr>
              <a:t>Method #2: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Create your own project	(game, hardware controller, etc.)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Review UF/CISE or UF/ECE faculty research interests at:</a:t>
            </a:r>
          </a:p>
          <a:p>
            <a:pPr marL="504825" lvl="1" indent="0" eaLnBrk="1" hangingPunct="1">
              <a:buNone/>
            </a:pPr>
            <a:r>
              <a:rPr lang="en-US" altLang="en-US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	</a:t>
            </a:r>
            <a:r>
              <a:rPr lang="en-US" altLang="en-US" sz="2000" b="1" dirty="0">
                <a:solidFill>
                  <a:schemeClr val="tx1"/>
                </a:solidFill>
                <a:latin typeface="Arial Narrow" panose="020B0606020202030204" pitchFamily="34" charset="0"/>
                <a:hlinkClick r:id="rId5"/>
              </a:rPr>
              <a:t>https://www.cise.ufl.edu/research-areas</a:t>
            </a:r>
            <a:r>
              <a:rPr lang="en-US" altLang="en-US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   - or - </a:t>
            </a:r>
            <a:r>
              <a:rPr lang="en-US" altLang="en-US" sz="2000" b="1" dirty="0">
                <a:solidFill>
                  <a:schemeClr val="tx1"/>
                </a:solidFill>
                <a:latin typeface="Arial Narrow" panose="020B0606020202030204" pitchFamily="34" charset="0"/>
                <a:hlinkClick r:id="rId6"/>
              </a:rPr>
              <a:t>https://www.ece.ufl.edu/content/faculty</a:t>
            </a:r>
            <a:r>
              <a:rPr lang="en-US" altLang="en-US" sz="2000" b="1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  <a:p>
            <a:pPr lvl="1" eaLnBrk="1" hangingPunct="1"/>
            <a:r>
              <a:rPr lang="en-US" altLang="en-US" sz="2900" dirty="0">
                <a:solidFill>
                  <a:schemeClr val="tx1"/>
                </a:solidFill>
              </a:rPr>
              <a:t>Contact UF/CISE or ECE faculty to request that they be your advisor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605602" y="10823118"/>
            <a:ext cx="619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570860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2A1A00"/>
    </a:dk2>
    <a:lt2>
      <a:srgbClr val="F3F3F2"/>
    </a:lt2>
    <a:accent1>
      <a:srgbClr val="F8B323"/>
    </a:accent1>
    <a:accent2>
      <a:srgbClr val="656A59"/>
    </a:accent2>
    <a:accent3>
      <a:srgbClr val="46B2B5"/>
    </a:accent3>
    <a:accent4>
      <a:srgbClr val="8CAA7E"/>
    </a:accent4>
    <a:accent5>
      <a:srgbClr val="D36F68"/>
    </a:accent5>
    <a:accent6>
      <a:srgbClr val="826276"/>
    </a:accent6>
    <a:hlink>
      <a:srgbClr val="46B2B5"/>
    </a:hlink>
    <a:folHlink>
      <a:srgbClr val="A4669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56848</TotalTime>
  <Words>832</Words>
  <Application>Microsoft Office PowerPoint</Application>
  <PresentationFormat>Custom</PresentationFormat>
  <Paragraphs>157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Microsoft YaHei</vt:lpstr>
      <vt:lpstr>Arial</vt:lpstr>
      <vt:lpstr>Arial Narrow</vt:lpstr>
      <vt:lpstr>Courier New</vt:lpstr>
      <vt:lpstr>Gill Sans MT</vt:lpstr>
      <vt:lpstr>Impact</vt:lpstr>
      <vt:lpstr>Times New Roman</vt:lpstr>
      <vt:lpstr>Wingdings</vt:lpstr>
      <vt:lpstr>Badge</vt:lpstr>
      <vt:lpstr>Overview of course and How to register</vt:lpstr>
      <vt:lpstr>Overview of this lesson</vt:lpstr>
      <vt:lpstr>CIS4914-Online: Cise senior project</vt:lpstr>
      <vt:lpstr>CIS4914-Online: Cise senior project</vt:lpstr>
      <vt:lpstr>CIS4914-Online: course objectives</vt:lpstr>
      <vt:lpstr>CIS4914-Online: people and their roles</vt:lpstr>
      <vt:lpstr>CIS4914-Online: course evaluation</vt:lpstr>
      <vt:lpstr>CIS4914-Online: Example evaluation</vt:lpstr>
      <vt:lpstr>Cis4914-Online:  Finding a project</vt:lpstr>
      <vt:lpstr>Cis4914-Online:  course registration</vt:lpstr>
      <vt:lpstr>Cis4914-Online:  Frequent questions</vt:lpstr>
      <vt:lpstr>Cis4914-Online:  Frequent questions</vt:lpstr>
      <vt:lpstr>CIS4914 and your career</vt:lpstr>
      <vt:lpstr>Intro to CIS4914 - Roundup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Basics</dc:title>
  <dc:creator>RIchard Newman</dc:creator>
  <cp:lastModifiedBy>Mark Schmalz</cp:lastModifiedBy>
  <cp:revision>1036</cp:revision>
  <cp:lastPrinted>1601-01-01T00:00:00Z</cp:lastPrinted>
  <dcterms:created xsi:type="dcterms:W3CDTF">2016-05-07T13:36:28Z</dcterms:created>
  <dcterms:modified xsi:type="dcterms:W3CDTF">2017-06-22T11:45:38Z</dcterms:modified>
</cp:coreProperties>
</file>