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346" r:id="rId6"/>
    <p:sldId id="351" r:id="rId7"/>
    <p:sldId id="352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00FF"/>
    <a:srgbClr val="FFFFCC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2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39 – Command Line </a:t>
            </a:r>
            <a:r>
              <a:rPr lang="en-US" b="1" i="1" dirty="0" err="1" smtClean="0">
                <a:solidFill>
                  <a:schemeClr val="tx1"/>
                </a:solidFill>
              </a:rPr>
              <a:t>Args</a:t>
            </a:r>
            <a:r>
              <a:rPr lang="en-US" b="1" i="1" dirty="0" smtClean="0">
                <a:solidFill>
                  <a:schemeClr val="tx1"/>
                </a:solidFill>
              </a:rPr>
              <a:t> &amp; Recursion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Overview of </a:t>
            </a:r>
            <a:r>
              <a:rPr lang="en-US" b="1" dirty="0" smtClean="0">
                <a:solidFill>
                  <a:srgbClr val="0000FF"/>
                </a:solidFill>
              </a:rPr>
              <a:t>How to Get Command-Line </a:t>
            </a:r>
            <a:r>
              <a:rPr lang="en-US" b="1" dirty="0" err="1" smtClean="0">
                <a:solidFill>
                  <a:srgbClr val="0000FF"/>
                </a:solidFill>
              </a:rPr>
              <a:t>Args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More on Recursion (“Chalk Talk”)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Examples  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Recursion vs. Iteration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=""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=""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Command Line Arguments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04800" y="1447800"/>
            <a:ext cx="85344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 smtClean="0"/>
              <a:t>Concept</a:t>
            </a:r>
            <a:r>
              <a:rPr lang="en-US" sz="3600" b="1" dirty="0" smtClean="0"/>
              <a:t>:</a:t>
            </a:r>
          </a:p>
          <a:p>
            <a:pPr>
              <a:spcBef>
                <a:spcPts val="1200"/>
              </a:spcBef>
            </a:pPr>
            <a:r>
              <a:rPr lang="en-US" sz="3600" b="1" dirty="0" smtClean="0"/>
              <a:t>Command Line Arguments </a:t>
            </a:r>
            <a:r>
              <a:rPr lang="en-US" sz="3600" dirty="0" smtClean="0"/>
              <a:t>are data that appear to the right of the program name on the command line.</a:t>
            </a:r>
          </a:p>
          <a:p>
            <a:pPr>
              <a:spcBef>
                <a:spcPts val="1200"/>
              </a:spcBef>
            </a:pPr>
            <a:r>
              <a:rPr lang="en-US" sz="3600" b="1" dirty="0" smtClean="0"/>
              <a:t>Example:	    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java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names.txt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cs typeface="Courier New" pitchFamily="49" charset="0"/>
              </a:rPr>
              <a:t>where		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java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denotes java runtime module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cs typeface="Courier New" pitchFamily="49" charset="0"/>
              </a:rPr>
              <a:t>	</a:t>
            </a:r>
            <a:r>
              <a:rPr lang="en-US" sz="2800" b="1" dirty="0" smtClean="0">
                <a:cs typeface="Courier New" pitchFamily="49" charset="0"/>
              </a:rPr>
              <a:t>		</a:t>
            </a:r>
            <a:r>
              <a:rPr lang="en-US" sz="28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Sort </a:t>
            </a:r>
            <a:r>
              <a:rPr lang="en-US" sz="2800" dirty="0" smtClean="0">
                <a:cs typeface="Courier New" pitchFamily="49" charset="0"/>
              </a:rPr>
              <a:t>is a string-sorting program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cs typeface="Courier New" pitchFamily="49" charset="0"/>
              </a:rPr>
              <a:t>	</a:t>
            </a:r>
            <a:r>
              <a:rPr lang="en-US" sz="2800" dirty="0" smtClean="0">
                <a:cs typeface="Courier New" pitchFamily="49" charset="0"/>
              </a:rPr>
              <a:t>		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names.txt </a:t>
            </a:r>
            <a:r>
              <a:rPr lang="en-US" sz="2800" dirty="0" smtClean="0">
                <a:cs typeface="Courier New" pitchFamily="49" charset="0"/>
              </a:rPr>
              <a:t>is a file of names</a:t>
            </a:r>
            <a:endParaRPr lang="en-US" sz="2800" dirty="0" smtClean="0">
              <a:cs typeface="Courier New" pitchFamily="49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Command Line </a:t>
            </a:r>
            <a:r>
              <a:rPr lang="en-US" b="1" dirty="0" err="1" smtClean="0">
                <a:solidFill>
                  <a:srgbClr val="0000FF"/>
                </a:solidFill>
              </a:rPr>
              <a:t>Args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04800" y="1447800"/>
            <a:ext cx="8534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 smtClean="0"/>
              <a:t>Java Code</a:t>
            </a:r>
            <a:r>
              <a:rPr lang="en-US" sz="3600" b="1" dirty="0" smtClean="0"/>
              <a:t>:</a:t>
            </a:r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r>
              <a:rPr lang="en-US" sz="3600" b="1" i="1" u="sng" dirty="0" smtClean="0"/>
              <a:t>Example Results: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5000" t="48000" r="13125" b="25000"/>
          <a:stretch>
            <a:fillRect/>
          </a:stretch>
        </p:blipFill>
        <p:spPr bwMode="auto">
          <a:xfrm>
            <a:off x="228600" y="2047301"/>
            <a:ext cx="8229600" cy="2677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35625" t="39000" r="35625" b="45000"/>
          <a:stretch>
            <a:fillRect/>
          </a:stretch>
        </p:blipFill>
        <p:spPr bwMode="auto">
          <a:xfrm>
            <a:off x="3962400" y="4876800"/>
            <a:ext cx="48196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5" name="Group 24"/>
          <p:cNvGrpSpPr/>
          <p:nvPr/>
        </p:nvGrpSpPr>
        <p:grpSpPr>
          <a:xfrm>
            <a:off x="3962400" y="2996485"/>
            <a:ext cx="3695701" cy="1651715"/>
            <a:chOff x="3962400" y="2996485"/>
            <a:chExt cx="3695701" cy="1651715"/>
          </a:xfrm>
        </p:grpSpPr>
        <p:sp>
          <p:nvSpPr>
            <p:cNvPr id="18" name="TextBox 17"/>
            <p:cNvSpPr txBox="1"/>
            <p:nvPr/>
          </p:nvSpPr>
          <p:spPr>
            <a:xfrm>
              <a:off x="3962400" y="3632537"/>
              <a:ext cx="3276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/>
              <a:r>
                <a:rPr lang="en-US" sz="2000" b="1" dirty="0" smtClean="0">
                  <a:solidFill>
                    <a:srgbClr val="FF0000"/>
                  </a:solidFill>
                </a:rPr>
                <a:t>Loop through arguments</a:t>
              </a:r>
            </a:p>
            <a:p>
              <a:pPr marL="342900" indent="-342900">
                <a:buAutoNum type="arabicPeriod"/>
              </a:pPr>
              <a:r>
                <a:rPr lang="en-US" sz="2000" b="1" dirty="0" smtClean="0">
                  <a:solidFill>
                    <a:srgbClr val="FF0000"/>
                  </a:solidFill>
                </a:rPr>
                <a:t>Get an argument</a:t>
              </a:r>
            </a:p>
            <a:p>
              <a:pPr marL="342900" indent="-342900">
                <a:buAutoNum type="arabicPeriod"/>
              </a:pPr>
              <a:r>
                <a:rPr lang="en-US" sz="2000" b="1" dirty="0" smtClean="0">
                  <a:solidFill>
                    <a:srgbClr val="00B050"/>
                  </a:solidFill>
                </a:rPr>
                <a:t>Print the argument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5370490" y="2996485"/>
              <a:ext cx="1796603" cy="983087"/>
            </a:xfrm>
            <a:custGeom>
              <a:avLst/>
              <a:gdLst>
                <a:gd name="connsiteX0" fmla="*/ 1558344 w 1796603"/>
                <a:gd name="connsiteY0" fmla="*/ 978795 h 978795"/>
                <a:gd name="connsiteX1" fmla="*/ 1790164 w 1796603"/>
                <a:gd name="connsiteY1" fmla="*/ 669702 h 978795"/>
                <a:gd name="connsiteX2" fmla="*/ 1596980 w 1796603"/>
                <a:gd name="connsiteY2" fmla="*/ 309093 h 978795"/>
                <a:gd name="connsiteX3" fmla="*/ 1287887 w 1796603"/>
                <a:gd name="connsiteY3" fmla="*/ 115910 h 978795"/>
                <a:gd name="connsiteX4" fmla="*/ 0 w 1796603"/>
                <a:gd name="connsiteY4" fmla="*/ 0 h 978795"/>
                <a:gd name="connsiteX0" fmla="*/ 1558344 w 1796603"/>
                <a:gd name="connsiteY0" fmla="*/ 983087 h 983087"/>
                <a:gd name="connsiteX1" fmla="*/ 1790164 w 1796603"/>
                <a:gd name="connsiteY1" fmla="*/ 673994 h 983087"/>
                <a:gd name="connsiteX2" fmla="*/ 1596980 w 1796603"/>
                <a:gd name="connsiteY2" fmla="*/ 313385 h 983087"/>
                <a:gd name="connsiteX3" fmla="*/ 954110 w 1796603"/>
                <a:gd name="connsiteY3" fmla="*/ 51515 h 983087"/>
                <a:gd name="connsiteX4" fmla="*/ 0 w 1796603"/>
                <a:gd name="connsiteY4" fmla="*/ 4292 h 98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603" h="983087">
                  <a:moveTo>
                    <a:pt x="1558344" y="983087"/>
                  </a:moveTo>
                  <a:cubicBezTo>
                    <a:pt x="1671034" y="884349"/>
                    <a:pt x="1783725" y="785611"/>
                    <a:pt x="1790164" y="673994"/>
                  </a:cubicBezTo>
                  <a:cubicBezTo>
                    <a:pt x="1796603" y="562377"/>
                    <a:pt x="1736322" y="417131"/>
                    <a:pt x="1596980" y="313385"/>
                  </a:cubicBezTo>
                  <a:cubicBezTo>
                    <a:pt x="1457638" y="209639"/>
                    <a:pt x="1220273" y="103031"/>
                    <a:pt x="954110" y="51515"/>
                  </a:cubicBezTo>
                  <a:cubicBezTo>
                    <a:pt x="687947" y="0"/>
                    <a:pt x="510862" y="36489"/>
                    <a:pt x="0" y="4292"/>
                  </a:cubicBezTo>
                </a:path>
              </a:pathLst>
            </a:custGeom>
            <a:ln w="28575">
              <a:solidFill>
                <a:srgbClr val="FF000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Brace 19"/>
            <p:cNvSpPr/>
            <p:nvPr/>
          </p:nvSpPr>
          <p:spPr>
            <a:xfrm>
              <a:off x="6781800" y="3733800"/>
              <a:ext cx="152400" cy="457200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400802" y="3429000"/>
              <a:ext cx="1257299" cy="1059287"/>
            </a:xfrm>
            <a:custGeom>
              <a:avLst/>
              <a:gdLst>
                <a:gd name="connsiteX0" fmla="*/ 1558344 w 1796603"/>
                <a:gd name="connsiteY0" fmla="*/ 978795 h 978795"/>
                <a:gd name="connsiteX1" fmla="*/ 1790164 w 1796603"/>
                <a:gd name="connsiteY1" fmla="*/ 669702 h 978795"/>
                <a:gd name="connsiteX2" fmla="*/ 1596980 w 1796603"/>
                <a:gd name="connsiteY2" fmla="*/ 309093 h 978795"/>
                <a:gd name="connsiteX3" fmla="*/ 1287887 w 1796603"/>
                <a:gd name="connsiteY3" fmla="*/ 115910 h 978795"/>
                <a:gd name="connsiteX4" fmla="*/ 0 w 1796603"/>
                <a:gd name="connsiteY4" fmla="*/ 0 h 978795"/>
                <a:gd name="connsiteX0" fmla="*/ 1558344 w 1796603"/>
                <a:gd name="connsiteY0" fmla="*/ 983087 h 983087"/>
                <a:gd name="connsiteX1" fmla="*/ 1790164 w 1796603"/>
                <a:gd name="connsiteY1" fmla="*/ 673994 h 983087"/>
                <a:gd name="connsiteX2" fmla="*/ 1596980 w 1796603"/>
                <a:gd name="connsiteY2" fmla="*/ 313385 h 983087"/>
                <a:gd name="connsiteX3" fmla="*/ 954110 w 1796603"/>
                <a:gd name="connsiteY3" fmla="*/ 51515 h 983087"/>
                <a:gd name="connsiteX4" fmla="*/ 0 w 1796603"/>
                <a:gd name="connsiteY4" fmla="*/ 4292 h 983087"/>
                <a:gd name="connsiteX0" fmla="*/ 629097 w 1029415"/>
                <a:gd name="connsiteY0" fmla="*/ 1059287 h 1059287"/>
                <a:gd name="connsiteX1" fmla="*/ 860917 w 1029415"/>
                <a:gd name="connsiteY1" fmla="*/ 750194 h 1059287"/>
                <a:gd name="connsiteX2" fmla="*/ 667733 w 1029415"/>
                <a:gd name="connsiteY2" fmla="*/ 389585 h 1059287"/>
                <a:gd name="connsiteX3" fmla="*/ 24863 w 1029415"/>
                <a:gd name="connsiteY3" fmla="*/ 127715 h 1059287"/>
                <a:gd name="connsiteX4" fmla="*/ 518553 w 1029415"/>
                <a:gd name="connsiteY4" fmla="*/ 0 h 1059287"/>
                <a:gd name="connsiteX0" fmla="*/ 110544 w 1091662"/>
                <a:gd name="connsiteY0" fmla="*/ 1059287 h 1059287"/>
                <a:gd name="connsiteX1" fmla="*/ 342364 w 1091662"/>
                <a:gd name="connsiteY1" fmla="*/ 750194 h 1059287"/>
                <a:gd name="connsiteX2" fmla="*/ 149180 w 1091662"/>
                <a:gd name="connsiteY2" fmla="*/ 389585 h 1059287"/>
                <a:gd name="connsiteX3" fmla="*/ 1066799 w 1091662"/>
                <a:gd name="connsiteY3" fmla="*/ 152400 h 1059287"/>
                <a:gd name="connsiteX4" fmla="*/ 0 w 1091662"/>
                <a:gd name="connsiteY4" fmla="*/ 0 h 1059287"/>
                <a:gd name="connsiteX0" fmla="*/ 110544 w 1263737"/>
                <a:gd name="connsiteY0" fmla="*/ 1059287 h 1059287"/>
                <a:gd name="connsiteX1" fmla="*/ 342364 w 1263737"/>
                <a:gd name="connsiteY1" fmla="*/ 750194 h 1059287"/>
                <a:gd name="connsiteX2" fmla="*/ 1142998 w 1263737"/>
                <a:gd name="connsiteY2" fmla="*/ 457200 h 1059287"/>
                <a:gd name="connsiteX3" fmla="*/ 1066799 w 1263737"/>
                <a:gd name="connsiteY3" fmla="*/ 152400 h 1059287"/>
                <a:gd name="connsiteX4" fmla="*/ 0 w 1263737"/>
                <a:gd name="connsiteY4" fmla="*/ 0 h 1059287"/>
                <a:gd name="connsiteX0" fmla="*/ 110544 w 1257299"/>
                <a:gd name="connsiteY0" fmla="*/ 1059287 h 1059287"/>
                <a:gd name="connsiteX1" fmla="*/ 685798 w 1257299"/>
                <a:gd name="connsiteY1" fmla="*/ 838200 h 1059287"/>
                <a:gd name="connsiteX2" fmla="*/ 1142998 w 1257299"/>
                <a:gd name="connsiteY2" fmla="*/ 457200 h 1059287"/>
                <a:gd name="connsiteX3" fmla="*/ 1066799 w 1257299"/>
                <a:gd name="connsiteY3" fmla="*/ 152400 h 1059287"/>
                <a:gd name="connsiteX4" fmla="*/ 0 w 1257299"/>
                <a:gd name="connsiteY4" fmla="*/ 0 h 1059287"/>
                <a:gd name="connsiteX0" fmla="*/ 110544 w 1257299"/>
                <a:gd name="connsiteY0" fmla="*/ 1059287 h 1059287"/>
                <a:gd name="connsiteX1" fmla="*/ 609598 w 1257299"/>
                <a:gd name="connsiteY1" fmla="*/ 838200 h 1059287"/>
                <a:gd name="connsiteX2" fmla="*/ 1142998 w 1257299"/>
                <a:gd name="connsiteY2" fmla="*/ 457200 h 1059287"/>
                <a:gd name="connsiteX3" fmla="*/ 1066799 w 1257299"/>
                <a:gd name="connsiteY3" fmla="*/ 152400 h 1059287"/>
                <a:gd name="connsiteX4" fmla="*/ 0 w 1257299"/>
                <a:gd name="connsiteY4" fmla="*/ 0 h 1059287"/>
                <a:gd name="connsiteX0" fmla="*/ 110544 w 1257299"/>
                <a:gd name="connsiteY0" fmla="*/ 1059287 h 1059287"/>
                <a:gd name="connsiteX1" fmla="*/ 609598 w 1257299"/>
                <a:gd name="connsiteY1" fmla="*/ 838200 h 1059287"/>
                <a:gd name="connsiteX2" fmla="*/ 1142998 w 1257299"/>
                <a:gd name="connsiteY2" fmla="*/ 457200 h 1059287"/>
                <a:gd name="connsiteX3" fmla="*/ 1066799 w 1257299"/>
                <a:gd name="connsiteY3" fmla="*/ 152400 h 1059287"/>
                <a:gd name="connsiteX4" fmla="*/ 0 w 1257299"/>
                <a:gd name="connsiteY4" fmla="*/ 0 h 1059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7299" h="1059287">
                  <a:moveTo>
                    <a:pt x="110544" y="1059287"/>
                  </a:moveTo>
                  <a:cubicBezTo>
                    <a:pt x="223234" y="960549"/>
                    <a:pt x="276536" y="999723"/>
                    <a:pt x="609598" y="838200"/>
                  </a:cubicBezTo>
                  <a:cubicBezTo>
                    <a:pt x="781674" y="737852"/>
                    <a:pt x="1066798" y="571500"/>
                    <a:pt x="1142998" y="457200"/>
                  </a:cubicBezTo>
                  <a:cubicBezTo>
                    <a:pt x="1219198" y="342900"/>
                    <a:pt x="1257299" y="228600"/>
                    <a:pt x="1066799" y="152400"/>
                  </a:cubicBezTo>
                  <a:cubicBezTo>
                    <a:pt x="876299" y="76200"/>
                    <a:pt x="510862" y="32197"/>
                    <a:pt x="0" y="0"/>
                  </a:cubicBezTo>
                </a:path>
              </a:pathLst>
            </a:custGeom>
            <a:ln w="28575">
              <a:solidFill>
                <a:srgbClr val="00B05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22" name="Freeform 21"/>
          <p:cNvSpPr/>
          <p:nvPr/>
        </p:nvSpPr>
        <p:spPr>
          <a:xfrm>
            <a:off x="5105400" y="5396248"/>
            <a:ext cx="1218127" cy="166352"/>
          </a:xfrm>
          <a:custGeom>
            <a:avLst/>
            <a:gdLst>
              <a:gd name="connsiteX0" fmla="*/ 1017431 w 1017431"/>
              <a:gd name="connsiteY0" fmla="*/ 0 h 231820"/>
              <a:gd name="connsiteX1" fmla="*/ 837127 w 1017431"/>
              <a:gd name="connsiteY1" fmla="*/ 180304 h 231820"/>
              <a:gd name="connsiteX2" fmla="*/ 0 w 1017431"/>
              <a:gd name="connsiteY2" fmla="*/ 231820 h 231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431" h="231820">
                <a:moveTo>
                  <a:pt x="1017431" y="0"/>
                </a:moveTo>
                <a:cubicBezTo>
                  <a:pt x="1012065" y="70833"/>
                  <a:pt x="1006699" y="141667"/>
                  <a:pt x="837127" y="180304"/>
                </a:cubicBezTo>
                <a:cubicBezTo>
                  <a:pt x="667555" y="218941"/>
                  <a:pt x="333777" y="225380"/>
                  <a:pt x="0" y="231820"/>
                </a:cubicBezTo>
              </a:path>
            </a:pathLst>
          </a:custGeom>
          <a:ln w="38100">
            <a:solidFill>
              <a:srgbClr val="0000FF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953000" y="5334000"/>
            <a:ext cx="2284927" cy="609600"/>
          </a:xfrm>
          <a:custGeom>
            <a:avLst/>
            <a:gdLst>
              <a:gd name="connsiteX0" fmla="*/ 1017431 w 1017431"/>
              <a:gd name="connsiteY0" fmla="*/ 0 h 231820"/>
              <a:gd name="connsiteX1" fmla="*/ 837127 w 1017431"/>
              <a:gd name="connsiteY1" fmla="*/ 180304 h 231820"/>
              <a:gd name="connsiteX2" fmla="*/ 0 w 1017431"/>
              <a:gd name="connsiteY2" fmla="*/ 231820 h 231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431" h="231820">
                <a:moveTo>
                  <a:pt x="1017431" y="0"/>
                </a:moveTo>
                <a:cubicBezTo>
                  <a:pt x="1012065" y="70833"/>
                  <a:pt x="1006699" y="141667"/>
                  <a:pt x="837127" y="180304"/>
                </a:cubicBezTo>
                <a:cubicBezTo>
                  <a:pt x="667555" y="218941"/>
                  <a:pt x="333777" y="225380"/>
                  <a:pt x="0" y="231820"/>
                </a:cubicBezTo>
              </a:path>
            </a:pathLst>
          </a:custGeom>
          <a:ln w="38100">
            <a:solidFill>
              <a:srgbClr val="0000FF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876800" y="5334000"/>
            <a:ext cx="3275527" cy="914400"/>
          </a:xfrm>
          <a:custGeom>
            <a:avLst/>
            <a:gdLst>
              <a:gd name="connsiteX0" fmla="*/ 1017431 w 1017431"/>
              <a:gd name="connsiteY0" fmla="*/ 0 h 231820"/>
              <a:gd name="connsiteX1" fmla="*/ 837127 w 1017431"/>
              <a:gd name="connsiteY1" fmla="*/ 180304 h 231820"/>
              <a:gd name="connsiteX2" fmla="*/ 0 w 1017431"/>
              <a:gd name="connsiteY2" fmla="*/ 231820 h 231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431" h="231820">
                <a:moveTo>
                  <a:pt x="1017431" y="0"/>
                </a:moveTo>
                <a:cubicBezTo>
                  <a:pt x="1012065" y="70833"/>
                  <a:pt x="1006699" y="141667"/>
                  <a:pt x="837127" y="180304"/>
                </a:cubicBezTo>
                <a:cubicBezTo>
                  <a:pt x="667555" y="218941"/>
                  <a:pt x="333777" y="225380"/>
                  <a:pt x="0" y="231820"/>
                </a:cubicBezTo>
              </a:path>
            </a:pathLst>
          </a:custGeom>
          <a:ln w="38100">
            <a:solidFill>
              <a:srgbClr val="0000FF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57200" y="6553200"/>
            <a:ext cx="777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</a:t>
            </a:r>
            <a:r>
              <a:rPr lang="en-US" sz="900" dirty="0" smtClean="0"/>
              <a:t>ource: http</a:t>
            </a:r>
            <a:r>
              <a:rPr lang="en-US" sz="900" dirty="0" smtClean="0"/>
              <a:t>://docs.oracle.com/javase/tutorial/essential/environment/cmdLineArgs.html</a:t>
            </a:r>
            <a:endParaRPr lang="en-US" sz="900" dirty="0"/>
          </a:p>
        </p:txBody>
      </p:sp>
    </p:spTree>
    <p:extLst>
      <p:ext uri="{BB962C8B-B14F-4D97-AF65-F5344CB8AC3E}">
        <p14:creationId xmlns=""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Command Line </a:t>
            </a:r>
            <a:r>
              <a:rPr lang="en-US" b="1" dirty="0" err="1" smtClean="0">
                <a:solidFill>
                  <a:srgbClr val="0000FF"/>
                </a:solidFill>
              </a:rPr>
              <a:t>Args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57200" y="6553200"/>
            <a:ext cx="777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</a:t>
            </a:r>
            <a:r>
              <a:rPr lang="en-US" sz="900" dirty="0" smtClean="0"/>
              <a:t>ource: http</a:t>
            </a:r>
            <a:r>
              <a:rPr lang="en-US" sz="900" dirty="0" smtClean="0"/>
              <a:t>://docs.oracle.com/javase/tutorial/essential/environment/cmdLineArgs.html</a:t>
            </a:r>
            <a:endParaRPr lang="en-US" sz="9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8125" t="37000" r="1250" b="30000"/>
          <a:stretch>
            <a:fillRect/>
          </a:stretch>
        </p:blipFill>
        <p:spPr bwMode="auto">
          <a:xfrm>
            <a:off x="123371" y="1981200"/>
            <a:ext cx="887152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304800" y="1295400"/>
            <a:ext cx="8534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 smtClean="0"/>
              <a:t>Java Code</a:t>
            </a:r>
            <a:r>
              <a:rPr lang="en-US" sz="3600" b="1" dirty="0" smtClean="0"/>
              <a:t>: </a:t>
            </a:r>
            <a:r>
              <a:rPr lang="en-US" sz="3200" dirty="0" smtClean="0"/>
              <a:t>What if the argument is a number?</a:t>
            </a:r>
            <a:endParaRPr lang="en-US" sz="3600" b="1" dirty="0" smtClean="0"/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pPr>
              <a:spcBef>
                <a:spcPts val="1200"/>
              </a:spcBef>
            </a:pPr>
            <a:endParaRPr lang="en-US" sz="3600" dirty="0" smtClean="0"/>
          </a:p>
          <a:p>
            <a:endParaRPr lang="en-US" sz="2400" dirty="0" smtClean="0"/>
          </a:p>
          <a:p>
            <a:r>
              <a:rPr lang="en-US" sz="3600" b="1" i="1" u="sng" dirty="0" smtClean="0"/>
              <a:t>Explanation</a:t>
            </a:r>
            <a:r>
              <a:rPr lang="en-US" sz="3600" b="1" i="1" dirty="0" smtClean="0"/>
              <a:t>:  </a:t>
            </a:r>
            <a:r>
              <a:rPr lang="en-US" sz="3600" dirty="0" smtClean="0"/>
              <a:t>If </a:t>
            </a:r>
            <a:r>
              <a:rPr lang="en-US" sz="3600" i="1" dirty="0" err="1" smtClean="0">
                <a:solidFill>
                  <a:srgbClr val="FF00FF"/>
                </a:solidFill>
              </a:rPr>
              <a:t>args</a:t>
            </a:r>
            <a:r>
              <a:rPr lang="en-US" sz="3600" dirty="0" smtClean="0">
                <a:solidFill>
                  <a:srgbClr val="FF00FF"/>
                </a:solidFill>
              </a:rPr>
              <a:t>[0]</a:t>
            </a:r>
            <a:r>
              <a:rPr lang="en-US" sz="3600" dirty="0" smtClean="0"/>
              <a:t> is not </a:t>
            </a:r>
            <a:r>
              <a:rPr lang="en-US" sz="32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 smtClean="0"/>
              <a:t>, </a:t>
            </a:r>
            <a:r>
              <a:rPr lang="en-US" sz="3600" b="1" i="1" dirty="0" err="1" smtClean="0"/>
              <a:t>parseInt</a:t>
            </a:r>
            <a:r>
              <a:rPr lang="en-US" sz="3600" b="1" i="1" dirty="0" smtClean="0"/>
              <a:t> </a:t>
            </a:r>
            <a:r>
              <a:rPr lang="en-US" sz="3600" dirty="0" smtClean="0"/>
              <a:t>throws a </a:t>
            </a:r>
            <a:r>
              <a:rPr lang="en-US" sz="3600" i="1" dirty="0" err="1" smtClean="0"/>
              <a:t>NumberFormatException</a:t>
            </a:r>
            <a:r>
              <a:rPr lang="en-US" sz="3600" i="1" dirty="0" smtClean="0"/>
              <a:t> </a:t>
            </a:r>
            <a:r>
              <a:rPr lang="en-US" sz="3600" dirty="0" smtClean="0"/>
              <a:t>that is caught and translated to an error message. Else, </a:t>
            </a:r>
            <a:r>
              <a:rPr lang="en-US" sz="3600" i="1" dirty="0" err="1" smtClean="0">
                <a:solidFill>
                  <a:srgbClr val="FF00FF"/>
                </a:solidFill>
              </a:rPr>
              <a:t>args</a:t>
            </a:r>
            <a:r>
              <a:rPr lang="en-US" sz="3600" dirty="0" smtClean="0">
                <a:solidFill>
                  <a:srgbClr val="FF00FF"/>
                </a:solidFill>
              </a:rPr>
              <a:t>[0]</a:t>
            </a:r>
            <a:r>
              <a:rPr lang="en-US" sz="3600" dirty="0" smtClean="0"/>
              <a:t> is translated into an </a:t>
            </a:r>
            <a:r>
              <a:rPr lang="en-US" sz="3600" i="1" dirty="0" smtClean="0"/>
              <a:t>int</a:t>
            </a:r>
            <a:r>
              <a:rPr lang="en-US" sz="3600" dirty="0" smtClean="0"/>
              <a:t>.</a:t>
            </a:r>
            <a:endParaRPr lang="en-US" sz="3600" b="1" i="1" dirty="0" smtClean="0"/>
          </a:p>
        </p:txBody>
      </p:sp>
      <p:grpSp>
        <p:nvGrpSpPr>
          <p:cNvPr id="32" name="Group 31"/>
          <p:cNvGrpSpPr/>
          <p:nvPr/>
        </p:nvGrpSpPr>
        <p:grpSpPr>
          <a:xfrm>
            <a:off x="3581400" y="1429656"/>
            <a:ext cx="4419600" cy="1323439"/>
            <a:chOff x="3581400" y="1429656"/>
            <a:chExt cx="4419600" cy="1323439"/>
          </a:xfrm>
        </p:grpSpPr>
        <p:sp>
          <p:nvSpPr>
            <p:cNvPr id="30" name="Rectangular Callout 29"/>
            <p:cNvSpPr/>
            <p:nvPr/>
          </p:nvSpPr>
          <p:spPr>
            <a:xfrm>
              <a:off x="3581400" y="1524000"/>
              <a:ext cx="4419600" cy="1219200"/>
            </a:xfrm>
            <a:prstGeom prst="wedgeRectCallout">
              <a:avLst>
                <a:gd name="adj1" fmla="val -33035"/>
                <a:gd name="adj2" fmla="val 61230"/>
              </a:avLst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57600" y="1429656"/>
              <a:ext cx="4267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 smtClean="0"/>
                <a:t>parseInt</a:t>
              </a:r>
              <a:r>
                <a:rPr lang="en-US" sz="2000" b="1" dirty="0" smtClean="0"/>
                <a:t> </a:t>
              </a:r>
              <a:r>
                <a:rPr lang="en-US" sz="2000" dirty="0" smtClean="0"/>
                <a:t>attempts to convert </a:t>
              </a:r>
              <a:r>
                <a:rPr lang="en-US" sz="2000" dirty="0" err="1" smtClean="0"/>
                <a:t>args</a:t>
              </a:r>
              <a:r>
                <a:rPr lang="en-US" sz="2000" dirty="0" smtClean="0"/>
                <a:t>[0] to an integer.  Each number </a:t>
              </a:r>
              <a:r>
                <a:rPr lang="en-US" sz="2000" dirty="0" err="1" smtClean="0"/>
                <a:t>datatype</a:t>
              </a:r>
              <a:r>
                <a:rPr lang="en-US" sz="2000" dirty="0" smtClean="0"/>
                <a:t> class has a parse method: </a:t>
              </a:r>
              <a:r>
                <a:rPr lang="en-US" sz="2000" dirty="0" err="1" smtClean="0"/>
                <a:t>Float.parseFloat</a:t>
              </a:r>
              <a:r>
                <a:rPr lang="en-US" sz="2000" dirty="0" smtClean="0"/>
                <a:t>,  </a:t>
              </a:r>
              <a:r>
                <a:rPr lang="en-US" sz="2000" dirty="0" err="1" smtClean="0"/>
                <a:t>Double.parseDouble</a:t>
              </a:r>
              <a:r>
                <a:rPr lang="en-US" sz="2000" dirty="0" smtClean="0"/>
                <a:t> …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</a:t>
            </a:r>
            <a:r>
              <a:rPr lang="en-US" b="1" dirty="0" smtClean="0"/>
              <a:t>Week: End of Classes  </a:t>
            </a:r>
            <a:r>
              <a:rPr lang="en-US" b="1" dirty="0" smtClean="0">
                <a:solidFill>
                  <a:srgbClr val="0000FF"/>
                </a:solidFill>
                <a:sym typeface="Wingdings" pitchFamily="2" charset="2"/>
              </a:rPr>
              <a:t></a:t>
            </a:r>
            <a:endParaRPr lang="en-US" sz="40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9705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Wednesday </a:t>
            </a:r>
            <a:r>
              <a:rPr lang="en-US" sz="3200" b="1" dirty="0" smtClean="0">
                <a:solidFill>
                  <a:srgbClr val="0000FF"/>
                </a:solidFill>
              </a:rPr>
              <a:t>24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Apr 2013: 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Final Exam Review – IN CLASS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Help with Assignment #6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Wednesday </a:t>
            </a:r>
            <a:r>
              <a:rPr lang="en-US" sz="3200" b="1" dirty="0" smtClean="0">
                <a:solidFill>
                  <a:srgbClr val="FF00FF"/>
                </a:solidFill>
              </a:rPr>
              <a:t>1 May </a:t>
            </a:r>
            <a:r>
              <a:rPr lang="en-US" sz="3200" b="1" dirty="0" smtClean="0">
                <a:solidFill>
                  <a:srgbClr val="FF00FF"/>
                </a:solidFill>
              </a:rPr>
              <a:t>2013</a:t>
            </a:r>
            <a:r>
              <a:rPr lang="en-US" sz="3200" b="1" dirty="0" smtClean="0">
                <a:solidFill>
                  <a:srgbClr val="0000FF"/>
                </a:solidFill>
              </a:rPr>
              <a:t>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Chiller" pitchFamily="82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Chiller" pitchFamily="82" charset="0"/>
              </a:rPr>
              <a:t>  </a:t>
            </a:r>
            <a:r>
              <a:rPr lang="en-US" sz="4800" b="1" dirty="0" smtClean="0">
                <a:solidFill>
                  <a:srgbClr val="FF0000"/>
                </a:solidFill>
                <a:latin typeface="Chiller" pitchFamily="82" charset="0"/>
              </a:rPr>
              <a:t>FINAL EXAM – 7.30am – CSE/E220 </a:t>
            </a:r>
          </a:p>
          <a:p>
            <a:pPr>
              <a:spcAft>
                <a:spcPts val="600"/>
              </a:spcAft>
            </a:pPr>
            <a:r>
              <a:rPr lang="en-US" sz="4800" b="1" dirty="0" smtClean="0">
                <a:solidFill>
                  <a:srgbClr val="FF0000"/>
                </a:solidFill>
                <a:latin typeface="Chiller" pitchFamily="82" charset="0"/>
              </a:rPr>
              <a:t>	</a:t>
            </a:r>
            <a:r>
              <a:rPr lang="en-US" sz="4800" b="1" dirty="0" smtClean="0">
                <a:solidFill>
                  <a:srgbClr val="FF0000"/>
                </a:solidFill>
                <a:latin typeface="Chiller" pitchFamily="82" charset="0"/>
              </a:rPr>
              <a:t>5 Regular Questions</a:t>
            </a:r>
          </a:p>
          <a:p>
            <a:pPr>
              <a:spcAft>
                <a:spcPts val="600"/>
              </a:spcAft>
            </a:pPr>
            <a:r>
              <a:rPr lang="en-US" sz="4800" b="1" dirty="0" smtClean="0">
                <a:solidFill>
                  <a:srgbClr val="FF0000"/>
                </a:solidFill>
                <a:latin typeface="Chiller" pitchFamily="82" charset="0"/>
              </a:rPr>
              <a:t>	2 Extra Credit Problems</a:t>
            </a:r>
            <a:endParaRPr lang="en-US" sz="4800" b="1" dirty="0" smtClean="0">
              <a:solidFill>
                <a:srgbClr val="FF0000"/>
              </a:solidFill>
              <a:latin typeface="Chiller" pitchFamily="82" charset="0"/>
            </a:endParaRPr>
          </a:p>
        </p:txBody>
      </p:sp>
      <p:pic>
        <p:nvPicPr>
          <p:cNvPr id="3074" name="Picture 2" descr="http://trivialpursuitsdotorg.files.wordpress.com/2012/05/475px-the_scream1.jpg?w=5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5912" y="4545725"/>
            <a:ext cx="2209800" cy="2254219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7" name="Rectangle 16"/>
          <p:cNvSpPr/>
          <p:nvPr/>
        </p:nvSpPr>
        <p:spPr>
          <a:xfrm>
            <a:off x="0" y="3200400"/>
            <a:ext cx="9144000" cy="3657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7847</TotalTime>
  <Words>277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Command Line Arguments</vt:lpstr>
      <vt:lpstr>Command Line Args (cont’d)</vt:lpstr>
      <vt:lpstr>Command Line Args (cont’d)</vt:lpstr>
      <vt:lpstr>This Week: End of Classes  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Authorized User</cp:lastModifiedBy>
  <cp:revision>824</cp:revision>
  <dcterms:created xsi:type="dcterms:W3CDTF">2013-01-03T06:52:59Z</dcterms:created>
  <dcterms:modified xsi:type="dcterms:W3CDTF">2013-04-22T03:11:42Z</dcterms:modified>
</cp:coreProperties>
</file>