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346" r:id="rId6"/>
    <p:sldId id="343" r:id="rId7"/>
    <p:sldId id="348" r:id="rId8"/>
    <p:sldId id="349" r:id="rId9"/>
    <p:sldId id="350" r:id="rId10"/>
    <p:sldId id="351" r:id="rId11"/>
    <p:sldId id="356" r:id="rId12"/>
    <p:sldId id="352" r:id="rId13"/>
    <p:sldId id="353" r:id="rId14"/>
    <p:sldId id="354" r:id="rId15"/>
    <p:sldId id="355" r:id="rId16"/>
    <p:sldId id="328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/url?sa=i&amp;rct=j&amp;q=head+scratcher&amp;source=images&amp;cd=&amp;cad=rja&amp;docid=Z6PgU85mal0iyM&amp;tbnid=-vthNz-f-MtdmM:&amp;ved=0CAUQjRw&amp;url=http://erickbrockway.com/2011/11/&amp;ei=iRJuUdzLJZLw8ASv4oGwAg&amp;bvm=bv.45368065,d.dmQ&amp;psig=AFQjCNHnT78WDghicuW09JHLBNdV_gGSSw&amp;ust=136625458357011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icrosoft_Windows" TargetMode="External"/><Relationship Id="rId2" Type="http://schemas.openxmlformats.org/officeDocument/2006/relationships/hyperlink" Target="http://en.wikipedia.org/wiki/Java_byteco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Linux" TargetMode="External"/><Relationship Id="rId5" Type="http://schemas.openxmlformats.org/officeDocument/2006/relationships/hyperlink" Target="http://en.wikipedia.org/wiki/OS_X" TargetMode="External"/><Relationship Id="rId4" Type="http://schemas.openxmlformats.org/officeDocument/2006/relationships/hyperlink" Target="http://en.wikipedia.org/wiki/Uni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journals.ecs.soton.ac.uk/java/tutorial/getStarted/applet/example/Hello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37 –Java Web Programming with </a:t>
            </a:r>
            <a:r>
              <a:rPr lang="en-US" b="1" i="1" dirty="0" err="1" smtClean="0">
                <a:solidFill>
                  <a:schemeClr val="tx1"/>
                </a:solidFill>
              </a:rPr>
              <a:t>JApplets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00FF"/>
                </a:solidFill>
              </a:rPr>
              <a:t>JApplets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http</a:t>
            </a:r>
            <a:r>
              <a:rPr lang="en-US" sz="900" dirty="0"/>
              <a:t>://www.techopedia.com/definition/25252/japplet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1000" y="1447800"/>
            <a:ext cx="82296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What is a </a:t>
            </a:r>
            <a:r>
              <a:rPr lang="en-US" sz="3600" b="1" i="1" dirty="0" err="1" smtClean="0"/>
              <a:t>JApplet</a:t>
            </a:r>
            <a:r>
              <a:rPr lang="en-US" sz="3600" b="1" dirty="0"/>
              <a:t>?</a:t>
            </a:r>
            <a:endParaRPr lang="en-US" sz="3600" dirty="0" smtClean="0"/>
          </a:p>
          <a:p>
            <a:endParaRPr lang="en-U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A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JApplet</a:t>
            </a:r>
            <a:r>
              <a:rPr lang="en-US" sz="2800" dirty="0" smtClean="0"/>
              <a:t> is: </a:t>
            </a:r>
          </a:p>
          <a:p>
            <a:pPr marL="9144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 smtClean="0"/>
              <a:t>a </a:t>
            </a:r>
            <a:r>
              <a:rPr lang="en-US" sz="2800" b="1" dirty="0" smtClean="0"/>
              <a:t>Java Swing </a:t>
            </a:r>
            <a:r>
              <a:rPr lang="en-US" sz="2800" b="1" dirty="0">
                <a:solidFill>
                  <a:srgbClr val="0000FF"/>
                </a:solidFill>
              </a:rPr>
              <a:t>public class </a:t>
            </a:r>
            <a:r>
              <a:rPr lang="en-US" sz="2800" dirty="0"/>
              <a:t>designed for developers </a:t>
            </a:r>
            <a:r>
              <a:rPr lang="en-US" sz="2800" dirty="0" smtClean="0"/>
              <a:t>- usually </a:t>
            </a:r>
            <a:r>
              <a:rPr lang="en-US" sz="2800" dirty="0"/>
              <a:t>written in Java.</a:t>
            </a:r>
            <a:r>
              <a:rPr lang="en-US" sz="2800" dirty="0" smtClean="0"/>
              <a:t> </a:t>
            </a:r>
            <a:endParaRPr lang="en-US" sz="2800" dirty="0"/>
          </a:p>
          <a:p>
            <a:pPr marL="9144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 err="1"/>
              <a:t>JApplet</a:t>
            </a:r>
            <a:r>
              <a:rPr lang="en-US" sz="2800" dirty="0"/>
              <a:t> is generally in the form of Java </a:t>
            </a:r>
            <a:r>
              <a:rPr lang="en-US" sz="2800" dirty="0" err="1"/>
              <a:t>bytecode</a:t>
            </a:r>
            <a:r>
              <a:rPr lang="en-US" sz="2800" dirty="0"/>
              <a:t> </a:t>
            </a:r>
            <a:endParaRPr lang="en-US" sz="2800" dirty="0" smtClean="0"/>
          </a:p>
          <a:p>
            <a:pPr marL="1371600" lvl="2" indent="-457200">
              <a:spcBef>
                <a:spcPts val="600"/>
              </a:spcBef>
              <a:buFont typeface="Courier New" pitchFamily="49" charset="0"/>
              <a:buChar char="o"/>
            </a:pPr>
            <a:r>
              <a:rPr lang="en-US" sz="2800" dirty="0" smtClean="0"/>
              <a:t>runs </a:t>
            </a:r>
            <a:r>
              <a:rPr lang="en-US" sz="2800" dirty="0"/>
              <a:t>with the help of a Java virtual machine (JVM) or </a:t>
            </a:r>
            <a:endParaRPr lang="en-US" sz="2800" dirty="0" smtClean="0"/>
          </a:p>
          <a:p>
            <a:pPr marL="1371600" lvl="2" indent="-457200">
              <a:spcBef>
                <a:spcPts val="600"/>
              </a:spcBef>
              <a:buFont typeface="Courier New" pitchFamily="49" charset="0"/>
              <a:buChar char="o"/>
            </a:pPr>
            <a:r>
              <a:rPr lang="en-US" sz="2800" dirty="0" smtClean="0"/>
              <a:t>runs with Applet viewing program</a:t>
            </a:r>
          </a:p>
        </p:txBody>
      </p:sp>
      <p:pic>
        <p:nvPicPr>
          <p:cNvPr id="1026" name="Picture 2" descr="http://erickbrockway.files.wordpress.com/2011/11/head_scratcher-776025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447800"/>
            <a:ext cx="1524000" cy="1432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858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00FF"/>
                </a:solidFill>
              </a:rPr>
              <a:t>Japplets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47800"/>
            <a:ext cx="82296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What </a:t>
            </a:r>
            <a:r>
              <a:rPr lang="en-US" sz="3600" b="1" dirty="0" smtClean="0"/>
              <a:t>does </a:t>
            </a:r>
            <a:r>
              <a:rPr lang="en-US" sz="3600" b="1" dirty="0" smtClean="0"/>
              <a:t>a </a:t>
            </a:r>
            <a:r>
              <a:rPr lang="en-US" sz="3600" b="1" i="1" dirty="0" err="1" smtClean="0"/>
              <a:t>Japplet</a:t>
            </a:r>
            <a:r>
              <a:rPr lang="en-US" sz="3600" b="1" i="1" dirty="0" smtClean="0"/>
              <a:t> </a:t>
            </a:r>
            <a:r>
              <a:rPr lang="en-US" sz="3600" b="1" dirty="0" smtClean="0"/>
              <a:t>do?</a:t>
            </a:r>
            <a:endParaRPr lang="en-US" sz="3600" dirty="0" smtClean="0"/>
          </a:p>
          <a:p>
            <a:endParaRPr lang="en-US" sz="2400" dirty="0" smtClean="0"/>
          </a:p>
          <a:p>
            <a:pPr marL="914400" lvl="1" indent="-457200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 smtClean="0"/>
              <a:t>With </a:t>
            </a:r>
            <a:r>
              <a:rPr lang="en-US" sz="2800" b="1" dirty="0" err="1"/>
              <a:t>JApplets</a:t>
            </a:r>
            <a:r>
              <a:rPr lang="en-US" sz="2800" dirty="0"/>
              <a:t>, you put swing </a:t>
            </a:r>
            <a:r>
              <a:rPr lang="en-US" sz="2800" dirty="0" smtClean="0"/>
              <a:t>Components into </a:t>
            </a:r>
            <a:r>
              <a:rPr lang="en-US" sz="2800" dirty="0"/>
              <a:t>Containers just as you would do for a </a:t>
            </a:r>
            <a:r>
              <a:rPr lang="en-US" sz="2800" dirty="0" err="1"/>
              <a:t>JFrame</a:t>
            </a:r>
            <a:r>
              <a:rPr lang="en-US" sz="2800" dirty="0" smtClean="0"/>
              <a:t>. </a:t>
            </a:r>
          </a:p>
          <a:p>
            <a:pPr marL="914400" lvl="1" indent="-457200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/>
              <a:t>W</a:t>
            </a:r>
            <a:r>
              <a:rPr lang="en-US" sz="2800" dirty="0" smtClean="0"/>
              <a:t>ith </a:t>
            </a:r>
            <a:r>
              <a:rPr lang="en-US" sz="2800" b="1" dirty="0"/>
              <a:t>Applets</a:t>
            </a:r>
            <a:r>
              <a:rPr lang="en-US" sz="2800" dirty="0"/>
              <a:t>, you are responsible for painting a 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Graphics </a:t>
            </a:r>
            <a:r>
              <a:rPr lang="en-US" sz="2800" dirty="0"/>
              <a:t>context yourself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13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of a </a:t>
            </a:r>
            <a:r>
              <a:rPr lang="en-US" b="1" dirty="0" err="1" smtClean="0">
                <a:solidFill>
                  <a:srgbClr val="0000FF"/>
                </a:solidFill>
              </a:rPr>
              <a:t>JApplet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</a:t>
            </a:r>
            <a:r>
              <a:rPr lang="en-US" sz="900" dirty="0"/>
              <a:t>: http://forum.codecall.net/topic/38297-java-japplet/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1000" y="1447800"/>
            <a:ext cx="8229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Step 1 – Start with a basic applet class </a:t>
            </a:r>
            <a:r>
              <a:rPr lang="en-US" sz="2800" b="1" dirty="0" err="1" smtClean="0">
                <a:solidFill>
                  <a:srgbClr val="FF00FF"/>
                </a:solidFill>
              </a:rPr>
              <a:t>JAppletTutorial</a:t>
            </a:r>
            <a:r>
              <a:rPr lang="en-US" sz="2800" b="1" dirty="0" smtClean="0"/>
              <a:t>:</a:t>
            </a:r>
          </a:p>
          <a:p>
            <a:endParaRPr lang="en-US" sz="2800" b="1" dirty="0"/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JAppletTutorial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JAppletTutorial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9195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</a:t>
            </a:r>
            <a:r>
              <a:rPr lang="en-US" b="1" dirty="0" err="1" smtClean="0">
                <a:solidFill>
                  <a:srgbClr val="0000FF"/>
                </a:solidFill>
              </a:rPr>
              <a:t>Japplet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36077"/>
            <a:ext cx="86106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Step 2 </a:t>
            </a:r>
            <a:r>
              <a:rPr lang="en-US" sz="2800" b="1" dirty="0"/>
              <a:t>– </a:t>
            </a:r>
            <a:r>
              <a:rPr lang="en-US" sz="2800" b="1" dirty="0" smtClean="0"/>
              <a:t>Import </a:t>
            </a:r>
            <a:r>
              <a:rPr lang="en-US" sz="2800" b="1" dirty="0"/>
              <a:t>Java </a:t>
            </a:r>
            <a:r>
              <a:rPr lang="en-US" sz="2800" b="1" dirty="0" smtClean="0"/>
              <a:t>Swing and Extend </a:t>
            </a:r>
            <a:r>
              <a:rPr lang="en-US" sz="2800" b="1" dirty="0" err="1" smtClean="0"/>
              <a:t>JApplet</a:t>
            </a:r>
            <a:r>
              <a:rPr lang="en-US" sz="2800" b="1" dirty="0" smtClean="0"/>
              <a:t> class:</a:t>
            </a:r>
          </a:p>
          <a:p>
            <a:endParaRPr lang="en-US" sz="2800" b="1" dirty="0"/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javax.swing.</a:t>
            </a:r>
            <a:r>
              <a:rPr lang="en-US" sz="2400" b="1" dirty="0" err="1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  <a:endParaRPr lang="en-US" sz="240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JAppletTutorial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JAppletTutorial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void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</a:t>
            </a:r>
            <a:r>
              <a:rPr lang="en-US" sz="900" dirty="0"/>
              <a:t>: http://forum.codecall.net/topic/38297-java-japplet/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04800" y="4572000"/>
            <a:ext cx="8686800" cy="1748373"/>
            <a:chOff x="304800" y="4572000"/>
            <a:chExt cx="8686800" cy="1748373"/>
          </a:xfrm>
        </p:grpSpPr>
        <p:cxnSp>
          <p:nvCxnSpPr>
            <p:cNvPr id="3" name="Straight Arrow Connector 2"/>
            <p:cNvCxnSpPr/>
            <p:nvPr/>
          </p:nvCxnSpPr>
          <p:spPr>
            <a:xfrm flipV="1">
              <a:off x="1066800" y="4572000"/>
              <a:ext cx="2819400" cy="76200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304800" y="5181600"/>
              <a:ext cx="86868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</a:rPr>
                <a:t>Note:  Applets do not use as main method the construct</a:t>
              </a:r>
            </a:p>
            <a:p>
              <a:r>
                <a:rPr lang="en-US" sz="2000" dirty="0">
                  <a:solidFill>
                    <a:srgbClr val="00B050"/>
                  </a:solidFill>
                  <a:latin typeface="Courier New" pitchFamily="49" charset="0"/>
                  <a:cs typeface="Courier New" pitchFamily="49" charset="0"/>
                </a:rPr>
                <a:t>	public static void main(String </a:t>
              </a:r>
              <a:r>
                <a:rPr lang="en-US" sz="2000" dirty="0" err="1">
                  <a:solidFill>
                    <a:srgbClr val="00B050"/>
                  </a:solidFill>
                  <a:latin typeface="Courier New" pitchFamily="49" charset="0"/>
                  <a:cs typeface="Courier New" pitchFamily="49" charset="0"/>
                </a:rPr>
                <a:t>args</a:t>
              </a:r>
              <a:r>
                <a:rPr lang="en-US" sz="2000" dirty="0">
                  <a:solidFill>
                    <a:srgbClr val="00B050"/>
                  </a:solidFill>
                  <a:latin typeface="Courier New" pitchFamily="49" charset="0"/>
                  <a:cs typeface="Courier New" pitchFamily="49" charset="0"/>
                </a:rPr>
                <a:t>[])  </a:t>
              </a:r>
            </a:p>
            <a:p>
              <a:r>
                <a:rPr lang="en-US" sz="2400" b="1" dirty="0">
                  <a:solidFill>
                    <a:srgbClr val="00B050"/>
                  </a:solidFill>
                  <a:cs typeface="Courier New" pitchFamily="49" charset="0"/>
                </a:rPr>
                <a:t>	Instead, applets use the  </a:t>
              </a:r>
              <a:r>
                <a:rPr lang="en-US" sz="2400" b="1" dirty="0" err="1">
                  <a:solidFill>
                    <a:srgbClr val="00B050"/>
                  </a:solidFill>
                  <a:latin typeface="Courier New" pitchFamily="49" charset="0"/>
                  <a:cs typeface="Courier New" pitchFamily="49" charset="0"/>
                </a:rPr>
                <a:t>init</a:t>
              </a:r>
              <a:r>
                <a:rPr lang="en-US" sz="2400" b="1" dirty="0">
                  <a:solidFill>
                    <a:srgbClr val="00B05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400" b="1" dirty="0" smtClean="0">
                  <a:solidFill>
                    <a:srgbClr val="00B050"/>
                  </a:solidFill>
                  <a:cs typeface="Courier New" pitchFamily="49" charset="0"/>
                </a:rPr>
                <a:t>construct</a:t>
              </a:r>
              <a:endParaRPr lang="en-US" sz="2400" b="1" dirty="0">
                <a:solidFill>
                  <a:srgbClr val="00B050"/>
                </a:solidFill>
                <a:cs typeface="Courier New" pitchFamily="49" charset="0"/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2743200" y="1905000"/>
            <a:ext cx="1600200" cy="76200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248400" y="1905000"/>
            <a:ext cx="990600" cy="106680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69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133600" y="4495800"/>
            <a:ext cx="6248400" cy="1516797"/>
            <a:chOff x="2133600" y="4495800"/>
            <a:chExt cx="6248400" cy="1516797"/>
          </a:xfrm>
        </p:grpSpPr>
        <p:sp>
          <p:nvSpPr>
            <p:cNvPr id="4" name="Rounded Rectangle 3"/>
            <p:cNvSpPr/>
            <p:nvPr/>
          </p:nvSpPr>
          <p:spPr>
            <a:xfrm>
              <a:off x="2133600" y="4495800"/>
              <a:ext cx="6248400" cy="762000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257800" y="5181600"/>
              <a:ext cx="3124200" cy="830997"/>
            </a:xfrm>
            <a:prstGeom prst="rect">
              <a:avLst/>
            </a:prstGeom>
            <a:solidFill>
              <a:srgbClr val="FFFFCC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Insert Component(s) into the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init</a:t>
              </a:r>
              <a:r>
                <a:rPr lang="en-US" sz="2400" dirty="0" smtClean="0">
                  <a:solidFill>
                    <a:srgbClr val="FF0000"/>
                  </a:solidFill>
                </a:rPr>
                <a:t>() method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81000" y="1436077"/>
            <a:ext cx="8610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Step 3 – Insert Components (in this case, a button):</a:t>
            </a:r>
          </a:p>
          <a:p>
            <a:endParaRPr lang="en-US" sz="2800" b="1" dirty="0"/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javax.swing.</a:t>
            </a:r>
            <a:r>
              <a:rPr lang="en-US" sz="2400" b="1" dirty="0" err="1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  <a:endParaRPr lang="en-US" sz="240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JAppletTutorial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JAppletTutorial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void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/>
              <a:t>		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button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JButton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("Click Me"); </a:t>
            </a:r>
            <a:endParaRPr lang="en-US" sz="2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</a:rPr>
              <a:t>		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add(button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);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</a:t>
            </a:r>
            <a:r>
              <a:rPr lang="en-US" b="1" dirty="0" err="1" smtClean="0">
                <a:solidFill>
                  <a:srgbClr val="0000FF"/>
                </a:solidFill>
              </a:rPr>
              <a:t>Japplet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</a:t>
            </a:r>
            <a:r>
              <a:rPr lang="en-US" sz="900" dirty="0"/>
              <a:t>: http://forum.codecall.net/topic/38297-java-japplet/</a:t>
            </a:r>
          </a:p>
        </p:txBody>
      </p:sp>
    </p:spTree>
    <p:extLst>
      <p:ext uri="{BB962C8B-B14F-4D97-AF65-F5344CB8AC3E}">
        <p14:creationId xmlns:p14="http://schemas.microsoft.com/office/powerpoint/2010/main" val="310570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381000" y="1436077"/>
            <a:ext cx="8610600" cy="4224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Our TA Bill wrote this </a:t>
            </a:r>
            <a:r>
              <a:rPr lang="en-US" sz="2800" b="1" dirty="0" err="1" smtClean="0"/>
              <a:t>JApplet</a:t>
            </a:r>
            <a:r>
              <a:rPr lang="en-US" sz="2800" b="1" dirty="0" smtClean="0"/>
              <a:t> for “Hello World!”:</a:t>
            </a:r>
            <a:endParaRPr lang="en-US" sz="2800" b="1" dirty="0" smtClean="0"/>
          </a:p>
          <a:p>
            <a:endParaRPr lang="en-US" sz="240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33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javax.swing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.*;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dirty="0" err="1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HelloWorld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JApplet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JLabel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label =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JLabel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("Hello World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");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add(label);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}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00FF"/>
                </a:solidFill>
              </a:rPr>
              <a:t>HelloWorld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Japplet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9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We will Use Applets</a:t>
            </a:r>
            <a:endParaRPr lang="en-US" sz="32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295400"/>
            <a:ext cx="8686800" cy="51706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600" b="1" i="1" u="sng" dirty="0" smtClean="0">
                <a:solidFill>
                  <a:srgbClr val="FF0000"/>
                </a:solidFill>
              </a:rPr>
              <a:t>Assignment 6:</a:t>
            </a:r>
            <a:endParaRPr lang="en-US" sz="3600" b="1" i="1" dirty="0" smtClean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3600" b="1" i="1" dirty="0" smtClean="0">
                <a:solidFill>
                  <a:srgbClr val="FF0000"/>
                </a:solidFill>
              </a:rPr>
              <a:t>Given </a:t>
            </a:r>
            <a:r>
              <a:rPr lang="en-US" sz="3600" b="1" i="1" dirty="0" err="1" smtClean="0">
                <a:solidFill>
                  <a:srgbClr val="FF0000"/>
                </a:solidFill>
              </a:rPr>
              <a:t>IntelligentTTT</a:t>
            </a:r>
            <a:r>
              <a:rPr lang="en-US" sz="3600" b="1" i="1" dirty="0" smtClean="0">
                <a:solidFill>
                  <a:srgbClr val="FF0000"/>
                </a:solidFill>
              </a:rPr>
              <a:t>  Game and GUI Code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   (from Assignments 4 and 5 – work in groups)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b="1" i="1" dirty="0" smtClean="0"/>
              <a:t>  Make a Java </a:t>
            </a:r>
            <a:r>
              <a:rPr lang="en-US" sz="3200" b="1" i="1" dirty="0" err="1" smtClean="0"/>
              <a:t>JApplet</a:t>
            </a:r>
            <a:r>
              <a:rPr lang="en-US" sz="3200" b="1" i="1" dirty="0" smtClean="0"/>
              <a:t> and compile it</a:t>
            </a:r>
            <a:endParaRPr lang="en-US" sz="3200" b="1" i="1" dirty="0" smtClean="0"/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b="1" i="1" dirty="0" smtClean="0"/>
              <a:t>  Run the Java </a:t>
            </a:r>
            <a:r>
              <a:rPr lang="en-US" sz="3200" b="1" i="1" dirty="0" err="1" smtClean="0"/>
              <a:t>JApplet</a:t>
            </a:r>
            <a:r>
              <a:rPr lang="en-US" sz="3200" b="1" i="1" dirty="0" smtClean="0"/>
              <a:t> </a:t>
            </a:r>
            <a:r>
              <a:rPr lang="en-US" sz="3200" b="1" i="1" dirty="0" smtClean="0"/>
              <a:t>on a Web Browser</a:t>
            </a:r>
          </a:p>
          <a:p>
            <a:pPr lvl="2">
              <a:spcBef>
                <a:spcPts val="1200"/>
              </a:spcBef>
              <a:buFontTx/>
              <a:buChar char="-"/>
            </a:pPr>
            <a:r>
              <a:rPr lang="en-US" sz="2800" b="1" i="1" dirty="0" smtClean="0"/>
              <a:t> All the Features of Assignment 5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pPr lvl="2">
              <a:spcBef>
                <a:spcPts val="1200"/>
              </a:spcBef>
              <a:buFontTx/>
              <a:buChar char="-"/>
            </a:pPr>
            <a:r>
              <a:rPr lang="en-US" sz="2800" b="1" i="1" dirty="0" smtClean="0">
                <a:solidFill>
                  <a:srgbClr val="0000FF"/>
                </a:solidFill>
              </a:rPr>
              <a:t> </a:t>
            </a:r>
            <a:r>
              <a:rPr lang="en-US" sz="2800" b="1" i="1" dirty="0" smtClean="0"/>
              <a:t>We will help you with GUI and </a:t>
            </a:r>
            <a:r>
              <a:rPr lang="en-US" sz="2800" b="1" i="1" dirty="0" err="1" smtClean="0"/>
              <a:t>JApplet</a:t>
            </a:r>
            <a:r>
              <a:rPr lang="en-US" sz="2800" b="1" i="1" dirty="0" smtClean="0"/>
              <a:t> code  </a:t>
            </a:r>
            <a:r>
              <a:rPr lang="en-US" sz="2800" b="1" dirty="0" smtClean="0">
                <a:solidFill>
                  <a:srgbClr val="0000FF"/>
                </a:solidFill>
                <a:sym typeface="Wingdings" pitchFamily="2" charset="2"/>
              </a:rPr>
              <a:t>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pPr lvl="1">
              <a:spcBef>
                <a:spcPts val="12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… and more …</a:t>
            </a:r>
          </a:p>
          <a:p>
            <a:pPr>
              <a:spcBef>
                <a:spcPts val="1200"/>
              </a:spcBef>
            </a:pP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717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Roadmap: </a:t>
            </a:r>
            <a:r>
              <a:rPr lang="en-US" b="1" dirty="0" err="1" smtClean="0"/>
              <a:t>JApplets</a:t>
            </a:r>
            <a:r>
              <a:rPr lang="en-US" b="1" dirty="0" smtClean="0"/>
              <a:t>, Exam Review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50321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Friday 19 Apr 2013:  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Assignment #6 Hands-On Experience w/ </a:t>
            </a:r>
            <a:r>
              <a:rPr lang="en-US" sz="3200" b="1" dirty="0" err="1" smtClean="0">
                <a:solidFill>
                  <a:srgbClr val="FF00FF"/>
                </a:solidFill>
              </a:rPr>
              <a:t>JApplet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Coding Examples  (LAPTOPS)</a:t>
            </a:r>
            <a:endParaRPr lang="en-US" sz="800" b="1" dirty="0">
              <a:solidFill>
                <a:srgbClr val="FF0000"/>
              </a:solidFill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Monday 22 </a:t>
            </a:r>
            <a:r>
              <a:rPr lang="en-US" sz="3200" b="1" dirty="0">
                <a:solidFill>
                  <a:srgbClr val="0000FF"/>
                </a:solidFill>
              </a:rPr>
              <a:t>Apr 2013: 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A Few Miscellaneous Topics in Java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Questions about Assignment #6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Wednesday 24 </a:t>
            </a:r>
            <a:r>
              <a:rPr lang="en-US" sz="3200" b="1" dirty="0">
                <a:solidFill>
                  <a:srgbClr val="0000FF"/>
                </a:solidFill>
              </a:rPr>
              <a:t>Apr 2013: 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Final Exam Review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Java Programming for the Web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Java Design for a Simple </a:t>
            </a:r>
            <a:r>
              <a:rPr lang="en-US" b="1" dirty="0" err="1" smtClean="0">
                <a:solidFill>
                  <a:srgbClr val="0000FF"/>
                </a:solidFill>
              </a:rPr>
              <a:t>JApplet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Importing and Extending the Classes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Integrating Components into a </a:t>
            </a:r>
            <a:r>
              <a:rPr lang="en-US" b="1" dirty="0" err="1" smtClean="0">
                <a:solidFill>
                  <a:srgbClr val="0000FF"/>
                </a:solidFill>
              </a:rPr>
              <a:t>JApplet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Does Java Work with Web?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04800" y="1447800"/>
            <a:ext cx="8534400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Three Principal Technologies: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JavaScript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Java </a:t>
            </a:r>
            <a:r>
              <a:rPr lang="en-US" sz="3200" b="1" dirty="0" err="1" smtClean="0">
                <a:solidFill>
                  <a:schemeClr val="bg1">
                    <a:lumMod val="65000"/>
                  </a:schemeClr>
                </a:solidFill>
              </a:rPr>
              <a:t>Servlet</a:t>
            </a:r>
            <a:endParaRPr lang="en-US" sz="3200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rgbClr val="0000FF"/>
                </a:solidFill>
              </a:rPr>
              <a:t>Java Applet</a:t>
            </a:r>
          </a:p>
          <a:p>
            <a:pPr marL="971550" lvl="1" indent="-5143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3200" dirty="0" smtClean="0"/>
              <a:t>A </a:t>
            </a:r>
            <a:r>
              <a:rPr lang="en-US" sz="3200" b="1" dirty="0" smtClean="0"/>
              <a:t>Java applet</a:t>
            </a:r>
            <a:r>
              <a:rPr lang="en-US" sz="3200" dirty="0" smtClean="0"/>
              <a:t> is a program delivered to users as </a:t>
            </a:r>
            <a:r>
              <a:rPr lang="en-US" sz="3200" dirty="0" smtClean="0">
                <a:hlinkClick r:id="rId2" action="ppaction://hlinkfile" tooltip="Java bytecode"/>
              </a:rPr>
              <a:t>Java </a:t>
            </a:r>
            <a:r>
              <a:rPr lang="en-US" sz="3200" dirty="0" err="1" smtClean="0">
                <a:hlinkClick r:id="rId2" action="ppaction://hlinkfile" tooltip="Java bytecode"/>
              </a:rPr>
              <a:t>bytecode</a:t>
            </a:r>
            <a:r>
              <a:rPr lang="en-US" sz="3200" dirty="0" smtClean="0"/>
              <a:t> (platform independent). Java applets can be executed by browsers for many platforms, including </a:t>
            </a:r>
            <a:r>
              <a:rPr lang="en-US" sz="3200" dirty="0" smtClean="0">
                <a:hlinkClick r:id="rId3" action="ppaction://hlinkfile" tooltip="Microsoft Windows"/>
              </a:rPr>
              <a:t>Microsoft Windows</a:t>
            </a:r>
            <a:r>
              <a:rPr lang="en-US" sz="3200" dirty="0" smtClean="0"/>
              <a:t>, </a:t>
            </a:r>
            <a:r>
              <a:rPr lang="en-US" sz="3200" dirty="0" smtClean="0">
                <a:hlinkClick r:id="rId4" action="ppaction://hlinkfile" tooltip="Unix"/>
              </a:rPr>
              <a:t>Unix</a:t>
            </a:r>
            <a:r>
              <a:rPr lang="en-US" sz="3200" dirty="0" smtClean="0"/>
              <a:t>, </a:t>
            </a:r>
            <a:r>
              <a:rPr lang="en-US" sz="3200" dirty="0" smtClean="0">
                <a:hlinkClick r:id="rId5" action="ppaction://hlinkfile" tooltip="OS X"/>
              </a:rPr>
              <a:t>OS X</a:t>
            </a:r>
            <a:r>
              <a:rPr lang="en-US" sz="3200" dirty="0" smtClean="0"/>
              <a:t> and </a:t>
            </a:r>
            <a:r>
              <a:rPr lang="en-US" sz="3200" dirty="0" smtClean="0">
                <a:hlinkClick r:id="rId6" action="ppaction://hlinkfile" tooltip="Linux"/>
              </a:rPr>
              <a:t>Linux</a:t>
            </a:r>
            <a:r>
              <a:rPr lang="en-US" sz="3200" dirty="0" smtClean="0"/>
              <a:t>. </a:t>
            </a:r>
            <a:endParaRPr lang="en-US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81000" y="6488668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			</a:t>
            </a:r>
            <a:r>
              <a:rPr lang="en-US" sz="1400" dirty="0" smtClean="0"/>
              <a:t>Source:  http://en.wikipedia.org/wiki/Java_applet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Java Working with Web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Image Credit:  sandriabudiendra.blogspot.com</a:t>
            </a:r>
            <a:endParaRPr lang="en-US" sz="900" dirty="0"/>
          </a:p>
        </p:txBody>
      </p:sp>
      <p:pic>
        <p:nvPicPr>
          <p:cNvPr id="38914" name="Picture 2" descr="http://2.bp.blogspot.com/-JzxcJI6_U8I/TdzE6kuq8FI/AAAAAAAAAC0/7Bf4WfuORAM/s1600/java_applet_flow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95400"/>
            <a:ext cx="7391400" cy="5205827"/>
          </a:xfrm>
          <a:prstGeom prst="rect">
            <a:avLst/>
          </a:prstGeom>
          <a:noFill/>
        </p:spPr>
      </p:pic>
      <p:sp>
        <p:nvSpPr>
          <p:cNvPr id="47" name="TextBox 46"/>
          <p:cNvSpPr txBox="1"/>
          <p:nvPr/>
        </p:nvSpPr>
        <p:spPr>
          <a:xfrm>
            <a:off x="1828800" y="3962400"/>
            <a:ext cx="99953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APPLET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14800" y="1371600"/>
            <a:ext cx="42672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FF"/>
                </a:solidFill>
              </a:rPr>
              <a:t>ARCHITECTURE OF AN APPLET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Review:  Hello World Applet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http://journals.ecs.soton.ac.uk/java/tutorial/getStarted/applet/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" y="1512362"/>
            <a:ext cx="822960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Step 1.  Create Java Code for “Hello World” Applet</a:t>
            </a:r>
          </a:p>
          <a:p>
            <a:endParaRPr lang="en-US" sz="1200" dirty="0" smtClean="0"/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java.applet.Applet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java.awt.Graphics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</a:p>
          <a:p>
            <a:endParaRPr lang="en-US" sz="7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HelloWorld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Applet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0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paint(Graphics g)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     </a:t>
            </a:r>
            <a:r>
              <a:rPr lang="en-US" sz="20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drawString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("Hello world!", 50, 25); 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cs typeface="Courier New" pitchFamily="49" charset="0"/>
              </a:rPr>
              <a:t>Step 2.  Compile the file </a:t>
            </a:r>
            <a:r>
              <a:rPr lang="en-US" sz="2800" b="1" i="1" dirty="0" smtClean="0">
                <a:cs typeface="Courier New" pitchFamily="49" charset="0"/>
              </a:rPr>
              <a:t>HelloWorld.java</a:t>
            </a:r>
            <a:r>
              <a:rPr lang="en-US" sz="2800" b="1" dirty="0" smtClean="0">
                <a:cs typeface="Courier New" pitchFamily="49" charset="0"/>
              </a:rPr>
              <a:t> </a:t>
            </a:r>
          </a:p>
          <a:p>
            <a:endParaRPr lang="en-US" sz="1200" dirty="0" smtClean="0"/>
          </a:p>
          <a:p>
            <a:r>
              <a:rPr lang="en-US" sz="2400" dirty="0" smtClean="0"/>
              <a:t>Compiler creates </a:t>
            </a:r>
            <a:r>
              <a:rPr lang="en-US" sz="2400" i="1" dirty="0" err="1" smtClean="0"/>
              <a:t>HelloWorld.class</a:t>
            </a:r>
            <a:r>
              <a:rPr lang="en-US" sz="2400" i="1" dirty="0" smtClean="0"/>
              <a:t> </a:t>
            </a:r>
            <a:r>
              <a:rPr lang="en-US" sz="2400" dirty="0" smtClean="0"/>
              <a:t>in the same directory (folder) as the Java source file (</a:t>
            </a:r>
            <a:r>
              <a:rPr lang="en-US" sz="2400" i="1" dirty="0" smtClean="0"/>
              <a:t>HelloWorld.java</a:t>
            </a:r>
            <a:r>
              <a:rPr lang="en-US" sz="2400" dirty="0" smtClean="0"/>
              <a:t>). </a:t>
            </a:r>
            <a:endParaRPr lang="en-US" sz="2400" b="1" dirty="0" smtClean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00FF"/>
                </a:solidFill>
              </a:rPr>
              <a:t>Rvw</a:t>
            </a:r>
            <a:r>
              <a:rPr lang="en-US" b="1" dirty="0" smtClean="0">
                <a:solidFill>
                  <a:srgbClr val="0000FF"/>
                </a:solidFill>
              </a:rPr>
              <a:t>:  Hello World Applet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http://journals.ecs.soton.ac.uk/java/tutorial/getStarted/applet/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" y="1466939"/>
            <a:ext cx="82296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Step 3. Create HTML file named </a:t>
            </a:r>
            <a:r>
              <a:rPr lang="en-US" sz="2800" b="1" dirty="0" smtClean="0">
                <a:hlinkClick r:id="rId2" action="ppaction://hlinkfile"/>
              </a:rPr>
              <a:t>Hello.html</a:t>
            </a:r>
            <a:r>
              <a:rPr lang="en-US" sz="2800" b="1" dirty="0" smtClean="0"/>
              <a:t>  </a:t>
            </a:r>
          </a:p>
          <a:p>
            <a:r>
              <a:rPr lang="en-US" sz="2400" dirty="0" smtClean="0"/>
              <a:t>with the following text, in the same directory that contains </a:t>
            </a:r>
            <a:r>
              <a:rPr lang="en-US" sz="2400" i="1" dirty="0" err="1" smtClean="0"/>
              <a:t>HelloWorld.class</a:t>
            </a:r>
            <a:r>
              <a:rPr lang="en-US" sz="2400" dirty="0" smtClean="0"/>
              <a:t>  :</a:t>
            </a:r>
          </a:p>
          <a:p>
            <a:endParaRPr lang="en-US" sz="2400" dirty="0" smtClean="0"/>
          </a:p>
          <a:p>
            <a:r>
              <a:rPr lang="en-US" sz="2400" dirty="0" smtClean="0"/>
              <a:t>&lt;HTML&gt;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B050"/>
                </a:solidFill>
              </a:rPr>
              <a:t>&lt;HEAD&gt; &lt;TITLE&gt; </a:t>
            </a:r>
            <a:r>
              <a:rPr lang="en-US" sz="2400" b="1" dirty="0" err="1" smtClean="0">
                <a:solidFill>
                  <a:srgbClr val="00B050"/>
                </a:solidFill>
              </a:rPr>
              <a:t>HelloWorld</a:t>
            </a:r>
            <a:r>
              <a:rPr lang="en-US" sz="2400" b="1" dirty="0" smtClean="0">
                <a:solidFill>
                  <a:srgbClr val="00B050"/>
                </a:solidFill>
              </a:rPr>
              <a:t> Program &lt;/TITLE&gt; &lt;/HEAD&gt; 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&lt;BODY&gt;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Here is the output of my program:  </a:t>
            </a:r>
            <a:r>
              <a:rPr lang="en-US" sz="2400" b="1" dirty="0" smtClean="0">
                <a:solidFill>
                  <a:srgbClr val="FF0000"/>
                </a:solidFill>
              </a:rPr>
              <a:t>&lt;APPLET </a:t>
            </a:r>
            <a:r>
              <a:rPr lang="en-US" sz="2400" dirty="0" smtClean="0"/>
              <a:t>CODE="</a:t>
            </a:r>
            <a:r>
              <a:rPr lang="en-US" sz="2400" dirty="0" err="1" smtClean="0"/>
              <a:t>HelloWorld.class</a:t>
            </a:r>
            <a:r>
              <a:rPr lang="en-US" sz="2400" dirty="0" smtClean="0"/>
              <a:t>" WIDTH=150 HEIGHT=25</a:t>
            </a:r>
            <a:r>
              <a:rPr lang="en-US" sz="2400" b="1" dirty="0" smtClean="0">
                <a:solidFill>
                  <a:srgbClr val="FF0000"/>
                </a:solidFill>
              </a:rPr>
              <a:t>&gt;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&lt;/APPLET&gt; 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&lt;/BODY&gt;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&lt;/HTML&gt;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00FF"/>
                </a:solidFill>
              </a:rPr>
              <a:t>Rvw</a:t>
            </a:r>
            <a:r>
              <a:rPr lang="en-US" b="1" dirty="0" smtClean="0">
                <a:solidFill>
                  <a:srgbClr val="0000FF"/>
                </a:solidFill>
              </a:rPr>
              <a:t>:  Hello World Applet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http://journals.ecs.soton.ac.uk/java/tutorial/getStarted/applet/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" y="1447800"/>
            <a:ext cx="8229600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Step 4. Run the “Hello World” Applet:</a:t>
            </a:r>
            <a:endParaRPr lang="en-US" sz="2800" dirty="0" smtClean="0"/>
          </a:p>
          <a:p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dirty="0" smtClean="0"/>
              <a:t>Load </a:t>
            </a:r>
            <a:r>
              <a:rPr lang="en-US" sz="2400" i="1" dirty="0" smtClean="0"/>
              <a:t>Hello.html</a:t>
            </a:r>
            <a:r>
              <a:rPr lang="en-US" sz="2400" dirty="0" smtClean="0"/>
              <a:t> into an application that runs Java applets: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Java-compatible browser </a:t>
            </a:r>
          </a:p>
          <a:p>
            <a:pPr marL="1371600" lvl="2" indent="-457200"/>
            <a:r>
              <a:rPr lang="en-US" sz="2400" dirty="0" smtClean="0"/>
              <a:t>	URL = file:/home/username/HTML/Hello.html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Java applet viewing program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Applet Viewer in JDK</a:t>
            </a:r>
          </a:p>
          <a:p>
            <a:endParaRPr lang="en-US" sz="2400" dirty="0" smtClean="0"/>
          </a:p>
          <a:p>
            <a:r>
              <a:rPr lang="en-US" sz="2400" dirty="0" smtClean="0"/>
              <a:t>The browser window will show a message similar to this:</a:t>
            </a:r>
          </a:p>
          <a:p>
            <a:endParaRPr lang="en-US" sz="2400" dirty="0" smtClean="0"/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Here is the output of my program:   </a:t>
            </a:r>
            <a:r>
              <a:rPr lang="en-US" sz="2800" b="1" dirty="0" smtClean="0">
                <a:solidFill>
                  <a:srgbClr val="0000FF"/>
                </a:solidFill>
              </a:rPr>
              <a:t>Hello world!</a:t>
            </a:r>
          </a:p>
        </p:txBody>
      </p:sp>
    </p:spTree>
    <p:extLst>
      <p:ext uri="{BB962C8B-B14F-4D97-AF65-F5344CB8AC3E}">
        <p14:creationId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7695</TotalTime>
  <Words>703</Words>
  <Application>Microsoft Office PowerPoint</Application>
  <PresentationFormat>On-screen Show (4:3)</PresentationFormat>
  <Paragraphs>151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How Does Java Work with Web?</vt:lpstr>
      <vt:lpstr>Java Working with Web (cont’d)</vt:lpstr>
      <vt:lpstr>Review:  Hello World Applet</vt:lpstr>
      <vt:lpstr>Rvw:  Hello World Applet (cont’d)</vt:lpstr>
      <vt:lpstr>Rvw:  Hello World Applet (cont’d)</vt:lpstr>
      <vt:lpstr>JApplets</vt:lpstr>
      <vt:lpstr>Japplets (cont’d)</vt:lpstr>
      <vt:lpstr>Example of a JApplet</vt:lpstr>
      <vt:lpstr>Example Japplet (cont’d)</vt:lpstr>
      <vt:lpstr>Example Japplet (cont’d)</vt:lpstr>
      <vt:lpstr>HelloWorld Japplet</vt:lpstr>
      <vt:lpstr>How We will Use Applets</vt:lpstr>
      <vt:lpstr>Roadmap: JApplets, Exam Review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831</cp:revision>
  <dcterms:created xsi:type="dcterms:W3CDTF">2013-01-03T06:52:59Z</dcterms:created>
  <dcterms:modified xsi:type="dcterms:W3CDTF">2013-04-17T23:13:54Z</dcterms:modified>
</cp:coreProperties>
</file>