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4" r:id="rId5"/>
    <p:sldId id="310" r:id="rId6"/>
    <p:sldId id="320" r:id="rId7"/>
    <p:sldId id="321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28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0000FF"/>
    <a:srgbClr val="FFFF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5925-3D28-40D5-B293-84E2EA228675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6975"/>
            <a:ext cx="7391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COP2800 – Computer Programming Using JAVA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9" y="3886200"/>
            <a:ext cx="8763000" cy="2362200"/>
          </a:xfrm>
        </p:spPr>
        <p:txBody>
          <a:bodyPr>
            <a:normAutofit fontScale="92500"/>
          </a:bodyPr>
          <a:lstStyle/>
          <a:p>
            <a:pPr algn="r"/>
            <a:r>
              <a:rPr lang="en-US" sz="3000" b="1" dirty="0" smtClean="0">
                <a:solidFill>
                  <a:srgbClr val="0000FF"/>
                </a:solidFill>
              </a:rPr>
              <a:t>University of Florida     Department of CISE     Spring 2013</a:t>
            </a:r>
          </a:p>
          <a:p>
            <a:pPr algn="l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   Lecture 32 – Java Graphical User Interfaces (GUIs)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Webpage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www.cise.ufl.edu/~mssz/JavaNM/Top-Level.html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8115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2.  Create a Content Pane</a:t>
            </a: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a. Use a </a:t>
            </a:r>
            <a:r>
              <a:rPr lang="en-US" sz="3200" i="1" dirty="0" smtClean="0"/>
              <a:t>Container</a:t>
            </a:r>
            <a:r>
              <a:rPr lang="en-US" sz="3200" dirty="0" smtClean="0"/>
              <a:t> object to </a:t>
            </a:r>
          </a:p>
          <a:p>
            <a:r>
              <a:rPr lang="en-US" sz="3200" dirty="0" smtClean="0"/>
              <a:t>	manipulate the content pane 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b. Use a cool statement: </a:t>
            </a:r>
            <a:r>
              <a:rPr lang="en-US" sz="3200" b="1" dirty="0" err="1" smtClean="0"/>
              <a:t>getContentPane</a:t>
            </a:r>
            <a:r>
              <a:rPr lang="en-US" sz="3200" b="1" dirty="0" smtClean="0"/>
              <a:t>()</a:t>
            </a:r>
            <a:endParaRPr lang="en-US" sz="3200" dirty="0" smtClean="0"/>
          </a:p>
          <a:p>
            <a:pPr>
              <a:spcBef>
                <a:spcPts val="600"/>
              </a:spcBef>
            </a:pPr>
            <a:r>
              <a:rPr lang="en-US" sz="3200" dirty="0" smtClean="0"/>
              <a:t>c.  class </a:t>
            </a:r>
            <a:r>
              <a:rPr lang="en-US" sz="3200" i="1" dirty="0" smtClean="0"/>
              <a:t>Container </a:t>
            </a:r>
            <a:r>
              <a:rPr lang="en-US" sz="3200" dirty="0" smtClean="0"/>
              <a:t>has two methods </a:t>
            </a:r>
          </a:p>
          <a:p>
            <a:r>
              <a:rPr lang="en-US" sz="3200" b="1" dirty="0" smtClean="0"/>
              <a:t>	add</a:t>
            </a:r>
            <a:r>
              <a:rPr lang="en-US" sz="3200" dirty="0" smtClean="0"/>
              <a:t>   		</a:t>
            </a:r>
            <a:r>
              <a:rPr lang="en-US" sz="2800" dirty="0" smtClean="0"/>
              <a:t>(we use this later)</a:t>
            </a:r>
            <a:endParaRPr lang="en-US" sz="3200" dirty="0" smtClean="0"/>
          </a:p>
          <a:p>
            <a:r>
              <a:rPr lang="en-US" sz="3200" b="1" dirty="0" smtClean="0"/>
              <a:t>	</a:t>
            </a:r>
            <a:r>
              <a:rPr lang="en-US" sz="3200" b="1" dirty="0" err="1" smtClean="0"/>
              <a:t>setLayout</a:t>
            </a:r>
            <a:r>
              <a:rPr lang="en-US" sz="3200" b="1" dirty="0" smtClean="0"/>
              <a:t>	</a:t>
            </a:r>
            <a:endParaRPr lang="en-US" sz="3200" b="1" i="1" dirty="0" smtClean="0"/>
          </a:p>
          <a:p>
            <a:pPr>
              <a:spcBef>
                <a:spcPts val="600"/>
              </a:spcBef>
            </a:pPr>
            <a:r>
              <a:rPr lang="en-US" sz="3200" dirty="0" smtClean="0"/>
              <a:t>d.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setLayout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calls the Layout Manager to create a simple grid layout with 4 rows and 2 columns.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2.  Create a Content Pane</a:t>
            </a: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3200" i="1" u="sng" dirty="0" smtClean="0"/>
              <a:t>Here’s the Java code</a:t>
            </a:r>
            <a:r>
              <a:rPr lang="en-US" sz="3200" i="1" dirty="0" smtClean="0"/>
              <a:t>:</a:t>
            </a:r>
            <a:endParaRPr lang="en-US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52000" r="48125" b="37000"/>
          <a:stretch>
            <a:fillRect/>
          </a:stretch>
        </p:blipFill>
        <p:spPr bwMode="auto">
          <a:xfrm>
            <a:off x="304800" y="2590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3.  Make Components:</a:t>
            </a:r>
          </a:p>
          <a:p>
            <a:r>
              <a:rPr lang="en-US" sz="3200" b="1" i="1" dirty="0" smtClean="0"/>
              <a:t>		Label          </a:t>
            </a:r>
            <a:r>
              <a:rPr lang="en-US" sz="3200" b="1" i="1" dirty="0" err="1" smtClean="0"/>
              <a:t>TextField</a:t>
            </a:r>
            <a:r>
              <a:rPr lang="en-US" sz="3200" b="1" i="1" dirty="0" smtClean="0"/>
              <a:t>        Button</a:t>
            </a:r>
          </a:p>
          <a:p>
            <a:pPr>
              <a:spcBef>
                <a:spcPts val="600"/>
              </a:spcBef>
            </a:pPr>
            <a:endParaRPr lang="en-US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41000" r="34375" b="15000"/>
          <a:stretch>
            <a:fillRect/>
          </a:stretch>
        </p:blipFill>
        <p:spPr bwMode="auto">
          <a:xfrm>
            <a:off x="457200" y="2316296"/>
            <a:ext cx="8136082" cy="431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4.  Put Components In Pane</a:t>
            </a: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3200" i="1" u="sng" dirty="0" smtClean="0"/>
              <a:t>Here’s the Java code</a:t>
            </a:r>
            <a:r>
              <a:rPr lang="en-US" sz="3200" i="1" dirty="0" smtClean="0"/>
              <a:t>:</a:t>
            </a:r>
            <a:endParaRPr lang="en-US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52000" r="48125" b="37000"/>
          <a:stretch>
            <a:fillRect/>
          </a:stretch>
        </p:blipFill>
        <p:spPr bwMode="auto">
          <a:xfrm>
            <a:off x="304800" y="2590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5.  Create Event Handlers</a:t>
            </a:r>
            <a:endParaRPr lang="en-US" sz="8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32000" r="55625" b="51000"/>
          <a:stretch>
            <a:fillRect/>
          </a:stretch>
        </p:blipFill>
        <p:spPr bwMode="auto">
          <a:xfrm>
            <a:off x="228599" y="1981200"/>
            <a:ext cx="80010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Basic GUI Program</a:t>
            </a:r>
            <a:endParaRPr lang="en-US" sz="8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36000" r="34375" b="23000"/>
          <a:stretch>
            <a:fillRect/>
          </a:stretch>
        </p:blipFill>
        <p:spPr bwMode="auto">
          <a:xfrm>
            <a:off x="-1" y="1981200"/>
            <a:ext cx="87927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Basic GUI Program </a:t>
            </a:r>
            <a:r>
              <a:rPr lang="en-US" sz="2800" dirty="0" smtClean="0">
                <a:solidFill>
                  <a:srgbClr val="FF0000"/>
                </a:solidFill>
              </a:rPr>
              <a:t>(cont’d)</a:t>
            </a:r>
            <a:endParaRPr lang="en-US" sz="8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125" t="36000" r="33125" b="18000"/>
          <a:stretch>
            <a:fillRect/>
          </a:stretch>
        </p:blipFill>
        <p:spPr bwMode="auto">
          <a:xfrm>
            <a:off x="228599" y="1905000"/>
            <a:ext cx="8690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Basic GUI Program </a:t>
            </a:r>
            <a:r>
              <a:rPr lang="en-US" sz="2800" dirty="0" smtClean="0">
                <a:solidFill>
                  <a:srgbClr val="FF0000"/>
                </a:solidFill>
              </a:rPr>
              <a:t>(cont’d)</a:t>
            </a:r>
            <a:endParaRPr lang="en-US" sz="800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36000" r="33125" b="14000"/>
          <a:stretch>
            <a:fillRect/>
          </a:stretch>
        </p:blipFill>
        <p:spPr bwMode="auto">
          <a:xfrm>
            <a:off x="381000" y="1904999"/>
            <a:ext cx="8229600" cy="48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Basic GUI Program </a:t>
            </a:r>
            <a:r>
              <a:rPr lang="en-US" sz="2800" dirty="0" smtClean="0">
                <a:solidFill>
                  <a:srgbClr val="FF0000"/>
                </a:solidFill>
              </a:rPr>
              <a:t>(cont’d)</a:t>
            </a:r>
            <a:endParaRPr lang="en-US" sz="8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31000" r="34375" b="32000"/>
          <a:stretch>
            <a:fillRect/>
          </a:stretch>
        </p:blipFill>
        <p:spPr bwMode="auto">
          <a:xfrm>
            <a:off x="0" y="1905000"/>
            <a:ext cx="871769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Basic GUI Program </a:t>
            </a:r>
            <a:r>
              <a:rPr lang="en-US" sz="2800" dirty="0" smtClean="0">
                <a:solidFill>
                  <a:srgbClr val="FF0000"/>
                </a:solidFill>
              </a:rPr>
              <a:t>(cont’d)</a:t>
            </a:r>
            <a:endParaRPr lang="en-US" sz="800" b="1" dirty="0" smtClean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52000" r="40000" b="10000"/>
          <a:stretch>
            <a:fillRect/>
          </a:stretch>
        </p:blipFill>
        <p:spPr bwMode="auto">
          <a:xfrm>
            <a:off x="0" y="1905000"/>
            <a:ext cx="890336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COP2800 – Programming in JAVA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Objectives</a:t>
            </a:r>
          </a:p>
          <a:p>
            <a:pPr lvl="1"/>
            <a:r>
              <a:rPr lang="en-US" dirty="0" smtClean="0"/>
              <a:t>Basic Knowledge of Computers &amp; Programming</a:t>
            </a:r>
          </a:p>
          <a:p>
            <a:pPr lvl="1"/>
            <a:r>
              <a:rPr lang="en-US" dirty="0" smtClean="0"/>
              <a:t>Specific Knowledge of JAVA Programming</a:t>
            </a:r>
          </a:p>
          <a:p>
            <a:pPr lvl="1"/>
            <a:r>
              <a:rPr lang="en-US" dirty="0" smtClean="0"/>
              <a:t>Practical Programming Projects Build Skills</a:t>
            </a:r>
          </a:p>
          <a:p>
            <a:pPr>
              <a:spcBef>
                <a:spcPts val="1800"/>
              </a:spcBef>
            </a:pPr>
            <a:r>
              <a:rPr lang="en-US" b="1" i="1" dirty="0" smtClean="0">
                <a:solidFill>
                  <a:srgbClr val="0000FF"/>
                </a:solidFill>
              </a:rPr>
              <a:t>Today’s Class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Overview of GUIs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Java Code for a Simple GUI</a:t>
            </a:r>
            <a:endParaRPr lang="en-US" b="1" dirty="0" smtClean="0">
              <a:solidFill>
                <a:srgbClr val="0000FF"/>
              </a:solidFill>
            </a:endParaRP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Making the Components</a:t>
            </a:r>
            <a:endParaRPr lang="en-US" b="1" dirty="0" smtClean="0">
              <a:solidFill>
                <a:srgbClr val="0000FF"/>
              </a:solidFill>
            </a:endParaRP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Integrating Components into a GUI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 We will Use GUIs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295400"/>
            <a:ext cx="8686800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i="1" u="sng" dirty="0" smtClean="0">
                <a:solidFill>
                  <a:srgbClr val="FF0000"/>
                </a:solidFill>
              </a:rPr>
              <a:t>Assignment 5: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b="1" i="1" dirty="0" smtClean="0">
                <a:solidFill>
                  <a:srgbClr val="FF0000"/>
                </a:solidFill>
              </a:rPr>
              <a:t>Add GUI to Intelligent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TicTacToe</a:t>
            </a:r>
            <a:r>
              <a:rPr lang="en-US" sz="3600" b="1" i="1" dirty="0" smtClean="0">
                <a:solidFill>
                  <a:srgbClr val="FF0000"/>
                </a:solidFill>
              </a:rPr>
              <a:t> Game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(use your Assignment-4 program)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i="1" dirty="0" smtClean="0"/>
              <a:t>  Playing Canvas = Expandable N x N array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i="1" dirty="0" smtClean="0"/>
              <a:t>  Components Include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en-US" sz="2800" b="1" i="1" dirty="0" smtClean="0"/>
              <a:t> Buttons  for    </a:t>
            </a:r>
            <a:r>
              <a:rPr lang="en-US" sz="2800" b="1" dirty="0" smtClean="0">
                <a:solidFill>
                  <a:srgbClr val="0000FF"/>
                </a:solidFill>
              </a:rPr>
              <a:t>Start    </a:t>
            </a:r>
            <a:r>
              <a:rPr lang="en-US" sz="2800" b="1" dirty="0" err="1" smtClean="0">
                <a:solidFill>
                  <a:srgbClr val="0000FF"/>
                </a:solidFill>
              </a:rPr>
              <a:t>NextPlayer</a:t>
            </a:r>
            <a:r>
              <a:rPr lang="en-US" sz="2800" b="1" dirty="0" smtClean="0">
                <a:solidFill>
                  <a:srgbClr val="0000FF"/>
                </a:solidFill>
              </a:rPr>
              <a:t>    Continue     End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smtClean="0"/>
              <a:t>Text Fields for  </a:t>
            </a:r>
            <a:r>
              <a:rPr lang="en-US" sz="2800" b="1" dirty="0" err="1" smtClean="0">
                <a:solidFill>
                  <a:srgbClr val="0000FF"/>
                </a:solidFill>
              </a:rPr>
              <a:t>CurrentPlayer</a:t>
            </a:r>
            <a:r>
              <a:rPr lang="en-US" sz="2800" b="1" dirty="0" smtClean="0">
                <a:solidFill>
                  <a:srgbClr val="0000FF"/>
                </a:solidFill>
              </a:rPr>
              <a:t>   Move   Winner</a:t>
            </a:r>
          </a:p>
          <a:p>
            <a:pPr lvl="1">
              <a:spcBef>
                <a:spcPts val="1200"/>
              </a:spcBef>
            </a:pPr>
            <a:r>
              <a:rPr lang="en-US" sz="2800" b="1" i="1" dirty="0" smtClean="0">
                <a:solidFill>
                  <a:srgbClr val="FF0000"/>
                </a:solidFill>
              </a:rPr>
              <a:t>… and more …</a:t>
            </a:r>
          </a:p>
          <a:p>
            <a:pPr>
              <a:spcBef>
                <a:spcPts val="1200"/>
              </a:spcBef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Week: Sets, Collections, Lists…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610600" cy="44165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Wednesday 3 Apr 2013: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More GUIs in JAVA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Coding Examples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Friday 5 Apr 2013:  </a:t>
            </a:r>
            <a:endParaRPr lang="en-US" sz="3200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How to do Assignment #5, Part II   (LAPTOPS)</a:t>
            </a:r>
          </a:p>
          <a:p>
            <a:pPr>
              <a:spcAft>
                <a:spcPts val="600"/>
              </a:spcAft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400" b="1" dirty="0" smtClean="0">
                <a:solidFill>
                  <a:srgbClr val="FF00FF"/>
                </a:solidFill>
                <a:latin typeface="Chiller" pitchFamily="82" charset="0"/>
              </a:rPr>
              <a:t>EXAM #2 – Wednesday 10 April – IN CLASS</a:t>
            </a:r>
          </a:p>
        </p:txBody>
      </p:sp>
    </p:spTree>
    <p:extLst>
      <p:ext uri="{BB962C8B-B14F-4D97-AF65-F5344CB8AC3E}">
        <p14:creationId xmlns:p14="http://schemas.microsoft.com/office/powerpoint/2010/main" xmlns="" val="2433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Review: Java Program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webbasedprogramming.com/JAVA-Developers-Guide/f4-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5"/>
          <a:stretch/>
        </p:blipFill>
        <p:spPr bwMode="auto">
          <a:xfrm>
            <a:off x="304800" y="1371600"/>
            <a:ext cx="61707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57" y="133526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HIGH-LEVEL 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314033"/>
            <a:ext cx="2286000" cy="280076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JAVA Units: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Packages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Classes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(Instances)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Methods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Instructions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Variables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</a:t>
            </a:r>
            <a:r>
              <a:rPr lang="en-US" sz="1050" dirty="0" smtClean="0"/>
              <a:t>:  http</a:t>
            </a:r>
            <a:r>
              <a:rPr lang="en-US" sz="1050" dirty="0"/>
              <a:t>://www.webbasedprogramming.com/JAVA-Developers-Guide/ch4.htm</a:t>
            </a:r>
          </a:p>
        </p:txBody>
      </p:sp>
    </p:spTree>
    <p:extLst>
      <p:ext uri="{BB962C8B-B14F-4D97-AF65-F5344CB8AC3E}">
        <p14:creationId xmlns:p14="http://schemas.microsoft.com/office/powerpoint/2010/main" xmlns="" val="25066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Review: Java </a:t>
            </a:r>
            <a:r>
              <a:rPr lang="en-US" b="1" dirty="0" smtClean="0">
                <a:solidFill>
                  <a:srgbClr val="0000FF"/>
                </a:solidFill>
              </a:rPr>
              <a:t>Package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sers.soe.ucsc.edu/~charlie/book/notes/summary1-4/img016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2" t="23077" r="3461" b="7820"/>
          <a:stretch/>
        </p:blipFill>
        <p:spPr bwMode="auto">
          <a:xfrm>
            <a:off x="304800" y="1447799"/>
            <a:ext cx="8546846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PICTURE CREDIT:  http</a:t>
            </a:r>
            <a:r>
              <a:rPr lang="en-US" sz="1050" dirty="0"/>
              <a:t>://users.soe.ucsc.edu/~charlie/book/notes/summary1-4/sld016.htm</a:t>
            </a:r>
          </a:p>
        </p:txBody>
      </p:sp>
    </p:spTree>
    <p:extLst>
      <p:ext uri="{BB962C8B-B14F-4D97-AF65-F5344CB8AC3E}">
        <p14:creationId xmlns:p14="http://schemas.microsoft.com/office/powerpoint/2010/main" xmlns="" val="3981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What is a GUI?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" name="Picture 2" descr="http://www.cise.ufl.edu/~mssz/Arch-CGS3470/Comp-Fig1.1-Compi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91907" cy="54864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2971800" y="1447800"/>
            <a:ext cx="8382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038600" y="1790700"/>
            <a:ext cx="838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73400" y="1422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 U I</a:t>
            </a:r>
            <a:endParaRPr lang="en-US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140200" y="17315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 U I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19800" y="1524000"/>
            <a:ext cx="16002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Graphical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User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Interface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>
            <a:endCxn id="52" idx="3"/>
          </p:cNvCxnSpPr>
          <p:nvPr/>
        </p:nvCxnSpPr>
        <p:spPr>
          <a:xfrm flipH="1" flipV="1">
            <a:off x="4876800" y="1905000"/>
            <a:ext cx="1143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1" idx="3"/>
          </p:cNvCxnSpPr>
          <p:nvPr/>
        </p:nvCxnSpPr>
        <p:spPr>
          <a:xfrm flipH="1" flipV="1">
            <a:off x="3810000" y="1600200"/>
            <a:ext cx="2209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Anatomy of a GUI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457200" y="1295400"/>
            <a:ext cx="8382000" cy="5105400"/>
            <a:chOff x="457200" y="1295400"/>
            <a:chExt cx="8382000" cy="5105400"/>
          </a:xfrm>
        </p:grpSpPr>
        <p:sp>
          <p:nvSpPr>
            <p:cNvPr id="62" name="Rectangle 61"/>
            <p:cNvSpPr/>
            <p:nvPr/>
          </p:nvSpPr>
          <p:spPr>
            <a:xfrm>
              <a:off x="457200" y="1600200"/>
              <a:ext cx="6019800" cy="480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58000" y="12954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FRAME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5" name="Straight Arrow Connector 64"/>
            <p:cNvCxnSpPr>
              <a:stCxn id="63" idx="1"/>
            </p:cNvCxnSpPr>
            <p:nvPr/>
          </p:nvCxnSpPr>
          <p:spPr>
            <a:xfrm flipH="1">
              <a:off x="6477000" y="1557010"/>
              <a:ext cx="381000" cy="4319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33400" y="1638300"/>
            <a:ext cx="8305800" cy="637520"/>
            <a:chOff x="533400" y="1638300"/>
            <a:chExt cx="8305800" cy="637520"/>
          </a:xfrm>
        </p:grpSpPr>
        <p:sp>
          <p:nvSpPr>
            <p:cNvPr id="67" name="TextBox 66"/>
            <p:cNvSpPr txBox="1"/>
            <p:nvPr/>
          </p:nvSpPr>
          <p:spPr>
            <a:xfrm>
              <a:off x="6858000" y="17526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TITLE BAR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33400" y="1638300"/>
              <a:ext cx="5867400" cy="307777"/>
              <a:chOff x="533400" y="1638300"/>
              <a:chExt cx="5867400" cy="307777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33400" y="1676400"/>
                <a:ext cx="5867400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463800" y="1638300"/>
                <a:ext cx="3886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COP2800-S13-L32-Java-IntroGUIs</a:t>
                </a:r>
                <a:endParaRPr lang="en-US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 flipH="1" flipV="1">
              <a:off x="6248400" y="1752600"/>
              <a:ext cx="609600" cy="18541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33400" y="1905000"/>
            <a:ext cx="8305800" cy="762000"/>
            <a:chOff x="533400" y="1905000"/>
            <a:chExt cx="8305800" cy="762000"/>
          </a:xfrm>
        </p:grpSpPr>
        <p:sp>
          <p:nvSpPr>
            <p:cNvPr id="73" name="Rectangle 72"/>
            <p:cNvSpPr/>
            <p:nvPr/>
          </p:nvSpPr>
          <p:spPr>
            <a:xfrm>
              <a:off x="533400" y="1943100"/>
              <a:ext cx="5867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2000" y="1905000"/>
              <a:ext cx="3886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File    Edit    View    Insert   View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58000" y="214378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TOP BAR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 flipV="1">
              <a:off x="6248400" y="2133600"/>
              <a:ext cx="609600" cy="19559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209800" y="2202359"/>
            <a:ext cx="5029200" cy="769441"/>
            <a:chOff x="2209800" y="2202359"/>
            <a:chExt cx="5029200" cy="769441"/>
          </a:xfrm>
        </p:grpSpPr>
        <p:sp>
          <p:nvSpPr>
            <p:cNvPr id="80" name="TextBox 79"/>
            <p:cNvSpPr txBox="1"/>
            <p:nvPr/>
          </p:nvSpPr>
          <p:spPr>
            <a:xfrm>
              <a:off x="2209800" y="2202359"/>
              <a:ext cx="762000" cy="76944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Text Box</a:t>
              </a:r>
            </a:p>
            <a:p>
              <a:r>
                <a:rPr lang="en-US" sz="1100" dirty="0" smtClean="0"/>
                <a:t>Shapes</a:t>
              </a:r>
            </a:p>
            <a:p>
              <a:r>
                <a:rPr lang="en-US" sz="1100" dirty="0" smtClean="0"/>
                <a:t>Object …</a:t>
              </a:r>
            </a:p>
            <a:p>
              <a:r>
                <a:rPr lang="en-US" sz="1100" dirty="0" smtClean="0"/>
                <a:t>    :</a:t>
              </a:r>
              <a:endParaRPr lang="en-US" sz="11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52800" y="228600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PULL-DOWN MENU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82" name="Straight Arrow Connector 81"/>
            <p:cNvCxnSpPr>
              <a:stCxn id="81" idx="1"/>
            </p:cNvCxnSpPr>
            <p:nvPr/>
          </p:nvCxnSpPr>
          <p:spPr>
            <a:xfrm flipH="1">
              <a:off x="2971800" y="2547610"/>
              <a:ext cx="381000" cy="4319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971800" y="3124200"/>
            <a:ext cx="3429000" cy="3200400"/>
            <a:chOff x="2971800" y="3124200"/>
            <a:chExt cx="3429000" cy="3200400"/>
          </a:xfrm>
        </p:grpSpPr>
        <p:sp>
          <p:nvSpPr>
            <p:cNvPr id="86" name="Rectangle 85"/>
            <p:cNvSpPr/>
            <p:nvPr/>
          </p:nvSpPr>
          <p:spPr>
            <a:xfrm>
              <a:off x="2971800" y="3124200"/>
              <a:ext cx="3429000" cy="3200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00400" y="3657600"/>
              <a:ext cx="2895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CANVAS  </a:t>
              </a:r>
            </a:p>
            <a:p>
              <a:pPr>
                <a:buFontTx/>
                <a:buChar char="-"/>
              </a:pPr>
              <a:r>
                <a:rPr lang="en-US" sz="2400" b="1" dirty="0" smtClean="0">
                  <a:solidFill>
                    <a:srgbClr val="FF0000"/>
                  </a:solidFill>
                </a:rPr>
                <a:t> or – 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PANEL</a:t>
              </a:r>
            </a:p>
            <a:p>
              <a:pPr>
                <a:buFontTx/>
                <a:buChar char="-"/>
              </a:pPr>
              <a:r>
                <a:rPr lang="en-US" sz="2400" b="1" dirty="0" smtClean="0">
                  <a:solidFill>
                    <a:srgbClr val="FF0000"/>
                  </a:solidFill>
                </a:rPr>
                <a:t> or –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PANE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867400" y="2971800"/>
            <a:ext cx="2590800" cy="3581400"/>
            <a:chOff x="5867400" y="2971800"/>
            <a:chExt cx="2590800" cy="3581400"/>
          </a:xfrm>
        </p:grpSpPr>
        <p:grpSp>
          <p:nvGrpSpPr>
            <p:cNvPr id="89" name="Group 88"/>
            <p:cNvGrpSpPr/>
            <p:nvPr/>
          </p:nvGrpSpPr>
          <p:grpSpPr>
            <a:xfrm>
              <a:off x="6197600" y="3200400"/>
              <a:ext cx="152400" cy="3048000"/>
              <a:chOff x="6197600" y="3200400"/>
              <a:chExt cx="152400" cy="30480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6197600" y="3200400"/>
                <a:ext cx="152400" cy="304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248400" y="3581400"/>
                <a:ext cx="76200" cy="838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Rounded Rectangle 90"/>
            <p:cNvSpPr/>
            <p:nvPr/>
          </p:nvSpPr>
          <p:spPr>
            <a:xfrm>
              <a:off x="5867400" y="2971800"/>
              <a:ext cx="838200" cy="3581400"/>
            </a:xfrm>
            <a:prstGeom prst="roundRect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53200" y="4495800"/>
              <a:ext cx="1905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SCROLL BAR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38200" y="3937000"/>
            <a:ext cx="1752600" cy="406400"/>
            <a:chOff x="838200" y="3937000"/>
            <a:chExt cx="1752600" cy="406400"/>
          </a:xfrm>
        </p:grpSpPr>
        <p:sp>
          <p:nvSpPr>
            <p:cNvPr id="96" name="Rectangle 95"/>
            <p:cNvSpPr/>
            <p:nvPr/>
          </p:nvSpPr>
          <p:spPr>
            <a:xfrm>
              <a:off x="838200" y="3962400"/>
              <a:ext cx="17526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81100" y="3937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BUTTON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Let’s Build a Simple GUI:</a:t>
            </a:r>
          </a:p>
          <a:p>
            <a:endParaRPr lang="en-US" sz="800" dirty="0" smtClean="0"/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1. Make a frame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2. Set up the content panel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3. Make our components and put in panel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4. Add our components to the GUI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5. Set up event handlers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648200" y="4876800"/>
            <a:ext cx="3810000" cy="1143000"/>
            <a:chOff x="4648200" y="4876800"/>
            <a:chExt cx="3810000" cy="1143000"/>
          </a:xfrm>
        </p:grpSpPr>
        <p:sp>
          <p:nvSpPr>
            <p:cNvPr id="65" name="Cloud Callout 64"/>
            <p:cNvSpPr/>
            <p:nvPr/>
          </p:nvSpPr>
          <p:spPr>
            <a:xfrm>
              <a:off x="4648200" y="4876800"/>
              <a:ext cx="3810000" cy="1143000"/>
            </a:xfrm>
            <a:prstGeom prst="cloudCallout">
              <a:avLst>
                <a:gd name="adj1" fmla="val -55500"/>
                <a:gd name="adj2" fmla="val -50000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34000" y="51816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WHAT’s THIS?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1.  Make a Frame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i="1" u="sng" dirty="0" smtClean="0"/>
              <a:t>Import these</a:t>
            </a:r>
            <a:r>
              <a:rPr lang="en-US" sz="3200" dirty="0" smtClean="0"/>
              <a:t>: </a:t>
            </a:r>
          </a:p>
          <a:p>
            <a:pPr>
              <a:spcBef>
                <a:spcPts val="600"/>
              </a:spcBef>
            </a:pPr>
            <a:r>
              <a:rPr lang="en-US" sz="3200" b="1" dirty="0" smtClean="0"/>
              <a:t>import </a:t>
            </a:r>
            <a:r>
              <a:rPr lang="en-US" sz="3200" b="1" dirty="0" err="1" smtClean="0"/>
              <a:t>javax.swing.Jframe</a:t>
            </a:r>
            <a:r>
              <a:rPr lang="en-US" sz="3200" b="1" dirty="0" smtClean="0"/>
              <a:t>;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import </a:t>
            </a:r>
            <a:r>
              <a:rPr lang="en-US" sz="3200" b="1" dirty="0" err="1" smtClean="0"/>
              <a:t>java.awt.event</a:t>
            </a:r>
            <a:r>
              <a:rPr lang="en-US" sz="3200" b="1" dirty="0" smtClean="0"/>
              <a:t>.*;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import java.awt.*;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To make a frame, our class has to extend </a:t>
            </a:r>
            <a:r>
              <a:rPr lang="en-US" sz="3200" dirty="0" err="1" smtClean="0"/>
              <a:t>Jframe</a:t>
            </a:r>
            <a:r>
              <a:rPr lang="en-US" sz="3200" dirty="0" smtClean="0"/>
              <a:t>:</a:t>
            </a:r>
          </a:p>
          <a:p>
            <a:pPr>
              <a:spcBef>
                <a:spcPts val="24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public class </a:t>
            </a:r>
            <a:r>
              <a:rPr lang="en-US" sz="3200" i="1" dirty="0" err="1" smtClean="0"/>
              <a:t>RectangleProgram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extends</a:t>
            </a:r>
            <a:r>
              <a:rPr lang="en-US" sz="3200" dirty="0" smtClean="0"/>
              <a:t> </a:t>
            </a:r>
            <a:r>
              <a:rPr lang="en-US" sz="3200" i="1" dirty="0" err="1" smtClean="0"/>
              <a:t>JFrame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GUIs and Java </a:t>
            </a:r>
            <a:r>
              <a:rPr lang="en-US" sz="4000" dirty="0" smtClean="0">
                <a:solidFill>
                  <a:srgbClr val="0000FF"/>
                </a:solidFill>
              </a:rPr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1371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Step 1 – Frame</a:t>
            </a:r>
            <a:r>
              <a:rPr lang="en-US" sz="3200" i="1" dirty="0" smtClean="0"/>
              <a:t> - Here’s the basic Java code</a:t>
            </a:r>
            <a:r>
              <a:rPr lang="en-US" sz="3200" dirty="0" smtClean="0"/>
              <a:t>:</a:t>
            </a:r>
          </a:p>
          <a:p>
            <a:endParaRPr lang="en-US" sz="32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43000" r="44375" b="13000"/>
          <a:stretch>
            <a:fillRect/>
          </a:stretch>
        </p:blipFill>
        <p:spPr bwMode="auto">
          <a:xfrm>
            <a:off x="0" y="1905000"/>
            <a:ext cx="719397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057400" y="6581001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Code Credits (entire lesson): </a:t>
            </a:r>
            <a:r>
              <a:rPr lang="en-US" sz="1200" dirty="0" smtClean="0"/>
              <a:t>http</a:t>
            </a:r>
            <a:r>
              <a:rPr lang="en-US" sz="1200" dirty="0" smtClean="0"/>
              <a:t>://www.dreamincode.net/forums/topic/17705-basic-gui-concepts/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84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7502</TotalTime>
  <Words>483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COP2800 – Computer Programming Using JAVA</vt:lpstr>
      <vt:lpstr>COP2800 – Programming in JAVA</vt:lpstr>
      <vt:lpstr>Review: Java Program Structure</vt:lpstr>
      <vt:lpstr>Review: Java Package Structure</vt:lpstr>
      <vt:lpstr>What is a GUI?</vt:lpstr>
      <vt:lpstr>Anatomy of a GUI</vt:lpstr>
      <vt:lpstr>GUIs and Java</vt:lpstr>
      <vt:lpstr>GUIs and Java (cont’d)</vt:lpstr>
      <vt:lpstr>GUIs and Java (cont’d)</vt:lpstr>
      <vt:lpstr>GUIs and Java (cont’d)</vt:lpstr>
      <vt:lpstr>GUIs and Java (cont’d)</vt:lpstr>
      <vt:lpstr>GUIs and Java (cont’d)</vt:lpstr>
      <vt:lpstr>GUIs and Java (cont’d)</vt:lpstr>
      <vt:lpstr>GUIs and Java (cont’d)</vt:lpstr>
      <vt:lpstr>GUIs and Java (cont’d)</vt:lpstr>
      <vt:lpstr>GUIs and Java (cont’d)</vt:lpstr>
      <vt:lpstr>GUIs and Java (cont’d)</vt:lpstr>
      <vt:lpstr>GUIs and Java (cont’d)</vt:lpstr>
      <vt:lpstr>GUIs and Java (cont’d)</vt:lpstr>
      <vt:lpstr>How We will Use GUIs</vt:lpstr>
      <vt:lpstr>This Week: Sets, Collections, Lists…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COP2800 – Computer Programming Using JAVA</dc:title>
  <dc:creator>Authorized User</dc:creator>
  <cp:lastModifiedBy>Authorized User</cp:lastModifiedBy>
  <cp:revision>732</cp:revision>
  <dcterms:created xsi:type="dcterms:W3CDTF">2013-01-03T06:52:59Z</dcterms:created>
  <dcterms:modified xsi:type="dcterms:W3CDTF">2013-04-01T01:28:54Z</dcterms:modified>
</cp:coreProperties>
</file>