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4" r:id="rId5"/>
    <p:sldId id="321" r:id="rId6"/>
    <p:sldId id="322" r:id="rId7"/>
    <p:sldId id="324" r:id="rId8"/>
    <p:sldId id="326" r:id="rId9"/>
    <p:sldId id="327" r:id="rId10"/>
    <p:sldId id="329" r:id="rId11"/>
    <p:sldId id="330" r:id="rId12"/>
    <p:sldId id="331" r:id="rId13"/>
    <p:sldId id="334" r:id="rId14"/>
    <p:sldId id="335" r:id="rId15"/>
    <p:sldId id="333" r:id="rId16"/>
    <p:sldId id="328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75925-3D28-40D5-B293-84E2EA228675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images.google.com/url?sa=i&amp;rct=j&amp;q=eyes&amp;source=images&amp;cd=&amp;cad=rja&amp;docid=6crO_JriHi-i-M&amp;tbnid=kQvG34IO_2MruM:&amp;ved=0CAUQjRw&amp;url=http://s489.photobucket.com/albums/rr260/truc_89/eyes/?action=view&amp;current=11949846161220251482eyes_lumen_desi.png&amp;mediafilter=images&amp;ei=G_E_UaO3A4Te9ATiiIHgBg&amp;bvm=bv.43287494,d.dmQ&amp;psig=AFQjCNHb1YkHSxh8UmCAGvYWRG9YgAOB8A&amp;ust=136323135751608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6975"/>
            <a:ext cx="7391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COP2800 – Computer Programming Using JAVA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279" y="3886200"/>
            <a:ext cx="8763000" cy="2362200"/>
          </a:xfrm>
        </p:spPr>
        <p:txBody>
          <a:bodyPr>
            <a:normAutofit fontScale="92500"/>
          </a:bodyPr>
          <a:lstStyle/>
          <a:p>
            <a:pPr algn="r"/>
            <a:r>
              <a:rPr lang="en-US" sz="3000" b="1" dirty="0" smtClean="0">
                <a:solidFill>
                  <a:srgbClr val="0000FF"/>
                </a:solidFill>
              </a:rPr>
              <a:t>University of Florida     Department of CISE     Spring 2013</a:t>
            </a:r>
          </a:p>
          <a:p>
            <a:pPr algn="l">
              <a:spcBef>
                <a:spcPts val="30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   Lecture 24 – Java Lists and Queues</a:t>
            </a:r>
            <a:endParaRPr lang="en-US" dirty="0" smtClean="0">
              <a:solidFill>
                <a:schemeClr val="tx1"/>
              </a:solidFill>
            </a:endParaRPr>
          </a:p>
          <a:p>
            <a:pPr algn="r">
              <a:spcBef>
                <a:spcPts val="30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Webpage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www.cise.ufl.edu/~mssz/JavaNM/Top-Level.html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t1.gstatic.com/images?q=tbn:ANd9GcQcPJQ693Boe1pWsRim1QOF_sFDw-R6fOnDHfOxAW7R9O_DRU4V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58115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New Concept: </a:t>
            </a:r>
            <a:r>
              <a:rPr lang="en-US" b="1" i="1" dirty="0" smtClean="0">
                <a:solidFill>
                  <a:srgbClr val="0000FF"/>
                </a:solidFill>
              </a:rPr>
              <a:t>Lists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686800" cy="55553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smtClean="0"/>
              <a:t>JAVA: </a:t>
            </a: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3600" b="1" dirty="0" smtClean="0"/>
              <a:t>  and  </a:t>
            </a: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LinkedList</a:t>
            </a:r>
            <a:r>
              <a:rPr lang="en-US" sz="3600" b="1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3600" b="1" i="1" u="sng" dirty="0" err="1" smtClean="0"/>
              <a:t>ArrayList</a:t>
            </a:r>
            <a:r>
              <a:rPr lang="en-US" sz="3600" b="1" i="1" dirty="0" smtClean="0"/>
              <a:t>:  </a:t>
            </a:r>
            <a:r>
              <a:rPr lang="en-US" sz="3600" dirty="0" smtClean="0"/>
              <a:t>(expandable)</a:t>
            </a:r>
            <a:r>
              <a:rPr lang="en-US" sz="3600" b="1" i="1" dirty="0" smtClean="0"/>
              <a:t>	</a:t>
            </a:r>
          </a:p>
          <a:p>
            <a:pPr>
              <a:spcBef>
                <a:spcPts val="1200"/>
              </a:spcBef>
            </a:pPr>
            <a:r>
              <a:rPr lang="en-US" sz="3600" b="1" i="1" dirty="0" smtClean="0">
                <a:solidFill>
                  <a:srgbClr val="FF0000"/>
                </a:solidFill>
              </a:rPr>
              <a:t>    Like a vector or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array</a:t>
            </a:r>
            <a:r>
              <a:rPr lang="en-US" sz="3600" b="1" i="1" dirty="0" smtClean="0">
                <a:solidFill>
                  <a:srgbClr val="FF0000"/>
                </a:solidFill>
              </a:rPr>
              <a:t> but faster…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US" sz="2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&lt;type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8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AbstractList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&lt;type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spcBef>
                <a:spcPts val="1200"/>
              </a:spcBef>
            </a:pPr>
            <a:r>
              <a:rPr lang="en-US" sz="3600" b="1" i="1" u="sng" dirty="0" err="1" smtClean="0"/>
              <a:t>LinkedList</a:t>
            </a:r>
            <a:r>
              <a:rPr lang="en-US" sz="3600" b="1" i="1" dirty="0" smtClean="0"/>
              <a:t>: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(expandable, can be traversed)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2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&lt;type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8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AbstractSequentialList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					 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2800" b="1" i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43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Example: Array List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9750" r="22812" b="10000"/>
          <a:stretch/>
        </p:blipFill>
        <p:spPr bwMode="auto">
          <a:xfrm>
            <a:off x="304800" y="1295400"/>
            <a:ext cx="75819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48200" y="1371600"/>
            <a:ext cx="3657600" cy="914400"/>
            <a:chOff x="4648200" y="1371600"/>
            <a:chExt cx="3657600" cy="914400"/>
          </a:xfrm>
        </p:grpSpPr>
        <p:sp>
          <p:nvSpPr>
            <p:cNvPr id="2" name="Right Brace 1"/>
            <p:cNvSpPr/>
            <p:nvPr/>
          </p:nvSpPr>
          <p:spPr>
            <a:xfrm>
              <a:off x="4648200" y="1371600"/>
              <a:ext cx="228600" cy="914400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29200" y="1455003"/>
              <a:ext cx="327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</a:rPr>
                <a:t>Pre-existing Java Classes that must be imported</a:t>
              </a:r>
              <a:endParaRPr lang="en-US" sz="24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72200" y="4419600"/>
            <a:ext cx="2895600" cy="2228850"/>
            <a:chOff x="6172200" y="4419600"/>
            <a:chExt cx="2895600" cy="2228850"/>
          </a:xfrm>
        </p:grpSpPr>
        <p:sp>
          <p:nvSpPr>
            <p:cNvPr id="25" name="Right Brace 24"/>
            <p:cNvSpPr/>
            <p:nvPr/>
          </p:nvSpPr>
          <p:spPr>
            <a:xfrm>
              <a:off x="6172200" y="4419600"/>
              <a:ext cx="228600" cy="2228850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15100" y="4572000"/>
              <a:ext cx="2552700" cy="156966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</a:rPr>
                <a:t>Polymorphic “add” operation:</a:t>
              </a:r>
            </a:p>
            <a:p>
              <a:endParaRPr lang="en-US" sz="2400" dirty="0" smtClean="0">
                <a:solidFill>
                  <a:srgbClr val="FF00FF"/>
                </a:solidFill>
              </a:endParaRPr>
            </a:p>
            <a:p>
              <a:r>
                <a:rPr lang="en-US" sz="2400" dirty="0" smtClean="0">
                  <a:solidFill>
                    <a:srgbClr val="FF00FF"/>
                  </a:solidFill>
                </a:rPr>
                <a:t>&lt;class&gt;.add(&lt;</a:t>
              </a:r>
              <a:r>
                <a:rPr lang="en-US" sz="2400" dirty="0" err="1" smtClean="0">
                  <a:solidFill>
                    <a:srgbClr val="FF00FF"/>
                  </a:solidFill>
                </a:rPr>
                <a:t>arg</a:t>
              </a:r>
              <a:r>
                <a:rPr lang="en-US" sz="2400" dirty="0" smtClean="0">
                  <a:solidFill>
                    <a:srgbClr val="FF00FF"/>
                  </a:solidFill>
                </a:rPr>
                <a:t>&gt;)</a:t>
              </a:r>
              <a:endParaRPr lang="en-US" sz="24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86400" y="2286000"/>
            <a:ext cx="3581400" cy="1143000"/>
            <a:chOff x="5486400" y="2286000"/>
            <a:chExt cx="3581400" cy="1143000"/>
          </a:xfrm>
        </p:grpSpPr>
        <p:sp>
          <p:nvSpPr>
            <p:cNvPr id="5" name="Oval 4"/>
            <p:cNvSpPr/>
            <p:nvPr/>
          </p:nvSpPr>
          <p:spPr>
            <a:xfrm>
              <a:off x="5486400" y="2743200"/>
              <a:ext cx="2667000" cy="685800"/>
            </a:xfrm>
            <a:prstGeom prst="ellipse">
              <a:avLst/>
            </a:prstGeom>
            <a:noFill/>
            <a:ln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15100" y="2286000"/>
              <a:ext cx="2552700" cy="707886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FF"/>
                  </a:solidFill>
                </a:rPr>
                <a:t>If I/O Error on </a:t>
              </a:r>
              <a:r>
                <a:rPr lang="en-US" sz="2000" dirty="0" err="1" smtClean="0">
                  <a:solidFill>
                    <a:srgbClr val="FF00FF"/>
                  </a:solidFill>
                </a:rPr>
                <a:t>InputStreamReader</a:t>
              </a:r>
              <a:endParaRPr lang="en-US" sz="2000" dirty="0">
                <a:solidFill>
                  <a:srgbClr val="FF00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81600" y="6648450"/>
            <a:ext cx="419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Code Credit:  http://www.anyexample.com/programming/java/java_arraylist_example.xml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33487" y="4114800"/>
            <a:ext cx="6386513" cy="304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7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2" t="16905" r="13958" b="16905"/>
          <a:stretch/>
        </p:blipFill>
        <p:spPr bwMode="auto">
          <a:xfrm>
            <a:off x="297543" y="1371600"/>
            <a:ext cx="8694058" cy="504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Example: Array List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010400" y="3298425"/>
            <a:ext cx="1676400" cy="914400"/>
            <a:chOff x="4648200" y="1371600"/>
            <a:chExt cx="1676400" cy="914400"/>
          </a:xfrm>
        </p:grpSpPr>
        <p:sp>
          <p:nvSpPr>
            <p:cNvPr id="2" name="Right Brace 1"/>
            <p:cNvSpPr/>
            <p:nvPr/>
          </p:nvSpPr>
          <p:spPr>
            <a:xfrm>
              <a:off x="4648200" y="1371600"/>
              <a:ext cx="228600" cy="914400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29200" y="1455003"/>
              <a:ext cx="1295400" cy="83099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</a:rPr>
                <a:t>Error Handler</a:t>
              </a:r>
              <a:endParaRPr lang="en-US" sz="2400" dirty="0">
                <a:solidFill>
                  <a:srgbClr val="FF00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81600" y="6648450"/>
            <a:ext cx="419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Code Credit:  http://www.anyexample.com/programming/java/java_arraylist_example.xml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33487" y="2438400"/>
            <a:ext cx="7812542" cy="830997"/>
            <a:chOff x="1233487" y="2438400"/>
            <a:chExt cx="7812542" cy="830997"/>
          </a:xfrm>
        </p:grpSpPr>
        <p:sp>
          <p:nvSpPr>
            <p:cNvPr id="12" name="Rounded Rectangle 11"/>
            <p:cNvSpPr/>
            <p:nvPr/>
          </p:nvSpPr>
          <p:spPr>
            <a:xfrm>
              <a:off x="1233487" y="2623458"/>
              <a:ext cx="6615113" cy="457200"/>
            </a:xfrm>
            <a:prstGeom prst="roundRect">
              <a:avLst/>
            </a:prstGeom>
            <a:noFill/>
            <a:ln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07629" y="2438400"/>
              <a:ext cx="2438400" cy="83099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</a:rPr>
                <a:t>Read Name and calc. its Length</a:t>
              </a:r>
              <a:endParaRPr lang="en-US" sz="24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47570" y="4419600"/>
            <a:ext cx="6643868" cy="2336572"/>
            <a:chOff x="1047570" y="4419600"/>
            <a:chExt cx="6643868" cy="2336572"/>
          </a:xfrm>
        </p:grpSpPr>
        <p:sp>
          <p:nvSpPr>
            <p:cNvPr id="11" name="Rounded Rectangle 10"/>
            <p:cNvSpPr/>
            <p:nvPr/>
          </p:nvSpPr>
          <p:spPr>
            <a:xfrm>
              <a:off x="1304925" y="4419600"/>
              <a:ext cx="6386513" cy="304800"/>
            </a:xfrm>
            <a:prstGeom prst="round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28457" y="5950857"/>
              <a:ext cx="1190172" cy="392969"/>
            </a:xfrm>
            <a:custGeom>
              <a:avLst/>
              <a:gdLst>
                <a:gd name="connsiteX0" fmla="*/ 0 w 1190172"/>
                <a:gd name="connsiteY0" fmla="*/ 377372 h 392969"/>
                <a:gd name="connsiteX1" fmla="*/ 870857 w 1190172"/>
                <a:gd name="connsiteY1" fmla="*/ 348343 h 392969"/>
                <a:gd name="connsiteX2" fmla="*/ 1190172 w 1190172"/>
                <a:gd name="connsiteY2" fmla="*/ 0 h 39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172" h="392969">
                  <a:moveTo>
                    <a:pt x="0" y="377372"/>
                  </a:moveTo>
                  <a:cubicBezTo>
                    <a:pt x="336247" y="394305"/>
                    <a:pt x="672495" y="411238"/>
                    <a:pt x="870857" y="348343"/>
                  </a:cubicBezTo>
                  <a:cubicBezTo>
                    <a:pt x="1069219" y="285448"/>
                    <a:pt x="1129695" y="142724"/>
                    <a:pt x="1190172" y="0"/>
                  </a:cubicBezTo>
                </a:path>
              </a:pathLst>
            </a:custGeom>
            <a:noFill/>
            <a:ln>
              <a:solidFill>
                <a:srgbClr val="FF00FF"/>
              </a:solidFill>
              <a:prstDash val="sysDash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047570" y="4746171"/>
              <a:ext cx="1521459" cy="1538515"/>
            </a:xfrm>
            <a:custGeom>
              <a:avLst/>
              <a:gdLst>
                <a:gd name="connsiteX0" fmla="*/ 1521459 w 1521459"/>
                <a:gd name="connsiteY0" fmla="*/ 0 h 1538515"/>
                <a:gd name="connsiteX1" fmla="*/ 1289230 w 1521459"/>
                <a:gd name="connsiteY1" fmla="*/ 116115 h 1538515"/>
                <a:gd name="connsiteX2" fmla="*/ 549001 w 1521459"/>
                <a:gd name="connsiteY2" fmla="*/ 145143 h 1538515"/>
                <a:gd name="connsiteX3" fmla="*/ 55516 w 1521459"/>
                <a:gd name="connsiteY3" fmla="*/ 275772 h 1538515"/>
                <a:gd name="connsiteX4" fmla="*/ 55516 w 1521459"/>
                <a:gd name="connsiteY4" fmla="*/ 653143 h 1538515"/>
                <a:gd name="connsiteX5" fmla="*/ 447401 w 1521459"/>
                <a:gd name="connsiteY5" fmla="*/ 1262743 h 1538515"/>
                <a:gd name="connsiteX6" fmla="*/ 1086030 w 1521459"/>
                <a:gd name="connsiteY6" fmla="*/ 1538515 h 153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459" h="1538515">
                  <a:moveTo>
                    <a:pt x="1521459" y="0"/>
                  </a:moveTo>
                  <a:cubicBezTo>
                    <a:pt x="1486382" y="45962"/>
                    <a:pt x="1451306" y="91925"/>
                    <a:pt x="1289230" y="116115"/>
                  </a:cubicBezTo>
                  <a:cubicBezTo>
                    <a:pt x="1127154" y="140305"/>
                    <a:pt x="754620" y="118533"/>
                    <a:pt x="549001" y="145143"/>
                  </a:cubicBezTo>
                  <a:cubicBezTo>
                    <a:pt x="343382" y="171753"/>
                    <a:pt x="137763" y="191105"/>
                    <a:pt x="55516" y="275772"/>
                  </a:cubicBezTo>
                  <a:cubicBezTo>
                    <a:pt x="-26732" y="360439"/>
                    <a:pt x="-9798" y="488648"/>
                    <a:pt x="55516" y="653143"/>
                  </a:cubicBezTo>
                  <a:cubicBezTo>
                    <a:pt x="120830" y="817638"/>
                    <a:pt x="275649" y="1115181"/>
                    <a:pt x="447401" y="1262743"/>
                  </a:cubicBezTo>
                  <a:cubicBezTo>
                    <a:pt x="619153" y="1410305"/>
                    <a:pt x="852591" y="1474410"/>
                    <a:pt x="1086030" y="1538515"/>
                  </a:cubicBezTo>
                </a:path>
              </a:pathLst>
            </a:custGeom>
            <a:noFill/>
            <a:ln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13643" y="5925175"/>
              <a:ext cx="2552700" cy="83099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</a:rPr>
                <a:t>Reference array element by index</a:t>
              </a:r>
              <a:endParaRPr lang="en-US" sz="2400" dirty="0">
                <a:solidFill>
                  <a:srgbClr val="FF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89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Review: Linked List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30286" r="15000" b="52380"/>
          <a:stretch/>
        </p:blipFill>
        <p:spPr bwMode="auto">
          <a:xfrm>
            <a:off x="185057" y="1371600"/>
            <a:ext cx="880654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t="42905" r="13690" b="32714"/>
          <a:stretch/>
        </p:blipFill>
        <p:spPr bwMode="auto">
          <a:xfrm>
            <a:off x="-18143" y="3385457"/>
            <a:ext cx="9171553" cy="248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248400"/>
            <a:ext cx="822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Credit: http</a:t>
            </a:r>
            <a:r>
              <a:rPr lang="en-US" sz="900" dirty="0"/>
              <a:t>://www.mycstutorials.com/articles/data_structures/linkedlists</a:t>
            </a:r>
          </a:p>
        </p:txBody>
      </p:sp>
    </p:spTree>
    <p:extLst>
      <p:ext uri="{BB962C8B-B14F-4D97-AF65-F5344CB8AC3E}">
        <p14:creationId xmlns:p14="http://schemas.microsoft.com/office/powerpoint/2010/main" val="4076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18476" r="24167" b="33429"/>
          <a:stretch/>
        </p:blipFill>
        <p:spPr bwMode="auto">
          <a:xfrm>
            <a:off x="454676" y="1386114"/>
            <a:ext cx="8286553" cy="509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Example: Linked List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852886" y="1447800"/>
            <a:ext cx="3124200" cy="1607705"/>
            <a:chOff x="3505200" y="-399197"/>
            <a:chExt cx="1626186" cy="1977571"/>
          </a:xfrm>
        </p:grpSpPr>
        <p:sp>
          <p:nvSpPr>
            <p:cNvPr id="2" name="Right Brace 1"/>
            <p:cNvSpPr/>
            <p:nvPr/>
          </p:nvSpPr>
          <p:spPr>
            <a:xfrm>
              <a:off x="3505200" y="-399197"/>
              <a:ext cx="228600" cy="1977571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35986" y="-361153"/>
              <a:ext cx="1295400" cy="156966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2400" dirty="0" smtClean="0">
                  <a:solidFill>
                    <a:srgbClr val="FF00FF"/>
                  </a:solidFill>
                </a:rPr>
                <a:t>Java Packages and Predefined Java Classes that must be imported</a:t>
              </a:r>
              <a:endParaRPr lang="en-US" sz="2400" dirty="0">
                <a:solidFill>
                  <a:srgbClr val="FF00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81600" y="6648450"/>
            <a:ext cx="419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Code Credit:  http://alvinalexander.com/blog/post/java/java-linkedlist-example-code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9528" y="3931556"/>
            <a:ext cx="8387557" cy="1200329"/>
            <a:chOff x="1233487" y="2438400"/>
            <a:chExt cx="7812542" cy="1200329"/>
          </a:xfrm>
        </p:grpSpPr>
        <p:sp>
          <p:nvSpPr>
            <p:cNvPr id="12" name="Rounded Rectangle 11"/>
            <p:cNvSpPr/>
            <p:nvPr/>
          </p:nvSpPr>
          <p:spPr>
            <a:xfrm>
              <a:off x="1233487" y="2623458"/>
              <a:ext cx="6615113" cy="457200"/>
            </a:xfrm>
            <a:prstGeom prst="roundRect">
              <a:avLst/>
            </a:prstGeom>
            <a:noFill/>
            <a:ln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07629" y="2438400"/>
              <a:ext cx="2438400" cy="1200329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</a:rPr>
                <a:t>Define Constructor for Method</a:t>
              </a:r>
              <a:endParaRPr lang="en-US" sz="24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58770" y="5738957"/>
            <a:ext cx="2899230" cy="632815"/>
            <a:chOff x="3958770" y="5738957"/>
            <a:chExt cx="2899230" cy="632815"/>
          </a:xfrm>
        </p:grpSpPr>
        <p:sp>
          <p:nvSpPr>
            <p:cNvPr id="32" name="Right Brace 31"/>
            <p:cNvSpPr/>
            <p:nvPr/>
          </p:nvSpPr>
          <p:spPr>
            <a:xfrm>
              <a:off x="3958770" y="5738957"/>
              <a:ext cx="439182" cy="632815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07058" y="5810344"/>
              <a:ext cx="2350942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2400" dirty="0" smtClean="0">
                  <a:solidFill>
                    <a:srgbClr val="FF00FF"/>
                  </a:solidFill>
                </a:rPr>
                <a:t>Polymorphic add</a:t>
              </a:r>
              <a:endParaRPr lang="en-US" sz="2400" dirty="0">
                <a:solidFill>
                  <a:srgbClr val="FF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24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5" t="18096" r="25000" b="19326"/>
          <a:stretch/>
        </p:blipFill>
        <p:spPr bwMode="auto">
          <a:xfrm>
            <a:off x="304800" y="1327515"/>
            <a:ext cx="6420635" cy="532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Example: Linked List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1600" y="6648450"/>
            <a:ext cx="419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Code Credit:  http://www.anyexample.com/programming/java/java_arraylist_example.xml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9528" y="2627087"/>
            <a:ext cx="8097272" cy="1200329"/>
            <a:chOff x="1233487" y="2438400"/>
            <a:chExt cx="7812542" cy="1200329"/>
          </a:xfrm>
        </p:grpSpPr>
        <p:sp>
          <p:nvSpPr>
            <p:cNvPr id="12" name="Rounded Rectangle 11"/>
            <p:cNvSpPr/>
            <p:nvPr/>
          </p:nvSpPr>
          <p:spPr>
            <a:xfrm>
              <a:off x="1233487" y="2623458"/>
              <a:ext cx="6615113" cy="457200"/>
            </a:xfrm>
            <a:prstGeom prst="roundRect">
              <a:avLst/>
            </a:prstGeom>
            <a:noFill/>
            <a:ln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07629" y="2438400"/>
              <a:ext cx="2438400" cy="1200329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</a:rPr>
                <a:t>Cycle thru List (in order of insertion)</a:t>
              </a:r>
              <a:endParaRPr lang="en-US" sz="24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91428" y="2121992"/>
            <a:ext cx="2899230" cy="632815"/>
            <a:chOff x="3958770" y="5738957"/>
            <a:chExt cx="2899230" cy="632815"/>
          </a:xfrm>
        </p:grpSpPr>
        <p:sp>
          <p:nvSpPr>
            <p:cNvPr id="32" name="Right Brace 31"/>
            <p:cNvSpPr/>
            <p:nvPr/>
          </p:nvSpPr>
          <p:spPr>
            <a:xfrm>
              <a:off x="3958770" y="5738957"/>
              <a:ext cx="439182" cy="632815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07058" y="5810344"/>
              <a:ext cx="2350942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2400" dirty="0" smtClean="0">
                  <a:solidFill>
                    <a:srgbClr val="FF00FF"/>
                  </a:solidFill>
                </a:rPr>
                <a:t>Polymorphic add</a:t>
              </a:r>
              <a:endParaRPr lang="en-US" sz="24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15186" y="3411917"/>
            <a:ext cx="3871614" cy="830997"/>
            <a:chOff x="4815186" y="3411917"/>
            <a:chExt cx="3871614" cy="830997"/>
          </a:xfrm>
        </p:grpSpPr>
        <p:sp>
          <p:nvSpPr>
            <p:cNvPr id="2" name="Right Brace 1"/>
            <p:cNvSpPr/>
            <p:nvPr/>
          </p:nvSpPr>
          <p:spPr>
            <a:xfrm>
              <a:off x="4815186" y="3530782"/>
              <a:ext cx="183243" cy="712132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51438" y="3411917"/>
              <a:ext cx="3535362" cy="83099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</a:rPr>
                <a:t>Output Strings Stored in List (in-order)</a:t>
              </a:r>
              <a:endParaRPr lang="en-US" sz="2400" dirty="0">
                <a:solidFill>
                  <a:srgbClr val="FF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2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How We will Use Lists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295400"/>
            <a:ext cx="8686800" cy="65864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i="1" u="sng" dirty="0" smtClean="0">
                <a:solidFill>
                  <a:srgbClr val="FF0000"/>
                </a:solidFill>
              </a:rPr>
              <a:t>Assignment 4: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600" b="1" i="1" dirty="0" smtClean="0">
                <a:solidFill>
                  <a:srgbClr val="FF0000"/>
                </a:solidFill>
              </a:rPr>
              <a:t>Add “Intelligence” to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TicTacToe</a:t>
            </a:r>
            <a:r>
              <a:rPr lang="en-US" sz="3600" b="1" i="1" dirty="0" smtClean="0">
                <a:solidFill>
                  <a:srgbClr val="FF0000"/>
                </a:solidFill>
              </a:rPr>
              <a:t> Game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i="1" dirty="0" smtClean="0"/>
              <a:t>  </a:t>
            </a:r>
            <a:r>
              <a:rPr lang="en-US" sz="3200" b="1" dirty="0" smtClean="0">
                <a:solidFill>
                  <a:srgbClr val="0000FF"/>
                </a:solidFill>
              </a:rPr>
              <a:t>Defensive Move(s):   </a:t>
            </a:r>
            <a:r>
              <a:rPr lang="en-US" sz="3200" dirty="0" smtClean="0"/>
              <a:t>Block Opponent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en-US" sz="2800" dirty="0" smtClean="0"/>
              <a:t>Insert Your Symbol (X,O) into a Row/Col that </a:t>
            </a:r>
          </a:p>
          <a:p>
            <a:pPr lvl="3"/>
            <a:r>
              <a:rPr lang="en-US" sz="2800" dirty="0" smtClean="0"/>
              <a:t>has been marked with an opponent’s symbol</a:t>
            </a:r>
          </a:p>
          <a:p>
            <a:pPr lvl="2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  Keep a </a:t>
            </a:r>
            <a:r>
              <a:rPr lang="en-US" sz="2800" b="1" dirty="0" smtClean="0">
                <a:solidFill>
                  <a:srgbClr val="FF0000"/>
                </a:solidFill>
              </a:rPr>
              <a:t>History List of Moves </a:t>
            </a:r>
            <a:r>
              <a:rPr lang="en-US" sz="2800" dirty="0" smtClean="0"/>
              <a:t>(Knowledge Base)</a:t>
            </a:r>
            <a:endParaRPr lang="en-US" sz="3200" dirty="0" smtClean="0"/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i="1" dirty="0" smtClean="0"/>
              <a:t>  </a:t>
            </a:r>
            <a:r>
              <a:rPr lang="en-US" sz="3200" b="1" dirty="0" smtClean="0">
                <a:solidFill>
                  <a:srgbClr val="0000FF"/>
                </a:solidFill>
              </a:rPr>
              <a:t>Offensive Move(s):  </a:t>
            </a:r>
            <a:r>
              <a:rPr lang="en-US" sz="3200" dirty="0" smtClean="0">
                <a:solidFill>
                  <a:srgbClr val="0000FF"/>
                </a:solidFill>
              </a:rPr>
              <a:t>  </a:t>
            </a:r>
            <a:r>
              <a:rPr lang="en-US" sz="3200" dirty="0" smtClean="0"/>
              <a:t>Complete Row/Col/</a:t>
            </a:r>
            <a:r>
              <a:rPr lang="en-US" sz="3200" dirty="0" err="1" smtClean="0"/>
              <a:t>Diag</a:t>
            </a:r>
            <a:endParaRPr lang="en-US" sz="3200" dirty="0" smtClean="0"/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i="1" dirty="0" smtClean="0"/>
              <a:t>  </a:t>
            </a:r>
            <a:r>
              <a:rPr lang="en-US" sz="2800" b="1" i="1" dirty="0" smtClean="0"/>
              <a:t>Your opponent misses an opportunity to block</a:t>
            </a:r>
          </a:p>
          <a:p>
            <a:pPr lvl="2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i="1" dirty="0" smtClean="0"/>
              <a:t>  You can add more of your symbols to R/C/</a:t>
            </a:r>
            <a:r>
              <a:rPr lang="en-US" sz="2800" b="1" i="1" dirty="0" err="1" smtClean="0"/>
              <a:t>Diag</a:t>
            </a:r>
            <a:endParaRPr lang="en-US" sz="3200" b="1" i="1" dirty="0" smtClean="0"/>
          </a:p>
          <a:p>
            <a:pPr>
              <a:spcBef>
                <a:spcPts val="1200"/>
              </a:spcBef>
            </a:pPr>
            <a:endParaRPr lang="en-US" sz="3600" b="1" i="1" dirty="0" smtClean="0"/>
          </a:p>
          <a:p>
            <a:pPr>
              <a:spcBef>
                <a:spcPts val="1200"/>
              </a:spcBef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717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        </a:t>
            </a:r>
            <a:r>
              <a:rPr lang="en-US" b="1" i="1" dirty="0" smtClean="0">
                <a:solidFill>
                  <a:srgbClr val="0000FF"/>
                </a:solidFill>
              </a:rPr>
              <a:t>Looking Ahead</a:t>
            </a:r>
            <a:r>
              <a:rPr lang="en-US" b="1" dirty="0" smtClean="0">
                <a:solidFill>
                  <a:srgbClr val="0000FF"/>
                </a:solidFill>
              </a:rPr>
              <a:t> …  </a:t>
            </a:r>
            <a:endParaRPr lang="en-US" sz="40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839200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00FF"/>
                </a:solidFill>
              </a:rPr>
              <a:t>Friday 15 Mar 2013:  </a:t>
            </a:r>
            <a:endParaRPr lang="en-US" sz="3200" b="1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 How to do Assignment #4, Part II</a:t>
            </a:r>
          </a:p>
          <a:p>
            <a:pPr marL="914400" lvl="1" indent="-457200">
              <a:spcAft>
                <a:spcPts val="600"/>
              </a:spcAft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</a:rPr>
              <a:t>Defensive Strategy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u="sng" dirty="0" smtClean="0">
                <a:solidFill>
                  <a:srgbClr val="FF0000"/>
                </a:solidFill>
              </a:rPr>
              <a:t>Discuss</a:t>
            </a:r>
            <a:r>
              <a:rPr lang="en-US" sz="3200" b="1" dirty="0" smtClean="0">
                <a:solidFill>
                  <a:srgbClr val="FF0000"/>
                </a:solidFill>
              </a:rPr>
              <a:t> Assignment </a:t>
            </a:r>
            <a:r>
              <a:rPr lang="en-US" sz="3200" b="1" dirty="0">
                <a:solidFill>
                  <a:srgbClr val="FF0000"/>
                </a:solidFill>
              </a:rPr>
              <a:t>#4, Part </a:t>
            </a:r>
            <a:r>
              <a:rPr lang="en-US" sz="3200" b="1" dirty="0" smtClean="0">
                <a:solidFill>
                  <a:srgbClr val="FF0000"/>
                </a:solidFill>
              </a:rPr>
              <a:t>III</a:t>
            </a:r>
          </a:p>
          <a:p>
            <a:pPr lvl="2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</a:rPr>
              <a:t>Offensive Strategy  (MORE CHALLENGING)</a:t>
            </a:r>
            <a:endParaRPr lang="en-US" sz="3200" b="1" dirty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00FF"/>
                </a:solidFill>
              </a:rPr>
              <a:t>Monday 18 </a:t>
            </a:r>
            <a:r>
              <a:rPr lang="en-US" sz="3200" b="1" dirty="0">
                <a:solidFill>
                  <a:srgbClr val="0000FF"/>
                </a:solidFill>
              </a:rPr>
              <a:t>Mar 2013: 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</a:rPr>
              <a:t>More Concepts (Analysis of Algorithms)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How to Apply Analysis to Assignment #4, Part IV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i489.photobucket.com/albums/rr260/truc_89/eyes/11949846161220251482eyes_lumen_desi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54"/>
          <a:stretch/>
        </p:blipFill>
        <p:spPr bwMode="auto">
          <a:xfrm>
            <a:off x="5562600" y="207282"/>
            <a:ext cx="2838450" cy="85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COP2800 – Programming in JAVA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Course Objectives</a:t>
            </a:r>
          </a:p>
          <a:p>
            <a:pPr lvl="1"/>
            <a:r>
              <a:rPr lang="en-US" dirty="0" smtClean="0"/>
              <a:t>Basic Knowledge of Computers &amp; Programming</a:t>
            </a:r>
          </a:p>
          <a:p>
            <a:pPr lvl="1"/>
            <a:r>
              <a:rPr lang="en-US" dirty="0" smtClean="0"/>
              <a:t>Specific Knowledge of JAVA Programming</a:t>
            </a:r>
          </a:p>
          <a:p>
            <a:pPr lvl="1"/>
            <a:r>
              <a:rPr lang="en-US" dirty="0" smtClean="0"/>
              <a:t>Practical Programming Projects Build Skills</a:t>
            </a:r>
          </a:p>
          <a:p>
            <a:pPr>
              <a:spcBef>
                <a:spcPts val="1800"/>
              </a:spcBef>
            </a:pPr>
            <a:r>
              <a:rPr lang="en-US" b="1" i="1" dirty="0" smtClean="0">
                <a:solidFill>
                  <a:srgbClr val="0000FF"/>
                </a:solidFill>
              </a:rPr>
              <a:t>Today’s Class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Review of Collections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Lists and Queues</a:t>
            </a:r>
          </a:p>
          <a:p>
            <a:pPr lvl="2"/>
            <a:r>
              <a:rPr lang="en-US" b="1" dirty="0" err="1" smtClean="0">
                <a:solidFill>
                  <a:srgbClr val="0000FF"/>
                </a:solidFill>
              </a:rPr>
              <a:t>ArrayList</a:t>
            </a:r>
            <a:r>
              <a:rPr lang="en-US" b="1" dirty="0" smtClean="0">
                <a:solidFill>
                  <a:srgbClr val="0000FF"/>
                </a:solidFill>
              </a:rPr>
              <a:t>  and  </a:t>
            </a:r>
            <a:r>
              <a:rPr lang="en-US" b="1" dirty="0" err="1" smtClean="0">
                <a:solidFill>
                  <a:srgbClr val="0000FF"/>
                </a:solidFill>
              </a:rPr>
              <a:t>LinkedList</a:t>
            </a:r>
            <a:endParaRPr lang="en-US" b="1" dirty="0" smtClean="0">
              <a:solidFill>
                <a:srgbClr val="0000FF"/>
              </a:solidFill>
            </a:endParaRP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Specialization for Assignment-4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Review: Java Program Structure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hISEBUUEhAUFRISGBgYFRgSExUVFhcUFBMYFBUXGhUXGyYeGBsjGhcYIC8gJDMpLCwsFR4xNTAqNScrLCkBCQoKDgwOGg8PGiokHyQpLSksNCktKSkqLCkpLC4tLCksLCw1KSkpLSwsKSwsLCwpLCwsKSwpLCksLCksLCwpKf/AABEIALwBDQMBIgACEQEDEQH/xAAcAAEAAgMBAQEAAAAAAAAAAAAABAUDBgcBAgj/xABGEAACAQIEAgcEBwUFBwUAAAABAgADEQQSITEFQQYTIlFhcYEHMpGxIzNCYnKhwRRSkrLRNERzs+EVFiQ1Q4LCU6Kj0/D/xAAYAQEBAQEBAAAAAAAAAAAAAAAAAgMBBP/EAC8RAAICAQIDBwIGAwAAAAAAAAABAhEDITESQVETIjJhcZHRBDNCUoGxwfAjgqH/2gAMAwEAAhEDEQA/AO4xEQBERAEREAREQBERAEREAREQBERAEREAREQBERAETE+KRb3dRlGZrkCy957hpMgMA9iIgCIiAIiIAiIgCIiAIiIAiIgCIiAIiIAiIgCIiAIiIAiIgCIkPinFqOGpmpXqrTpruWPPuA3J8BrAJk1Ppf7R8NgQUv1uI5UkI07s7bIPDU+E5/0w9r9Wveng81Glsah0qsPD/wBMeXa8RtOdE3Nzud7955wDr/DvbpSOlfCOveaTq4+DZT85sVD2qcPqL2K6hyVGWuGo7sASXKlbAEnntPz7PV/Q/KS3oXjSckn1P0biMCMWC46pwwC5qWJzLYHMP+iVPr87GXuFz2s6qLWAyuW+N1E/K9CsyHMjMrd6EqfiNZsPD/aNxGj7uLdh3VbVR8XBb850OSa2X/T9HROMcO9uWIXSvhqVTxps1I/A5h8ps/DvbTgalhUStSJ70zr8aZJ/KdIOgRMGCxqVaa1KbBkcXUjmPXUeRmeAIiIAiIgCIiAIiIAiIgCIiAIiIAiIgCJUcYxFXMBScqQGvelUYEkApsjC1xY87E21ldVxuKUOQ7MLNkAovnJNYsNTSCg9V2Re4B3vueWi+zm9afsbRE1arisWRpVtmRwfoal1Y0cqZfoTtUs1zfQnQ6CZP2vEki9Ts9bmOWlVB6oOpC36nXshgRpcka20jiXU72U/yv2NlianxfpCaLFqmKSjTY2TrUdb2yGwDU9TYPfU+8LWlBi+nYdCo4hh00NmFTtZigGpFMDRrnbYjTSOJdTnZz/K/Zlj0z9qdDBlqVECtiBoRe1ND99hufuj1InGOOdIMRjKnWYiqXb7I2VR3Ko0UfPneTunGMStjqlSk4dGFOzKQQbUkU66bEEekoIuzjjKO6oREQSIiIGwiJKwXD2qnTRRuTsP6mAYKNFnNlFzL7A8LFPU6t38h5f1kzA8OC2SmpLN3asxm1cL6PNQxeH60qesWo2W18rIadtefv8Ap4yJTUSkrNg9m9LEUr06gtSqKaiAntKwZVbs8gQwPpN7lJw/+0L/AIdT+elLuMUuKNsSVOhERNCRERAEREAREQBERAEREAREQBERAERMGLxiU1zObD9YBnlbjuMqhKr2nG/cPOV2M4zUe4UlAQRpbNrzuRvOecR9n5ztVo42qlQm5asxYk7kmoCD8bzF5U9Ey1Ewe0bhVWvXFV6zFSMqAgZEtuoAta51vz9Jz2jh2YkKLkAm1wNBvvNvq8U4jh2KGtSxAXUgPTraeR7Ur8Hw0VD1vVmiSSSA11YNe4CMLqNedxblHFwrvMzy5IY1ctDXUOongM3gYJApVVABFjYWuL3se8X5SNiuCUnucoBObUadptjYW0HIaCZrPG9Tyr67G4pO1q/4NRiXeO6OBFL9ZZAQLsL27PhqWLcgNBqTpKMTeMlLVHohOM1cXZ7ES76P8Ppvd27TKfdOw7ie/wD0lFmHhnBC9me4TkObf0HjNo4dwpqjCnST4aADvJ5CT+EcDfEN2dEHvMdh5d58Je9FcCKOLxdNWYhGp2LEE2NLNbQbXJmM8iSdbmiiYOD8G/ZuIKmctmw+Y3AADdcFNvQc5Y8arhcfg7n3xWUafaJokfIzHjMQF4tRU3vUw5C+Yqs5v6KZsg6P0q1RK1RczUM/V66BmAu1uZFhbu157eZXOSvp8lvRMsOFrufIfrJ8h8LP0fr+gkyevCqgjKe4iImpIiIgCIiAIiIAiIgCIiAIiIAnhMjYziCUxqbnkBv/AKTW+N4+vXpNTp1jQLfbpqCwHddu/vFj3ESJZIx0Z1Jsu8XxU2tSUt96xI9O+ad0r6LVMfbrKuIXL7qqPo795p2Fz43kXg3Da+Fw4pLinz9Y7lhSd8yuFsDe+t17+ZmQ9LOocdbia2VVIKthawBbXKb9XYi2Xn9k73Mzu/xGihKtjWl6D49AVpY+ychmqr+Qvb0lRxHoNiRrVxVA+NWu/wD5rKavx/F1TZsRVYmwyq5FyeWVLXlzwzooFvUxViy2LIzWWnfbr6g1BPKkt3PhO6rdnHGtGjzhHRdAudqquwaymldqStfTUC9Zzyp0/UiWlXDsubUEISGzEdj91GK3BrMf+kmYjS8nMTe2q5U20osKR/eO2CoeAvUfzni6FQoOYKTTCAUiKfM0lbTC0e+s/wBI2tuUzklLcyyYIZPEitqVCt86lCtg2b7LMLqrHYOR9m9/CKuJVBezO1rinT1cgbk/ur4790g8V6ULTstAq1RL2qKCKVK+4oK2rMedZrseVpH6AYHrcejHUUw1Rr8yNBf/ALmB9JPYrdnjf0GPi0bo+Vp1sY96NUO6LmFHLkyroCFDEq2+5NzI+DxFJHNPF4YqQdSq5XXzptow+Eseiqfs3FurJsA1WnrppZsvxsvxnSOJcHo4gAVqSuBtmGo8mGo9Jo5KGnI90IKKqOhpVHo3Qqi+GfD1QeWiv6qecseAdACXLuDRXUdki7eQ1WwOt5F6R9A6OGpriKRdbVaa5GbMLO1r33HredLoe6JlkytK4s1jHXU132fH/gUubntXJ3P0tSfPB8SP9qYynrmIpP4WFJFPrcifHs4xIbBAC96bFWuOZZn079GE2tOAUaXWVgn01bIXc6mwyqFHcthtzO8nhuc/Q7dJHqcDpFjiGQGqKbIhOuRbsTlHIknfe3reywH1fxhfqD+A/IyPhGrZOyKeXW12YH1ss2gknH0+Ca4rM2BdUSxddNTZhoNvmCJK65f3hvbcbnYec1rAdHgVBFNCLKLNUYiyMjr/ANMX+rQa/u95JOc9G9VPVU7qysPpHN2TNa90198/l3TWDXCqDg73XuXX7bTuR1iXX3hmFxvv3bH4GZetGuo7O+o056901/8A3Z0tkTTLb6RtMhOT7Gtr873sL3mT/YTCnURUpr1yGmxDuTlylRupuQDzvLs52b6r3LpcQpNgwJO2o10vp36G8ySiocBKsrCnTzLqCaj7nLc+7pfKNvGXi7a7xZLjR7EROkiIiAIiIAiJExXFKdO4JuQNlFzpy85xtLcEl6gAuTYDmZT43j5AYUlBNjlLkhc3K4GtpzPpR7UcSMRb9kNOkNAtcMHb72nZHpfzmbhvtJw1SwqhqTeIzL8Rr+UynKX4S0lzK/jJ40lZq2frLm9qADIB3dURm/InxmLBe050OXE4fUblLow80b/SbxhuKUaiZ1q0ypJAOdbZh2vTsays4j0gwJTPUNOqFXOOwtQ5B2TY2I9/s+czty3R3bmQqntJwYUEGoxP2Qmo8CSbSpxXtUO1LDetR/8AxUfrJPE+O4JVJTAU6hBAF6dJblyDS2UntKS3pMPCyapp1RhqGGVzan1dBGrvUGbMKQYcgAcxFhnB5SlBLdCz7w+MxdV1evlRrFlpUVWnVyEWz1KrX6inb7RIbuF5np65Cuu/VdWn8X7LSf8A92Kq+Y3nqBGdaKi9R1dyjE1FFSmgdmrHfE1ddBfJ8NKPjvEKjCsiiogFxUdjerVKZCVq2WyqAxsgIAtsdZ1Rs65aGTH9IqdNlpplZs4JKnPSpEsA1TM2uJrjfrH7II0Ew9N6WJok08pXDO184Yuaz/vVqh1LfdNgOQNpTYjBKOuYKbWq2IAyIVr5Au2jWF99m2nX8OVrUEzKHSpZXDWKntBSCLW8fhEu7TJWpwqdG9luAtTrVSPfYIPJBmb82H8M+uJezSkxLUXZLBj1Z12e1g9idPEHlISYLHcPpkI5NNSxvdGo368UxcEZlzZgb6WPfOyamqRxaMu+P+z+niarVVqvTqva+gZSQAo7OhGw5z46E8OrYbG1cPVqmp1aoR2mK9uzAhTsbGblw1z1asV7RTMfO4BAuJR4aw4tiCNSaVJrDmtlC28dz6rPPxSdxfQ0paMy+0RwMFc7CtRJ8g9zNhwLB0QqbhwCp7w2oPwMr+PcEGMomiWyrmDsw1OWlUsQAeZv6eMtsKi0nCIOxTBygnYKcgF5CxtwXqU5U2YMF0bo4KilOiu5Odj7ztl1Zvhtyl1j/qj6fzCRuIVcwHgxHrqtpkxda9LzIHqG5/D856mu9L0+TLkjIv1B/AfkZ7w4fRj1+cxYavemoK6EKCCf3rj9PzkrDMCosLDulRjs/I43uj7RABYCwE+oiakiIiAIiIAiIgCIiAIiIBovH/adhadc0BW93R3RSwDDQrmHdtpfY7Rg+IU6wzU6iuPusD8RuPWcU49/a8R/jVf81pFoYl0OZGKsOakg/ETKePi5lKVHea1BXXK6qyncMAw+B0mu4/2e4OobhGpHn1TWH8LAgelppGG6eY7JkFUH7zICwHmd/W8iVuKV6xtVxFVweWYgfwjSZrHJcynJG3Ynotwmh9bWNxyauL/woAZWYjiXB6f1eFeqfE1APi7fpKfGcKpqlwCD5mUhM1UOrZLZt3DeJLiay0sPgcJSvc5np9cQqAsTa2psNBzkTjPSokstAuM3ZqVn0rVANMoA+pp/cW3jznnQBrcQpeIqD/4mm4dMOhC4i9WiAtfdhstTz7n8efPvktqMqZ1W0an7OVvj18Eqfy/6zfekXRGjixdhkqjaooF7bWYfaH5jkZzPhWPq4DEh2okOAVy1Qy6Nvb+s3vhvtJw1TSoGpN49pfiNfyk5FK7QjVUzV+I+zfFU9aeSsv3Dlb+Fv0JnvC+mGJwSrRq0AVXQLUQo9rk2vz38Z03CY6nVF6dRXH3WB+W0lHhq1VtURWTudQwPoRM3l07yK4ehSdF+kNPHXy02QoRmzWIuQToRvsZJ6eUQvDa4A5J/mpKvoNh1p4zGoihUStlUDYKOtAA8hLjp/wD8ur+Sf5qTKWmRJeRa8LLDgKj9mp6fYT+RZV4XohVfidTFmy0aaKEzC5qMKIQ27lH73eNpM6JJWGDo9erLUK7MApy3smg27IG9j3zcWSyEdw/SaYod+VkyeiIvCkGUm2/9Lz5Kj9o27v5TPvhHuH0+Qnx/ePh/KZS+3H1X7nH4me8VQdnQbnl90yVUw6spBAsbX8baxiMMHy3+yb+elpmm6j3m3zIvQ+VQDYDT9J6BPYmhIiIgCIiAIiIAiIgCIiAIiIB+X+lGEeljcQtRSrdbUNjvZ3LqfIqQfWVi7jzm+e1jo/iRj62I6hzQqZMtRRmXSkqkG2q6g72mhpuPMfOS9i8fjXqZsLuZKw/vCfPBlomravUNOmd2VSx8tNvPXymzvw/DDWhldf3s2c+vd8BDdE0QOI/VzWX3m6VKYIsQCPESp4pwqmKbOoylRfTY6904pHWjF0OxK08bRZ2CqC1yxsBemw1PmZ2WnUDC6kEHmpBHxE4DJeA4vWoG9KqyfhOnqNjInj4tRGVHccRhkqLlqIrqeTqGHwM1niXs4wtTWnmot9w5l/gb9CJScD9o9YutOrTWpmIXMvYOpAueXOdTwuHAFzv8p55OWM0VSOVcL6NPguJ0KbuGzAsCtxdSrgXXkbrtrynXBtNG6Rf86wv+F/8AdN5EzzSclFvoVBVZonRLGAcTxlOxzPVdgeVkZwb/AMQnQsHhFqHtqGC2NiLjMDdTbwIv5gSr4R0IpUHr4h+3iKzVGB5U1ZiwVfHa55+UvOFbH0+U3cP8kW/7RF91nxxT3k8m+ayfW90+R+UgcU95fJvmsn1vdPkflNY+OX6EvZEThHuH0+QmQYU9aX5WFvhafHCkITXna3wk2cxxuCsSerERE3IEREAREQBERAEREAREQBERAEREApOlf1dL/HpfMyg4j0GwWJw9So9ACqoYh6fYa6rmF8uja94Mv+lf1VL/AB6XzM8of2Ot+Gp/lzxz+/8A6noxcvVHKelHsgq4cB6FZaqMwUK4yVLtewv7p237M0nGcPr4ZwKlOpSblmBW/k2zDyvP1BiMGlQAOtwpDDf3hsdJ7icDTqIUqU0dDurqGX+Ei09Wt+RgfmXD8fqL71nHjofiJKxXF6dSi41DEbEeI2I0nV+O+xnB1rmgWw7/AHe3T/gY3H/aROd8d9lePw1yKQroPtULsbeNM9r4X84oWafE9ZSCQQQRuDoQfEcp5OnCfwP+0U/xp/mLP0LR90f/ALnPzvwmqErIx2VlY27lcE/kJ+hsLUDU1YbMAR5HUfOeP6rZG2I0TphwqviOK0Ew6kuKSkkEqFXral2Zh7otp6212nRKCfSAHcHX5ywwWGCi+UZmAzG2ptsCfC/5mRP7wfxD+QRKFQhfkE9WT8T7jfhPykXhOx9PlJWJ9xvwn5SLwnY+nym8/uR/UheFnxxT3k8m+ayymGrhQzAn7N9OWtv6TNKjFqTfU43okIiJoSIiIAiIgCIiAIiIAiIgCIiAIiIAiIgFX0gwT1UQILlaqMdQOyp1OsVsJ1eEqre5yOT5lDLSYMfRL0nUWuyMBfa5UgTN405cXOqNMcqa6WZc1hrtPbyo4rg6lekabU8oO+Wopv4EFSDv8QDykV+DVS6sc/ZqdYB1q294tl9y9u0R5G0ux2b8vdfJsAcHYg31Fu7vjOL2uL93P4eh+EoKnBGKouRwKa5R9P8AcCA6roRYEWsARe0+8VwhqjZmptrluOvuCFqNUsbqTa7EW2toLRY7N+Xuvkz8b6K4TFj/AIjDo55NbK48qi2YfGc8477Dt2weI8kr/IVFHzB85vK8IqrTrKoYmuuXM9bMVOQqDsO/w7u6Y14BUBv29kFjVTLamwYdnJYi425XPhZaHZvy918nM+jvsixj1QMQFpUdy6ujlh3IFJ1PedB47Tq/+yRSVUpg9WiAC7XICi251OgEg/7uVAqKvWfRo6resuvWIU7RCXNri34V7p5hME9F+2CzNTCH6QZAL6lUtoNNvPvmObhcdSowknpXuvk2hdpWf3g/iH8glmu0q/7wfxD+QRm2XqiIcyxxA7DeR+Uj8NpELrzt8pMiaONyUuhN6UIiJZwREQBERAEREAREQBERAEREAREQBERAEREAREQBERAEREAREQBKrif1g/D+plrKrif1g/D+pmH1H22Xj8RaLtI6YP6QuTe5uPDQD9JIXaezVxTqyboRESjgiIgCIiAIiIAiIgCIiAIiIAiIgCIiAIiIAiIgCIiAIiIAiIgCIiAJjbDgsGI1AtMkTjVgREToEREAREQBERAEREAREQBERAEREAREQBERAP/Z"/>
          <p:cNvSpPr>
            <a:spLocks noChangeAspect="1" noChangeArrowheads="1"/>
          </p:cNvSpPr>
          <p:nvPr/>
        </p:nvSpPr>
        <p:spPr bwMode="auto">
          <a:xfrm>
            <a:off x="0" y="-8651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www.webbasedprogramming.com/JAVA-Developers-Guide/f4-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 bwMode="auto">
          <a:xfrm>
            <a:off x="304800" y="1371600"/>
            <a:ext cx="617074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057" y="1335261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HIGH-LEVEL VIEW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1314033"/>
            <a:ext cx="2286000" cy="280076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JAVA Units: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Packages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Classes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         (Instances)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Methods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Instructions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Variables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629400"/>
            <a:ext cx="838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PICTURE CREDIT</a:t>
            </a:r>
            <a:r>
              <a:rPr lang="en-US" sz="1050" dirty="0" smtClean="0"/>
              <a:t>:  http</a:t>
            </a:r>
            <a:r>
              <a:rPr lang="en-US" sz="1050" dirty="0"/>
              <a:t>://www.webbasedprogramming.com/JAVA-Developers-Guide/ch4.htm</a:t>
            </a:r>
          </a:p>
        </p:txBody>
      </p:sp>
    </p:spTree>
    <p:extLst>
      <p:ext uri="{BB962C8B-B14F-4D97-AF65-F5344CB8AC3E}">
        <p14:creationId xmlns:p14="http://schemas.microsoft.com/office/powerpoint/2010/main" val="25066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Review: Java </a:t>
            </a:r>
            <a:r>
              <a:rPr lang="en-US" b="1" dirty="0" smtClean="0">
                <a:solidFill>
                  <a:srgbClr val="0000FF"/>
                </a:solidFill>
              </a:rPr>
              <a:t>Package Structure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hISEBUUEhAUFRISGBgYFRgSExUVFhcUFBMYFBUXGhUXGyYeGBsjGhcYIC8gJDMpLCwsFR4xNTAqNScrLCkBCQoKDgwOGg8PGiokHyQpLSksNCktKSkqLCkpLC4tLCksLCw1KSkpLSwsKSwsLCwpLCwsKSwpLCksLCksLCwpKf/AABEIALwBDQMBIgACEQEDEQH/xAAcAAEAAgMBAQEAAAAAAAAAAAAABAUDBgcBAgj/xABGEAACAQIEAgcEBwUFBwUAAAABAgADEQQSITEFQQYTIlFhcYEHMpGxIzNCYnKhwRRSkrLRNERzs+EVFiQ1Q4LCU6Kj0/D/xAAYAQEBAQEBAAAAAAAAAAAAAAAAAgMBBP/EAC8RAAICAQIDBwIGAwAAAAAAAAABAhEDITESQVETIjJhcZHRBDNCUoGxwfAjgqH/2gAMAwEAAhEDEQA/AO4xEQBERAEREAREQBERAEREAREQBERAEREAREQBERAETE+KRb3dRlGZrkCy957hpMgMA9iIgCIiAIiIAiIgCIiAIiIAiIgCIiAIiIAiIgCIiAIiIAiIgCIkPinFqOGpmpXqrTpruWPPuA3J8BrAJk1Ppf7R8NgQUv1uI5UkI07s7bIPDU+E5/0w9r9Wveng81Glsah0qsPD/wBMeXa8RtOdE3Nzud7955wDr/DvbpSOlfCOveaTq4+DZT85sVD2qcPqL2K6hyVGWuGo7sASXKlbAEnntPz7PV/Q/KS3oXjSckn1P0biMCMWC46pwwC5qWJzLYHMP+iVPr87GXuFz2s6qLWAyuW+N1E/K9CsyHMjMrd6EqfiNZsPD/aNxGj7uLdh3VbVR8XBb850OSa2X/T9HROMcO9uWIXSvhqVTxps1I/A5h8ps/DvbTgalhUStSJ70zr8aZJ/KdIOgRMGCxqVaa1KbBkcXUjmPXUeRmeAIiIAiIgCIiAIiIAiIgCIiAIiIAiIgCJUcYxFXMBScqQGvelUYEkApsjC1xY87E21ldVxuKUOQ7MLNkAovnJNYsNTSCg9V2Re4B3vueWi+zm9afsbRE1arisWRpVtmRwfoal1Y0cqZfoTtUs1zfQnQ6CZP2vEki9Ts9bmOWlVB6oOpC36nXshgRpcka20jiXU72U/yv2NlianxfpCaLFqmKSjTY2TrUdb2yGwDU9TYPfU+8LWlBi+nYdCo4hh00NmFTtZigGpFMDRrnbYjTSOJdTnZz/K/Zlj0z9qdDBlqVECtiBoRe1ND99hufuj1InGOOdIMRjKnWYiqXb7I2VR3Ko0UfPneTunGMStjqlSk4dGFOzKQQbUkU66bEEekoIuzjjKO6oREQSIiIGwiJKwXD2qnTRRuTsP6mAYKNFnNlFzL7A8LFPU6t38h5f1kzA8OC2SmpLN3asxm1cL6PNQxeH60qesWo2W18rIadtefv8Ap4yJTUSkrNg9m9LEUr06gtSqKaiAntKwZVbs8gQwPpN7lJw/+0L/AIdT+elLuMUuKNsSVOhERNCRERAEREAREQBERAEREAREQBERAERMGLxiU1zObD9YBnlbjuMqhKr2nG/cPOV2M4zUe4UlAQRpbNrzuRvOecR9n5ztVo42qlQm5asxYk7kmoCD8bzF5U9Ey1Ewe0bhVWvXFV6zFSMqAgZEtuoAta51vz9Jz2jh2YkKLkAm1wNBvvNvq8U4jh2KGtSxAXUgPTraeR7Ur8Hw0VD1vVmiSSSA11YNe4CMLqNedxblHFwrvMzy5IY1ctDXUOongM3gYJApVVABFjYWuL3se8X5SNiuCUnucoBObUadptjYW0HIaCZrPG9Tyr67G4pO1q/4NRiXeO6OBFL9ZZAQLsL27PhqWLcgNBqTpKMTeMlLVHohOM1cXZ7ES76P8Ppvd27TKfdOw7ie/wD0lFmHhnBC9me4TkObf0HjNo4dwpqjCnST4aADvJ5CT+EcDfEN2dEHvMdh5d58Je9FcCKOLxdNWYhGp2LEE2NLNbQbXJmM8iSdbmiiYOD8G/ZuIKmctmw+Y3AADdcFNvQc5Y8arhcfg7n3xWUafaJokfIzHjMQF4tRU3vUw5C+Yqs5v6KZsg6P0q1RK1RczUM/V66BmAu1uZFhbu157eZXOSvp8lvRMsOFrufIfrJ8h8LP0fr+gkyevCqgjKe4iImpIiIgCIiAIiIAiIgCIiAIiIAnhMjYziCUxqbnkBv/AKTW+N4+vXpNTp1jQLfbpqCwHddu/vFj3ESJZIx0Z1Jsu8XxU2tSUt96xI9O+ad0r6LVMfbrKuIXL7qqPo795p2Fz43kXg3Da+Fw4pLinz9Y7lhSd8yuFsDe+t17+ZmQ9LOocdbia2VVIKthawBbXKb9XYi2Xn9k73Mzu/xGihKtjWl6D49AVpY+ychmqr+Qvb0lRxHoNiRrVxVA+NWu/wD5rKavx/F1TZsRVYmwyq5FyeWVLXlzwzooFvUxViy2LIzWWnfbr6g1BPKkt3PhO6rdnHGtGjzhHRdAudqquwaymldqStfTUC9Zzyp0/UiWlXDsubUEISGzEdj91GK3BrMf+kmYjS8nMTe2q5U20osKR/eO2CoeAvUfzni6FQoOYKTTCAUiKfM0lbTC0e+s/wBI2tuUzklLcyyYIZPEitqVCt86lCtg2b7LMLqrHYOR9m9/CKuJVBezO1rinT1cgbk/ur4790g8V6ULTstAq1RL2qKCKVK+4oK2rMedZrseVpH6AYHrcejHUUw1Rr8yNBf/ALmB9JPYrdnjf0GPi0bo+Vp1sY96NUO6LmFHLkyroCFDEq2+5NzI+DxFJHNPF4YqQdSq5XXzptow+Eseiqfs3FurJsA1WnrppZsvxsvxnSOJcHo4gAVqSuBtmGo8mGo9Jo5KGnI90IKKqOhpVHo3Qqi+GfD1QeWiv6qecseAdACXLuDRXUdki7eQ1WwOt5F6R9A6OGpriKRdbVaa5GbMLO1r33HredLoe6JlkytK4s1jHXU132fH/gUubntXJ3P0tSfPB8SP9qYynrmIpP4WFJFPrcifHs4xIbBAC96bFWuOZZn079GE2tOAUaXWVgn01bIXc6mwyqFHcthtzO8nhuc/Q7dJHqcDpFjiGQGqKbIhOuRbsTlHIknfe3reywH1fxhfqD+A/IyPhGrZOyKeXW12YH1ss2gknH0+Ca4rM2BdUSxddNTZhoNvmCJK65f3hvbcbnYec1rAdHgVBFNCLKLNUYiyMjr/ANMX+rQa/u95JOc9G9VPVU7qysPpHN2TNa90198/l3TWDXCqDg73XuXX7bTuR1iXX3hmFxvv3bH4GZetGuo7O+o056901/8A3Z0tkTTLb6RtMhOT7Gtr873sL3mT/YTCnURUpr1yGmxDuTlylRupuQDzvLs52b6r3LpcQpNgwJO2o10vp36G8ySiocBKsrCnTzLqCaj7nLc+7pfKNvGXi7a7xZLjR7EROkiIiAIiIAiJExXFKdO4JuQNlFzpy85xtLcEl6gAuTYDmZT43j5AYUlBNjlLkhc3K4GtpzPpR7UcSMRb9kNOkNAtcMHb72nZHpfzmbhvtJw1SwqhqTeIzL8Rr+UynKX4S0lzK/jJ40lZq2frLm9qADIB3dURm/InxmLBe050OXE4fUblLow80b/SbxhuKUaiZ1q0ypJAOdbZh2vTsays4j0gwJTPUNOqFXOOwtQ5B2TY2I9/s+czty3R3bmQqntJwYUEGoxP2Qmo8CSbSpxXtUO1LDetR/8AxUfrJPE+O4JVJTAU6hBAF6dJblyDS2UntKS3pMPCyapp1RhqGGVzan1dBGrvUGbMKQYcgAcxFhnB5SlBLdCz7w+MxdV1evlRrFlpUVWnVyEWz1KrX6inb7RIbuF5np65Cuu/VdWn8X7LSf8A92Kq+Y3nqBGdaKi9R1dyjE1FFSmgdmrHfE1ddBfJ8NKPjvEKjCsiiogFxUdjerVKZCVq2WyqAxsgIAtsdZ1Rs65aGTH9IqdNlpplZs4JKnPSpEsA1TM2uJrjfrH7II0Ew9N6WJok08pXDO184Yuaz/vVqh1LfdNgOQNpTYjBKOuYKbWq2IAyIVr5Au2jWF99m2nX8OVrUEzKHSpZXDWKntBSCLW8fhEu7TJWpwqdG9luAtTrVSPfYIPJBmb82H8M+uJezSkxLUXZLBj1Z12e1g9idPEHlISYLHcPpkI5NNSxvdGo368UxcEZlzZgb6WPfOyamqRxaMu+P+z+niarVVqvTqva+gZSQAo7OhGw5z46E8OrYbG1cPVqmp1aoR2mK9uzAhTsbGblw1z1asV7RTMfO4BAuJR4aw4tiCNSaVJrDmtlC28dz6rPPxSdxfQ0paMy+0RwMFc7CtRJ8g9zNhwLB0QqbhwCp7w2oPwMr+PcEGMomiWyrmDsw1OWlUsQAeZv6eMtsKi0nCIOxTBygnYKcgF5CxtwXqU5U2YMF0bo4KilOiu5Odj7ztl1Zvhtyl1j/qj6fzCRuIVcwHgxHrqtpkxda9LzIHqG5/D856mu9L0+TLkjIv1B/AfkZ7w4fRj1+cxYavemoK6EKCCf3rj9PzkrDMCosLDulRjs/I43uj7RABYCwE+oiakiIiAIiIAiIgCIiAIiIBovH/adhadc0BW93R3RSwDDQrmHdtpfY7Rg+IU6wzU6iuPusD8RuPWcU49/a8R/jVf81pFoYl0OZGKsOakg/ETKePi5lKVHea1BXXK6qyncMAw+B0mu4/2e4OobhGpHn1TWH8LAgelppGG6eY7JkFUH7zICwHmd/W8iVuKV6xtVxFVweWYgfwjSZrHJcynJG3Ynotwmh9bWNxyauL/woAZWYjiXB6f1eFeqfE1APi7fpKfGcKpqlwCD5mUhM1UOrZLZt3DeJLiay0sPgcJSvc5np9cQqAsTa2psNBzkTjPSokstAuM3ZqVn0rVANMoA+pp/cW3jznnQBrcQpeIqD/4mm4dMOhC4i9WiAtfdhstTz7n8efPvktqMqZ1W0an7OVvj18Eqfy/6zfekXRGjixdhkqjaooF7bWYfaH5jkZzPhWPq4DEh2okOAVy1Qy6Nvb+s3vhvtJw1TSoGpN49pfiNfyk5FK7QjVUzV+I+zfFU9aeSsv3Dlb+Fv0JnvC+mGJwSrRq0AVXQLUQo9rk2vz38Z03CY6nVF6dRXH3WB+W0lHhq1VtURWTudQwPoRM3l07yK4ehSdF+kNPHXy02QoRmzWIuQToRvsZJ6eUQvDa4A5J/mpKvoNh1p4zGoihUStlUDYKOtAA8hLjp/wD8ur+Sf5qTKWmRJeRa8LLDgKj9mp6fYT+RZV4XohVfidTFmy0aaKEzC5qMKIQ27lH73eNpM6JJWGDo9erLUK7MApy3smg27IG9j3zcWSyEdw/SaYod+VkyeiIvCkGUm2/9Lz5Kj9o27v5TPvhHuH0+Qnx/ePh/KZS+3H1X7nH4me8VQdnQbnl90yVUw6spBAsbX8baxiMMHy3+yb+elpmm6j3m3zIvQ+VQDYDT9J6BPYmhIiIgCIiAIiIAiIgCIiAIiIB+X+lGEeljcQtRSrdbUNjvZ3LqfIqQfWVi7jzm+e1jo/iRj62I6hzQqZMtRRmXSkqkG2q6g72mhpuPMfOS9i8fjXqZsLuZKw/vCfPBlomravUNOmd2VSx8tNvPXymzvw/DDWhldf3s2c+vd8BDdE0QOI/VzWX3m6VKYIsQCPESp4pwqmKbOoylRfTY6904pHWjF0OxK08bRZ2CqC1yxsBemw1PmZ2WnUDC6kEHmpBHxE4DJeA4vWoG9KqyfhOnqNjInj4tRGVHccRhkqLlqIrqeTqGHwM1niXs4wtTWnmot9w5l/gb9CJScD9o9YutOrTWpmIXMvYOpAueXOdTwuHAFzv8p55OWM0VSOVcL6NPguJ0KbuGzAsCtxdSrgXXkbrtrynXBtNG6Rf86wv+F/8AdN5EzzSclFvoVBVZonRLGAcTxlOxzPVdgeVkZwb/AMQnQsHhFqHtqGC2NiLjMDdTbwIv5gSr4R0IpUHr4h+3iKzVGB5U1ZiwVfHa55+UvOFbH0+U3cP8kW/7RF91nxxT3k8m+ayfW90+R+UgcU95fJvmsn1vdPkflNY+OX6EvZEThHuH0+QmQYU9aX5WFvhafHCkITXna3wk2cxxuCsSerERE3IEREAREQBERAEREAREQBERAEREApOlf1dL/HpfMyg4j0GwWJw9So9ACqoYh6fYa6rmF8uja94Mv+lf1VL/AB6XzM8of2Ot+Gp/lzxz+/8A6noxcvVHKelHsgq4cB6FZaqMwUK4yVLtewv7p237M0nGcPr4ZwKlOpSblmBW/k2zDyvP1BiMGlQAOtwpDDf3hsdJ7icDTqIUqU0dDurqGX+Ei09Wt+RgfmXD8fqL71nHjofiJKxXF6dSi41DEbEeI2I0nV+O+xnB1rmgWw7/AHe3T/gY3H/aROd8d9lePw1yKQroPtULsbeNM9r4X84oWafE9ZSCQQQRuDoQfEcp5OnCfwP+0U/xp/mLP0LR90f/ALnPzvwmqErIx2VlY27lcE/kJ+hsLUDU1YbMAR5HUfOeP6rZG2I0TphwqviOK0Ew6kuKSkkEqFXral2Zh7otp6212nRKCfSAHcHX5ywwWGCi+UZmAzG2ptsCfC/5mRP7wfxD+QRKFQhfkE9WT8T7jfhPykXhOx9PlJWJ9xvwn5SLwnY+nym8/uR/UheFnxxT3k8m+ayymGrhQzAn7N9OWtv6TNKjFqTfU43okIiJoSIiIAiIgCIiAIiIAiIgCIiAIiIAiIgFX0gwT1UQILlaqMdQOyp1OsVsJ1eEqre5yOT5lDLSYMfRL0nUWuyMBfa5UgTN405cXOqNMcqa6WZc1hrtPbyo4rg6lekabU8oO+Wopv4EFSDv8QDykV+DVS6sc/ZqdYB1q294tl9y9u0R5G0ux2b8vdfJsAcHYg31Fu7vjOL2uL93P4eh+EoKnBGKouRwKa5R9P8AcCA6roRYEWsARe0+8VwhqjZmptrluOvuCFqNUsbqTa7EW2toLRY7N+Xuvkz8b6K4TFj/AIjDo55NbK48qi2YfGc8477Dt2weI8kr/IVFHzB85vK8IqrTrKoYmuuXM9bMVOQqDsO/w7u6Y14BUBv29kFjVTLamwYdnJYi425XPhZaHZvy918nM+jvsixj1QMQFpUdy6ujlh3IFJ1PedB47Tq/+yRSVUpg9WiAC7XICi251OgEg/7uVAqKvWfRo6resuvWIU7RCXNri34V7p5hME9F+2CzNTCH6QZAL6lUtoNNvPvmObhcdSowknpXuvk2hdpWf3g/iH8glmu0q/7wfxD+QRm2XqiIcyxxA7DeR+Uj8NpELrzt8pMiaONyUuhN6UIiJZwREQBERAEREAREQBERAEREAREQBERAEREAREQBERAEREAREQBKrif1g/D+plrKrif1g/D+pmH1H22Xj8RaLtI6YP6QuTe5uPDQD9JIXaezVxTqyboRESjgiIgCIiAIiIAiIgCIiAIiIAiIgCIiAIiIAiIgCIiAIiIAiIgCIiAJjbDgsGI1AtMkTjVgREToEREAREQBERAEREAREQBERAEREAREQBERAP/Z"/>
          <p:cNvSpPr>
            <a:spLocks noChangeAspect="1" noChangeArrowheads="1"/>
          </p:cNvSpPr>
          <p:nvPr/>
        </p:nvSpPr>
        <p:spPr bwMode="auto">
          <a:xfrm>
            <a:off x="0" y="-8651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users.soe.ucsc.edu/~charlie/book/notes/summary1-4/img016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23077" r="3461" b="7820"/>
          <a:stretch/>
        </p:blipFill>
        <p:spPr bwMode="auto">
          <a:xfrm>
            <a:off x="304800" y="1447799"/>
            <a:ext cx="8546846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629400"/>
            <a:ext cx="838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PICTURE CREDIT:  http</a:t>
            </a:r>
            <a:r>
              <a:rPr lang="en-US" sz="1050" dirty="0"/>
              <a:t>://users.soe.ucsc.edu/~charlie/book/notes/summary1-4/sld016.htm</a:t>
            </a:r>
          </a:p>
        </p:txBody>
      </p:sp>
    </p:spTree>
    <p:extLst>
      <p:ext uri="{BB962C8B-B14F-4D97-AF65-F5344CB8AC3E}">
        <p14:creationId xmlns:p14="http://schemas.microsoft.com/office/powerpoint/2010/main" val="39813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04800" y="1360714"/>
            <a:ext cx="8686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Review: Inheritance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838200" y="1828800"/>
            <a:ext cx="7772400" cy="3077028"/>
            <a:chOff x="838200" y="3352800"/>
            <a:chExt cx="7772400" cy="3077028"/>
          </a:xfrm>
        </p:grpSpPr>
        <p:sp>
          <p:nvSpPr>
            <p:cNvPr id="42" name="TextBox 41"/>
            <p:cNvSpPr txBox="1"/>
            <p:nvPr/>
          </p:nvSpPr>
          <p:spPr>
            <a:xfrm>
              <a:off x="5685972" y="5334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. . .</a:t>
              </a:r>
              <a:endParaRPr lang="en-US" b="1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1905000" y="4267200"/>
              <a:ext cx="1447800" cy="914400"/>
            </a:xfrm>
            <a:prstGeom prst="straightConnector1">
              <a:avLst/>
            </a:prstGeom>
            <a:ln w="38100"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981200" y="4495800"/>
              <a:ext cx="1447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    extends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29" idx="1"/>
            </p:cNvCxnSpPr>
            <p:nvPr/>
          </p:nvCxnSpPr>
          <p:spPr>
            <a:xfrm>
              <a:off x="4343400" y="4418464"/>
              <a:ext cx="76200" cy="763136"/>
            </a:xfrm>
            <a:prstGeom prst="straightConnector1">
              <a:avLst/>
            </a:prstGeom>
            <a:ln w="38100"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5257800" y="4191000"/>
              <a:ext cx="2057400" cy="990600"/>
            </a:xfrm>
            <a:prstGeom prst="straightConnector1">
              <a:avLst/>
            </a:prstGeom>
            <a:ln w="38100"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562600" y="4495800"/>
              <a:ext cx="1447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   extends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4" name="Group 31"/>
            <p:cNvGrpSpPr/>
            <p:nvPr/>
          </p:nvGrpSpPr>
          <p:grpSpPr>
            <a:xfrm>
              <a:off x="2895600" y="3352800"/>
              <a:ext cx="2895600" cy="1324428"/>
              <a:chOff x="2286000" y="3657600"/>
              <a:chExt cx="2895600" cy="1324428"/>
            </a:xfrm>
          </p:grpSpPr>
          <p:sp>
            <p:nvSpPr>
              <p:cNvPr id="29" name="Cloud Callout 28"/>
              <p:cNvSpPr/>
              <p:nvPr/>
            </p:nvSpPr>
            <p:spPr>
              <a:xfrm>
                <a:off x="2286000" y="3657600"/>
                <a:ext cx="2895600" cy="1066800"/>
              </a:xfrm>
              <a:prstGeom prst="cloud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667000" y="3886200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SUPERCLASS </a:t>
                </a:r>
                <a:r>
                  <a:rPr lang="en-US" b="1" dirty="0" smtClean="0">
                    <a:solidFill>
                      <a:srgbClr val="FF00FF"/>
                    </a:solidFill>
                  </a:rPr>
                  <a:t>PERSON</a:t>
                </a:r>
                <a:endParaRPr lang="en-US" b="1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095172" y="4677228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51944" y="4659868"/>
              <a:ext cx="1447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extends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5" name="Group 31"/>
            <p:cNvGrpSpPr/>
            <p:nvPr/>
          </p:nvGrpSpPr>
          <p:grpSpPr>
            <a:xfrm>
              <a:off x="838200" y="5105400"/>
              <a:ext cx="2286000" cy="1324428"/>
              <a:chOff x="2286000" y="3657600"/>
              <a:chExt cx="2895600" cy="1324428"/>
            </a:xfrm>
          </p:grpSpPr>
          <p:sp>
            <p:nvSpPr>
              <p:cNvPr id="51" name="Cloud Callout 50"/>
              <p:cNvSpPr/>
              <p:nvPr/>
            </p:nvSpPr>
            <p:spPr>
              <a:xfrm>
                <a:off x="2286000" y="3657600"/>
                <a:ext cx="2895600" cy="1066800"/>
              </a:xfrm>
              <a:prstGeom prst="cloud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666999" y="3886200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SUBCLASS #1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GOLFER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95172" y="4677228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1"/>
            <p:cNvGrpSpPr/>
            <p:nvPr/>
          </p:nvGrpSpPr>
          <p:grpSpPr>
            <a:xfrm>
              <a:off x="3276600" y="5105400"/>
              <a:ext cx="2286000" cy="1324428"/>
              <a:chOff x="2286000" y="3657600"/>
              <a:chExt cx="2895600" cy="1324428"/>
            </a:xfrm>
          </p:grpSpPr>
          <p:sp>
            <p:nvSpPr>
              <p:cNvPr id="55" name="Cloud Callout 54"/>
              <p:cNvSpPr/>
              <p:nvPr/>
            </p:nvSpPr>
            <p:spPr>
              <a:xfrm>
                <a:off x="2286000" y="3657600"/>
                <a:ext cx="2895600" cy="1066800"/>
              </a:xfrm>
              <a:prstGeom prst="cloud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666999" y="3886200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SUBCLASS #2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STUDENT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95172" y="4677228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1"/>
            <p:cNvGrpSpPr/>
            <p:nvPr/>
          </p:nvGrpSpPr>
          <p:grpSpPr>
            <a:xfrm>
              <a:off x="6324600" y="5105400"/>
              <a:ext cx="2286000" cy="1324428"/>
              <a:chOff x="2286000" y="3657600"/>
              <a:chExt cx="2895600" cy="1324428"/>
            </a:xfrm>
          </p:grpSpPr>
          <p:sp>
            <p:nvSpPr>
              <p:cNvPr id="59" name="Cloud Callout 58"/>
              <p:cNvSpPr/>
              <p:nvPr/>
            </p:nvSpPr>
            <p:spPr>
              <a:xfrm>
                <a:off x="2286000" y="3657600"/>
                <a:ext cx="2895600" cy="1066800"/>
              </a:xfrm>
              <a:prstGeom prst="cloud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666999" y="3886200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SUBCLASS #</a:t>
                </a:r>
                <a:r>
                  <a:rPr lang="en-US" b="1" i="1" dirty="0" smtClean="0"/>
                  <a:t>n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ELECTRICIAN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95172" y="4677228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1371600" y="4495800"/>
            <a:ext cx="1447800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Subclass </a:t>
            </a:r>
          </a:p>
          <a:p>
            <a:r>
              <a:rPr lang="en-US" sz="2000" b="1" i="1" u="sng" dirty="0" smtClean="0"/>
              <a:t>Variables</a:t>
            </a:r>
            <a:r>
              <a:rPr lang="en-US" sz="2000" b="1" dirty="0" smtClean="0"/>
              <a:t>:</a:t>
            </a:r>
          </a:p>
          <a:p>
            <a:r>
              <a:rPr lang="en-US" sz="2000" b="1" dirty="0" smtClean="0"/>
              <a:t>swing</a:t>
            </a:r>
          </a:p>
          <a:p>
            <a:r>
              <a:rPr lang="en-US" sz="2000" b="1" dirty="0" smtClean="0"/>
              <a:t>stance</a:t>
            </a:r>
          </a:p>
          <a:p>
            <a:r>
              <a:rPr lang="en-US" sz="2000" b="1" dirty="0" smtClean="0"/>
              <a:t>grip</a:t>
            </a:r>
          </a:p>
          <a:p>
            <a:r>
              <a:rPr lang="en-US" sz="2000" b="1" dirty="0" smtClean="0"/>
              <a:t>score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733800" y="4495800"/>
            <a:ext cx="1828800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Subclass </a:t>
            </a:r>
          </a:p>
          <a:p>
            <a:r>
              <a:rPr lang="en-US" sz="2000" b="1" i="1" u="sng" dirty="0" smtClean="0"/>
              <a:t>Variables</a:t>
            </a:r>
            <a:r>
              <a:rPr lang="en-US" sz="2000" b="1" dirty="0" smtClean="0"/>
              <a:t>:</a:t>
            </a:r>
          </a:p>
          <a:p>
            <a:r>
              <a:rPr lang="en-US" sz="2000" b="1" dirty="0" err="1" smtClean="0"/>
              <a:t>gpa</a:t>
            </a:r>
            <a:endParaRPr lang="en-US" sz="2000" b="1" dirty="0" smtClean="0"/>
          </a:p>
          <a:p>
            <a:r>
              <a:rPr lang="en-US" sz="2000" b="1" dirty="0" err="1" smtClean="0"/>
              <a:t>health_status</a:t>
            </a:r>
            <a:endParaRPr lang="en-US" sz="2000" b="1" dirty="0" smtClean="0"/>
          </a:p>
          <a:p>
            <a:r>
              <a:rPr lang="en-US" sz="2000" b="1" dirty="0" smtClean="0"/>
              <a:t>major</a:t>
            </a:r>
          </a:p>
          <a:p>
            <a:r>
              <a:rPr lang="en-US" sz="2000" b="1" dirty="0" err="1" smtClean="0"/>
              <a:t>extracurriculars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705600" y="4495800"/>
            <a:ext cx="1828800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Subclass </a:t>
            </a:r>
          </a:p>
          <a:p>
            <a:r>
              <a:rPr lang="en-US" sz="2000" b="1" i="1" u="sng" dirty="0" smtClean="0"/>
              <a:t>Variables</a:t>
            </a:r>
            <a:r>
              <a:rPr lang="en-US" sz="2000" b="1" dirty="0" smtClean="0"/>
              <a:t>:</a:t>
            </a:r>
          </a:p>
          <a:p>
            <a:r>
              <a:rPr lang="en-US" sz="2000" b="1" dirty="0" smtClean="0"/>
              <a:t>availability</a:t>
            </a:r>
          </a:p>
          <a:p>
            <a:r>
              <a:rPr lang="en-US" sz="2000" b="1" dirty="0" err="1" smtClean="0"/>
              <a:t>hourly_rate</a:t>
            </a:r>
            <a:endParaRPr lang="en-US" sz="2000" b="1" dirty="0" smtClean="0"/>
          </a:p>
          <a:p>
            <a:r>
              <a:rPr lang="en-US" sz="2000" b="1" dirty="0" smtClean="0"/>
              <a:t>company</a:t>
            </a:r>
          </a:p>
          <a:p>
            <a:r>
              <a:rPr lang="en-US" sz="2000" b="1" dirty="0" smtClean="0"/>
              <a:t>unionized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867400" y="5117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 . .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52400" y="475494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ADD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PROP-ERTIES</a:t>
            </a:r>
          </a:p>
        </p:txBody>
      </p:sp>
    </p:spTree>
    <p:extLst>
      <p:ext uri="{BB962C8B-B14F-4D97-AF65-F5344CB8AC3E}">
        <p14:creationId xmlns:p14="http://schemas.microsoft.com/office/powerpoint/2010/main" val="38496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8" grpId="0" animBg="1"/>
      <p:bldP spid="62" grpId="0" animBg="1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Review: Polymorphism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686800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NEW WORD:  </a:t>
            </a:r>
            <a:r>
              <a:rPr lang="en-US" sz="3600" b="1" i="1" dirty="0" smtClean="0"/>
              <a:t>Overloading</a:t>
            </a:r>
          </a:p>
          <a:p>
            <a:endParaRPr lang="en-US" sz="800" dirty="0"/>
          </a:p>
          <a:p>
            <a:r>
              <a:rPr lang="en-US" sz="3200" b="1" u="sng" dirty="0" smtClean="0">
                <a:solidFill>
                  <a:srgbClr val="0000FF"/>
                </a:solidFill>
                <a:sym typeface="Wingdings" pitchFamily="2" charset="2"/>
              </a:rPr>
              <a:t>Example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: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en-US" sz="3200" b="1" i="1" dirty="0" err="1" smtClean="0">
                <a:solidFill>
                  <a:srgbClr val="0000FF"/>
                </a:solidFill>
                <a:sym typeface="Wingdings" pitchFamily="2" charset="2"/>
              </a:rPr>
              <a:t>int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r>
              <a:rPr lang="en-US" sz="3200" b="1" i="1" dirty="0" err="1" smtClean="0">
                <a:solidFill>
                  <a:srgbClr val="0000FF"/>
                </a:solidFill>
                <a:sym typeface="Wingdings" pitchFamily="2" charset="2"/>
              </a:rPr>
              <a:t>int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		</a:t>
            </a:r>
            <a:r>
              <a:rPr lang="en-US" sz="3200" b="1" i="1" dirty="0" smtClean="0">
                <a:sym typeface="Wingdings" pitchFamily="2" charset="2"/>
              </a:rPr>
              <a:t>	integer addition</a:t>
            </a:r>
            <a:endParaRPr lang="en-US" sz="3200" b="1" i="1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en-US" sz="3200" b="1" i="1" dirty="0" err="1" smtClean="0">
                <a:solidFill>
                  <a:srgbClr val="0000FF"/>
                </a:solidFill>
                <a:sym typeface="Wingdings" pitchFamily="2" charset="2"/>
              </a:rPr>
              <a:t>int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float			</a:t>
            </a:r>
            <a:r>
              <a:rPr lang="en-US" sz="3200" b="1" i="1" dirty="0" smtClean="0">
                <a:sym typeface="Wingdings" pitchFamily="2" charset="2"/>
              </a:rPr>
              <a:t>decimal addition</a:t>
            </a:r>
          </a:p>
          <a:p>
            <a:pPr>
              <a:spcBef>
                <a:spcPts val="1800"/>
              </a:spcBef>
            </a:pP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	string  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string		</a:t>
            </a:r>
            <a:r>
              <a:rPr lang="en-US" sz="3200" b="1" i="1" dirty="0" smtClean="0">
                <a:sym typeface="Wingdings" pitchFamily="2" charset="2"/>
              </a:rPr>
              <a:t>concatenation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sym typeface="Wingdings" pitchFamily="2" charset="2"/>
              </a:rPr>
              <a:t>We say the “+” operator is </a:t>
            </a:r>
            <a:r>
              <a:rPr lang="en-US" sz="4800" b="1" i="1" dirty="0" smtClean="0">
                <a:solidFill>
                  <a:srgbClr val="FF0000"/>
                </a:solidFill>
                <a:latin typeface="Chiller" pitchFamily="82" charset="0"/>
                <a:sym typeface="Wingdings" pitchFamily="2" charset="2"/>
              </a:rPr>
              <a:t>overloaded  </a:t>
            </a:r>
          </a:p>
          <a:p>
            <a:r>
              <a:rPr lang="en-US" sz="3200" b="1" dirty="0" smtClean="0">
                <a:sym typeface="Wingdings" pitchFamily="2" charset="2"/>
              </a:rPr>
              <a:t>because one operator performs many functions</a:t>
            </a:r>
            <a:endParaRPr lang="en-US" sz="3200" b="1" i="1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17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Polymorphism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686800" cy="43088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smtClean="0"/>
              <a:t>JAVA: One function to act on many objects</a:t>
            </a:r>
          </a:p>
          <a:p>
            <a:pPr>
              <a:spcBef>
                <a:spcPts val="1200"/>
              </a:spcBef>
            </a:pPr>
            <a:r>
              <a:rPr lang="en-US" sz="3600" b="1" i="1" u="sng" dirty="0" smtClean="0"/>
              <a:t>Example</a:t>
            </a:r>
            <a:r>
              <a:rPr lang="en-US" sz="3600" b="1" i="1" dirty="0" smtClean="0"/>
              <a:t>: 	</a:t>
            </a:r>
            <a:r>
              <a:rPr lang="en-US" sz="3600" b="1" dirty="0" smtClean="0">
                <a:solidFill>
                  <a:srgbClr val="FF0000"/>
                </a:solidFill>
              </a:rPr>
              <a:t>length()    </a:t>
            </a:r>
            <a:r>
              <a:rPr lang="en-US" sz="3600" b="1" i="1" dirty="0" smtClean="0"/>
              <a:t>method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rgbClr val="FF00FF"/>
                </a:solidFill>
              </a:rPr>
              <a:t>Class #1 object1 </a:t>
            </a:r>
            <a:r>
              <a:rPr lang="en-US" sz="3600" b="1" dirty="0" smtClean="0"/>
              <a:t>= &lt;value&gt;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rgbClr val="00B050"/>
                </a:solidFill>
              </a:rPr>
              <a:t>Class #2 object2 </a:t>
            </a:r>
            <a:r>
              <a:rPr lang="en-US" sz="3600" b="1" dirty="0" smtClean="0"/>
              <a:t>= &lt;value&gt;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/>
              <a:t>	</a:t>
            </a:r>
            <a:r>
              <a:rPr lang="en-US" sz="3600" b="1" dirty="0" err="1" smtClean="0">
                <a:solidFill>
                  <a:srgbClr val="FF00FF"/>
                </a:solidFill>
              </a:rPr>
              <a:t>object</a:t>
            </a:r>
            <a:r>
              <a:rPr lang="en-US" sz="3600" b="1" dirty="0" err="1" smtClean="0">
                <a:solidFill>
                  <a:srgbClr val="FF0000"/>
                </a:solidFill>
              </a:rPr>
              <a:t>.length</a:t>
            </a:r>
            <a:r>
              <a:rPr lang="en-US" sz="3600" b="1" dirty="0" smtClean="0">
                <a:solidFill>
                  <a:srgbClr val="FF0000"/>
                </a:solidFill>
              </a:rPr>
              <a:t>()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/>
              <a:t>	</a:t>
            </a:r>
            <a:r>
              <a:rPr lang="en-US" sz="3600" b="1" dirty="0" err="1" smtClean="0">
                <a:solidFill>
                  <a:srgbClr val="00B050"/>
                </a:solidFill>
              </a:rPr>
              <a:t>object</a:t>
            </a:r>
            <a:r>
              <a:rPr lang="en-US" sz="3600" b="1" dirty="0" err="1" smtClean="0">
                <a:solidFill>
                  <a:srgbClr val="FF0000"/>
                </a:solidFill>
              </a:rPr>
              <a:t>.length</a:t>
            </a:r>
            <a:r>
              <a:rPr lang="en-US" sz="3600" b="1" dirty="0" smtClean="0">
                <a:solidFill>
                  <a:srgbClr val="FF0000"/>
                </a:solidFill>
              </a:rPr>
              <a:t>()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717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New Concept: </a:t>
            </a:r>
            <a:r>
              <a:rPr lang="en-US" b="1" i="1" dirty="0" smtClean="0">
                <a:solidFill>
                  <a:srgbClr val="0000FF"/>
                </a:solidFill>
              </a:rPr>
              <a:t>Collections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686800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smtClean="0"/>
              <a:t>JAVA: Collection is a typed grouping of objects.</a:t>
            </a:r>
          </a:p>
          <a:p>
            <a:pPr>
              <a:spcBef>
                <a:spcPts val="1200"/>
              </a:spcBef>
            </a:pPr>
            <a:r>
              <a:rPr lang="en-US" sz="3600" b="1" i="1" u="sng" dirty="0" smtClean="0"/>
              <a:t>Example</a:t>
            </a:r>
            <a:r>
              <a:rPr lang="en-US" sz="3600" b="1" i="1" dirty="0" smtClean="0"/>
              <a:t>: 	</a:t>
            </a:r>
          </a:p>
          <a:p>
            <a:pPr>
              <a:spcBef>
                <a:spcPts val="1200"/>
              </a:spcBef>
            </a:pPr>
            <a:r>
              <a:rPr lang="en-US" sz="3600" b="1" i="1" dirty="0" smtClean="0">
                <a:solidFill>
                  <a:srgbClr val="FF0000"/>
                </a:solidFill>
              </a:rPr>
              <a:t>Suppose </a:t>
            </a:r>
            <a:r>
              <a:rPr lang="en-US" sz="3600" dirty="0" smtClean="0"/>
              <a:t>we have a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Collection &lt;Type&gt; c</a:t>
            </a:r>
          </a:p>
          <a:p>
            <a:pPr>
              <a:spcBef>
                <a:spcPts val="1200"/>
              </a:spcBef>
            </a:pPr>
            <a:r>
              <a:rPr lang="en-US" sz="3600" dirty="0" smtClean="0"/>
              <a:t>where  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&lt;Type&gt;</a:t>
            </a:r>
            <a:r>
              <a:rPr lang="en-US" sz="3600" dirty="0" smtClean="0"/>
              <a:t>  denotes a </a:t>
            </a:r>
            <a:r>
              <a:rPr lang="en-US" sz="3600" dirty="0" err="1" smtClean="0"/>
              <a:t>datatype</a:t>
            </a:r>
            <a:r>
              <a:rPr lang="en-US" sz="36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sz="3600" b="1" i="1" dirty="0" smtClean="0">
                <a:solidFill>
                  <a:srgbClr val="FF0000"/>
                </a:solidFill>
              </a:rPr>
              <a:t>We write according to this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pattern</a:t>
            </a:r>
            <a:r>
              <a:rPr lang="en-US" sz="3600" b="1" i="1" dirty="0" smtClean="0">
                <a:solidFill>
                  <a:srgbClr val="FF0000"/>
                </a:solidFill>
              </a:rPr>
              <a:t>: 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List &lt;Type&gt; list =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 			</a:t>
            </a: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				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&lt;Type&gt;(c); </a:t>
            </a:r>
            <a:endParaRPr lang="en-US" sz="2800" b="1" i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717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Collections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58000" y="1295400"/>
            <a:ext cx="2133600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i="1" u="sng" dirty="0" smtClean="0"/>
              <a:t>Code </a:t>
            </a:r>
          </a:p>
          <a:p>
            <a:pPr>
              <a:spcBef>
                <a:spcPts val="1200"/>
              </a:spcBef>
            </a:pPr>
            <a:r>
              <a:rPr lang="en-US" sz="3600" b="1" i="1" u="sng" dirty="0" smtClean="0"/>
              <a:t>Example</a:t>
            </a:r>
            <a:r>
              <a:rPr lang="en-US" sz="3600" b="1" i="1" dirty="0" smtClean="0"/>
              <a:t> 	</a:t>
            </a:r>
          </a:p>
          <a:p>
            <a:pPr>
              <a:spcBef>
                <a:spcPts val="1200"/>
              </a:spcBef>
            </a:pPr>
            <a:endParaRPr lang="en-US" sz="3600" b="1" i="1" dirty="0" smtClean="0"/>
          </a:p>
          <a:p>
            <a:pPr>
              <a:spcBef>
                <a:spcPts val="1200"/>
              </a:spcBef>
            </a:pP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25" t="26000" r="29375" b="8836"/>
          <a:stretch>
            <a:fillRect/>
          </a:stretch>
        </p:blipFill>
        <p:spPr bwMode="auto">
          <a:xfrm>
            <a:off x="304800" y="1295400"/>
            <a:ext cx="648755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080000" y="2895600"/>
            <a:ext cx="4038600" cy="1200329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OUTPUT: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Collection Example! </a:t>
            </a:r>
          </a:p>
          <a:p>
            <a:r>
              <a:rPr lang="en-US" dirty="0" smtClean="0">
                <a:solidFill>
                  <a:srgbClr val="FF00FF"/>
                </a:solidFill>
              </a:rPr>
              <a:t>Collection data: Blue White Green Yellow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Collection size: 4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118100" y="2032000"/>
            <a:ext cx="1475317" cy="1206500"/>
          </a:xfrm>
          <a:custGeom>
            <a:avLst/>
            <a:gdLst>
              <a:gd name="connsiteX0" fmla="*/ 0 w 1475317"/>
              <a:gd name="connsiteY0" fmla="*/ 0 h 1206500"/>
              <a:gd name="connsiteX1" fmla="*/ 1282700 w 1475317"/>
              <a:gd name="connsiteY1" fmla="*/ 368300 h 1206500"/>
              <a:gd name="connsiteX2" fmla="*/ 1155700 w 1475317"/>
              <a:gd name="connsiteY2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5317" h="1206500">
                <a:moveTo>
                  <a:pt x="0" y="0"/>
                </a:moveTo>
                <a:cubicBezTo>
                  <a:pt x="545041" y="83608"/>
                  <a:pt x="1090083" y="167217"/>
                  <a:pt x="1282700" y="368300"/>
                </a:cubicBezTo>
                <a:cubicBezTo>
                  <a:pt x="1475317" y="569383"/>
                  <a:pt x="1315508" y="887941"/>
                  <a:pt x="1155700" y="1206500"/>
                </a:cubicBezTo>
              </a:path>
            </a:pathLst>
          </a:cu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0167313" flipV="1">
            <a:off x="6071256" y="4044058"/>
            <a:ext cx="1044994" cy="1755054"/>
          </a:xfrm>
          <a:custGeom>
            <a:avLst/>
            <a:gdLst>
              <a:gd name="connsiteX0" fmla="*/ 0 w 1475317"/>
              <a:gd name="connsiteY0" fmla="*/ 0 h 1206500"/>
              <a:gd name="connsiteX1" fmla="*/ 1282700 w 1475317"/>
              <a:gd name="connsiteY1" fmla="*/ 368300 h 1206500"/>
              <a:gd name="connsiteX2" fmla="*/ 1155700 w 1475317"/>
              <a:gd name="connsiteY2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5317" h="1206500">
                <a:moveTo>
                  <a:pt x="0" y="0"/>
                </a:moveTo>
                <a:cubicBezTo>
                  <a:pt x="545041" y="83608"/>
                  <a:pt x="1090083" y="167217"/>
                  <a:pt x="1282700" y="368300"/>
                </a:cubicBezTo>
                <a:cubicBezTo>
                  <a:pt x="1475317" y="569383"/>
                  <a:pt x="1315508" y="887941"/>
                  <a:pt x="1155700" y="1206500"/>
                </a:cubicBezTo>
              </a:path>
            </a:pathLst>
          </a:cu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67200" y="6477000"/>
            <a:ext cx="48768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Code Example:  http://www.tutorialspoint.com/javaexamples/collection_size.htm</a:t>
            </a:r>
            <a:endParaRPr lang="en-US" sz="1050" dirty="0"/>
          </a:p>
        </p:txBody>
      </p:sp>
      <p:sp>
        <p:nvSpPr>
          <p:cNvPr id="23" name="Freeform 22"/>
          <p:cNvSpPr/>
          <p:nvPr/>
        </p:nvSpPr>
        <p:spPr>
          <a:xfrm flipV="1">
            <a:off x="5638800" y="3733800"/>
            <a:ext cx="1475317" cy="673100"/>
          </a:xfrm>
          <a:custGeom>
            <a:avLst/>
            <a:gdLst>
              <a:gd name="connsiteX0" fmla="*/ 0 w 1475317"/>
              <a:gd name="connsiteY0" fmla="*/ 0 h 1206500"/>
              <a:gd name="connsiteX1" fmla="*/ 1282700 w 1475317"/>
              <a:gd name="connsiteY1" fmla="*/ 368300 h 1206500"/>
              <a:gd name="connsiteX2" fmla="*/ 1155700 w 1475317"/>
              <a:gd name="connsiteY2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5317" h="1206500">
                <a:moveTo>
                  <a:pt x="0" y="0"/>
                </a:moveTo>
                <a:cubicBezTo>
                  <a:pt x="545041" y="83608"/>
                  <a:pt x="1090083" y="167217"/>
                  <a:pt x="1282700" y="368300"/>
                </a:cubicBezTo>
                <a:cubicBezTo>
                  <a:pt x="1475317" y="569383"/>
                  <a:pt x="1315508" y="887941"/>
                  <a:pt x="1155700" y="1206500"/>
                </a:cubicBezTo>
              </a:path>
            </a:pathLst>
          </a:custGeom>
          <a:ln w="25400">
            <a:solidFill>
              <a:srgbClr val="FF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 animBg="1"/>
      <p:bldP spid="20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7510</TotalTime>
  <Words>502</Words>
  <Application>Microsoft Office PowerPoint</Application>
  <PresentationFormat>On-screen Show (4:3)</PresentationFormat>
  <Paragraphs>142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COP2800 – Computer Programming Using JAVA</vt:lpstr>
      <vt:lpstr>COP2800 – Programming in JAVA</vt:lpstr>
      <vt:lpstr>Review: Java Program Structure</vt:lpstr>
      <vt:lpstr>Review: Java Package Structure</vt:lpstr>
      <vt:lpstr>Review: Inheritance</vt:lpstr>
      <vt:lpstr>Review: Polymorphism</vt:lpstr>
      <vt:lpstr>Polymorphism (cont’d)</vt:lpstr>
      <vt:lpstr>New Concept: Collections</vt:lpstr>
      <vt:lpstr>Collections (cont’d)</vt:lpstr>
      <vt:lpstr>New Concept: Lists</vt:lpstr>
      <vt:lpstr>Example: Array List</vt:lpstr>
      <vt:lpstr>Example: Array List (cont’d)</vt:lpstr>
      <vt:lpstr>Review: Linked List</vt:lpstr>
      <vt:lpstr>Example: Linked List</vt:lpstr>
      <vt:lpstr>Example: Linked List (cont’d)</vt:lpstr>
      <vt:lpstr>How We will Use Lists</vt:lpstr>
      <vt:lpstr>        Looking Ahead …  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COP2800 – Computer Programming Using JAVA</dc:title>
  <dc:creator>Authorized User</dc:creator>
  <cp:lastModifiedBy>Mark</cp:lastModifiedBy>
  <cp:revision>694</cp:revision>
  <dcterms:created xsi:type="dcterms:W3CDTF">2013-01-03T06:52:59Z</dcterms:created>
  <dcterms:modified xsi:type="dcterms:W3CDTF">2013-03-13T17:55:29Z</dcterms:modified>
</cp:coreProperties>
</file>