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4" r:id="rId5"/>
    <p:sldId id="310" r:id="rId6"/>
    <p:sldId id="320" r:id="rId7"/>
    <p:sldId id="321" r:id="rId8"/>
    <p:sldId id="311" r:id="rId9"/>
    <p:sldId id="322" r:id="rId10"/>
    <p:sldId id="323" r:id="rId11"/>
    <p:sldId id="325" r:id="rId12"/>
    <p:sldId id="324" r:id="rId13"/>
    <p:sldId id="326" r:id="rId14"/>
    <p:sldId id="327" r:id="rId15"/>
    <p:sldId id="32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FF"/>
    <a:srgbClr val="FFFF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362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Lecture </a:t>
            </a:r>
            <a:r>
              <a:rPr lang="en-US" b="1" i="1" dirty="0" smtClean="0">
                <a:solidFill>
                  <a:schemeClr val="tx1"/>
                </a:solidFill>
              </a:rPr>
              <a:t>22 </a:t>
            </a:r>
            <a:r>
              <a:rPr lang="en-US" b="1" i="1" dirty="0" smtClean="0">
                <a:solidFill>
                  <a:schemeClr val="tx1"/>
                </a:solidFill>
              </a:rPr>
              <a:t>– </a:t>
            </a:r>
            <a:r>
              <a:rPr lang="en-US" b="1" i="1" dirty="0" smtClean="0">
                <a:solidFill>
                  <a:schemeClr val="tx1"/>
                </a:solidFill>
              </a:rPr>
              <a:t>Java Collections, Sets, and Lists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62000" y="3886200"/>
            <a:ext cx="8001000" cy="1524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Polymorphism in programming:</a:t>
            </a:r>
          </a:p>
          <a:p>
            <a:endParaRPr lang="en-US" sz="1000" b="1" i="1" dirty="0" smtClean="0"/>
          </a:p>
          <a:p>
            <a:r>
              <a:rPr lang="en-US" sz="3600" b="1" i="1" u="sng" dirty="0" smtClean="0"/>
              <a:t>Strategies</a:t>
            </a:r>
            <a:r>
              <a:rPr lang="en-US" sz="3600" b="1" i="1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1 – Write many functions to do many 			things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2 – Write one </a:t>
            </a:r>
            <a:r>
              <a:rPr lang="en-US" sz="3600" b="1" i="1" dirty="0" smtClean="0"/>
              <a:t>polymorphic </a:t>
            </a:r>
            <a:r>
              <a:rPr lang="en-US" sz="3600" b="1" dirty="0" smtClean="0"/>
              <a:t>function to  		do many things</a:t>
            </a:r>
            <a:endParaRPr lang="en-US" sz="3600" b="1" i="1" dirty="0" smtClean="0"/>
          </a:p>
          <a:p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5029200"/>
            <a:ext cx="16002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OBJECT-ORIENTED DESIGN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Write one function to do many 			things </a:t>
            </a:r>
            <a:r>
              <a:rPr lang="en-US" sz="3600" dirty="0" smtClean="0"/>
              <a:t>(cont’d)</a:t>
            </a:r>
            <a:endParaRPr lang="en-US" sz="3600" b="1" dirty="0" smtClean="0"/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: 	</a:t>
            </a:r>
            <a:r>
              <a:rPr lang="en-US" sz="3600" b="1" dirty="0" smtClean="0">
                <a:solidFill>
                  <a:srgbClr val="FF0000"/>
                </a:solidFill>
              </a:rPr>
              <a:t>length()    </a:t>
            </a:r>
            <a:r>
              <a:rPr lang="en-US" sz="3600" b="1" i="1" dirty="0" smtClean="0"/>
              <a:t>method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FF00FF"/>
                </a:solidFill>
              </a:rPr>
              <a:t>Class #1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… </a:t>
            </a:r>
            <a:r>
              <a:rPr lang="en-US" sz="3600" b="1" dirty="0" smtClean="0">
                <a:solidFill>
                  <a:srgbClr val="FF00FF"/>
                </a:solidFill>
              </a:rPr>
              <a:t>length</a:t>
            </a:r>
            <a:r>
              <a:rPr lang="en-US" sz="3600" b="1" dirty="0" smtClean="0"/>
              <a:t> method specification…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B050"/>
                </a:solidFill>
              </a:rPr>
              <a:t>Class #2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… </a:t>
            </a:r>
            <a:r>
              <a:rPr lang="en-US" sz="3600" b="1" dirty="0" smtClean="0">
                <a:solidFill>
                  <a:srgbClr val="00B050"/>
                </a:solidFill>
              </a:rPr>
              <a:t>length</a:t>
            </a:r>
            <a:r>
              <a:rPr lang="en-US" sz="3600" b="1" dirty="0" smtClean="0"/>
              <a:t> method specification…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JAVA: One function to act on many objects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: 	</a:t>
            </a:r>
            <a:r>
              <a:rPr lang="en-US" sz="3600" b="1" dirty="0" smtClean="0">
                <a:solidFill>
                  <a:srgbClr val="FF0000"/>
                </a:solidFill>
              </a:rPr>
              <a:t>length()    </a:t>
            </a:r>
            <a:r>
              <a:rPr lang="en-US" sz="3600" b="1" i="1" dirty="0" smtClean="0"/>
              <a:t>method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FF00FF"/>
                </a:solidFill>
              </a:rPr>
              <a:t>Class #1 object1 </a:t>
            </a:r>
            <a:r>
              <a:rPr lang="en-US" sz="3600" b="1" dirty="0" smtClean="0"/>
              <a:t>= &lt;value&gt;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B050"/>
                </a:solidFill>
              </a:rPr>
              <a:t>Class #2 object2 </a:t>
            </a:r>
            <a:r>
              <a:rPr lang="en-US" sz="3600" b="1" dirty="0" smtClean="0"/>
              <a:t>= &lt;value&gt;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</a:t>
            </a:r>
            <a:r>
              <a:rPr lang="en-US" sz="3600" b="1" dirty="0" err="1" smtClean="0">
                <a:solidFill>
                  <a:srgbClr val="FF00FF"/>
                </a:solidFill>
              </a:rPr>
              <a:t>object</a:t>
            </a:r>
            <a:r>
              <a:rPr lang="en-US" sz="3600" b="1" dirty="0" err="1" smtClean="0">
                <a:solidFill>
                  <a:srgbClr val="FF0000"/>
                </a:solidFill>
              </a:rPr>
              <a:t>.length</a:t>
            </a:r>
            <a:r>
              <a:rPr lang="en-US" sz="3600" b="1" dirty="0" smtClean="0">
                <a:solidFill>
                  <a:srgbClr val="FF0000"/>
                </a:solidFill>
              </a:rPr>
              <a:t>()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</a:t>
            </a:r>
            <a:r>
              <a:rPr lang="en-US" sz="3600" b="1" dirty="0" err="1" smtClean="0">
                <a:solidFill>
                  <a:srgbClr val="00B050"/>
                </a:solidFill>
              </a:rPr>
              <a:t>object</a:t>
            </a:r>
            <a:r>
              <a:rPr lang="en-US" sz="3600" b="1" dirty="0" err="1" smtClean="0">
                <a:solidFill>
                  <a:srgbClr val="FF0000"/>
                </a:solidFill>
              </a:rPr>
              <a:t>.length</a:t>
            </a:r>
            <a:r>
              <a:rPr lang="en-US" sz="3600" b="1" dirty="0" smtClean="0">
                <a:solidFill>
                  <a:srgbClr val="FF0000"/>
                </a:solidFill>
              </a:rPr>
              <a:t>()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 Concept: </a:t>
            </a:r>
            <a:r>
              <a:rPr lang="en-US" b="1" i="1" dirty="0" smtClean="0">
                <a:solidFill>
                  <a:srgbClr val="0000FF"/>
                </a:solidFill>
              </a:rPr>
              <a:t>Collections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JAVA: </a:t>
            </a:r>
            <a:r>
              <a:rPr lang="en-US" sz="3600" b="1" dirty="0" smtClean="0"/>
              <a:t>Collection is a typed grouping of objects.</a:t>
            </a:r>
            <a:endParaRPr lang="en-US" sz="3600" b="1" dirty="0" smtClean="0"/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: 	</a:t>
            </a:r>
            <a:endParaRPr lang="en-US" sz="3600" b="1" i="1" dirty="0" smtClean="0"/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Suppose </a:t>
            </a:r>
            <a:r>
              <a:rPr lang="en-US" sz="3600" dirty="0" smtClean="0"/>
              <a:t>we have a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Collection &lt;Type&gt; c</a:t>
            </a:r>
          </a:p>
          <a:p>
            <a:pPr>
              <a:spcBef>
                <a:spcPts val="1200"/>
              </a:spcBef>
            </a:pPr>
            <a:r>
              <a:rPr lang="en-US" sz="3600" dirty="0" smtClean="0"/>
              <a:t>where </a:t>
            </a:r>
            <a:r>
              <a:rPr lang="en-US" sz="3600" dirty="0" smtClean="0"/>
              <a:t> 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3600" dirty="0" smtClean="0"/>
              <a:t> </a:t>
            </a:r>
            <a:r>
              <a:rPr lang="en-US" sz="3600" dirty="0" smtClean="0"/>
              <a:t> denotes a </a:t>
            </a:r>
            <a:r>
              <a:rPr lang="en-US" sz="3600" dirty="0" err="1" smtClean="0"/>
              <a:t>datatype</a:t>
            </a:r>
            <a:r>
              <a:rPr lang="en-US" sz="36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We write according to this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pattern</a:t>
            </a:r>
            <a:r>
              <a:rPr lang="en-US" sz="3600" b="1" i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List &lt;Type&gt;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list =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			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&lt;Type&gt;(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c); </a:t>
            </a:r>
            <a:endParaRPr lang="en-US" sz="2800" b="1" i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Collections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0" y="1295400"/>
            <a:ext cx="2133600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i="1" u="sng" dirty="0" smtClean="0"/>
              <a:t>Code 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 </a:t>
            </a:r>
            <a:r>
              <a:rPr lang="en-US" sz="3600" b="1" i="1" dirty="0" smtClean="0"/>
              <a:t>	</a:t>
            </a:r>
            <a:endParaRPr lang="en-US" sz="3600" b="1" i="1" dirty="0" smtClean="0"/>
          </a:p>
          <a:p>
            <a:pPr>
              <a:spcBef>
                <a:spcPts val="1200"/>
              </a:spcBef>
            </a:pPr>
            <a:endParaRPr lang="en-US" sz="3600" b="1" i="1" dirty="0" smtClean="0"/>
          </a:p>
          <a:p>
            <a:pPr>
              <a:spcBef>
                <a:spcPts val="1200"/>
              </a:spcBef>
            </a:pP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26000" r="29375" b="8836"/>
          <a:stretch>
            <a:fillRect/>
          </a:stretch>
        </p:blipFill>
        <p:spPr bwMode="auto">
          <a:xfrm>
            <a:off x="304800" y="1295400"/>
            <a:ext cx="64875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80000" y="2895600"/>
            <a:ext cx="4038600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Collection </a:t>
            </a:r>
            <a:r>
              <a:rPr lang="en-US" dirty="0" smtClean="0">
                <a:solidFill>
                  <a:srgbClr val="0000FF"/>
                </a:solidFill>
              </a:rPr>
              <a:t>Example!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Collection </a:t>
            </a:r>
            <a:r>
              <a:rPr lang="en-US" dirty="0" smtClean="0">
                <a:solidFill>
                  <a:srgbClr val="FF00FF"/>
                </a:solidFill>
              </a:rPr>
              <a:t>data: Blue White Green Yellow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Collection </a:t>
            </a:r>
            <a:r>
              <a:rPr lang="en-US" dirty="0" smtClean="0">
                <a:solidFill>
                  <a:srgbClr val="00B050"/>
                </a:solidFill>
              </a:rPr>
              <a:t>size: 4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118100" y="2032000"/>
            <a:ext cx="1475317" cy="1206500"/>
          </a:xfrm>
          <a:custGeom>
            <a:avLst/>
            <a:gdLst>
              <a:gd name="connsiteX0" fmla="*/ 0 w 1475317"/>
              <a:gd name="connsiteY0" fmla="*/ 0 h 1206500"/>
              <a:gd name="connsiteX1" fmla="*/ 1282700 w 1475317"/>
              <a:gd name="connsiteY1" fmla="*/ 368300 h 1206500"/>
              <a:gd name="connsiteX2" fmla="*/ 1155700 w 1475317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5317" h="1206500">
                <a:moveTo>
                  <a:pt x="0" y="0"/>
                </a:moveTo>
                <a:cubicBezTo>
                  <a:pt x="545041" y="83608"/>
                  <a:pt x="1090083" y="167217"/>
                  <a:pt x="1282700" y="368300"/>
                </a:cubicBezTo>
                <a:cubicBezTo>
                  <a:pt x="1475317" y="569383"/>
                  <a:pt x="1315508" y="887941"/>
                  <a:pt x="1155700" y="1206500"/>
                </a:cubicBezTo>
              </a:path>
            </a:pathLst>
          </a:cu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167313" flipV="1">
            <a:off x="6071256" y="4044058"/>
            <a:ext cx="1044994" cy="1755054"/>
          </a:xfrm>
          <a:custGeom>
            <a:avLst/>
            <a:gdLst>
              <a:gd name="connsiteX0" fmla="*/ 0 w 1475317"/>
              <a:gd name="connsiteY0" fmla="*/ 0 h 1206500"/>
              <a:gd name="connsiteX1" fmla="*/ 1282700 w 1475317"/>
              <a:gd name="connsiteY1" fmla="*/ 368300 h 1206500"/>
              <a:gd name="connsiteX2" fmla="*/ 1155700 w 1475317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5317" h="1206500">
                <a:moveTo>
                  <a:pt x="0" y="0"/>
                </a:moveTo>
                <a:cubicBezTo>
                  <a:pt x="545041" y="83608"/>
                  <a:pt x="1090083" y="167217"/>
                  <a:pt x="1282700" y="368300"/>
                </a:cubicBezTo>
                <a:cubicBezTo>
                  <a:pt x="1475317" y="569383"/>
                  <a:pt x="1315508" y="887941"/>
                  <a:pt x="1155700" y="1206500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67200" y="6477000"/>
            <a:ext cx="48768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Code Example:  http</a:t>
            </a:r>
            <a:r>
              <a:rPr lang="en-US" sz="1050" dirty="0" smtClean="0"/>
              <a:t>://www.tutorialspoint.com/javaexamples/collection_size.htm</a:t>
            </a:r>
            <a:endParaRPr lang="en-US" sz="1050" dirty="0"/>
          </a:p>
        </p:txBody>
      </p:sp>
      <p:sp>
        <p:nvSpPr>
          <p:cNvPr id="23" name="Freeform 22"/>
          <p:cNvSpPr/>
          <p:nvPr/>
        </p:nvSpPr>
        <p:spPr>
          <a:xfrm flipV="1">
            <a:off x="5638800" y="3733800"/>
            <a:ext cx="1475317" cy="673100"/>
          </a:xfrm>
          <a:custGeom>
            <a:avLst/>
            <a:gdLst>
              <a:gd name="connsiteX0" fmla="*/ 0 w 1475317"/>
              <a:gd name="connsiteY0" fmla="*/ 0 h 1206500"/>
              <a:gd name="connsiteX1" fmla="*/ 1282700 w 1475317"/>
              <a:gd name="connsiteY1" fmla="*/ 368300 h 1206500"/>
              <a:gd name="connsiteX2" fmla="*/ 1155700 w 1475317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5317" h="1206500">
                <a:moveTo>
                  <a:pt x="0" y="0"/>
                </a:moveTo>
                <a:cubicBezTo>
                  <a:pt x="545041" y="83608"/>
                  <a:pt x="1090083" y="167217"/>
                  <a:pt x="1282700" y="368300"/>
                </a:cubicBezTo>
                <a:cubicBezTo>
                  <a:pt x="1475317" y="569383"/>
                  <a:pt x="1315508" y="887941"/>
                  <a:pt x="1155700" y="1206500"/>
                </a:cubicBezTo>
              </a:path>
            </a:pathLst>
          </a:cu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We will Use Collections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295400"/>
            <a:ext cx="8686800" cy="6586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i="1" u="sng" dirty="0" smtClean="0">
                <a:solidFill>
                  <a:srgbClr val="FF0000"/>
                </a:solidFill>
              </a:rPr>
              <a:t>Assignment 4: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Add “Intelligence” to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TicTacToe</a:t>
            </a:r>
            <a:r>
              <a:rPr lang="en-US" sz="3600" b="1" i="1" dirty="0" smtClean="0">
                <a:solidFill>
                  <a:srgbClr val="FF0000"/>
                </a:solidFill>
              </a:rPr>
              <a:t> Game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Defensive Move(s):   </a:t>
            </a:r>
            <a:r>
              <a:rPr lang="en-US" sz="3200" dirty="0" smtClean="0"/>
              <a:t>Block Opponent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 </a:t>
            </a:r>
            <a:r>
              <a:rPr lang="en-US" sz="2800" dirty="0" smtClean="0"/>
              <a:t>Insert Your Symbol (X,O) into a Row/Col that </a:t>
            </a:r>
          </a:p>
          <a:p>
            <a:pPr lvl="3"/>
            <a:r>
              <a:rPr lang="en-US" sz="2800" dirty="0" smtClean="0"/>
              <a:t>has been marked with an opponent’s symbol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Keep a History List of Moves (Knowledge Base)</a:t>
            </a:r>
            <a:endParaRPr lang="en-US" sz="3200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Offensive Move(s):  </a:t>
            </a: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dirty="0" smtClean="0"/>
              <a:t>Complete Row/Col/</a:t>
            </a:r>
            <a:r>
              <a:rPr lang="en-US" sz="3200" dirty="0" err="1" smtClean="0"/>
              <a:t>Diag</a:t>
            </a:r>
            <a:endParaRPr lang="en-US" sz="3200" dirty="0" smtClean="0"/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</a:t>
            </a:r>
            <a:r>
              <a:rPr lang="en-US" sz="3200" b="1" i="1" dirty="0" smtClean="0"/>
              <a:t> </a:t>
            </a:r>
            <a:r>
              <a:rPr lang="en-US" sz="2800" b="1" i="1" dirty="0" smtClean="0"/>
              <a:t>Your opponent misses an opportunity to block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b="1" i="1" dirty="0" smtClean="0"/>
              <a:t> </a:t>
            </a:r>
            <a:r>
              <a:rPr lang="en-US" sz="2800" b="1" i="1" dirty="0" smtClean="0"/>
              <a:t> You can add more of your symbols to R/C/</a:t>
            </a:r>
            <a:r>
              <a:rPr lang="en-US" sz="2800" b="1" i="1" dirty="0" err="1" smtClean="0"/>
              <a:t>Diag</a:t>
            </a:r>
            <a:endParaRPr lang="en-US" sz="3200" b="1" i="1" dirty="0" smtClean="0"/>
          </a:p>
          <a:p>
            <a:pPr>
              <a:spcBef>
                <a:spcPts val="1200"/>
              </a:spcBef>
            </a:pPr>
            <a:endParaRPr lang="en-US" sz="3600" b="1" i="1" dirty="0" smtClean="0"/>
          </a:p>
          <a:p>
            <a:pPr>
              <a:spcBef>
                <a:spcPts val="1200"/>
              </a:spcBef>
            </a:pP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Week: </a:t>
            </a:r>
            <a:r>
              <a:rPr lang="en-US" b="1" dirty="0" smtClean="0"/>
              <a:t>Sets, Collections, Lists…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610600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Wednesday 13 Mar </a:t>
            </a:r>
            <a:r>
              <a:rPr lang="en-US" sz="3200" b="1" dirty="0" smtClean="0">
                <a:solidFill>
                  <a:srgbClr val="0000FF"/>
                </a:solidFill>
              </a:rPr>
              <a:t>2013: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Lists and Queues </a:t>
            </a:r>
            <a:r>
              <a:rPr lang="en-US" sz="3200" b="1" dirty="0" smtClean="0">
                <a:solidFill>
                  <a:srgbClr val="FF0000"/>
                </a:solidFill>
              </a:rPr>
              <a:t>in JAVA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Coding Examples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Friday </a:t>
            </a:r>
            <a:r>
              <a:rPr lang="en-US" sz="3200" b="1" dirty="0" smtClean="0">
                <a:solidFill>
                  <a:srgbClr val="0000FF"/>
                </a:solidFill>
              </a:rPr>
              <a:t>15 </a:t>
            </a:r>
            <a:r>
              <a:rPr lang="en-US" sz="3200" b="1" dirty="0" smtClean="0">
                <a:solidFill>
                  <a:srgbClr val="0000FF"/>
                </a:solidFill>
              </a:rPr>
              <a:t>Mar 2013:  </a:t>
            </a:r>
            <a:endParaRPr lang="en-US" sz="32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How to do Assignment </a:t>
            </a:r>
            <a:r>
              <a:rPr lang="en-US" sz="3200" b="1" dirty="0" smtClean="0">
                <a:solidFill>
                  <a:srgbClr val="FF0000"/>
                </a:solidFill>
              </a:rPr>
              <a:t>#4, </a:t>
            </a:r>
            <a:r>
              <a:rPr lang="en-US" sz="3200" b="1" dirty="0" smtClean="0">
                <a:solidFill>
                  <a:srgbClr val="FF0000"/>
                </a:solidFill>
              </a:rPr>
              <a:t>Part </a:t>
            </a:r>
            <a:r>
              <a:rPr lang="en-US" sz="3200" b="1" dirty="0" smtClean="0">
                <a:solidFill>
                  <a:srgbClr val="FF0000"/>
                </a:solidFill>
              </a:rPr>
              <a:t>II   </a:t>
            </a:r>
            <a:r>
              <a:rPr lang="en-US" sz="3200" b="1" dirty="0" smtClean="0">
                <a:solidFill>
                  <a:srgbClr val="FF0000"/>
                </a:solidFill>
              </a:rPr>
              <a:t>(LAPTOPS)</a:t>
            </a:r>
          </a:p>
        </p:txBody>
      </p:sp>
    </p:spTree>
    <p:extLst>
      <p:ext uri="{BB962C8B-B14F-4D97-AF65-F5344CB8AC3E}">
        <p14:creationId xmlns="" xmlns:p14="http://schemas.microsoft.com/office/powerpoint/2010/main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Review of Inheritance and Polymorphism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Collections, Sets, Lists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How Collections can Generalize Data Structures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Specialization into Sets and Lists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Review: Java Program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ebbasedprogramming.com/JAVA-Developers-Guide/f4-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304800" y="1371600"/>
            <a:ext cx="617074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57" y="133526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HIGH-LEVEL 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314033"/>
            <a:ext cx="2286000" cy="280076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JAVA Units: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Packages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Classes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(Instances)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Methods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Instructions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Variables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</a:t>
            </a:r>
            <a:r>
              <a:rPr lang="en-US" sz="1050" dirty="0" smtClean="0"/>
              <a:t>:  http</a:t>
            </a:r>
            <a:r>
              <a:rPr lang="en-US" sz="1050" dirty="0"/>
              <a:t>://www.webbasedprogramming.com/JAVA-Developers-Guide/ch4.htm</a:t>
            </a:r>
          </a:p>
        </p:txBody>
      </p:sp>
    </p:spTree>
    <p:extLst>
      <p:ext uri="{BB962C8B-B14F-4D97-AF65-F5344CB8AC3E}">
        <p14:creationId xmlns="" xmlns:p14="http://schemas.microsoft.com/office/powerpoint/2010/main" val="2506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Review: Java </a:t>
            </a:r>
            <a:r>
              <a:rPr lang="en-US" b="1" dirty="0" smtClean="0">
                <a:solidFill>
                  <a:srgbClr val="0000FF"/>
                </a:solidFill>
              </a:rPr>
              <a:t>Package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8546846" cy="502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</p:spTree>
    <p:extLst>
      <p:ext uri="{BB962C8B-B14F-4D97-AF65-F5344CB8AC3E}">
        <p14:creationId xmlns="" xmlns:p14="http://schemas.microsoft.com/office/powerpoint/2010/main" val="39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</a:p>
          <a:p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greeting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"Hello world!"; </a:t>
            </a:r>
            <a:endParaRPr lang="en-US" sz="3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Classes and Objects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407888"/>
            <a:ext cx="3886200" cy="1182912"/>
            <a:chOff x="2057400" y="1407888"/>
            <a:chExt cx="3886200" cy="118291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057400" y="1828800"/>
              <a:ext cx="838200" cy="762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95600" y="1407888"/>
              <a:ext cx="3048000" cy="46166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CLASS NAME: String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2017488"/>
            <a:ext cx="3810000" cy="573312"/>
            <a:chOff x="3276600" y="2017488"/>
            <a:chExt cx="3810000" cy="57331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276600" y="2438400"/>
              <a:ext cx="152400" cy="152400"/>
            </a:xfrm>
            <a:prstGeom prst="straightConnector1">
              <a:avLst/>
            </a:prstGeom>
            <a:ln w="25400">
              <a:solidFill>
                <a:srgbClr val="FF00FF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29000" y="2017488"/>
              <a:ext cx="3657600" cy="46166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VARIABLE NAME:  greeting</a:t>
              </a:r>
              <a:endParaRPr lang="en-US" sz="2400" b="1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8200" y="5181600"/>
            <a:ext cx="2590800" cy="762000"/>
            <a:chOff x="1219200" y="4800600"/>
            <a:chExt cx="2590800" cy="762000"/>
          </a:xfrm>
        </p:grpSpPr>
        <p:sp>
          <p:nvSpPr>
            <p:cNvPr id="33" name="Rounded Rectangle 32"/>
            <p:cNvSpPr/>
            <p:nvPr/>
          </p:nvSpPr>
          <p:spPr>
            <a:xfrm>
              <a:off x="1219200" y="4800600"/>
              <a:ext cx="21336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1600" y="48768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OBJECT #1</a:t>
              </a:r>
              <a:endParaRPr lang="en-US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52800" y="5181600"/>
            <a:ext cx="2590800" cy="762000"/>
            <a:chOff x="1219200" y="4800600"/>
            <a:chExt cx="2590800" cy="762000"/>
          </a:xfrm>
        </p:grpSpPr>
        <p:sp>
          <p:nvSpPr>
            <p:cNvPr id="37" name="Rounded Rectangle 36"/>
            <p:cNvSpPr/>
            <p:nvPr/>
          </p:nvSpPr>
          <p:spPr>
            <a:xfrm>
              <a:off x="1219200" y="4800600"/>
              <a:ext cx="21336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1600" y="48768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OBJECT #2</a:t>
              </a:r>
              <a:endParaRPr lang="en-US" sz="28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24600" y="5181600"/>
            <a:ext cx="2590800" cy="762000"/>
            <a:chOff x="1219200" y="4800600"/>
            <a:chExt cx="2590800" cy="762000"/>
          </a:xfrm>
        </p:grpSpPr>
        <p:sp>
          <p:nvSpPr>
            <p:cNvPr id="40" name="Rounded Rectangle 39"/>
            <p:cNvSpPr/>
            <p:nvPr/>
          </p:nvSpPr>
          <p:spPr>
            <a:xfrm>
              <a:off x="1219200" y="4800600"/>
              <a:ext cx="21336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1600" y="48768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OBJECT #</a:t>
              </a:r>
              <a:r>
                <a:rPr lang="en-US" sz="2800" b="1" i="1" dirty="0" smtClean="0"/>
                <a:t>n</a:t>
              </a:r>
              <a:endParaRPr lang="en-US" sz="28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85972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cxnSp>
        <p:nvCxnSpPr>
          <p:cNvPr id="44" name="Straight Arrow Connector 43"/>
          <p:cNvCxnSpPr>
            <a:endCxn id="33" idx="0"/>
          </p:cNvCxnSpPr>
          <p:nvPr/>
        </p:nvCxnSpPr>
        <p:spPr>
          <a:xfrm flipH="1">
            <a:off x="1905000" y="4267200"/>
            <a:ext cx="1447800" cy="9144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12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Instance-of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29" idx="1"/>
          </p:cNvCxnSpPr>
          <p:nvPr/>
        </p:nvCxnSpPr>
        <p:spPr>
          <a:xfrm>
            <a:off x="4343400" y="4418464"/>
            <a:ext cx="76200" cy="76313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7800" y="4191000"/>
            <a:ext cx="2057400" cy="9906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Instance-of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95600" y="3352800"/>
            <a:ext cx="2895600" cy="1324428"/>
            <a:chOff x="2286000" y="3657600"/>
            <a:chExt cx="2895600" cy="1324428"/>
          </a:xfrm>
        </p:grpSpPr>
        <p:sp>
          <p:nvSpPr>
            <p:cNvPr id="29" name="Cloud Callout 28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7000" y="38862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CLASS DESCRIPTION</a:t>
              </a:r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751944" y="46598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Instance-of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</a:p>
          <a:p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Golfer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endParaRPr lang="en-US" sz="3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Inheritance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2057400" y="1407888"/>
            <a:ext cx="3886200" cy="1182912"/>
            <a:chOff x="2057400" y="1407888"/>
            <a:chExt cx="3886200" cy="118291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057400" y="1828800"/>
              <a:ext cx="8382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90800" y="1407888"/>
              <a:ext cx="3352800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SUBCLASS NAME: Golfer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5029200" y="1981200"/>
            <a:ext cx="3886200" cy="573311"/>
            <a:chOff x="3276600" y="2017489"/>
            <a:chExt cx="3810000" cy="573311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276600" y="2438400"/>
              <a:ext cx="152400" cy="152400"/>
            </a:xfrm>
            <a:prstGeom prst="straightConnector1">
              <a:avLst/>
            </a:prstGeom>
            <a:ln w="25400">
              <a:solidFill>
                <a:srgbClr val="FF00FF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29000" y="2017489"/>
              <a:ext cx="3657600" cy="46166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SUPERCLASS NAME:  Person</a:t>
              </a:r>
              <a:endParaRPr lang="en-US" sz="2400" b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85972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905000" y="4267200"/>
            <a:ext cx="1447800" cy="914400"/>
          </a:xfrm>
          <a:prstGeom prst="straightConnector1">
            <a:avLst/>
          </a:prstGeom>
          <a:ln w="3810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12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extends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29" idx="1"/>
          </p:cNvCxnSpPr>
          <p:nvPr/>
        </p:nvCxnSpPr>
        <p:spPr>
          <a:xfrm>
            <a:off x="4343400" y="4418464"/>
            <a:ext cx="76200" cy="763136"/>
          </a:xfrm>
          <a:prstGeom prst="straightConnector1">
            <a:avLst/>
          </a:prstGeom>
          <a:ln w="3810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7800" y="4191000"/>
            <a:ext cx="2057400" cy="990600"/>
          </a:xfrm>
          <a:prstGeom prst="straightConnector1">
            <a:avLst/>
          </a:prstGeom>
          <a:ln w="3810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extends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31"/>
          <p:cNvGrpSpPr/>
          <p:nvPr/>
        </p:nvGrpSpPr>
        <p:grpSpPr>
          <a:xfrm>
            <a:off x="2895600" y="3352800"/>
            <a:ext cx="2895600" cy="1324428"/>
            <a:chOff x="2286000" y="3657600"/>
            <a:chExt cx="2895600" cy="1324428"/>
          </a:xfrm>
        </p:grpSpPr>
        <p:sp>
          <p:nvSpPr>
            <p:cNvPr id="29" name="Cloud Callout 28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SUPERCLASS DESCRIPTION</a:t>
              </a:r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751944" y="46598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extends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8" name="Group 31"/>
          <p:cNvGrpSpPr/>
          <p:nvPr/>
        </p:nvGrpSpPr>
        <p:grpSpPr>
          <a:xfrm>
            <a:off x="838200" y="5105400"/>
            <a:ext cx="2286000" cy="1324428"/>
            <a:chOff x="2286000" y="3657600"/>
            <a:chExt cx="2895600" cy="1324428"/>
          </a:xfrm>
        </p:grpSpPr>
        <p:sp>
          <p:nvSpPr>
            <p:cNvPr id="51" name="Cloud Callout 50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SUBCLASS #1 DESCRIPTION</a:t>
              </a:r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31"/>
          <p:cNvGrpSpPr/>
          <p:nvPr/>
        </p:nvGrpSpPr>
        <p:grpSpPr>
          <a:xfrm>
            <a:off x="3276600" y="5105400"/>
            <a:ext cx="2286000" cy="1324428"/>
            <a:chOff x="2286000" y="3657600"/>
            <a:chExt cx="2895600" cy="1324428"/>
          </a:xfrm>
        </p:grpSpPr>
        <p:sp>
          <p:nvSpPr>
            <p:cNvPr id="55" name="Cloud Callout 54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SUBCLASS #2 DESCRIPTION</a:t>
              </a:r>
              <a:endParaRPr lang="en-US" b="1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31"/>
          <p:cNvGrpSpPr/>
          <p:nvPr/>
        </p:nvGrpSpPr>
        <p:grpSpPr>
          <a:xfrm>
            <a:off x="6324600" y="5105400"/>
            <a:ext cx="2286000" cy="1324428"/>
            <a:chOff x="2286000" y="3657600"/>
            <a:chExt cx="2895600" cy="1324428"/>
          </a:xfrm>
        </p:grpSpPr>
        <p:sp>
          <p:nvSpPr>
            <p:cNvPr id="59" name="Cloud Callout 58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SUBCLASS #</a:t>
              </a:r>
              <a:r>
                <a:rPr lang="en-US" b="1" i="1" dirty="0" smtClean="0"/>
                <a:t>n</a:t>
              </a:r>
              <a:r>
                <a:rPr lang="en-US" b="1" dirty="0" smtClean="0"/>
                <a:t> DESCRIPTION</a:t>
              </a:r>
              <a:endParaRPr lang="en-US" b="1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Inheritance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838200" y="1828800"/>
            <a:ext cx="7772400" cy="3077028"/>
            <a:chOff x="838200" y="3352800"/>
            <a:chExt cx="7772400" cy="3077028"/>
          </a:xfrm>
        </p:grpSpPr>
        <p:sp>
          <p:nvSpPr>
            <p:cNvPr id="42" name="TextBox 41"/>
            <p:cNvSpPr txBox="1"/>
            <p:nvPr/>
          </p:nvSpPr>
          <p:spPr>
            <a:xfrm>
              <a:off x="5685972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905000" y="4267200"/>
              <a:ext cx="1447800" cy="914400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981200" y="449580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   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29" idx="1"/>
            </p:cNvCxnSpPr>
            <p:nvPr/>
          </p:nvCxnSpPr>
          <p:spPr>
            <a:xfrm>
              <a:off x="4343400" y="4418464"/>
              <a:ext cx="76200" cy="763136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257800" y="4191000"/>
              <a:ext cx="2057400" cy="990600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562600" y="449580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  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2895600" y="3352800"/>
              <a:ext cx="2895600" cy="1324428"/>
              <a:chOff x="2286000" y="3657600"/>
              <a:chExt cx="2895600" cy="1324428"/>
            </a:xfrm>
          </p:grpSpPr>
          <p:sp>
            <p:nvSpPr>
              <p:cNvPr id="29" name="Cloud Callout 28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67000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SUPERCLASS </a:t>
                </a:r>
                <a:r>
                  <a:rPr lang="en-US" b="1" dirty="0" smtClean="0">
                    <a:solidFill>
                      <a:srgbClr val="FF00FF"/>
                    </a:solidFill>
                  </a:rPr>
                  <a:t>PERSON</a:t>
                </a:r>
                <a:endParaRPr lang="en-US" b="1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51944" y="4659868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" name="Group 31"/>
            <p:cNvGrpSpPr/>
            <p:nvPr/>
          </p:nvGrpSpPr>
          <p:grpSpPr>
            <a:xfrm>
              <a:off x="8382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1" name="Cloud Callout 50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#1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GOLFER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32766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5" name="Cloud Callout 54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#2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STUDENT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63246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9" name="Cloud Callout 58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</a:t>
                </a:r>
                <a:r>
                  <a:rPr lang="en-US" b="1" i="1" dirty="0" smtClean="0"/>
                  <a:t>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ELECTRICIAN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371600" y="4495800"/>
            <a:ext cx="1447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swing</a:t>
            </a:r>
          </a:p>
          <a:p>
            <a:r>
              <a:rPr lang="en-US" sz="2000" b="1" dirty="0" smtClean="0"/>
              <a:t>stance</a:t>
            </a:r>
          </a:p>
          <a:p>
            <a:r>
              <a:rPr lang="en-US" sz="2000" b="1" dirty="0" smtClean="0"/>
              <a:t>grip</a:t>
            </a:r>
          </a:p>
          <a:p>
            <a:r>
              <a:rPr lang="en-US" sz="2000" b="1" dirty="0" smtClean="0"/>
              <a:t>score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733800" y="4495800"/>
            <a:ext cx="1828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err="1" smtClean="0"/>
              <a:t>gpa</a:t>
            </a:r>
            <a:endParaRPr lang="en-US" sz="2000" b="1" dirty="0" smtClean="0"/>
          </a:p>
          <a:p>
            <a:r>
              <a:rPr lang="en-US" sz="2000" b="1" dirty="0" err="1" smtClean="0"/>
              <a:t>health_status</a:t>
            </a:r>
            <a:endParaRPr lang="en-US" sz="2000" b="1" dirty="0" smtClean="0"/>
          </a:p>
          <a:p>
            <a:r>
              <a:rPr lang="en-US" sz="2000" b="1" dirty="0" smtClean="0"/>
              <a:t>major</a:t>
            </a:r>
          </a:p>
          <a:p>
            <a:r>
              <a:rPr lang="en-US" sz="2000" b="1" dirty="0" err="1" smtClean="0"/>
              <a:t>extracurriculars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05600" y="4495800"/>
            <a:ext cx="1828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availability</a:t>
            </a:r>
          </a:p>
          <a:p>
            <a:r>
              <a:rPr lang="en-US" sz="2000" b="1" dirty="0" err="1" smtClean="0"/>
              <a:t>hourly_rate</a:t>
            </a:r>
            <a:endParaRPr lang="en-US" sz="2000" b="1" dirty="0" smtClean="0"/>
          </a:p>
          <a:p>
            <a:r>
              <a:rPr lang="en-US" sz="2000" b="1" dirty="0" smtClean="0"/>
              <a:t>company</a:t>
            </a:r>
          </a:p>
          <a:p>
            <a:r>
              <a:rPr lang="en-US" sz="2000" b="1" dirty="0" smtClean="0"/>
              <a:t>unionized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867400" y="511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" y="475494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PROP-ERTIES</a:t>
            </a:r>
          </a:p>
        </p:txBody>
      </p:sp>
    </p:spTree>
    <p:extLst>
      <p:ext uri="{BB962C8B-B14F-4D97-AF65-F5344CB8AC3E}">
        <p14:creationId xmlns="" xmlns:p14="http://schemas.microsoft.com/office/powerpoint/2010/main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62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 Concept:  </a:t>
            </a:r>
            <a:r>
              <a:rPr lang="en-US" b="1" dirty="0" smtClean="0">
                <a:solidFill>
                  <a:srgbClr val="FF0000"/>
                </a:solidFill>
              </a:rPr>
              <a:t>Polymorphism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Meaning:	     </a:t>
            </a:r>
            <a:r>
              <a:rPr lang="en-US" sz="2800" b="1" i="1" dirty="0" smtClean="0"/>
              <a:t>Poly = </a:t>
            </a:r>
            <a:r>
              <a:rPr lang="en-US" sz="2800" b="1" dirty="0" smtClean="0"/>
              <a:t>many   </a:t>
            </a:r>
            <a:r>
              <a:rPr lang="en-US" sz="2800" b="1" i="1" dirty="0" smtClean="0"/>
              <a:t>Morph </a:t>
            </a:r>
            <a:r>
              <a:rPr lang="en-US" sz="2800" b="1" dirty="0" smtClean="0"/>
              <a:t>= shape</a:t>
            </a:r>
            <a:endParaRPr lang="en-US" sz="3600" b="1" i="1" dirty="0" smtClean="0"/>
          </a:p>
          <a:p>
            <a:endParaRPr lang="en-US" sz="800" dirty="0"/>
          </a:p>
          <a:p>
            <a:r>
              <a:rPr lang="en-US" sz="3200" b="1" u="sng" dirty="0" smtClean="0">
                <a:solidFill>
                  <a:srgbClr val="0000FF"/>
                </a:solidFill>
                <a:sym typeface="Wingdings" pitchFamily="2" charset="2"/>
              </a:rPr>
              <a:t>Example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“+” operator can do many things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+  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	</a:t>
            </a:r>
            <a:r>
              <a:rPr lang="en-US" sz="3200" b="1" i="1" dirty="0" smtClean="0">
                <a:sym typeface="Wingdings" pitchFamily="2" charset="2"/>
              </a:rPr>
              <a:t>	integer addition</a:t>
            </a:r>
            <a:endParaRPr lang="en-US" sz="3200" b="1" i="1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float			</a:t>
            </a:r>
            <a:r>
              <a:rPr lang="en-US" sz="3200" b="1" i="1" dirty="0" smtClean="0">
                <a:sym typeface="Wingdings" pitchFamily="2" charset="2"/>
              </a:rPr>
              <a:t>decimal addition</a:t>
            </a: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string  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+ 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string		</a:t>
            </a:r>
            <a:r>
              <a:rPr lang="en-US" sz="3200" b="1" i="1" dirty="0" smtClean="0">
                <a:sym typeface="Wingdings" pitchFamily="2" charset="2"/>
              </a:rPr>
              <a:t>concatenation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NEW WORD:  </a:t>
            </a:r>
            <a:r>
              <a:rPr lang="en-US" sz="3600" b="1" i="1" dirty="0" smtClean="0"/>
              <a:t>Overloading</a:t>
            </a:r>
          </a:p>
          <a:p>
            <a:endParaRPr lang="en-US" sz="800" dirty="0"/>
          </a:p>
          <a:p>
            <a:r>
              <a:rPr lang="en-US" sz="3200" b="1" u="sng" dirty="0" smtClean="0">
                <a:solidFill>
                  <a:srgbClr val="0000FF"/>
                </a:solidFill>
                <a:sym typeface="Wingdings" pitchFamily="2" charset="2"/>
              </a:rPr>
              <a:t>Example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	</a:t>
            </a:r>
            <a:r>
              <a:rPr lang="en-US" sz="3200" b="1" i="1" dirty="0" smtClean="0">
                <a:sym typeface="Wingdings" pitchFamily="2" charset="2"/>
              </a:rPr>
              <a:t>	integer addition</a:t>
            </a:r>
            <a:endParaRPr lang="en-US" sz="3200" b="1" i="1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float			</a:t>
            </a:r>
            <a:r>
              <a:rPr lang="en-US" sz="3200" b="1" i="1" dirty="0" smtClean="0">
                <a:sym typeface="Wingdings" pitchFamily="2" charset="2"/>
              </a:rPr>
              <a:t>decimal addition</a:t>
            </a: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string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string		</a:t>
            </a:r>
            <a:r>
              <a:rPr lang="en-US" sz="3200" b="1" i="1" dirty="0" smtClean="0">
                <a:sym typeface="Wingdings" pitchFamily="2" charset="2"/>
              </a:rPr>
              <a:t>concatenation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ym typeface="Wingdings" pitchFamily="2" charset="2"/>
              </a:rPr>
              <a:t>We say the “+” operator is </a:t>
            </a:r>
            <a:r>
              <a:rPr lang="en-US" sz="4800" b="1" i="1" dirty="0" smtClean="0">
                <a:solidFill>
                  <a:srgbClr val="FF0000"/>
                </a:solidFill>
                <a:latin typeface="Chiller" pitchFamily="82" charset="0"/>
                <a:sym typeface="Wingdings" pitchFamily="2" charset="2"/>
              </a:rPr>
              <a:t>overloaded  </a:t>
            </a:r>
          </a:p>
          <a:p>
            <a:r>
              <a:rPr lang="en-US" sz="3200" b="1" dirty="0" smtClean="0">
                <a:sym typeface="Wingdings" pitchFamily="2" charset="2"/>
              </a:rPr>
              <a:t>because one operator performs many functions</a:t>
            </a:r>
            <a:endParaRPr lang="en-US" sz="3200" b="1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7432</TotalTime>
  <Words>452</Words>
  <Application>Microsoft Office PowerPoint</Application>
  <PresentationFormat>On-screen Show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COP2800 – Computer Programming Using JAVA</vt:lpstr>
      <vt:lpstr>COP2800 – Programming in JAVA</vt:lpstr>
      <vt:lpstr>Review: Java Program Structure</vt:lpstr>
      <vt:lpstr>Review: Java Package Structure</vt:lpstr>
      <vt:lpstr>Review: Classes and Objects</vt:lpstr>
      <vt:lpstr>Review: Inheritance</vt:lpstr>
      <vt:lpstr>Review: Inheritance</vt:lpstr>
      <vt:lpstr>New Concept:  Polymorphism</vt:lpstr>
      <vt:lpstr>Polymorphism (cont’d)</vt:lpstr>
      <vt:lpstr>Polymorphism (cont’d)</vt:lpstr>
      <vt:lpstr>Polymorphism (cont’d)</vt:lpstr>
      <vt:lpstr>Polymorphism (cont’d)</vt:lpstr>
      <vt:lpstr>New Concept: Collections</vt:lpstr>
      <vt:lpstr>Collections (cont’d)</vt:lpstr>
      <vt:lpstr>How We will Use Collections</vt:lpstr>
      <vt:lpstr>This Week: Sets, Collections, Lists…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Authorized User</cp:lastModifiedBy>
  <cp:revision>663</cp:revision>
  <dcterms:created xsi:type="dcterms:W3CDTF">2013-01-03T06:52:59Z</dcterms:created>
  <dcterms:modified xsi:type="dcterms:W3CDTF">2013-03-11T02:40:34Z</dcterms:modified>
</cp:coreProperties>
</file>