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4" r:id="rId5"/>
    <p:sldId id="281" r:id="rId6"/>
    <p:sldId id="295" r:id="rId7"/>
    <p:sldId id="296" r:id="rId8"/>
    <p:sldId id="297" r:id="rId9"/>
    <p:sldId id="298" r:id="rId10"/>
    <p:sldId id="299" r:id="rId11"/>
    <p:sldId id="300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5925-3D28-40D5-B293-84E2EA228675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6975"/>
            <a:ext cx="7391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COP2800 – Computer Programming Using JAVA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79" y="3886200"/>
            <a:ext cx="8763000" cy="2362200"/>
          </a:xfrm>
        </p:spPr>
        <p:txBody>
          <a:bodyPr>
            <a:normAutofit fontScale="92500"/>
          </a:bodyPr>
          <a:lstStyle/>
          <a:p>
            <a:pPr algn="r"/>
            <a:r>
              <a:rPr lang="en-US" sz="3000" b="1" dirty="0" smtClean="0">
                <a:solidFill>
                  <a:srgbClr val="0000FF"/>
                </a:solidFill>
              </a:rPr>
              <a:t>University of Florida     Department of CISE     Spring 2013</a:t>
            </a:r>
          </a:p>
          <a:p>
            <a:pPr algn="l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   Lecture 12 – </a:t>
            </a:r>
            <a:r>
              <a:rPr lang="en-US" b="1" dirty="0" smtClean="0">
                <a:solidFill>
                  <a:schemeClr val="tx1"/>
                </a:solidFill>
              </a:rPr>
              <a:t>Arrays in Java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Webpage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www.cise.ufl.edu/~mssz/JavaNM/Top-Level.html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t1.gstatic.com/images?q=tbn:ANd9GcQcPJQ693Boe1pWsRim1QOF_sFDw-R6fOnDHfOxAW7R9O_DRU4V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1581150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Let’s Do a 2-D Array in Java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" y="1447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Two-Dimensional Array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638800" y="15240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Array Name = “a2”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400" y="22098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Technique: Declare 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and size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a2[][] =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33400" y="3458028"/>
            <a:ext cx="5410200" cy="3171372"/>
            <a:chOff x="533400" y="3458028"/>
            <a:chExt cx="5410200" cy="3171372"/>
          </a:xfrm>
        </p:grpSpPr>
        <p:pic>
          <p:nvPicPr>
            <p:cNvPr id="10" name="Picture 2" descr="http://3.bp.blogspot.com/_kLg3mPfGL6E/S_syB14O5FI/AAAAAAAAALI/qGqBlpY1jnk/s1600/two-dimensionsl+array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3400" y="3581400"/>
              <a:ext cx="5360018" cy="3048000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1952172" y="3458028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05400" y="480060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   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208310" y="4962805"/>
            <a:ext cx="326574" cy="9387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0</a:t>
            </a:r>
          </a:p>
          <a:p>
            <a:pPr>
              <a:spcBef>
                <a:spcPts val="1800"/>
              </a:spcBef>
            </a:pPr>
            <a:r>
              <a:rPr lang="en-US" sz="2000" b="1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81622" y="5929086"/>
            <a:ext cx="1828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0       1        2       3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29400" y="4231835"/>
            <a:ext cx="1371600" cy="1200329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  <a:effectLst>
            <a:outerShdw blurRad="152400" dist="1524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JAVA Arrays Are Zero-Indexed: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0, 1, …, 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Let’s Do a 2-D Array with </a:t>
            </a:r>
            <a:r>
              <a:rPr lang="en-US" b="1" i="1" dirty="0" smtClean="0">
                <a:solidFill>
                  <a:srgbClr val="0000FF"/>
                </a:solidFill>
              </a:rPr>
              <a:t>For Loop</a:t>
            </a:r>
            <a:endParaRPr lang="en-US" sz="4000" b="1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" y="1447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One-Dimensional Array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638800" y="15240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Array Name = “a2”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400" y="2209800"/>
            <a:ext cx="8305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Declare the array (2-D, 2 rows x 4 cols)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a2[][] =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[2][4] ;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Put the sum of loop indices into array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0, j &lt; 2,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{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j = 0, j &lt; 4, j++)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a2[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][j]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 j;  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5552182"/>
            <a:ext cx="8077200" cy="1077218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RESULT:  	Row 0 of a2  </a:t>
            </a:r>
            <a:r>
              <a:rPr lang="en-US" sz="3200" dirty="0" smtClean="0">
                <a:solidFill>
                  <a:srgbClr val="0000FF"/>
                </a:solidFill>
              </a:rPr>
              <a:t>=  (0, 1, 2, 3)</a:t>
            </a:r>
          </a:p>
          <a:p>
            <a:r>
              <a:rPr lang="en-US" sz="3200" dirty="0" smtClean="0">
                <a:solidFill>
                  <a:srgbClr val="0000FF"/>
                </a:solidFill>
              </a:rPr>
              <a:t>		</a:t>
            </a:r>
            <a:r>
              <a:rPr lang="en-US" sz="3200" b="1" dirty="0" smtClean="0">
                <a:solidFill>
                  <a:srgbClr val="0000FF"/>
                </a:solidFill>
              </a:rPr>
              <a:t>Row 1 of a2  </a:t>
            </a:r>
            <a:r>
              <a:rPr lang="en-US" sz="3200" dirty="0" smtClean="0">
                <a:solidFill>
                  <a:srgbClr val="0000FF"/>
                </a:solidFill>
              </a:rPr>
              <a:t>=  (1, 2, 3, 4)		    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Week: Arrays and Java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610600" cy="51860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u="sng" dirty="0" smtClean="0">
                <a:solidFill>
                  <a:srgbClr val="0000FF"/>
                </a:solidFill>
              </a:rPr>
              <a:t>READING ASSIGNMENT</a:t>
            </a:r>
            <a:r>
              <a:rPr lang="en-US" sz="3200" b="1" dirty="0" smtClean="0">
                <a:solidFill>
                  <a:srgbClr val="0000FF"/>
                </a:solidFill>
              </a:rPr>
              <a:t>:  D. Liang: Chapters 6 &amp; 7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Next Class (Wednesday 06 February)</a:t>
            </a:r>
            <a:endParaRPr lang="en-US" sz="3200" b="1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 Details about Java ARRAYS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 Programming Array Operations in </a:t>
            </a:r>
            <a:r>
              <a:rPr lang="en-US" sz="3200" b="1" dirty="0" err="1" smtClean="0">
                <a:solidFill>
                  <a:srgbClr val="FF0000"/>
                </a:solidFill>
              </a:rPr>
              <a:t>Asn</a:t>
            </a:r>
            <a:r>
              <a:rPr lang="en-US" sz="3200" b="1" dirty="0" smtClean="0">
                <a:solidFill>
                  <a:srgbClr val="FF0000"/>
                </a:solidFill>
              </a:rPr>
              <a:t>. #2</a:t>
            </a:r>
          </a:p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Next </a:t>
            </a:r>
            <a:r>
              <a:rPr lang="en-US" sz="3200" b="1" dirty="0">
                <a:solidFill>
                  <a:srgbClr val="0000FF"/>
                </a:solidFill>
              </a:rPr>
              <a:t>Class </a:t>
            </a:r>
            <a:r>
              <a:rPr lang="en-US" sz="3200" b="1" dirty="0" smtClean="0">
                <a:solidFill>
                  <a:srgbClr val="0000FF"/>
                </a:solidFill>
              </a:rPr>
              <a:t>(Friday 08 February)</a:t>
            </a:r>
            <a:endParaRPr lang="en-US" sz="3200" b="1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</a:rPr>
              <a:t>How to Do Assignment #2 – Part III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 More on Multidimensional Arrays in Java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endParaRPr lang="en-US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COP2800 – Programming in JAVA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Course Objectives</a:t>
            </a:r>
          </a:p>
          <a:p>
            <a:pPr lvl="1"/>
            <a:r>
              <a:rPr lang="en-US" dirty="0" smtClean="0"/>
              <a:t>Basic Knowledge of Computers &amp; Programming</a:t>
            </a:r>
          </a:p>
          <a:p>
            <a:pPr lvl="1"/>
            <a:r>
              <a:rPr lang="en-US" dirty="0" smtClean="0"/>
              <a:t>Specific Knowledge of JAVA Programming</a:t>
            </a:r>
          </a:p>
          <a:p>
            <a:pPr lvl="1"/>
            <a:r>
              <a:rPr lang="en-US" dirty="0" smtClean="0"/>
              <a:t>Practical Programming Projects Build Skills</a:t>
            </a:r>
          </a:p>
          <a:p>
            <a:pPr>
              <a:spcBef>
                <a:spcPts val="1800"/>
              </a:spcBef>
            </a:pPr>
            <a:r>
              <a:rPr lang="en-US" b="1" i="1" dirty="0" smtClean="0">
                <a:solidFill>
                  <a:srgbClr val="0000FF"/>
                </a:solidFill>
              </a:rPr>
              <a:t>Today’s Class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What are Arrays and How Do We Use Arrays?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Declaring and Using Arrays in Java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Typecasting Arrays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Indexing Arrays and Using For Loops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Review: Java Program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www.webbasedprogramming.com/JAVA-Developers-Guide/f4-2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45"/>
          <a:stretch/>
        </p:blipFill>
        <p:spPr bwMode="auto">
          <a:xfrm>
            <a:off x="304800" y="1371600"/>
            <a:ext cx="617074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057" y="1335261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HIGH-LEVEL VIEW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1314033"/>
            <a:ext cx="2286000" cy="280076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JAVA Units: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Packages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Classes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         (Instances)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Methods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Instructions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Variables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PICTURE CREDIT</a:t>
            </a:r>
            <a:r>
              <a:rPr lang="en-US" sz="1050" dirty="0" smtClean="0"/>
              <a:t>:  http</a:t>
            </a:r>
            <a:r>
              <a:rPr lang="en-US" sz="1050" dirty="0"/>
              <a:t>://www.webbasedprogramming.com/JAVA-Developers-Guide/ch4.htm</a:t>
            </a:r>
          </a:p>
        </p:txBody>
      </p:sp>
    </p:spTree>
    <p:extLst>
      <p:ext uri="{BB962C8B-B14F-4D97-AF65-F5344CB8AC3E}">
        <p14:creationId xmlns:p14="http://schemas.microsoft.com/office/powerpoint/2010/main" val="25066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Review: Java </a:t>
            </a:r>
            <a:r>
              <a:rPr lang="en-US" b="1" dirty="0" smtClean="0">
                <a:solidFill>
                  <a:srgbClr val="0000FF"/>
                </a:solidFill>
              </a:rPr>
              <a:t>Package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users.soe.ucsc.edu/~charlie/book/notes/summary1-4/img016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2" t="23077" r="3461" b="7820"/>
          <a:stretch/>
        </p:blipFill>
        <p:spPr bwMode="auto">
          <a:xfrm>
            <a:off x="304800" y="1447799"/>
            <a:ext cx="8546846" cy="50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PICTURE CREDIT:  http</a:t>
            </a:r>
            <a:r>
              <a:rPr lang="en-US" sz="1050" dirty="0"/>
              <a:t>://users.soe.ucsc.edu/~charlie/book/notes/summary1-4/sld016.htm</a:t>
            </a:r>
          </a:p>
        </p:txBody>
      </p:sp>
    </p:spTree>
    <p:extLst>
      <p:ext uri="{BB962C8B-B14F-4D97-AF65-F5344CB8AC3E}">
        <p14:creationId xmlns:p14="http://schemas.microsoft.com/office/powerpoint/2010/main" val="39813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What Is An Array?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60714"/>
            <a:ext cx="8382000" cy="48782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Arrays Are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Regular, periodic data structures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1-D :  A </a:t>
            </a:r>
            <a:r>
              <a:rPr lang="en-US" sz="3200" i="1" dirty="0" smtClean="0"/>
              <a:t>vector </a:t>
            </a:r>
            <a:r>
              <a:rPr lang="en-US" sz="3200" dirty="0" smtClean="0"/>
              <a:t>of values (1,4,37,3)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2-D :  A </a:t>
            </a:r>
            <a:r>
              <a:rPr lang="en-US" sz="3200" i="1" dirty="0" smtClean="0"/>
              <a:t>matrix </a:t>
            </a:r>
            <a:r>
              <a:rPr lang="en-US" sz="3200" dirty="0" smtClean="0"/>
              <a:t>(like mailboxes at the Post Office)</a:t>
            </a:r>
          </a:p>
          <a:p>
            <a:pPr>
              <a:spcBef>
                <a:spcPts val="1800"/>
              </a:spcBef>
            </a:pPr>
            <a:r>
              <a:rPr lang="en-US" sz="3600" b="1" dirty="0" smtClean="0"/>
              <a:t>Arrays Are Used For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Storing Values for Regular Accessibility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Representing Signals (Audio) and Images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Representing Physical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What Is a 1-D Array?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1.bp.blogspot.com/_kLg3mPfGL6E/S_nN7gNjwHI/AAAAAAAAALA/v3AcbLZ-kAc/s1600/one+dimension+arr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667000"/>
            <a:ext cx="6867525" cy="282892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81000" y="1447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One-Dimensional Array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90600" y="6477000"/>
            <a:ext cx="6781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Credit:  123codegenerator.blogspot.com </a:t>
            </a:r>
            <a:endParaRPr lang="en-US" sz="9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685800" y="3719286"/>
            <a:ext cx="8284032" cy="646331"/>
            <a:chOff x="685800" y="3719286"/>
            <a:chExt cx="8284032" cy="646331"/>
          </a:xfrm>
        </p:grpSpPr>
        <p:sp>
          <p:nvSpPr>
            <p:cNvPr id="22" name="TextBox 21"/>
            <p:cNvSpPr txBox="1"/>
            <p:nvPr/>
          </p:nvSpPr>
          <p:spPr>
            <a:xfrm>
              <a:off x="685800" y="3810000"/>
              <a:ext cx="617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          </a:t>
              </a:r>
              <a:r>
                <a:rPr lang="en-US" b="1" dirty="0" smtClean="0">
                  <a:solidFill>
                    <a:srgbClr val="FF0000"/>
                  </a:solidFill>
                </a:rPr>
                <a:t>4           13       35        2         19         8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4800600" y="3995058"/>
              <a:ext cx="2209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064832" y="3719286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ARRAY ELEMENT VALUES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638800" y="15240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Array Name = “a”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4365617"/>
            <a:ext cx="4343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       0         1          2         3        4         5</a:t>
            </a:r>
            <a:endParaRPr lang="en-US" sz="2000" b="1" dirty="0"/>
          </a:p>
        </p:txBody>
      </p:sp>
      <p:grpSp>
        <p:nvGrpSpPr>
          <p:cNvPr id="32" name="Group 31"/>
          <p:cNvGrpSpPr/>
          <p:nvPr/>
        </p:nvGrpSpPr>
        <p:grpSpPr>
          <a:xfrm>
            <a:off x="1250648" y="3200400"/>
            <a:ext cx="3549952" cy="2946975"/>
            <a:chOff x="1250648" y="3200400"/>
            <a:chExt cx="3549952" cy="2946975"/>
          </a:xfrm>
        </p:grpSpPr>
        <p:sp>
          <p:nvSpPr>
            <p:cNvPr id="29" name="Oval 28"/>
            <p:cNvSpPr/>
            <p:nvPr/>
          </p:nvSpPr>
          <p:spPr>
            <a:xfrm>
              <a:off x="1676400" y="3200400"/>
              <a:ext cx="762000" cy="1752600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  <a:ln w="50800">
              <a:solidFill>
                <a:srgbClr val="00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250648" y="4601029"/>
              <a:ext cx="578152" cy="1335314"/>
            </a:xfrm>
            <a:custGeom>
              <a:avLst/>
              <a:gdLst>
                <a:gd name="connsiteX0" fmla="*/ 476552 w 578152"/>
                <a:gd name="connsiteY0" fmla="*/ 0 h 1335314"/>
                <a:gd name="connsiteX1" fmla="*/ 244323 w 578152"/>
                <a:gd name="connsiteY1" fmla="*/ 348342 h 1335314"/>
                <a:gd name="connsiteX2" fmla="*/ 55638 w 578152"/>
                <a:gd name="connsiteY2" fmla="*/ 928914 h 1335314"/>
                <a:gd name="connsiteX3" fmla="*/ 578152 w 578152"/>
                <a:gd name="connsiteY3" fmla="*/ 1335314 h 133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8152" h="1335314">
                  <a:moveTo>
                    <a:pt x="476552" y="0"/>
                  </a:moveTo>
                  <a:cubicBezTo>
                    <a:pt x="395513" y="96761"/>
                    <a:pt x="314475" y="193523"/>
                    <a:pt x="244323" y="348342"/>
                  </a:cubicBezTo>
                  <a:cubicBezTo>
                    <a:pt x="174171" y="503161"/>
                    <a:pt x="0" y="764419"/>
                    <a:pt x="55638" y="928914"/>
                  </a:cubicBezTo>
                  <a:cubicBezTo>
                    <a:pt x="111276" y="1093409"/>
                    <a:pt x="344714" y="1214361"/>
                    <a:pt x="578152" y="1335314"/>
                  </a:cubicBezTo>
                </a:path>
              </a:pathLst>
            </a:custGeom>
            <a:ln w="50800">
              <a:solidFill>
                <a:srgbClr val="0000FF"/>
              </a:solidFill>
              <a:prstDash val="sysDash"/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676400" y="5562600"/>
              <a:ext cx="3124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</a:t>
              </a:r>
              <a:r>
                <a:rPr lang="en-US" sz="3200" b="1" dirty="0" smtClean="0">
                  <a:solidFill>
                    <a:srgbClr val="0000FF"/>
                  </a:solidFill>
                </a:rPr>
                <a:t>a</a:t>
              </a:r>
              <a:r>
                <a:rPr lang="en-US" sz="3200" b="1" dirty="0" smtClean="0"/>
                <a:t>[1] = </a:t>
              </a:r>
              <a:r>
                <a:rPr lang="en-US" sz="3200" b="1" dirty="0" smtClean="0">
                  <a:solidFill>
                    <a:srgbClr val="FF0000"/>
                  </a:solidFill>
                </a:rPr>
                <a:t>13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841448" y="3200400"/>
            <a:ext cx="3549952" cy="2946975"/>
            <a:chOff x="1250648" y="3200400"/>
            <a:chExt cx="3549952" cy="2946975"/>
          </a:xfrm>
        </p:grpSpPr>
        <p:sp>
          <p:nvSpPr>
            <p:cNvPr id="34" name="Oval 33"/>
            <p:cNvSpPr/>
            <p:nvPr/>
          </p:nvSpPr>
          <p:spPr>
            <a:xfrm>
              <a:off x="1676400" y="3200400"/>
              <a:ext cx="762000" cy="1752600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  <a:ln w="50800">
              <a:solidFill>
                <a:srgbClr val="00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250648" y="4601029"/>
              <a:ext cx="578152" cy="1335314"/>
            </a:xfrm>
            <a:custGeom>
              <a:avLst/>
              <a:gdLst>
                <a:gd name="connsiteX0" fmla="*/ 476552 w 578152"/>
                <a:gd name="connsiteY0" fmla="*/ 0 h 1335314"/>
                <a:gd name="connsiteX1" fmla="*/ 244323 w 578152"/>
                <a:gd name="connsiteY1" fmla="*/ 348342 h 1335314"/>
                <a:gd name="connsiteX2" fmla="*/ 55638 w 578152"/>
                <a:gd name="connsiteY2" fmla="*/ 928914 h 1335314"/>
                <a:gd name="connsiteX3" fmla="*/ 578152 w 578152"/>
                <a:gd name="connsiteY3" fmla="*/ 1335314 h 133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8152" h="1335314">
                  <a:moveTo>
                    <a:pt x="476552" y="0"/>
                  </a:moveTo>
                  <a:cubicBezTo>
                    <a:pt x="395513" y="96761"/>
                    <a:pt x="314475" y="193523"/>
                    <a:pt x="244323" y="348342"/>
                  </a:cubicBezTo>
                  <a:cubicBezTo>
                    <a:pt x="174171" y="503161"/>
                    <a:pt x="0" y="764419"/>
                    <a:pt x="55638" y="928914"/>
                  </a:cubicBezTo>
                  <a:cubicBezTo>
                    <a:pt x="111276" y="1093409"/>
                    <a:pt x="344714" y="1214361"/>
                    <a:pt x="578152" y="1335314"/>
                  </a:cubicBezTo>
                </a:path>
              </a:pathLst>
            </a:custGeom>
            <a:ln w="50800">
              <a:solidFill>
                <a:srgbClr val="0000FF"/>
              </a:solidFill>
              <a:prstDash val="sysDash"/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676400" y="5562600"/>
              <a:ext cx="3124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</a:t>
              </a:r>
              <a:r>
                <a:rPr lang="en-US" sz="3200" b="1" dirty="0" smtClean="0">
                  <a:solidFill>
                    <a:srgbClr val="0000FF"/>
                  </a:solidFill>
                </a:rPr>
                <a:t>a</a:t>
              </a:r>
              <a:r>
                <a:rPr lang="en-US" sz="3200" b="1" dirty="0" smtClean="0"/>
                <a:t>[5] = </a:t>
              </a:r>
              <a:r>
                <a:rPr lang="en-US" sz="3200" b="1" dirty="0" smtClean="0">
                  <a:solidFill>
                    <a:srgbClr val="FF0000"/>
                  </a:solidFill>
                </a:rPr>
                <a:t>8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239000" y="5181600"/>
            <a:ext cx="1730832" cy="92333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  <a:effectLst>
            <a:outerShdw blurRad="152400" dist="1524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JAVA Arrays Are Zero-Indexed: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0, 1, …, 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Let’s Do a 1-D Array in Java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" y="1447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One-Dimensional Array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638800" y="15240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Array Name = “a”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400" y="25146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Technique 1: Declare 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then size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 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a =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[6] ;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Technique 2: Declare 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and size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a[] =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[6] 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581401" y="4732644"/>
            <a:ext cx="5333999" cy="2125356"/>
            <a:chOff x="3581401" y="4656444"/>
            <a:chExt cx="5333999" cy="2125356"/>
          </a:xfrm>
        </p:grpSpPr>
        <p:pic>
          <p:nvPicPr>
            <p:cNvPr id="26" name="Picture 2" descr="http://1.bp.blogspot.com/_kLg3mPfGL6E/S_nN7gNjwHI/AAAAAAAAALA/v3AcbLZ-kAc/s1600/one+dimension+array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95800" y="4656444"/>
              <a:ext cx="4419600" cy="2125356"/>
            </a:xfrm>
            <a:prstGeom prst="rect">
              <a:avLst/>
            </a:prstGeom>
            <a:noFill/>
          </p:spPr>
        </p:pic>
        <p:sp>
          <p:nvSpPr>
            <p:cNvPr id="32" name="Freeform 31"/>
            <p:cNvSpPr/>
            <p:nvPr/>
          </p:nvSpPr>
          <p:spPr>
            <a:xfrm>
              <a:off x="3581401" y="4800601"/>
              <a:ext cx="838200" cy="838200"/>
            </a:xfrm>
            <a:custGeom>
              <a:avLst/>
              <a:gdLst>
                <a:gd name="connsiteX0" fmla="*/ 0 w 435429"/>
                <a:gd name="connsiteY0" fmla="*/ 0 h 914400"/>
                <a:gd name="connsiteX1" fmla="*/ 14515 w 435429"/>
                <a:gd name="connsiteY1" fmla="*/ 391886 h 914400"/>
                <a:gd name="connsiteX2" fmla="*/ 145143 w 435429"/>
                <a:gd name="connsiteY2" fmla="*/ 783771 h 914400"/>
                <a:gd name="connsiteX3" fmla="*/ 435429 w 435429"/>
                <a:gd name="connsiteY3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5429" h="914400">
                  <a:moveTo>
                    <a:pt x="0" y="0"/>
                  </a:moveTo>
                  <a:lnTo>
                    <a:pt x="14515" y="391886"/>
                  </a:lnTo>
                  <a:cubicBezTo>
                    <a:pt x="38705" y="522514"/>
                    <a:pt x="74991" y="696685"/>
                    <a:pt x="145143" y="783771"/>
                  </a:cubicBezTo>
                  <a:cubicBezTo>
                    <a:pt x="215295" y="870857"/>
                    <a:pt x="325362" y="892628"/>
                    <a:pt x="435429" y="914400"/>
                  </a:cubicBezTo>
                </a:path>
              </a:pathLst>
            </a:custGeom>
            <a:ln w="38100">
              <a:solidFill>
                <a:srgbClr val="0000FF"/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174669" y="6019800"/>
            <a:ext cx="285749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         0        1         2        3       4        5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Let’s Do a 1-D Array with </a:t>
            </a:r>
            <a:r>
              <a:rPr lang="en-US" b="1" i="1" dirty="0" smtClean="0">
                <a:solidFill>
                  <a:srgbClr val="0000FF"/>
                </a:solidFill>
              </a:rPr>
              <a:t>For Loop</a:t>
            </a:r>
            <a:endParaRPr lang="en-US" sz="4000" b="1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" y="1447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One-Dimensional Array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638800" y="15240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Array Name = “a”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400" y="25146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Declare the array (1-D, 6 elements)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a[] =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[6] ;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Put the loop index into the array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0,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a[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= 2 *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5715000"/>
            <a:ext cx="8077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RESULT:  	a </a:t>
            </a:r>
            <a:r>
              <a:rPr lang="en-US" sz="3200" dirty="0" smtClean="0">
                <a:solidFill>
                  <a:srgbClr val="0000FF"/>
                </a:solidFill>
              </a:rPr>
              <a:t>= </a:t>
            </a:r>
            <a:r>
              <a:rPr lang="en-US" sz="3200" dirty="0" smtClean="0">
                <a:solidFill>
                  <a:srgbClr val="0000FF"/>
                </a:solidFill>
              </a:rPr>
              <a:t>(0, 2</a:t>
            </a:r>
            <a:r>
              <a:rPr lang="en-US" sz="3200" dirty="0" smtClean="0">
                <a:solidFill>
                  <a:srgbClr val="0000FF"/>
                </a:solidFill>
              </a:rPr>
              <a:t>, 4, 6, 8, </a:t>
            </a:r>
            <a:r>
              <a:rPr lang="en-US" sz="3200" dirty="0" smtClean="0">
                <a:solidFill>
                  <a:srgbClr val="0000FF"/>
                </a:solidFill>
              </a:rPr>
              <a:t>10)  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What Is a 2-D Array?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" y="1447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Two-Dimensional Array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638800" y="15240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Array Name = “a2”</a:t>
            </a:r>
            <a:endParaRPr lang="en-US" sz="3200" b="1" dirty="0">
              <a:solidFill>
                <a:srgbClr val="0000FF"/>
              </a:solidFill>
            </a:endParaRPr>
          </a:p>
        </p:txBody>
      </p:sp>
      <p:pic>
        <p:nvPicPr>
          <p:cNvPr id="24578" name="Picture 2" descr="http://3.bp.blogspot.com/_kLg3mPfGL6E/S_syB14O5FI/AAAAAAAAALI/qGqBlpY1jnk/s1600/two-dimensionsl+arr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832" y="2057400"/>
            <a:ext cx="7772026" cy="44196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990600" y="6477000"/>
            <a:ext cx="6781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Credit:  123codegenerator.blogspot.com </a:t>
            </a:r>
            <a:endParaRPr lang="en-US" sz="9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762000" y="3733800"/>
            <a:ext cx="8207832" cy="1595843"/>
            <a:chOff x="762000" y="3733800"/>
            <a:chExt cx="8207832" cy="1595843"/>
          </a:xfrm>
        </p:grpSpPr>
        <p:grpSp>
          <p:nvGrpSpPr>
            <p:cNvPr id="26" name="Group 25"/>
            <p:cNvGrpSpPr/>
            <p:nvPr/>
          </p:nvGrpSpPr>
          <p:grpSpPr>
            <a:xfrm>
              <a:off x="762000" y="3733800"/>
              <a:ext cx="8207832" cy="1595843"/>
              <a:chOff x="762000" y="3719286"/>
              <a:chExt cx="8207832" cy="1595843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762000" y="4114800"/>
                <a:ext cx="6172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                              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27            4           49          3</a:t>
                </a:r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                                 6            8           13         77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 flipH="1">
                <a:off x="5105400" y="3995058"/>
                <a:ext cx="1905000" cy="25762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7064832" y="3719286"/>
                <a:ext cx="1905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ARRAY ELEMENT VALUES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39" name="Straight Arrow Connector 38"/>
            <p:cNvCxnSpPr/>
            <p:nvPr/>
          </p:nvCxnSpPr>
          <p:spPr>
            <a:xfrm flipH="1">
              <a:off x="5029200" y="4038600"/>
              <a:ext cx="1981200" cy="1066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733800" y="2590800"/>
            <a:ext cx="5167086" cy="2133600"/>
            <a:chOff x="3733800" y="2590800"/>
            <a:chExt cx="5167086" cy="2133600"/>
          </a:xfrm>
        </p:grpSpPr>
        <p:sp>
          <p:nvSpPr>
            <p:cNvPr id="44" name="Oval 43"/>
            <p:cNvSpPr/>
            <p:nvPr/>
          </p:nvSpPr>
          <p:spPr>
            <a:xfrm>
              <a:off x="3733800" y="3886200"/>
              <a:ext cx="762000" cy="838200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  <a:ln w="50800">
              <a:solidFill>
                <a:srgbClr val="00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 flipH="1" flipV="1">
              <a:off x="4521200" y="2895600"/>
              <a:ext cx="1579638" cy="1259114"/>
            </a:xfrm>
            <a:custGeom>
              <a:avLst/>
              <a:gdLst>
                <a:gd name="connsiteX0" fmla="*/ 476552 w 578152"/>
                <a:gd name="connsiteY0" fmla="*/ 0 h 1335314"/>
                <a:gd name="connsiteX1" fmla="*/ 244323 w 578152"/>
                <a:gd name="connsiteY1" fmla="*/ 348342 h 1335314"/>
                <a:gd name="connsiteX2" fmla="*/ 55638 w 578152"/>
                <a:gd name="connsiteY2" fmla="*/ 928914 h 1335314"/>
                <a:gd name="connsiteX3" fmla="*/ 578152 w 578152"/>
                <a:gd name="connsiteY3" fmla="*/ 1335314 h 1335314"/>
                <a:gd name="connsiteX0" fmla="*/ 1274838 w 1274838"/>
                <a:gd name="connsiteY0" fmla="*/ 0 h 1259114"/>
                <a:gd name="connsiteX1" fmla="*/ 1042609 w 1274838"/>
                <a:gd name="connsiteY1" fmla="*/ 348342 h 1259114"/>
                <a:gd name="connsiteX2" fmla="*/ 853924 w 1274838"/>
                <a:gd name="connsiteY2" fmla="*/ 928914 h 1259114"/>
                <a:gd name="connsiteX3" fmla="*/ 233438 w 1274838"/>
                <a:gd name="connsiteY3" fmla="*/ 1259114 h 1259114"/>
                <a:gd name="connsiteX0" fmla="*/ 1579638 w 1579638"/>
                <a:gd name="connsiteY0" fmla="*/ 0 h 1259114"/>
                <a:gd name="connsiteX1" fmla="*/ 1347409 w 1579638"/>
                <a:gd name="connsiteY1" fmla="*/ 348342 h 1259114"/>
                <a:gd name="connsiteX2" fmla="*/ 1158724 w 1579638"/>
                <a:gd name="connsiteY2" fmla="*/ 928914 h 1259114"/>
                <a:gd name="connsiteX3" fmla="*/ 233438 w 1579638"/>
                <a:gd name="connsiteY3" fmla="*/ 1259114 h 125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9638" h="1259114">
                  <a:moveTo>
                    <a:pt x="1579638" y="0"/>
                  </a:moveTo>
                  <a:cubicBezTo>
                    <a:pt x="1498599" y="96761"/>
                    <a:pt x="1417561" y="193523"/>
                    <a:pt x="1347409" y="348342"/>
                  </a:cubicBezTo>
                  <a:cubicBezTo>
                    <a:pt x="1277257" y="503161"/>
                    <a:pt x="1344386" y="777119"/>
                    <a:pt x="1158724" y="928914"/>
                  </a:cubicBezTo>
                  <a:cubicBezTo>
                    <a:pt x="973062" y="1080709"/>
                    <a:pt x="0" y="1138161"/>
                    <a:pt x="233438" y="1259114"/>
                  </a:cubicBezTo>
                </a:path>
              </a:pathLst>
            </a:custGeom>
            <a:ln w="50800">
              <a:solidFill>
                <a:srgbClr val="0000FF"/>
              </a:solidFill>
              <a:prstDash val="sysDash"/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776686" y="2590800"/>
              <a:ext cx="3124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</a:t>
              </a:r>
              <a:r>
                <a:rPr lang="en-US" sz="3200" b="1" dirty="0" smtClean="0">
                  <a:solidFill>
                    <a:srgbClr val="0000FF"/>
                  </a:solidFill>
                </a:rPr>
                <a:t>a2</a:t>
              </a:r>
              <a:r>
                <a:rPr lang="en-US" sz="3200" b="1" dirty="0" smtClean="0"/>
                <a:t>[0,2] = </a:t>
              </a:r>
              <a:r>
                <a:rPr lang="en-US" sz="3200" b="1" dirty="0" smtClean="0">
                  <a:solidFill>
                    <a:srgbClr val="FF0000"/>
                  </a:solidFill>
                </a:rPr>
                <a:t>49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600200" y="4024086"/>
            <a:ext cx="457200" cy="13080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0</a:t>
            </a:r>
          </a:p>
          <a:p>
            <a:pPr>
              <a:spcBef>
                <a:spcPts val="1800"/>
              </a:spcBef>
            </a:pPr>
            <a:r>
              <a:rPr lang="en-US" sz="3200" b="1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62200" y="5496580"/>
            <a:ext cx="2743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0       1        2      3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" y="4644726"/>
            <a:ext cx="1371600" cy="1200329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  <a:effectLst>
            <a:outerShdw blurRad="152400" dist="1524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JAVA Arrays Are Zero-Indexed: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0, 1, …, 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2574</TotalTime>
  <Words>621</Words>
  <Application>Microsoft Office PowerPoint</Application>
  <PresentationFormat>On-screen Show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COP2800 – Computer Programming Using JAVA</vt:lpstr>
      <vt:lpstr>COP2800 – Programming in JAVA</vt:lpstr>
      <vt:lpstr>Review: Java Program Structure</vt:lpstr>
      <vt:lpstr>Review: Java Package Structure</vt:lpstr>
      <vt:lpstr>What Is An Array?</vt:lpstr>
      <vt:lpstr>What Is a 1-D Array?</vt:lpstr>
      <vt:lpstr>Let’s Do a 1-D Array in Java</vt:lpstr>
      <vt:lpstr>Let’s Do a 1-D Array with For Loop</vt:lpstr>
      <vt:lpstr>What Is a 2-D Array?</vt:lpstr>
      <vt:lpstr>Let’s Do a 2-D Array in Java</vt:lpstr>
      <vt:lpstr>Let’s Do a 2-D Array with For Loop</vt:lpstr>
      <vt:lpstr>This Week: Arrays and Java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COP2800 – Computer Programming Using JAVA</dc:title>
  <dc:creator>Authorized User</dc:creator>
  <cp:lastModifiedBy>Mark</cp:lastModifiedBy>
  <cp:revision>396</cp:revision>
  <dcterms:created xsi:type="dcterms:W3CDTF">2013-01-03T06:52:59Z</dcterms:created>
  <dcterms:modified xsi:type="dcterms:W3CDTF">2013-02-05T19:52:53Z</dcterms:modified>
</cp:coreProperties>
</file>