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t>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r">
              <a:spcBef>
                <a:spcPts val="3000"/>
              </a:spcBef>
            </a:pPr>
            <a:r>
              <a:rPr lang="en-US" i="1" dirty="0" smtClean="0">
                <a:solidFill>
                  <a:schemeClr val="tx1"/>
                </a:solidFill>
              </a:rPr>
              <a:t>Instructor</a:t>
            </a:r>
            <a:r>
              <a:rPr lang="en-US" dirty="0" smtClean="0">
                <a:solidFill>
                  <a:schemeClr val="tx1"/>
                </a:solidFill>
              </a:rPr>
              <a:t>:  Dr. Mark </a:t>
            </a:r>
            <a:r>
              <a:rPr lang="en-US" dirty="0" err="1" smtClean="0">
                <a:solidFill>
                  <a:schemeClr val="tx1"/>
                </a:solidFill>
              </a:rPr>
              <a:t>Schmalz</a:t>
            </a:r>
            <a:r>
              <a:rPr lang="en-US" dirty="0" smtClean="0">
                <a:solidFill>
                  <a:schemeClr val="tx1"/>
                </a:solidFill>
              </a:rPr>
              <a:t>  (mssz@cise.ufl.edu)</a:t>
            </a:r>
          </a:p>
          <a:p>
            <a:pPr algn="r">
              <a:spcBef>
                <a:spcPts val="3000"/>
              </a:spcBef>
            </a:pPr>
            <a:r>
              <a:rPr lang="en-US" i="1" dirty="0" smtClean="0">
                <a:solidFill>
                  <a:schemeClr val="tx1"/>
                </a:solidFill>
              </a:rPr>
              <a:t>Webpage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Why</a:t>
            </a:r>
            <a:r>
              <a:rPr lang="en-US" b="1" dirty="0" smtClean="0"/>
              <a:t> is </a:t>
            </a:r>
            <a:r>
              <a:rPr lang="en-US" b="1" dirty="0" smtClean="0">
                <a:solidFill>
                  <a:srgbClr val="0000FF"/>
                </a:solidFill>
              </a:rPr>
              <a:t>Portability </a:t>
            </a:r>
            <a:r>
              <a:rPr lang="en-US" b="1" dirty="0" smtClean="0"/>
              <a:t>Important?</a:t>
            </a:r>
            <a:endParaRPr lang="en-US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257800"/>
          </a:xfrm>
        </p:spPr>
        <p:txBody>
          <a:bodyPr>
            <a:normAutofit/>
          </a:bodyPr>
          <a:lstStyle/>
          <a:p>
            <a:r>
              <a:rPr lang="en-US" b="1" dirty="0" smtClean="0"/>
              <a:t>More Economical</a:t>
            </a:r>
          </a:p>
          <a:p>
            <a:pPr lvl="1"/>
            <a:r>
              <a:rPr lang="en-US" dirty="0" smtClean="0"/>
              <a:t>Write one JAVA Application : Don’t Need to Reprogram Every Time New HW is Acquired</a:t>
            </a:r>
          </a:p>
          <a:p>
            <a:pPr lvl="1"/>
            <a:r>
              <a:rPr lang="en-US" dirty="0" smtClean="0"/>
              <a:t>Runs on any JVM/JRE</a:t>
            </a:r>
          </a:p>
          <a:p>
            <a:pPr lvl="1"/>
            <a:r>
              <a:rPr lang="en-US" dirty="0" smtClean="0"/>
              <a:t>Runs on Web (</a:t>
            </a:r>
            <a:r>
              <a:rPr lang="en-US" dirty="0" err="1" smtClean="0"/>
              <a:t>Javascript</a:t>
            </a:r>
            <a:r>
              <a:rPr lang="en-US" dirty="0" smtClean="0"/>
              <a:t>) as </a:t>
            </a:r>
            <a:r>
              <a:rPr lang="en-US" i="1" dirty="0" smtClean="0"/>
              <a:t>Applet</a:t>
            </a:r>
            <a:endParaRPr lang="en-US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2971800"/>
            <a:ext cx="838200" cy="1535017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88" name="Picture 8" descr="http://4.bp.blogspot.com/_qK7yNwcv2SQ/TKl3MvF6EJI/AAAAAAAAAIM/719E5gNTRT4/s1600/Handheld+compu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4953000"/>
            <a:ext cx="1981200" cy="1676400"/>
          </a:xfrm>
          <a:prstGeom prst="rect">
            <a:avLst/>
          </a:prstGeom>
          <a:noFill/>
        </p:spPr>
      </p:pic>
      <p:pic>
        <p:nvPicPr>
          <p:cNvPr id="20494" name="Picture 14" descr="http://trendynetnews.com/wp-content/uploads/2010/02/Lenovo-ThinkStation-E20-Desktop-Workstation-P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4419600"/>
            <a:ext cx="2596162" cy="1957388"/>
          </a:xfrm>
          <a:prstGeom prst="rect">
            <a:avLst/>
          </a:prstGeom>
          <a:noFill/>
        </p:spPr>
      </p:pic>
      <p:pic>
        <p:nvPicPr>
          <p:cNvPr id="20492" name="Picture 12" descr="http://upload.wikimedia.org/wikipedia/commons/thumb/d/d3/IBM_Blue_Gene_P_supercomputer.jpg/300px-IBM_Blue_Gene_P_supercompute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267200"/>
            <a:ext cx="2857500" cy="1895476"/>
          </a:xfrm>
          <a:prstGeom prst="rect">
            <a:avLst/>
          </a:prstGeom>
          <a:noFill/>
        </p:spPr>
      </p:pic>
      <p:pic>
        <p:nvPicPr>
          <p:cNvPr id="20490" name="Picture 10" descr="http://dougwoody.com/store/images/categories/laptop-computer-certified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4823125"/>
            <a:ext cx="2262553" cy="2034875"/>
          </a:xfrm>
          <a:prstGeom prst="rect">
            <a:avLst/>
          </a:prstGeom>
          <a:noFill/>
        </p:spPr>
      </p:pic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98" name="Picture 18" descr="http://gizmodo.com/assets/resources/2008/03/java_iphone-thumb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24800" y="3124200"/>
            <a:ext cx="1011555" cy="1828801"/>
          </a:xfrm>
          <a:prstGeom prst="rect">
            <a:avLst/>
          </a:prstGeom>
          <a:noFill/>
        </p:spPr>
      </p:pic>
      <p:cxnSp>
        <p:nvCxnSpPr>
          <p:cNvPr id="17" name="Straight Arrow Connector 16"/>
          <p:cNvCxnSpPr/>
          <p:nvPr/>
        </p:nvCxnSpPr>
        <p:spPr>
          <a:xfrm>
            <a:off x="7467600" y="4191000"/>
            <a:ext cx="381000" cy="152400"/>
          </a:xfrm>
          <a:prstGeom prst="straightConnector1">
            <a:avLst/>
          </a:prstGeom>
          <a:ln w="571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315200" y="4572000"/>
            <a:ext cx="381000" cy="457200"/>
          </a:xfrm>
          <a:prstGeom prst="straightConnector1">
            <a:avLst/>
          </a:prstGeom>
          <a:ln w="571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6324600" y="4572000"/>
            <a:ext cx="304800" cy="381000"/>
          </a:xfrm>
          <a:prstGeom prst="straightConnector1">
            <a:avLst/>
          </a:prstGeom>
          <a:ln w="571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334000" y="4343400"/>
            <a:ext cx="914400" cy="304800"/>
          </a:xfrm>
          <a:prstGeom prst="straightConnector1">
            <a:avLst/>
          </a:prstGeom>
          <a:ln w="571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743200" y="4114800"/>
            <a:ext cx="3429000" cy="381000"/>
          </a:xfrm>
          <a:prstGeom prst="straightConnector1">
            <a:avLst/>
          </a:prstGeom>
          <a:ln w="571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On a Piece of Paper…</a:t>
            </a:r>
            <a:endParaRPr lang="en-US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257800"/>
          </a:xfrm>
        </p:spPr>
        <p:txBody>
          <a:bodyPr>
            <a:normAutofit/>
          </a:bodyPr>
          <a:lstStyle/>
          <a:p>
            <a:r>
              <a:rPr lang="en-US" b="1" dirty="0" smtClean="0"/>
              <a:t>Print CLEARLY:</a:t>
            </a:r>
          </a:p>
          <a:p>
            <a:pPr lvl="1"/>
            <a:r>
              <a:rPr lang="en-US" dirty="0" smtClean="0"/>
              <a:t>Your Name and Email Address</a:t>
            </a:r>
          </a:p>
          <a:p>
            <a:pPr lvl="1"/>
            <a:r>
              <a:rPr lang="en-US" dirty="0" smtClean="0"/>
              <a:t>Last 4 Digits of Your UFID</a:t>
            </a:r>
          </a:p>
          <a:p>
            <a:pPr lvl="1"/>
            <a:r>
              <a:rPr lang="en-US" dirty="0" smtClean="0"/>
              <a:t>Your Major and Year  (3EG, etc.)</a:t>
            </a:r>
          </a:p>
          <a:p>
            <a:pPr lvl="1"/>
            <a:r>
              <a:rPr lang="en-US" dirty="0" smtClean="0"/>
              <a:t>Have You Programmed Before?    What Language(s)?</a:t>
            </a:r>
          </a:p>
          <a:p>
            <a:pPr lvl="1"/>
            <a:r>
              <a:rPr lang="en-US" dirty="0" smtClean="0"/>
              <a:t>Have you taken other computer courses?  </a:t>
            </a:r>
          </a:p>
          <a:p>
            <a:pPr lvl="1">
              <a:buNone/>
            </a:pPr>
            <a:r>
              <a:rPr lang="en-US" dirty="0" smtClean="0"/>
              <a:t>	If so, which ones?</a:t>
            </a:r>
          </a:p>
          <a:p>
            <a:pPr lvl="1"/>
            <a:r>
              <a:rPr lang="en-US" dirty="0" smtClean="0"/>
              <a:t>Why did you </a:t>
            </a:r>
            <a:r>
              <a:rPr lang="en-US" dirty="0"/>
              <a:t>r</a:t>
            </a:r>
            <a:r>
              <a:rPr lang="en-US" dirty="0" smtClean="0"/>
              <a:t>egister for COP2800?</a:t>
            </a:r>
          </a:p>
          <a:p>
            <a:pPr lvl="1"/>
            <a:r>
              <a:rPr lang="en-US" dirty="0" smtClean="0"/>
              <a:t>What are your Goals for this course?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Course Evaluation</a:t>
            </a:r>
          </a:p>
          <a:p>
            <a:pPr lvl="1"/>
            <a:r>
              <a:rPr lang="en-US" dirty="0" smtClean="0"/>
              <a:t>Six Programming Projects @ 7 pct of score	42%</a:t>
            </a:r>
          </a:p>
          <a:p>
            <a:pPr lvl="1"/>
            <a:r>
              <a:rPr lang="en-US" dirty="0" smtClean="0"/>
              <a:t>Two Midterm Exams @ 18 pct of score		36%</a:t>
            </a:r>
          </a:p>
          <a:p>
            <a:pPr lvl="1"/>
            <a:r>
              <a:rPr lang="en-US" dirty="0" smtClean="0"/>
              <a:t>One Final Exam @ 22 pct of score		</a:t>
            </a:r>
            <a:r>
              <a:rPr lang="en-US" u="sng" dirty="0" smtClean="0"/>
              <a:t>22%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b="1" dirty="0" smtClean="0"/>
              <a:t>Total Score					         100%</a:t>
            </a:r>
            <a:endParaRPr lang="en-US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b="1" dirty="0" smtClean="0"/>
              <a:t>Grading Scale</a:t>
            </a:r>
          </a:p>
          <a:p>
            <a:pPr lvl="1"/>
            <a:r>
              <a:rPr lang="en-US" dirty="0" smtClean="0"/>
              <a:t>Standard UF Grading Scale</a:t>
            </a:r>
          </a:p>
          <a:p>
            <a:pPr lvl="1"/>
            <a:r>
              <a:rPr lang="en-US" dirty="0" smtClean="0"/>
              <a:t>No Curving </a:t>
            </a:r>
            <a:r>
              <a:rPr lang="en-US" dirty="0" smtClean="0">
                <a:sym typeface="Wingdings" pitchFamily="2" charset="2"/>
              </a:rPr>
              <a:t> Reduces Cheating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Academic Honesty</a:t>
            </a:r>
          </a:p>
          <a:p>
            <a:pPr lvl="1"/>
            <a:r>
              <a:rPr lang="en-US" dirty="0" smtClean="0"/>
              <a:t>No Copying of Assignments</a:t>
            </a:r>
          </a:p>
          <a:p>
            <a:pPr lvl="1"/>
            <a:r>
              <a:rPr lang="en-US" dirty="0" smtClean="0"/>
              <a:t>Studying Together is Recommended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How to Succeed</a:t>
            </a:r>
          </a:p>
          <a:p>
            <a:pPr lvl="1"/>
            <a:r>
              <a:rPr lang="en-US" dirty="0" smtClean="0"/>
              <a:t>Download &amp; Read Viewgraphs, Attend Class</a:t>
            </a:r>
          </a:p>
          <a:p>
            <a:pPr lvl="1"/>
            <a:r>
              <a:rPr lang="en-US" dirty="0" smtClean="0"/>
              <a:t>Do Assigned Projects, Study for and Take Exams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 l="13125" t="54000" r="73750" b="19000"/>
          <a:stretch>
            <a:fillRect/>
          </a:stretch>
        </p:blipFill>
        <p:spPr bwMode="auto">
          <a:xfrm>
            <a:off x="6248400" y="1371599"/>
            <a:ext cx="2286000" cy="2939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Organization of Course</a:t>
            </a:r>
          </a:p>
          <a:p>
            <a:pPr>
              <a:spcBef>
                <a:spcPts val="1200"/>
              </a:spcBef>
              <a:buNone/>
            </a:pPr>
            <a:r>
              <a:rPr lang="en-US" sz="2600" dirty="0" smtClean="0">
                <a:latin typeface="Arial Narrow" pitchFamily="34" charset="0"/>
              </a:rPr>
              <a:t>Weeks 1-2	Intro to computers, programming concepts</a:t>
            </a:r>
          </a:p>
          <a:p>
            <a:pPr>
              <a:buNone/>
            </a:pPr>
            <a:r>
              <a:rPr lang="en-US" sz="2600" dirty="0">
                <a:latin typeface="Arial Narrow" pitchFamily="34" charset="0"/>
              </a:rPr>
              <a:t>	</a:t>
            </a:r>
            <a:r>
              <a:rPr lang="en-US" sz="2600" dirty="0" smtClean="0">
                <a:latin typeface="Arial Narrow" pitchFamily="34" charset="0"/>
              </a:rPr>
              <a:t>		History and Features of Java </a:t>
            </a:r>
          </a:p>
          <a:p>
            <a:pPr>
              <a:buNone/>
            </a:pPr>
            <a:r>
              <a:rPr lang="en-US" sz="2600" dirty="0" smtClean="0">
                <a:latin typeface="Arial Narrow" pitchFamily="34" charset="0"/>
              </a:rPr>
              <a:t>Weeks 2-4 	Programming in Java - Basic Control Flow </a:t>
            </a:r>
          </a:p>
          <a:p>
            <a:pPr>
              <a:buNone/>
            </a:pPr>
            <a:r>
              <a:rPr lang="en-US" sz="2600" dirty="0" smtClean="0">
                <a:latin typeface="Arial Narrow" pitchFamily="34" charset="0"/>
              </a:rPr>
              <a:t>Weeks 5-6 	Programming arithmetic calculations </a:t>
            </a:r>
          </a:p>
          <a:p>
            <a:pPr>
              <a:buNone/>
            </a:pPr>
            <a:r>
              <a:rPr lang="en-US" sz="2600" dirty="0" smtClean="0">
                <a:latin typeface="Arial Narrow" pitchFamily="34" charset="0"/>
              </a:rPr>
              <a:t>Weeks 7-10 	Developing object-oriented software in Java </a:t>
            </a:r>
          </a:p>
          <a:p>
            <a:pPr>
              <a:buNone/>
            </a:pPr>
            <a:r>
              <a:rPr lang="en-US" sz="2600" dirty="0" smtClean="0">
                <a:latin typeface="Arial Narrow" pitchFamily="34" charset="0"/>
              </a:rPr>
              <a:t>Weeks 10-12 	Developing programs that talk to each other </a:t>
            </a:r>
          </a:p>
          <a:p>
            <a:pPr>
              <a:buNone/>
            </a:pPr>
            <a:r>
              <a:rPr lang="en-US" sz="2600" dirty="0" smtClean="0">
                <a:latin typeface="Arial Narrow" pitchFamily="34" charset="0"/>
              </a:rPr>
              <a:t>Weeks 12-13 	Programming small business applications in Java </a:t>
            </a:r>
          </a:p>
          <a:p>
            <a:pPr>
              <a:buNone/>
            </a:pPr>
            <a:r>
              <a:rPr lang="en-US" sz="2600" dirty="0" smtClean="0">
                <a:latin typeface="Arial Narrow" pitchFamily="34" charset="0"/>
              </a:rPr>
              <a:t>Weeks 13-16 	Java programming for the Internet</a:t>
            </a:r>
            <a:endParaRPr lang="en-US" sz="2600" b="1" dirty="0">
              <a:latin typeface="Arial Narrow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What is a Computer?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Machine that 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Changes Its State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b="1" dirty="0" smtClean="0"/>
              <a:t>How is State Represented?</a:t>
            </a:r>
          </a:p>
          <a:p>
            <a:pPr lvl="1"/>
            <a:r>
              <a:rPr lang="en-US" dirty="0" smtClean="0"/>
              <a:t>Zeroes and Ones :   0010101011000101101…</a:t>
            </a:r>
          </a:p>
          <a:p>
            <a:pPr lvl="1"/>
            <a:r>
              <a:rPr lang="en-US" dirty="0" smtClean="0"/>
              <a:t>Called a “State Map”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Why are Computers Important?</a:t>
            </a:r>
          </a:p>
          <a:p>
            <a:pPr lvl="1"/>
            <a:r>
              <a:rPr lang="en-US" dirty="0" smtClean="0"/>
              <a:t>Transform State Map to User-Friendly Display</a:t>
            </a:r>
          </a:p>
          <a:p>
            <a:pPr lvl="1"/>
            <a:r>
              <a:rPr lang="en-US" dirty="0" smtClean="0"/>
              <a:t>Transform State Map to </a:t>
            </a:r>
            <a:r>
              <a:rPr lang="en-US" b="1" dirty="0" smtClean="0">
                <a:solidFill>
                  <a:srgbClr val="0000FF"/>
                </a:solidFill>
              </a:rPr>
              <a:t>Hardware Control Signals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Control Useful Things (TVs, Cars, Telephones…)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8" name="AutoShape 2" descr="data:image/jpeg;base64,/9j/4AAQSkZJRgABAQAAAQABAAD/2wCEAAkGBhAQEBUSEBAQEhAUEBgQEBgQFRAVGBAQFBkWFRMVFhYXHiYeFxkkGhMVHzEhJCgrLCwsFR4xNTA2Nic3LCkBCQoKBQUFDQUFDSkYEhgpKSkpKSkpKSkpKSkpKSkpKSkpKSkpKSkpKSkpKSkpKSkpKSkpKSkpKSkpKSkpKSkpKf/AABEIAKkBKwMBIgACEQEDEQH/xAAcAAEBAAMBAQEBAAAAAAAAAAAABQMEBgECBwj/xABGEAACAQMDAQUEBgUKBAcAAAABAgMABBEFEiExBhMiQVEUMmFxByMzQlKBFiRTkdM0Q1RidJOUsbTRY3KSwhUXJUSCg6H/xAAUAQEAAAAAAAAAAAAAAAAAAAAA/8QAFBEBAAAAAAAAAAAAAAAAAAAAAP/aAAwDAQACEQMRAD8A/caUpQKUpQKUpQKUpQKVoaxrCWyBirPI7d3DHHgvPKQSEQHjoCSTgKASSACam3Omh0abU5kEIG4xB9tvEv8AxGODMenL+HphQeSG/c9pLONmR7qBXUFmTvE3hRwTsB3deOlfNt2pspCFS6ty7cqpkQORnbwhIbrx0qfYazGilLHTrhogAVMUUNtG2cDwd80e4Y81BBHQ1kutd8B9r067WI8PlIblcce8kDu2Ov3T0oOgpXNWemxlRNpVwiJkgxA77aQjqmwHMDA+ce3B95Wxiqmk6wJ9yMpiuItonjbkoWB2srdHjba21x12kcEFQFGlKUClK8JoPaldqdYNpZzXA27o4iY9+SpkPhjBxzgsyj8/zrYuNato22yXECN1w8kanB6cE1H13tBpU8MttNqNmgljMbfrNsHUOOGXLcEZBHyFBs213PFeJbSOZkktHmDssalZYHhjcAIBw3fq2D0weTnAuVxOna5ZC5Fzc6vpssi25toxFLBGoVnDyuQZWO5jHHxnC7PPOa6X9JLP+l23r9tF0PTzoKNK+I51YAqysCMqVIIIPIII6ivugUpSgUpSgUrXvL+KFd80scSfikZUHQnqxA6An8q0V7W2BIAvrMlvdAngy3nx4uaCtSvAa9oFKUoFKUoFKUoFK4rtbbvFcNczwPdWLQLE5iJ73TtpdnniUeIhtyFmQhx3KnnFWLfVne+WKN4ntfYFuARlndncqjB842FV9OeaC7SufftUVEgaDEkWni+K94rc5lBiLKCucxe8Mjk+nOK6128/VCkECe0XQjKySsx7k28k+dyJhXzGRjxDwjnxZUOlpWrcakkbbWEmevhimYfvVSK07ntTax/aO6f80NwP+z4GgrUrj+0/0k2ttZzTQv3kyRFolaOcK0nRd2QPDkjPI4rlrT6b7S90+dWPsl93DpGjEsJJGXapjfbgnJHhPPzHNB22nX8bRyanM2Ie7ZoCwP1VkvJcDrmTb3nAyV7sfdrJpmlPO4ur1frM7raFuVs18iR0a4IPif7udq8ZZ8ev2ihLO0QbYXu4oiB+yto5LkJ8j7KqkehNdHQKVxmodoZZO8SOVo5W1OLT4Fj7svGqEPPI4KnaWiWdhnI2KhAyTnoYe0EDOqgt45pLeNipCvNDnvEB9Rsk+fdPjpyGtqegkO1zZ7Yrvgt1WO7C5xHcAdeCcPjchwRkZVta8mNzCl7aK/tEBbCN4WcI2y5tJBnG4lGA6gOiNnA56SoGlp3WoXUQ9yWOG9UY6Stvgmx8MQQt83b40GK07S3N3GJLOybu3XdHJeyCBXU+6yogkkI8/Eq9R+WYaVqEh+uv1iH4bOCNeOeC85lz1HIC9OMV99lG2xyw8kQXc0S8AAIW72NQPRUlVP8A4+lW6CGvZKI572e+lJ677q5UeWMLEyKOnkPWsi9j7DBBtLd9xBbvUWQsw82MmST8TzVilBOtuzlnGNsdpbIuc4SGJRn1wB8BWzFp8SHKRRqf6qqP8hWxSg8ArXl0yByWaGJmPUsiEn5kitmlBHHY7Ts59gs93XIt4M5PXnbmvj9D7QfZrNCAMAW891CB5nCxuFB564q3Sgg/o7cIPqdRugQMKJxbzr6DO5BIf+sfHNfPtGqRE74rS6T1gaS3kxk5xHLvQnGOsg5roKUH5OPpzjXVvZZ4WgtQBbyGXu98N2GIZnZWKd2PdODxjdnHFd1e6nNPM1tZsq7ADdT4VxBuwVjjU+Fpivi8XCAqSDuAMDV/or0SJZruWzMjKklxJvmuW3kAyMfFJjJwevrV/sN2fSxsIIFUKwjDy4z4pnAaQ5PJ5OBnyAHlQbendnLeAh1j3zAEGWYmSU5wGzK+W5x0BA+FUXjDAhgCCMEHkEehHnWhe6rsnigUAs6vLIWOBFBHtDt8SWdFA+JP3cHF2b1drm1imlCKZdzR7dwDxlmMLANzlowrY+JoMU/Z8xeOwZYGUfZY/V5eDhWjH2f/ADx4PTIYDbW5o2rC4jLbGjkRjHPG+N0MoAJU44IwVYMOGVlI4Nb9Qb3FvfwyKMLd5tZugBljR5bdz8dqTJ8dyD7ooL1KUoFKUoFKUoJ1/oUU2/cZVEi7JgjuolTptI8uDjK4bHnXq6FCJ1nVSjrB7NhDtVoVJKKVHGFLNj03GqFKDn7bsTbxo0avcbWtBY+KTJW2GdqrkeEgMwz155zgY3bvQUkFv45Fa2kEkLLszkI0TBtykEMjsDxnnIIIzVOlApSlBL7UaCt/aS2rOyLMmwsoBKjIPAPyrl//ACssLPT7iO0t1ad7Z1Ek2Hkd9pK+IjCZYD3QB0OK7ylBzuuXatDaXiEGKO4juWPOO4mjkgZ/gFW53knGAhPliuirm7CNIXfT5wpglVzZhx4ZLdge9tvQmPJwv7NlxnYxGezvTaFbe5ZjH7ltM2SHUe7HM3RZQBjLcPwR4iVAb93pKSSwylnDQu0ihSu13eNosuCOSFdsEEdfTio1t2fmV4kOzuob+e935yZFm9oZI9uPCwa5OT0xGMct4enpQKhaf9ZqFzKOVihhsx0+1HeTy/PwzQfmCPWvdT7ReM21mFnu+jDkx2ufv3LL7gxkhPefGBgZYaN8WsLRLS0Pe305cRGTGWnkJee7lABwis5dsDGSqD3hQbvZPxJPKOkt9Oyj+rG3cZ+Oe5LfJh86u1/Pl19MmqaaRp/sVpE9ttt/GJ3yqAKpHjG7cMHd55z51+76VqCTRK6TQzZUZeAgozdCVwTgZB4yaDcpSlApShoNezv45gWicOFdo2I8nQlXX8iCK2K5zsXdq4vFX+b1O4QnIOSSsnGPhIB+Rro6BSlKBSlaOoa5bW/208UZPRWYbm6cKnvMfEOACeR60GHtTZPNY3MUYy8lrLGg45d42VR+8itvTb1Z4Y5VOVkjWVcZ6OAw68+dRzrt1ccWVqyof5++DwoOnKQHE0nU9RGDjhqw6Ar6eVs53DxuWa2lC7FaR2LyQMo8MZDMSgzypwOUOQ2+03Z1bmOQxqq3TWslrG7NIoCTDDBwnvqD4gCCMj41P7UWCxtpaxrhYtRjReCdsYt7hQM+Q93r6CuspQKg9pWzNZIPea+DAf1Y4Z3c/IAY+bD1q3NOqKXdlVFBZixACqOSSTwB8ag6GzXc5vWUrD3Zgsg24M0LMGknZT07wxx7QeQqA/fIAdDSlKBSlKBSlKBSlKBSlKBSlKBSlKDT1XSo7mIxyg4yGVlJVo5F5SRGHKup5BFcva9tkS6l0+43XLQxBpZreJpAEbw7biJASsnTOwFeckL7o6LtJDdvayrYvFHdFcRPMCVQkjJ4B5xnHBGcZB6V+MfRR2Q1Sy1YzSxd5AzT2lzKsiON4O4k5YPjvI15IoP1K00qzn8djeSxjJ/kVxujBGP5lt8a444Cgc4IxWW90WJVDXd/dMig7u8nW3VlGc7+4EQIG7/LOaq32iW0/wBvbwSnG362ON+ODjLA8cD91YLbstYxkGOztUIbcpWGEFW45BA4PA/dQRbXtHbqfY9IgjldU3jZiK2iRiVDtIB9YCwP2Yckg5x1q1o2idyXllfvrqXHfSkbfCM7Y41ye7iXJwuT1JJLEk6uoLs1K1foJIJ7ZuviYd1NGPmBFMRx0LfneoI2pdkrW4u4LySPNxbbu6YY5DAgBuPFtJLL6Hkdaz3PZuzkYu9tCZD1cIqv0K5Ei4YHBIyDVKlBEfsuAxaK7voSfSdpVB88JcCRRwcYxgeQzzXyNJv09zUQ/l+s20L8ev1Ji8Xx6fCrtKCSIdQD572zaP07mdWPH4u9YDn4dKxyy6mGO2KxK+Raa4UkfECI4/eatUoICPqa9LfTh5nE1wMn+5rIkupk4MVgo8yJrhiPjt7oZ+WR86t0oIqW2pc7riyHHhK205wcjqDPyMZodJvGxv1B14wfZ4LdBn1HeiUjy6k1apQRU7KRH7WW7mP/ABbifbwQfs0ZU6j8PnjpxW7p+i21vnuLeGHIAPdRomQOgO0DNbtKBWG7s45kaOVFkjYYdXAZWHoQeDWalBATRru34tboPEPdivQ8m0ddq3AbvAOvL94RnjgYrVs9W1SZ5o1hsIzDMIGYy3MgyY4ptwTu1z4ZlGNw5B5866momgfyi/8A7cv+jsqDHF2XMkglvp2uWVt0cYHd28bA5UiEE72BAIaRnIPIxV+lKBSlKBSlKBSlKBSlKBSlKBSlKBSla2p6glvDJNJnZFG0jbRk7VBJwPM8UGzUTscQbQOM4knuJxnqBLcTSAH5b8flWxb6wTOLeSPu5GgFwmGDBlBVJV4AwUZ0HoQ6kHqBi7HuG0+1YKFD20cpA6BpEDt/+saCxSlKCH2l8MlnJ5JfKrH0EsU0I488vKg+Gc9BmrlR+09uzxxbceG9tnOfwiZM/wCdbWq6oLdUZkkdXnig8GzwGZ1iRm3MPDudQcZPPSg3qUpQKUpQKUpQKUpQKUpQKUpQKUpQKiaB/KL/APty/wCjsqt1C0Nws+oEkAC9UkngACzs8kmgu0rWtNRilJEciuQASFPIDZ2nHocHB6HBx0rZoFKUoFKUoFKUoFKUoFKUoFKUoFS+0+jm8s5rcNtaSMqpJYAP1QnHO3cBkeYzVSlBCtraeW8S4kjMKR2jw7GaNi0szwu5BQnwqIFGTjO7oMc5ex0RTTrRWGGWzgVh6MsaAj94NWKj9kWb2OMO250MkTcg4aKR4yuR6FNv5UFilKUEXtbn2dMDJ9ts/LP/ALu3zx8sn8q97VQyPDGsUbSH2y1dtuPDHFcRSyPz1wsZ4r47WLmODjP/AKhbH90yE1cFAFKUoFKUoFKUoFKUoFKUoFKUoFKUoFcD2kjkaz1kRZ3d+CdvUxi0sTIPj4A3Hn0rvqiaB/KL/wDty/6OyoNNLhZdXiaJldBpcjSMmCuJZoDbksODkJMV56Bq6esVvaRxjEaIgJyQiqoJ9eKy0ClKUClKUClKUClKUClKUClKUClKUConZZsLcRnAMd/OCBnjvX9pHPnkXAPwzjyq3XLDVoLO+uxPNHEkscF0veELuchrdwv4j9RFwMnLj1xQdTSosHaUyEdzZ3rofvmNIV6Z6Tuj4xjnbjmn6UKozcW93bD8UsW5QOPEzwF1Qc9WI6Ggw6/cK1zYKrKSb124I6RW1yGwPPBIB9M10FfzTqPZi7n7RzppUrKWl9pE8L4WKKcB3cuh93LsMefSv6PsIHjiRJJGldUCu7BVMjAYLELwCTzgUGelKUClKUClKUClKUClKUClKUClKUGC9vo4I2lmdY4kXc7OQAqjzJNcZ2Z7e6a91dot7b7pb5DDlwO9zbWsfgz18cbL8xXV61NbCF1u3iSGRGjfvnVFZGBDDLEeWa/Cvox7I2UWtzF7y2khtZP1P66Im5kfmJl8n2L129H2+lB/QlKUoFKUoFKUoFKUoFKUoFKUoFKUoFKUoNLWNUW2haVgW24CKuN0sjELHGmeNzOVUfFhWhpXZ894Lq7CS3pHhIGUtEP81BkZAwTufhnOScDCr5q6d7fWkR91BNe/N4RHCg/fdlvmgq7QKVxEupyTSKneTJNLqvs4UF0EFtZs8zDBxkSpbsS3O7vwM4XA6ZNZHtAgaKVCyM8Tts2yiMqrgYYsCO8U4YDIyR0NBPvNGFo0l1ZRAOxD3UUaj9aVcklBkBZwC2D0bOG6hlt2V4k0aSxMHjkQSRsOjIwBUj5gis1QuzbCOS6t+giui8YwfsrhFn48sd48yj0CUF2leZpmg9pXma9oFKUoJfZnXPbbZZ+7MZZ5EKlg21opHibxYGRmMnp51UqD2H0uW2slimXbIJp3IyreGWeWVOVJHuyCr1ApXmaZoPaV5mtXVdUitYJJ5m2xRIZHOCcKvJwByT8KDbqFe6lNPM1taMEEfF1OQrdyxGViiU8NNhlY7gVUEZBLAV6e11tJYy3ltKk8UcDzeA9e7Vm2sOqnw4wRmtns5pZtrWOJjuk2l5m/aXEhLzOfi0jMfzoPiw7LWsL94IhJOfelnJllPn9o+SozztXCjyAqhc2ccq7ZUSRD1WRQwPl0PHQn99aeoasY54IEUNJMWZskgRwRAd5JwOTueNAOOZM+Va+h9oBLAs08kCCWaRYMHaJIhIyQsN55LIFbj8YoPi40N4PrLBthHJgdj3EoA90DnuD6MmBnqpqhpOqpcx71V0IJSRJBh4ZV95HHqPUEggggkEE7tQLpfZ9Qidc93dq1vKBjHtESNNDJ8D3aTqT54jH3RQX6UpQKUpQKUpQKUpQKUpQKUpQKUpQQdcburyznJwhaSykz0X2kI8Z6ecttEg+Mgq9WrqmmpcwvDIDscYODgqRyrKfJlYBgfIgGpuk6w6uLW9KrcjiN/dS9UDPeRej4BLR9VOeqkMQpTadG80czA95ErrH4mAAl278r0J8A5PTn1rVga5NwS9vAsQ3KsgnZ3KZyPq+6AUkhSfEfdHWqlKBXH6d2etL25u7m4gin/WRbQmVFYLHbxqjhCR+2acE/DHliqOr66zyNZ2TBrvb9Y+NyWKNnEkvkX81i6scZwuWFXS9OS3hSFMlUUKCxyzHzZj95icsT5kk0E39B9N/oNr/dJ/tQ9htN/oNr/dJ/tVylBz030f6Yy7TZQgdDsBQkcdShBPQda8h7AWCABIpEABChJ7tdoJyQMScZPNdFSghfoXaek/8Air3+JT9C7T0n/wAVe/xKu0oIX6F2npP/AIq9/iV43YmzIxi4/K7vgf3iXIq9Sghr2PgAwJb/AB/b9S/jV7+iMH7W/wD8fqP8WrdKCBL2MhbpcaivhI8N9f8AU458Uh5GPlyeKgdsPo9eTT50hu9Slk7lzFHJdSsJHxnYwPv5xgBuOfLNd9Sg/BtI+g26t7K4mnu5I5jayEQWrHEm1dypM/3wSMFQD8Gr9zs7lZY0kQgo6CRSCDlWG4HI4PBrNXOaHJ7HL7DKcRks2nsd3jh5ZrfJ47yLkAecYU87WwFDWtHEw7yPC3SQyx27lpFCmVRw4Q+NNyoSpBHgBxkVD7RWsMGnexgw9+LHuoY5BvNwkIQPCmNpJbCrleQWDAcYrr6UHzH0HGOOnXH5+dcd9JetrZraTGGSYx3vfFIRucRxwT944HTADck8ANmuwllVFLOwVVBZixACqOSSTwAB51zuh/rtwb/xC3EJgsA3G+NyrS3ODyA5SMLnnbHn7+KCH2G+l6PVrxraG0lRVhMxeR0ztUovKAficDgn/b9BrjLb6J9OiknljjaOSaQSxtEe7a0YA/ydlAKDJJxyDwCMDFVuz2pSh3s7o7rmBVZZMKBd27ZCTBR0YFSrqOAwyOGFBdpSlApSlApSlApSlApSlApSlArBe2EU6GOaNJEPVXAYZHQ4PmPXyrPSghN2ZkX7C/vYV4wpaGdRj43CPJg+gcfCvk9lncAXF/fTJjxKHhgVifU20cb4+G7HrV+lBrafpsNvGI4IkijHRY1CgE8k4HmTzmtmlKBSlKBSlKBSlKBSlKBSlKBSlKBWvf2EU8ZjmRXRuob1HIIPUEHkEcgjIrYpQQ/Y7+DiGaK5j8lu90ci/wD3xqQw8vFHnnJY1qavrepW9vLMbKzIiieU/rkpyEUscD2YZOAfMfOunr4mhV1KsAyspVgeQykYIPwxQc/B2ekudsmoTideHWCFTHbg8EF1JLzHz8bbeh2g10YFc12RvO5H/h0zfrFsm2Pdx7TZqdsEyn7x27VfHRwfIgnpaBUHW023tjIpwxlmtm/rRSQSTEf9drEfyq9XOWUgvb3v05tbVHihbHE1zIdszIfNUVAgYcEySD7tBE1Y7otYuDnv7Vm9lfzg7m0hnjEf4frJGJ/FuIORxXc2spZFZl2sVDMp+6SMkfl0qdfdl7aZ3d1b6wKs6h3VJ1TOwSIDhsZx8QADkDFbi2RE5l7x9piEZQsxTKsSHCk4VvEQSOvGegoJWvRj2ywbnInmTqcbWtpicjoeUX5fnV+tW705JXidt26FzJHhmGGZWjbIHDeF2HPrW1QKUpQKUpQKUpQKUpQKUpQKUpQKUpQKUpQKUpQKUpQKUpQKUpQKUpQKUpQKUpQTdb7PQXiqJlO5G3xSRsySwvx4o5F8SHjBweRwa0k07U04S+t5EHANzasZOvG5oZo1Jx6IKv0oOefs7cz8Xl4Xi+9FaRm3SQc8SMXeVh6gOoPmCOKvQQKihEVVRVCoqgAKoGAABwAAMYr7pQKUpQKUpQf/2Q=="/>
          <p:cNvSpPr>
            <a:spLocks noChangeAspect="1" noChangeArrowheads="1"/>
          </p:cNvSpPr>
          <p:nvPr/>
        </p:nvSpPr>
        <p:spPr bwMode="auto">
          <a:xfrm>
            <a:off x="0" y="-782638"/>
            <a:ext cx="2847975" cy="1609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AutoShape 4" descr="data:image/jpeg;base64,/9j/4AAQSkZJRgABAQAAAQABAAD/2wCEAAkGBhAQEBUSEBAQEhAUEBgQEBgQFRAVGBAQFBkWFRMVFhYXHiYeFxkkGhMVHzEhJCgrLCwsFR4xNTA2Nic3LCkBCQoKBQUFDQUFDSkYEhgpKSkpKSkpKSkpKSkpKSkpKSkpKSkpKSkpKSkpKSkpKSkpKSkpKSkpKSkpKSkpKSkpKf/AABEIAKkBKwMBIgACEQEDEQH/xAAcAAEBAAMBAQEBAAAAAAAAAAAABQMEBgECBwj/xABGEAACAQMDAQUEBgUKBAcAAAABAgMABBEFEiExBhMiQVEUMmFxByMzQlKBFiRTkdM0Q1RidJOUsbTRY3KSwhUXJUSCg6H/xAAUAQEAAAAAAAAAAAAAAAAAAAAA/8QAFBEBAAAAAAAAAAAAAAAAAAAAAP/aAAwDAQACEQMRAD8A/caUpQKUpQKUpQKUpQKVoaxrCWyBirPI7d3DHHgvPKQSEQHjoCSTgKASSACam3Omh0abU5kEIG4xB9tvEv8AxGODMenL+HphQeSG/c9pLONmR7qBXUFmTvE3hRwTsB3deOlfNt2pspCFS6ty7cqpkQORnbwhIbrx0qfYazGilLHTrhogAVMUUNtG2cDwd80e4Y81BBHQ1kutd8B9r067WI8PlIblcce8kDu2Ov3T0oOgpXNWemxlRNpVwiJkgxA77aQjqmwHMDA+ce3B95Wxiqmk6wJ9yMpiuItonjbkoWB2srdHjba21x12kcEFQFGlKUClK8JoPaldqdYNpZzXA27o4iY9+SpkPhjBxzgsyj8/zrYuNato22yXECN1w8kanB6cE1H13tBpU8MttNqNmgljMbfrNsHUOOGXLcEZBHyFBs213PFeJbSOZkktHmDssalZYHhjcAIBw3fq2D0weTnAuVxOna5ZC5Fzc6vpssi25toxFLBGoVnDyuQZWO5jHHxnC7PPOa6X9JLP+l23r9tF0PTzoKNK+I51YAqysCMqVIIIPIII6ivugUpSgUpSgUrXvL+KFd80scSfikZUHQnqxA6An8q0V7W2BIAvrMlvdAngy3nx4uaCtSvAa9oFKUoFKUoFKUoFK4rtbbvFcNczwPdWLQLE5iJ73TtpdnniUeIhtyFmQhx3KnnFWLfVne+WKN4ntfYFuARlndncqjB842FV9OeaC7SufftUVEgaDEkWni+K94rc5lBiLKCucxe8Mjk+nOK6128/VCkECe0XQjKySsx7k28k+dyJhXzGRjxDwjnxZUOlpWrcakkbbWEmevhimYfvVSK07ntTax/aO6f80NwP+z4GgrUrj+0/0k2ttZzTQv3kyRFolaOcK0nRd2QPDkjPI4rlrT6b7S90+dWPsl93DpGjEsJJGXapjfbgnJHhPPzHNB22nX8bRyanM2Ie7ZoCwP1VkvJcDrmTb3nAyV7sfdrJpmlPO4ur1frM7raFuVs18iR0a4IPif7udq8ZZ8ev2ihLO0QbYXu4oiB+yto5LkJ8j7KqkehNdHQKVxmodoZZO8SOVo5W1OLT4Fj7svGqEPPI4KnaWiWdhnI2KhAyTnoYe0EDOqgt45pLeNipCvNDnvEB9Rsk+fdPjpyGtqegkO1zZ7Yrvgt1WO7C5xHcAdeCcPjchwRkZVta8mNzCl7aK/tEBbCN4WcI2y5tJBnG4lGA6gOiNnA56SoGlp3WoXUQ9yWOG9UY6Stvgmx8MQQt83b40GK07S3N3GJLOybu3XdHJeyCBXU+6yogkkI8/Eq9R+WYaVqEh+uv1iH4bOCNeOeC85lz1HIC9OMV99lG2xyw8kQXc0S8AAIW72NQPRUlVP8A4+lW6CGvZKI572e+lJ677q5UeWMLEyKOnkPWsi9j7DBBtLd9xBbvUWQsw82MmST8TzVilBOtuzlnGNsdpbIuc4SGJRn1wB8BWzFp8SHKRRqf6qqP8hWxSg8ArXl0yByWaGJmPUsiEn5kitmlBHHY7Ts59gs93XIt4M5PXnbmvj9D7QfZrNCAMAW891CB5nCxuFB564q3Sgg/o7cIPqdRugQMKJxbzr6DO5BIf+sfHNfPtGqRE74rS6T1gaS3kxk5xHLvQnGOsg5roKUH5OPpzjXVvZZ4WgtQBbyGXu98N2GIZnZWKd2PdODxjdnHFd1e6nNPM1tZsq7ADdT4VxBuwVjjU+Fpivi8XCAqSDuAMDV/or0SJZruWzMjKklxJvmuW3kAyMfFJjJwevrV/sN2fSxsIIFUKwjDy4z4pnAaQ5PJ5OBnyAHlQbendnLeAh1j3zAEGWYmSU5wGzK+W5x0BA+FUXjDAhgCCMEHkEehHnWhe6rsnigUAs6vLIWOBFBHtDt8SWdFA+JP3cHF2b1drm1imlCKZdzR7dwDxlmMLANzlowrY+JoMU/Z8xeOwZYGUfZY/V5eDhWjH2f/ADx4PTIYDbW5o2rC4jLbGjkRjHPG+N0MoAJU44IwVYMOGVlI4Nb9Qb3FvfwyKMLd5tZugBljR5bdz8dqTJ8dyD7ooL1KUoFKUoFKUoJ1/oUU2/cZVEi7JgjuolTptI8uDjK4bHnXq6FCJ1nVSjrB7NhDtVoVJKKVHGFLNj03GqFKDn7bsTbxo0avcbWtBY+KTJW2GdqrkeEgMwz155zgY3bvQUkFv45Fa2kEkLLszkI0TBtykEMjsDxnnIIIzVOlApSlBL7UaCt/aS2rOyLMmwsoBKjIPAPyrl//ACssLPT7iO0t1ad7Z1Ek2Hkd9pK+IjCZYD3QB0OK7ylBzuuXatDaXiEGKO4juWPOO4mjkgZ/gFW53knGAhPliuirm7CNIXfT5wpglVzZhx4ZLdge9tvQmPJwv7NlxnYxGezvTaFbe5ZjH7ltM2SHUe7HM3RZQBjLcPwR4iVAb93pKSSwylnDQu0ihSu13eNosuCOSFdsEEdfTio1t2fmV4kOzuob+e935yZFm9oZI9uPCwa5OT0xGMct4enpQKhaf9ZqFzKOVihhsx0+1HeTy/PwzQfmCPWvdT7ReM21mFnu+jDkx2ufv3LL7gxkhPefGBgZYaN8WsLRLS0Pe305cRGTGWnkJee7lABwis5dsDGSqD3hQbvZPxJPKOkt9Oyj+rG3cZ+Oe5LfJh86u1/Pl19MmqaaRp/sVpE9ttt/GJ3yqAKpHjG7cMHd55z51+76VqCTRK6TQzZUZeAgozdCVwTgZB4yaDcpSlApShoNezv45gWicOFdo2I8nQlXX8iCK2K5zsXdq4vFX+b1O4QnIOSSsnGPhIB+Rro6BSlKBSlaOoa5bW/208UZPRWYbm6cKnvMfEOACeR60GHtTZPNY3MUYy8lrLGg45d42VR+8itvTb1Z4Y5VOVkjWVcZ6OAw68+dRzrt1ccWVqyof5++DwoOnKQHE0nU9RGDjhqw6Ar6eVs53DxuWa2lC7FaR2LyQMo8MZDMSgzypwOUOQ2+03Z1bmOQxqq3TWslrG7NIoCTDDBwnvqD4gCCMj41P7UWCxtpaxrhYtRjReCdsYt7hQM+Q93r6CuspQKg9pWzNZIPea+DAf1Y4Z3c/IAY+bD1q3NOqKXdlVFBZixACqOSSTwB8ag6GzXc5vWUrD3Zgsg24M0LMGknZT07wxx7QeQqA/fIAdDSlKBSlKBSlKBSlKBSlKBSlKBSlKDT1XSo7mIxyg4yGVlJVo5F5SRGHKup5BFcva9tkS6l0+43XLQxBpZreJpAEbw7biJASsnTOwFeckL7o6LtJDdvayrYvFHdFcRPMCVQkjJ4B5xnHBGcZB6V+MfRR2Q1Sy1YzSxd5AzT2lzKsiON4O4k5YPjvI15IoP1K00qzn8djeSxjJ/kVxujBGP5lt8a444Cgc4IxWW90WJVDXd/dMig7u8nW3VlGc7+4EQIG7/LOaq32iW0/wBvbwSnG362ON+ODjLA8cD91YLbstYxkGOztUIbcpWGEFW45BA4PA/dQRbXtHbqfY9IgjldU3jZiK2iRiVDtIB9YCwP2Yckg5x1q1o2idyXllfvrqXHfSkbfCM7Y41ye7iXJwuT1JJLEk6uoLs1K1foJIJ7ZuviYd1NGPmBFMRx0LfneoI2pdkrW4u4LySPNxbbu6YY5DAgBuPFtJLL6Hkdaz3PZuzkYu9tCZD1cIqv0K5Ei4YHBIyDVKlBEfsuAxaK7voSfSdpVB88JcCRRwcYxgeQzzXyNJv09zUQ/l+s20L8ev1Ji8Xx6fCrtKCSIdQD572zaP07mdWPH4u9YDn4dKxyy6mGO2KxK+Raa4UkfECI4/eatUoICPqa9LfTh5nE1wMn+5rIkupk4MVgo8yJrhiPjt7oZ+WR86t0oIqW2pc7riyHHhK205wcjqDPyMZodJvGxv1B14wfZ4LdBn1HeiUjy6k1apQRU7KRH7WW7mP/ABbifbwQfs0ZU6j8PnjpxW7p+i21vnuLeGHIAPdRomQOgO0DNbtKBWG7s45kaOVFkjYYdXAZWHoQeDWalBATRru34tboPEPdivQ8m0ddq3AbvAOvL94RnjgYrVs9W1SZ5o1hsIzDMIGYy3MgyY4ptwTu1z4ZlGNw5B5866momgfyi/8A7cv+jsqDHF2XMkglvp2uWVt0cYHd28bA5UiEE72BAIaRnIPIxV+lKBSlKBSlKBSlKBSlKBSlKBSlKBSla2p6glvDJNJnZFG0jbRk7VBJwPM8UGzUTscQbQOM4knuJxnqBLcTSAH5b8flWxb6wTOLeSPu5GgFwmGDBlBVJV4AwUZ0HoQ6kHqBi7HuG0+1YKFD20cpA6BpEDt/+saCxSlKCH2l8MlnJ5JfKrH0EsU0I488vKg+Gc9BmrlR+09uzxxbceG9tnOfwiZM/wCdbWq6oLdUZkkdXnig8GzwGZ1iRm3MPDudQcZPPSg3qUpQKUpQKUpQKUpQKUpQKUpQKUpQKiaB/KL/APty/wCjsqt1C0Nws+oEkAC9UkngACzs8kmgu0rWtNRilJEciuQASFPIDZ2nHocHB6HBx0rZoFKUoFKUoFKUoFKUoFKUoFKUoFS+0+jm8s5rcNtaSMqpJYAP1QnHO3cBkeYzVSlBCtraeW8S4kjMKR2jw7GaNi0szwu5BQnwqIFGTjO7oMc5ex0RTTrRWGGWzgVh6MsaAj94NWKj9kWb2OMO250MkTcg4aKR4yuR6FNv5UFilKUEXtbn2dMDJ9ts/LP/ALu3zx8sn8q97VQyPDGsUbSH2y1dtuPDHFcRSyPz1wsZ4r47WLmODjP/AKhbH90yE1cFAFKUoFKUoFKUoFKUoFKUoFKUoFKUoFcD2kjkaz1kRZ3d+CdvUxi0sTIPj4A3Hn0rvqiaB/KL/wDty/6OyoNNLhZdXiaJldBpcjSMmCuJZoDbksODkJMV56Bq6esVvaRxjEaIgJyQiqoJ9eKy0ClKUClKUClKUClKUClKUClKUClKUConZZsLcRnAMd/OCBnjvX9pHPnkXAPwzjyq3XLDVoLO+uxPNHEkscF0veELuchrdwv4j9RFwMnLj1xQdTSosHaUyEdzZ3rofvmNIV6Z6Tuj4xjnbjmn6UKozcW93bD8UsW5QOPEzwF1Qc9WI6Ggw6/cK1zYKrKSb124I6RW1yGwPPBIB9M10FfzTqPZi7n7RzppUrKWl9pE8L4WKKcB3cuh93LsMefSv6PsIHjiRJJGldUCu7BVMjAYLELwCTzgUGelKUClKUClKUClKUClKUClKUClKUGC9vo4I2lmdY4kXc7OQAqjzJNcZ2Z7e6a91dot7b7pb5DDlwO9zbWsfgz18cbL8xXV61NbCF1u3iSGRGjfvnVFZGBDDLEeWa/Cvox7I2UWtzF7y2khtZP1P66Im5kfmJl8n2L129H2+lB/QlKUoFKUoFKUoFKUoFKUoFKUoFKUoFKUoNLWNUW2haVgW24CKuN0sjELHGmeNzOVUfFhWhpXZ894Lq7CS3pHhIGUtEP81BkZAwTufhnOScDCr5q6d7fWkR91BNe/N4RHCg/fdlvmgq7QKVxEupyTSKneTJNLqvs4UF0EFtZs8zDBxkSpbsS3O7vwM4XA6ZNZHtAgaKVCyM8Tts2yiMqrgYYsCO8U4YDIyR0NBPvNGFo0l1ZRAOxD3UUaj9aVcklBkBZwC2D0bOG6hlt2V4k0aSxMHjkQSRsOjIwBUj5gis1QuzbCOS6t+giui8YwfsrhFn48sd48yj0CUF2leZpmg9pXma9oFKUoJfZnXPbbZZ+7MZZ5EKlg21opHibxYGRmMnp51UqD2H0uW2slimXbIJp3IyreGWeWVOVJHuyCr1ApXmaZoPaV5mtXVdUitYJJ5m2xRIZHOCcKvJwByT8KDbqFe6lNPM1taMEEfF1OQrdyxGViiU8NNhlY7gVUEZBLAV6e11tJYy3ltKk8UcDzeA9e7Vm2sOqnw4wRmtns5pZtrWOJjuk2l5m/aXEhLzOfi0jMfzoPiw7LWsL94IhJOfelnJllPn9o+SozztXCjyAqhc2ccq7ZUSRD1WRQwPl0PHQn99aeoasY54IEUNJMWZskgRwRAd5JwOTueNAOOZM+Va+h9oBLAs08kCCWaRYMHaJIhIyQsN55LIFbj8YoPi40N4PrLBthHJgdj3EoA90DnuD6MmBnqpqhpOqpcx71V0IJSRJBh4ZV95HHqPUEggggkEE7tQLpfZ9Qidc93dq1vKBjHtESNNDJ8D3aTqT54jH3RQX6UpQKUpQKUpQKUpQKUpQKUpQKUpQQdcburyznJwhaSykz0X2kI8Z6ecttEg+Mgq9WrqmmpcwvDIDscYODgqRyrKfJlYBgfIgGpuk6w6uLW9KrcjiN/dS9UDPeRej4BLR9VOeqkMQpTadG80czA95ErrH4mAAl278r0J8A5PTn1rVga5NwS9vAsQ3KsgnZ3KZyPq+6AUkhSfEfdHWqlKBXH6d2etL25u7m4gin/WRbQmVFYLHbxqjhCR+2acE/DHliqOr66zyNZ2TBrvb9Y+NyWKNnEkvkX81i6scZwuWFXS9OS3hSFMlUUKCxyzHzZj95icsT5kk0E39B9N/oNr/dJ/tQ9htN/oNr/dJ/tVylBz030f6Yy7TZQgdDsBQkcdShBPQda8h7AWCABIpEABChJ7tdoJyQMScZPNdFSghfoXaek/8Air3+JT9C7T0n/wAVe/xKu0oIX6F2npP/AIq9/iV43YmzIxi4/K7vgf3iXIq9Sghr2PgAwJb/AB/b9S/jV7+iMH7W/wD8fqP8WrdKCBL2MhbpcaivhI8N9f8AU458Uh5GPlyeKgdsPo9eTT50hu9Slk7lzFHJdSsJHxnYwPv5xgBuOfLNd9Sg/BtI+g26t7K4mnu5I5jayEQWrHEm1dypM/3wSMFQD8Gr9zs7lZY0kQgo6CRSCDlWG4HI4PBrNXOaHJ7HL7DKcRks2nsd3jh5ZrfJ47yLkAecYU87WwFDWtHEw7yPC3SQyx27lpFCmVRw4Q+NNyoSpBHgBxkVD7RWsMGnexgw9+LHuoY5BvNwkIQPCmNpJbCrleQWDAcYrr6UHzH0HGOOnXH5+dcd9JetrZraTGGSYx3vfFIRucRxwT944HTADck8ANmuwllVFLOwVVBZixACqOSSTwAB51zuh/rtwb/xC3EJgsA3G+NyrS3ODyA5SMLnnbHn7+KCH2G+l6PVrxraG0lRVhMxeR0ztUovKAficDgn/b9BrjLb6J9OiknljjaOSaQSxtEe7a0YA/ydlAKDJJxyDwCMDFVuz2pSh3s7o7rmBVZZMKBd27ZCTBR0YFSrqOAwyOGFBdpSlApSlApSlApSlApSlApSlArBe2EU6GOaNJEPVXAYZHQ4PmPXyrPSghN2ZkX7C/vYV4wpaGdRj43CPJg+gcfCvk9lncAXF/fTJjxKHhgVifU20cb4+G7HrV+lBrafpsNvGI4IkijHRY1CgE8k4HmTzmtmlKBSlKBSlKBSlKBSlKBSlKBSlKBWvf2EU8ZjmRXRuob1HIIPUEHkEcgjIrYpQQ/Y7+DiGaK5j8lu90ci/wD3xqQw8vFHnnJY1qavrepW9vLMbKzIiieU/rkpyEUscD2YZOAfMfOunr4mhV1KsAyspVgeQykYIPwxQc/B2ekudsmoTideHWCFTHbg8EF1JLzHz8bbeh2g10YFc12RvO5H/h0zfrFsm2Pdx7TZqdsEyn7x27VfHRwfIgnpaBUHW023tjIpwxlmtm/rRSQSTEf9drEfyq9XOWUgvb3v05tbVHihbHE1zIdszIfNUVAgYcEySD7tBE1Y7otYuDnv7Vm9lfzg7m0hnjEf4frJGJ/FuIORxXc2spZFZl2sVDMp+6SMkfl0qdfdl7aZ3d1b6wKs6h3VJ1TOwSIDhsZx8QADkDFbi2RE5l7x9piEZQsxTKsSHCk4VvEQSOvGegoJWvRj2ywbnInmTqcbWtpicjoeUX5fnV+tW705JXidt26FzJHhmGGZWjbIHDeF2HPrW1QKUpQKUpQKUpQKUpQKUpQKUpQKUpQKUpQKUpQKUpQKUpQKUpQKUpQKUpQKUpQTdb7PQXiqJlO5G3xSRsySwvx4o5F8SHjBweRwa0k07U04S+t5EHANzasZOvG5oZo1Jx6IKv0oOefs7cz8Xl4Xi+9FaRm3SQc8SMXeVh6gOoPmCOKvQQKihEVVRVCoqgAKoGAABwAAMYr7pQKUpQKUpQf/2Q=="/>
          <p:cNvSpPr>
            <a:spLocks noChangeAspect="1" noChangeArrowheads="1"/>
          </p:cNvSpPr>
          <p:nvPr/>
        </p:nvSpPr>
        <p:spPr bwMode="auto">
          <a:xfrm>
            <a:off x="0" y="-782638"/>
            <a:ext cx="2847975" cy="1609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4342" name="Picture 6" descr="http://www.kosbie.net/cmu/fall-08/15-100/handouts/fs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2252" y="1398654"/>
            <a:ext cx="3812148" cy="21542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What is </a:t>
            </a:r>
            <a:r>
              <a:rPr lang="en-US" b="1" i="1" dirty="0" smtClean="0"/>
              <a:t>Programming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Computer Hardware (HW) is </a:t>
            </a:r>
            <a:r>
              <a:rPr lang="en-US" b="1" i="1" dirty="0" smtClean="0"/>
              <a:t>Equipment</a:t>
            </a:r>
            <a:endParaRPr lang="en-US" b="1" dirty="0" smtClean="0"/>
          </a:p>
          <a:p>
            <a:pPr lvl="1"/>
            <a:r>
              <a:rPr lang="en-US" dirty="0" smtClean="0"/>
              <a:t>CPU, Memory, Mouse, Printer, Flat-Panel Display…</a:t>
            </a:r>
          </a:p>
          <a:p>
            <a:pPr lvl="1"/>
            <a:r>
              <a:rPr lang="en-US" dirty="0" smtClean="0"/>
              <a:t>Hardware Must Be Controlled by </a:t>
            </a:r>
            <a:r>
              <a:rPr lang="en-US" u="sng" dirty="0" smtClean="0"/>
              <a:t>Software (SW)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Computer Program (SW) Controls Hardware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You Determines Desired Function of Hardware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You Describe Hardware Function in </a:t>
            </a:r>
            <a:r>
              <a:rPr lang="en-US" b="1" dirty="0" smtClean="0">
                <a:solidFill>
                  <a:srgbClr val="0000FF"/>
                </a:solidFill>
              </a:rPr>
              <a:t>Program</a:t>
            </a:r>
            <a:endParaRPr lang="en-US" dirty="0" smtClean="0">
              <a:solidFill>
                <a:srgbClr val="0000FF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i="1" dirty="0" smtClean="0"/>
              <a:t>Compile</a:t>
            </a:r>
            <a:r>
              <a:rPr lang="en-US" dirty="0" smtClean="0"/>
              <a:t> Program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Hardware Computes (“executes”) Program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You Modifies Program, go to Step 3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When Program Works,  You </a:t>
            </a:r>
            <a:r>
              <a:rPr lang="en-US" b="1" i="1" u="sng" dirty="0" smtClean="0">
                <a:solidFill>
                  <a:srgbClr val="FF0000"/>
                </a:solidFill>
              </a:rPr>
              <a:t>Document It</a:t>
            </a:r>
            <a:r>
              <a:rPr lang="en-US" dirty="0" smtClean="0"/>
              <a:t>!!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How Computer Programming Works</a:t>
            </a:r>
            <a:endParaRPr lang="en-US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0" name="Picture 2" descr="http://www.cise.ufl.edu/~mssz/Arch-CGS3470/Comp-Fig1.1-Compil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8591907" cy="5486400"/>
          </a:xfrm>
          <a:prstGeom prst="rect">
            <a:avLst/>
          </a:prstGeom>
          <a:noFill/>
        </p:spPr>
      </p:pic>
      <p:sp>
        <p:nvSpPr>
          <p:cNvPr id="10" name="Explosion 2 9"/>
          <p:cNvSpPr/>
          <p:nvPr/>
        </p:nvSpPr>
        <p:spPr>
          <a:xfrm rot="907405">
            <a:off x="5036684" y="2110453"/>
            <a:ext cx="2133600" cy="12954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018469" y="2362200"/>
            <a:ext cx="198119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i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JAVA</a:t>
            </a:r>
            <a:endParaRPr lang="en-US" sz="4400" b="1" i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How Was JAVA Developed?</a:t>
            </a:r>
            <a:endParaRPr lang="en-US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58" name="Picture 2" descr="http://www.cs.nott.ac.uk/~azt/java/Java-basic-day1/img017.GIF"/>
          <p:cNvPicPr>
            <a:picLocks noChangeAspect="1" noChangeArrowheads="1"/>
          </p:cNvPicPr>
          <p:nvPr/>
        </p:nvPicPr>
        <p:blipFill>
          <a:blip r:embed="rId2" cstate="print"/>
          <a:srcRect l="11189" t="7459" b="16084"/>
          <a:stretch>
            <a:fillRect/>
          </a:stretch>
        </p:blipFill>
        <p:spPr bwMode="auto">
          <a:xfrm>
            <a:off x="304800" y="1371600"/>
            <a:ext cx="7772400" cy="50184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 rot="21209387">
            <a:off x="4127907" y="957979"/>
            <a:ext cx="4648721" cy="1908215"/>
          </a:xfrm>
          <a:prstGeom prst="rect">
            <a:avLst/>
          </a:prstGeom>
          <a:solidFill>
            <a:srgbClr val="FFFFCC"/>
          </a:solidFill>
          <a:ln w="28575">
            <a:solidFill>
              <a:srgbClr val="FF0000"/>
            </a:solidFill>
            <a:prstDash val="sysDash"/>
          </a:ln>
          <a:effectLst>
            <a:outerShdw blurRad="304800" dist="165100" dir="276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u="sng" dirty="0" smtClean="0">
                <a:solidFill>
                  <a:srgbClr val="FF0000"/>
                </a:solidFill>
                <a:latin typeface="CarbonType" pitchFamily="2" charset="0"/>
              </a:rPr>
              <a:t>INTELLIGENCE REPORT</a:t>
            </a:r>
            <a:r>
              <a:rPr lang="en-US" b="1" dirty="0" smtClean="0">
                <a:solidFill>
                  <a:srgbClr val="FF0000"/>
                </a:solidFill>
                <a:latin typeface="CarbonType" pitchFamily="2" charset="0"/>
              </a:rPr>
              <a:t>:</a:t>
            </a:r>
          </a:p>
          <a:p>
            <a:r>
              <a:rPr lang="en-US" dirty="0" smtClean="0">
                <a:solidFill>
                  <a:srgbClr val="FF0000"/>
                </a:solidFill>
                <a:latin typeface="CarbonType" pitchFamily="2" charset="0"/>
              </a:rPr>
              <a:t>Java was developed </a:t>
            </a:r>
          </a:p>
          <a:p>
            <a:r>
              <a:rPr lang="en-US" dirty="0" smtClean="0">
                <a:solidFill>
                  <a:srgbClr val="FF0000"/>
                </a:solidFill>
                <a:latin typeface="CarbonType" pitchFamily="2" charset="0"/>
              </a:rPr>
              <a:t>by Jim Gosling </a:t>
            </a:r>
            <a:r>
              <a:rPr lang="en-US" dirty="0" smtClean="0">
                <a:solidFill>
                  <a:srgbClr val="FF0000"/>
                </a:solidFill>
                <a:latin typeface="CarbonType" pitchFamily="2" charset="0"/>
                <a:sym typeface="Wingdings" pitchFamily="2" charset="2"/>
              </a:rPr>
              <a:t></a:t>
            </a:r>
            <a:r>
              <a:rPr lang="en-US" dirty="0" smtClean="0">
                <a:solidFill>
                  <a:srgbClr val="FF0000"/>
                </a:solidFill>
                <a:latin typeface="CarbonType" pitchFamily="2" charset="0"/>
                <a:sym typeface="Wingdings" pitchFamily="2" charset="2"/>
              </a:rPr>
              <a:t></a:t>
            </a:r>
            <a:r>
              <a:rPr lang="en-US" dirty="0" smtClean="0">
                <a:solidFill>
                  <a:srgbClr val="FF0000"/>
                </a:solidFill>
                <a:latin typeface="CarbonType" pitchFamily="2" charset="0"/>
              </a:rPr>
              <a:t>&gt; </a:t>
            </a:r>
          </a:p>
          <a:p>
            <a:r>
              <a:rPr lang="en-US" dirty="0" smtClean="0">
                <a:solidFill>
                  <a:srgbClr val="FF0000"/>
                </a:solidFill>
                <a:latin typeface="CarbonType" pitchFamily="2" charset="0"/>
              </a:rPr>
              <a:t>Mike Sheridan, and </a:t>
            </a:r>
          </a:p>
          <a:p>
            <a:r>
              <a:rPr lang="en-US" dirty="0" smtClean="0">
                <a:solidFill>
                  <a:srgbClr val="FF0000"/>
                </a:solidFill>
                <a:latin typeface="CarbonType" pitchFamily="2" charset="0"/>
              </a:rPr>
              <a:t>Pat </a:t>
            </a:r>
            <a:r>
              <a:rPr lang="en-US" dirty="0" err="1" smtClean="0">
                <a:solidFill>
                  <a:srgbClr val="FF0000"/>
                </a:solidFill>
                <a:latin typeface="CarbonType" pitchFamily="2" charset="0"/>
              </a:rPr>
              <a:t>Naughton</a:t>
            </a:r>
            <a:r>
              <a:rPr lang="en-US" dirty="0" smtClean="0">
                <a:solidFill>
                  <a:srgbClr val="FF0000"/>
                </a:solidFill>
                <a:latin typeface="CarbonType" pitchFamily="2" charset="0"/>
              </a:rPr>
              <a:t> at Sun Microsystems 1991-95</a:t>
            </a:r>
            <a:endParaRPr lang="en-US" dirty="0">
              <a:solidFill>
                <a:srgbClr val="FF0000"/>
              </a:solidFill>
              <a:latin typeface="CarbonType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19600" y="5410200"/>
            <a:ext cx="4191000" cy="12311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 smtClean="0">
                <a:solidFill>
                  <a:srgbClr val="0000FF"/>
                </a:solidFill>
                <a:latin typeface="Offshore Banking Business" pitchFamily="2" charset="0"/>
              </a:rPr>
              <a:t>CURRENT STATUS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</a:p>
          <a:p>
            <a:pPr algn="just"/>
            <a:r>
              <a:rPr lang="en-US" sz="2000" b="1" dirty="0" smtClean="0">
                <a:solidFill>
                  <a:srgbClr val="0000FF"/>
                </a:solidFill>
              </a:rPr>
              <a:t>As-of May 2007, JAVA is part of the GNU suite of free programming tools.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19460" name="AutoShape 4" descr="data:image/jpeg;base64,/9j/4AAQSkZJRgABAQAAAQABAAD/2wCEAAkGBwgHBgkIBwgKCgkLDRYPDQwMDRsUFRAWIB0iIiAdHx8kKDQsJCYxJx8fLT0tMTU3Ojo6Iys/RD84QzQ5OjcBCgoKDQwNGg8PGjclHyU3Nzc3Nzc3Nzc3Nzc3Nzc3Nzc3Nzc3Nzc3Nzc3Nzc3Nzc3Nzc3Nzc3Nzc3Nzc3Nzc3N//AABEIAKMAdwMBIgACEQEDEQH/xAAcAAABBAMBAAAAAAAAAAAAAAAABAUGBwEDCAL/xABEEAACAQMCAwMKAwUGBAcAAAABAgMABBEFIQYSMRNBUQciN1JhcXOBkbMUMqEVI0Kx4XKCwdHw8TNDYrIWJCVTg5Ki/8QAGQEAAwEBAQAAAAAAAAAAAAAAAAECAwQF/8QAIBEAAwADAQEAAgMAAAAAAAAAAAECAxEhEjEEQRMyYf/aAAwDAQACEQMRAD8AmXlz9G+o/Eh+4tcw4rp/y5+jfUfiwfcWuYKACiiimAYoxRRSAMUYpbpthJfShVV+XPnMq8xA6bDvqc2Xk8uJ1hewhmvg67FFZAfEkkYXr0zvS9IpS2V0Bjfr4ihkwdtxjOatW+8ll9FaiSWCVF9SHnlcePdgfrTLq/CbS2pi0dpJpYd5Y+xZVK/2vEbnoM91L2h+SBbUYrfPbSxli0UioGxkrt9a01ZBjFGKzRQBg0UGikB1B5c/RvqPxYPuLXMNdPeXL0b6j8WD7i1zDQAVis0UAYr1GpduUdTWMVKeBNOV72TVbqPns9PXnOR5skh2RPbvufdSb0tlJbeiZcHcM2OhwxX2sRG7v3UNHZvskQPRmHXPfg9Kmv7W1O7IzO0Uedo4jygVEbC4mllM0rl3c8zM3eaktkxyXO2R0HfXDWRtnqYsMqR1jn1O2AeK6dgDkgvzA+/Nbf2/BI6jULFC3NvIhwaRGQsuz7e+kU4RiQTv4UvbRTxRX1DnqnAuh8UW0k8DcjyjHMQW5T48uRv0qm+OeCb7hblF1axm25+VLmIjDe/bI+eatTTNUuNJuMxElD1XORUju9b0bV7F7PUEV0lHKySDx264299bRmWjiy4Kl8+HKboVfk2bwK99eat3iTgO30N55bJriaOTGyNhgM7DC7nu3z8qrLUrMxXQVIZo8rzMkm5Q57/57710Rao5WmhuNFBoqhHUHlz9G+o/Fg+4tcw1095c/RvqPxYPuLXMNABRWcUYzQAv0XTX1O+it0SVzI3KFiGT/tVua1pUOh8K2OmB4oyjdvdEjd2wAoGBv1PXwqPeSDTFmumvVliWWM4wHbnx7V6Y7xTpxNfmXTtemuFHaJdrApVc8sY6e4nH6VhkbdaNsfOjcdatrGNTDbXMqgDzsADNOWka/JqMwW1QA4B5Qhc48fdUbslu+URfiOxXG6xJzsff3CnnhCC6j1i8aSZp1ij7NM/w7liAPAE5rHS0d81TejF/qt9zKJb54UYcyiE8vMp78jfp/Otthf6XI2Fv0mm5Tzc8hDVt1fRIQzSsA6M55CF5jHk5wR4b91a7TSmC88No8uNyVteXHty2MVL00XpiyG/keQrHLbzRR580tyy9AR34PXvxSbUrnmxPaufNO4III9/hTxDEkduyGNTI+7AAYG2MZxvTJrWnGcNJbkRTBCAVG3zHfWXNiyJ+SX6HK/E3DUiB0/aFsSoklXnK7DDYxg/Md1UhxQ15b6jNa3FzNIysQ7HKiTB6geFWj5OrmbQ+IAk7xPDdoeYICChUZz4GvXlj4eMsC31nFBcOuActiXfP193srqwtJnn5Ya+lIGivUiMjlHUq4OCpGCPlWK6jA6f8ufo31H4sH3FrmKunfLl6N9R+LB9xa5ioAK2QJ2kqrvgnfHX5V4HWn7hXTrqXVrZRLLZpPsLleijrnPTqKTekUiwfJfYw2E7XsBkdboBBGYnXlOd9/ZikHEhfTda1OCFw0V2UdlO46kj3EEmrg0jRLa30+3ijtRKYV5TJO5L5H8WOh3/nVPeUwdjxDPgcrOwPL6o3rmf9tm0NG4vBY6dJdXNwSETmCRDlycdMnP6VFtLv9Qt79pfw8kUMm7dce3r86XvqMFpZxG4Bl83nEYxgnOwP0rRbajd67dcxa2gti4jLSEKqZ9lSt6Z13W2tEr0VLm7UpdXQmtDvsnKy+G+f9YrVaarcaVqYtZ5e0jZiI3P8Qz0PtpOulz28amy1xMhSOT8OxUbE4z4ZH60kSPVpxGmpW8QR5uWOUHfPcw8OlR36aK2S5LntZSWXl5t8UjvlJkRk/KDg7UpkjjjPMWGwA9talkB548bMuQfCsKfS6fBNqhdY4tQEYUwRlgn/AFdMfU1LdVvNO17hZI9QAjaUhInt1LFW7iO/HX5Heq+4l4jsibbT4mV1C887Icjpsu3Q5JP0p70O1XiLh+fTYrzkjiiJKJGWEg7xnuPTuradzps5vyGqKo4mjtF1SVbJmMS+ZzMQecjqdthRW/ibTHsLm5FzJGswcZg5XRlHdsR4e2iu9dR5z4dA+XL0b6j8WD7i1zHXTnly9G+ofFg+4tcxUwPaEK4LLzDPTOM1KeBruKDUjmOJjIhCLMWKAd/Tp76ilP3B8kaa1Dz9m2VKgEnPjnIIwRjxqaXCl9LwsOJmhdIrq5SBC/7kQ/klyOndy759b31DvKJYTNrEFxcIYzOoZWLcwP6n6UzyXzazq0VtZ3IgVMfui5PQ+qdwdv51Pdf0+XU+E4c3FtNc2WXBQEEkbEDIHtrlrhvLSZXjQQPaRxNGsksYZlyNuX/evehWMgIZ2jAO+SgPLv4U2G/7O4aOTzT2ZVSdgN6d9OnUQSEN54Abc9SW/pUtPRsr6P8AaT3DMyu+UHjSbXdSRWjiRRiPctn+IU33V92UauG5cjLL4b1Hb26M5lPcxI+eaz8Ns1eVaJZHfNcMvMwwdsil9ijSjnbPKDsah2jXLs6JknB6eBqdWidlaqhO53NZ3OmOG6IDrOk/ieKewjkS3WcAhyhK5AOdhv3VYPCGg3FpbciySc/PzM6SZjYAdxABxv0NZXh/9pz9pHbiWaGJnCk8vNscLnu3p0ghtbLSZpXsr2CR0VIoArZL/wB3IqrqqlaMqSmmVh5UIZIdXDyAZlXJG55T0x+mfnRUp8q1vDJpiBYgbqIqZGmflZCTgjqM/wANYrtwU/C2cmTXonvly9HGofFg+4tcxd1dO+XL0cah8WD7i1zH3VuZBjx6Urj1CdArBj2q/lk7wMYxSSjuoGLLS4NlMJ4ARIDmJ0YhgfZVs6ZeXFzwJFbQviQgPgJy8rEZ2HzFU6ksiPzq5DYxnNS/hrimaBordoXnYgKI4Isu2OhAHWsM8Op4aY60+iJ7O7uJ1iZTLcO/7sKMlie6vFvNLaSFZFK7nIbqKm9jqRsb25lhsJFcBnkt5YMcuRjnJJymPbUV1aW3ub1506S+dzZ6kjc+49ayim+NG7S/QnurjmiwZD5gI379682lvJcKoiQk9+BmtkVskrqhPmkgnNTXS47aG3VIkCgDf2+2nT18KiG2JtB0ZbUrNMuGG6rnofGpAmSwHXetMbBjtT1oOnG7ucyf8FN3P+Hzrn16ejq5jnpI+FLTsLVrmQENN+X+z/WnpHUXMUbf8xWPh0xivNsuQAOngOgHhSDXXeMJPGfOhbPy6Gu6Z8zo8y7d02JuN5Ufhy/jmRHK8nK3L089aKQcYv2nDV1IDswTf++tFWiGY8uPo41D4sH3FrmQdBXTflx9HGofFg+4tcy1RJinDRtF1HXL1bLSbSS5uGHRBso9YnoB7TWzhzRLviHWLfTbEDtJDlnb8saDq7ewV0lwppOmcM6THYaJDnL8s1wwHPM2N2P+XdS2MgvDvkOijjW54n1Etjdra0GB7i53PyApLxFrmmcMdtovC2mLYEEBrtGzLIPax3/WrehuDIASxOWKt8jUO4q4U0nU2nubm35JwM9pEeU/1qa6NcKavNWnXTpbKM8v4sjtmzuVBzjPfk70jso3u4zHGMyjcKTjI6VZ+o+Tmxe4sbiOVoocKksYyS7b+dnu22pBqfB8OlLex2Ss08GLq2ZtzJHg88Z8e/6e2p88L9kPisbzmKNFysrYKt1XHdT5pbXEYMcgOaUaNqNpeoMtyyoB3ZJXwPjT3NBBbATXSvFCDgysFRf/ALE7VhUts6oyQl9DRbaa+ulhQYHVmI2UeJqwrC2jtohbwAhF3Zj/ABHxpv0S0t7eMdkoCezfmz0376d5j2UODsxP6Vrjx+emGbM8j/wX2ZHKTmkN+pkWRG6Mp60rsDmEE75rVerysDnANamKIbqdwbng65jb80QRSP8A5Fopt4nl/Zo1K3OyTqjJnv8APU0UkDJF5cfRzqHxYPuLXMtdNeXH0c6h8WD7i1zVaQNdXcFsvWaRYx7MnGf1qyS6vI5pFlDw/dSx5bU7uIPNzLjkj6oq+w4yT7qm2kS/upQzbx34X5MgqN6JcRW8UOrWKqkNpJ+CukXqIMKEOP8ApIG/gTT+WWG/v1T8swguk36kNyn+QqShy04uL3UEIGI5Ry/NVJ/WvV3Es/Kjf2mHiB/WsaeMvfyn+O4P6AD/AAr1bESyO2Ns4U+Kj+tAhuvm/fWcfjKSR7gaTcQW/Nbx3MIPbQHI9q94NLNQjLapa4HmjmP6VtnXmjKHfO1MCo7/AIQlhtLnVdLu1dYFaZ4mXkZFG5A8cDu2prk15eI7K20LUFmZTPFySwHPVgDnuxylse2pXxBbLaX9vLdPNDYmTH7mXlJcZ2+YxS1tDSPUre94eia3ubdOeRLlmKTMQORck45sZP09lSiifabp6WlrDGikJEgVFHgK06jITn2da96drNlqGmpLJNDDPy5kRnAK42PWotqmvyC4litmikTuk/gH+dDEiaaS5aFcdMVvvU54WK55h4d9QrT9Xso4zLqF2yog86RpCgU/KptFKnZorSEqwyrMc5HvoTBlfeUqzF5w6blSQ8bKpYdQCwx/jRTnx0jWmkXhP/ClC49/OtFNCN3lx9HOofFg+4tUNwHaC64lt3Y4W2Vpz7wPN/8A0RV8+XH0cah8WD7i1Tvkqsf2hearbjaV7UCJs487mzj58tUxIn+mH/w9xFJBdR/+mamnK5P5Qen+VO0faWtw+nykmWKKVIXP/MjIyv0KgV5tIU13Q+xYcl9beZIh6hh7KIZXvbEKykanppEiebu6DqPp+uKgofba5A0ySZT580rBfezf1pxtkEcKogOAAo28KjWmXCzizhi3jWSWb5AlV/n+lSBJCJR7u+mISXdvFPqdr2ylwoYcpJx78CtV5p1olwIo7iZHbJEQud8dThc5xSWy1dL7iOaxit5UeyYrMZSF6rlSuM5zt4Vt/Yk51/8AaUi2xT8Y1xlSeYDsBEo6e8nfvpgNGo8O2txazxPGTIWDRySHmdX7iCf9YpPwHr6QgaNqwVZJHJ/eYwxbffPsxj5U6wawdT1O+7O1vEgtHQgz2xiBIXLjJwSSGyPYM99Q3i/RXupNBvLdW7Rua1LrnAIzyEj+4R86Whlg6VcaXezyW1vYmNj2rIkkIwUSTkLA9wJ6A9RvW7V9PguLcxSRKFUbbYAph4Y165mSXTtU54rgJjnz52OmRUl0qzeFZe31Ga7jcAKJTnk+eSTR9B8Kx4isVtbqG2speeaYryRYOVbBI87oAQre3rT9wnxFJZWMGma9E6RgcscpU7DuGe/alXE1rMnEekxwWc00NsktyXWM8vOV7NAzdBszHfwp2tI7eUvbyRpLE5OzgY91LQbEPF12q8N3cE4M0B5DDMu4/Ovf9aKS8U6a1jod4LCbkgPKTA+4Hnr0zWaYhw8uPo41D4sH3Fqm+DLqTSNKj1GAASG+yWz+ZVUYX3ec31q5PLj6ONQz/wC7B9xarLhZra14csopRbOGiaaVXZScOx3+gFNgiwbSa31pV1fRphFelR28HeT44pZIiXLRajABbX0Zw3creKn31G9Gkt2tle3ntLeaFiMxyqAV7u+n+01iLtOW4ubNXP5uZ184fWkA3cPf+X1jVIQcw2rFE8BzEvj5c2PlUkhlBUuevdjv9lQuG9s7bVdXWOeJOe4DedMuG80bjepFa6laGEH8db7L3TLQBp0S1uE4gvNUn5E/ExInYqeYqyFsHOw/KQPlUr5+bc9Kha8U6NbsWW5jlx15XH+NbF43sW/IkZz0zcKKn2kazhuviJP+FiX8QEGDOxeQ+JIAJ+gFR6xjnubgRukf4exuJjIN+cyndcd3Lh239gpJNx1AAxjjhXbYtcA/ypqTi0w628yS2SRX0aqy8wIEiA4PXvXb+6KX8kmi/FyfseNRtitzHLGp5gDg1qtdZ1O2dkmKJH/E3qj55J29lLLS9jvLZ5pru05g2AFkUDGB7aaLq6sCs5DW7ukhPO8ysQcg/LGNt6ezGp8vyya2d7FdP2YujMGHMVMakAH5ew1rubARyCa22YHPXaoRpmpPNMBFqVqIiRlo5VXHXbbOfrUhtLyKNiZtTtpd9h2oGPqxqiBRxhiXhu7c7Nyp/wB60U3cU6nZtw9doLuAnCdZl9daKaEWVIARuM1gImPyL9KKKYGezT1F+lHInqL9KKKADkT1F+lYZEx+RfpRRQABE9RfpQUT1F+lYooAyET1F+lHInqL9KxRTBGezTH5F+lZ5E9RfpRRSAOzT1F+lHZp6i/SiigA7NPUX6UUUUAf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462" name="Picture 6" descr="http://t1.gstatic.com/images?q=tbn:ANd9GcQMfTEluIg6KGMalXxCMK1ZJrtCCS7esw8iTBTBnffJl1qSbe0S"/>
          <p:cNvPicPr>
            <a:picLocks noChangeAspect="1" noChangeArrowheads="1"/>
          </p:cNvPicPr>
          <p:nvPr/>
        </p:nvPicPr>
        <p:blipFill>
          <a:blip r:embed="rId3" cstate="print"/>
          <a:srcRect l="5590" t="4348" b="4348"/>
          <a:stretch>
            <a:fillRect/>
          </a:stretch>
        </p:blipFill>
        <p:spPr bwMode="auto">
          <a:xfrm rot="21223734">
            <a:off x="7582467" y="1006254"/>
            <a:ext cx="1106496" cy="145227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Why</a:t>
            </a:r>
            <a:r>
              <a:rPr lang="en-US" b="1" dirty="0" smtClean="0"/>
              <a:t> Was JAVA Developed?</a:t>
            </a:r>
            <a:endParaRPr lang="en-US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Object-Oriented Language Was Needed</a:t>
            </a:r>
          </a:p>
          <a:p>
            <a:pPr lvl="1"/>
            <a:r>
              <a:rPr lang="en-US" dirty="0" smtClean="0"/>
              <a:t>"simple, object-oriented and familiar“</a:t>
            </a:r>
          </a:p>
          <a:p>
            <a:pPr lvl="1"/>
            <a:r>
              <a:rPr lang="en-US" dirty="0" smtClean="0"/>
              <a:t>"robust and secure“</a:t>
            </a:r>
          </a:p>
          <a:p>
            <a:pPr lvl="1"/>
            <a:r>
              <a:rPr lang="en-US" dirty="0" smtClean="0"/>
              <a:t>"architecture-neutral and </a:t>
            </a:r>
            <a:r>
              <a:rPr lang="en-US" b="1" dirty="0" smtClean="0">
                <a:solidFill>
                  <a:srgbClr val="0000FF"/>
                </a:solidFill>
              </a:rPr>
              <a:t>portable</a:t>
            </a:r>
            <a:r>
              <a:rPr lang="en-US" dirty="0" smtClean="0"/>
              <a:t>“</a:t>
            </a:r>
          </a:p>
          <a:p>
            <a:pPr lvl="1"/>
            <a:r>
              <a:rPr lang="en-US" dirty="0" smtClean="0"/>
              <a:t>execute with "</a:t>
            </a:r>
            <a:r>
              <a:rPr lang="en-US" i="1" dirty="0" smtClean="0"/>
              <a:t>high performance</a:t>
            </a:r>
            <a:r>
              <a:rPr lang="en-US" dirty="0" smtClean="0"/>
              <a:t>“</a:t>
            </a:r>
          </a:p>
          <a:p>
            <a:pPr lvl="1"/>
            <a:r>
              <a:rPr lang="en-US" dirty="0" smtClean="0"/>
              <a:t>"interpreted, threaded, and dynamic"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Write-Once, Run Anywhere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Write a Program in JAVA</a:t>
            </a:r>
          </a:p>
          <a:p>
            <a:pPr lvl="1">
              <a:spcBef>
                <a:spcPts val="600"/>
              </a:spcBef>
            </a:pPr>
            <a:r>
              <a:rPr lang="en-US" dirty="0" smtClean="0"/>
              <a:t>Compile to Intermediate Representation (IR)</a:t>
            </a:r>
          </a:p>
          <a:p>
            <a:pPr lvl="1">
              <a:spcBef>
                <a:spcPts val="60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IR Can Be Input to Any Java Virtual Machine (JVM)</a:t>
            </a:r>
          </a:p>
          <a:p>
            <a:pPr lvl="1">
              <a:spcBef>
                <a:spcPts val="60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IR Can Be Run by Any Java Runtime Environment (JRE)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Bent Arrow 4"/>
          <p:cNvSpPr/>
          <p:nvPr/>
        </p:nvSpPr>
        <p:spPr>
          <a:xfrm rot="5400000">
            <a:off x="5753100" y="3162300"/>
            <a:ext cx="2667000" cy="1981200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405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COP2800 – Computer Programming Using JAVA</vt:lpstr>
      <vt:lpstr>COP2800 – Programming in JAVA</vt:lpstr>
      <vt:lpstr>COP2800 – Programming in JAVA</vt:lpstr>
      <vt:lpstr>COP2800 – Programming in JAVA</vt:lpstr>
      <vt:lpstr>What is a Computer?</vt:lpstr>
      <vt:lpstr>What is Programming?</vt:lpstr>
      <vt:lpstr>How Computer Programming Works</vt:lpstr>
      <vt:lpstr>How Was JAVA Developed?</vt:lpstr>
      <vt:lpstr>Why Was JAVA Developed?</vt:lpstr>
      <vt:lpstr>Why is Portability Important?</vt:lpstr>
      <vt:lpstr>On a Piece of Paper…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Authorized User</cp:lastModifiedBy>
  <cp:revision>64</cp:revision>
  <dcterms:created xsi:type="dcterms:W3CDTF">2013-01-03T06:52:59Z</dcterms:created>
  <dcterms:modified xsi:type="dcterms:W3CDTF">2013-01-03T08:29:33Z</dcterms:modified>
</cp:coreProperties>
</file>