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Default Extension="emf" ContentType="image/x-emf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110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08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Default Extension="doc" ContentType="application/msword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3"/>
  </p:notesMasterIdLst>
  <p:handoutMasterIdLst>
    <p:handoutMasterId r:id="rId114"/>
  </p:handoutMasterIdLst>
  <p:sldIdLst>
    <p:sldId id="464" r:id="rId2"/>
    <p:sldId id="380" r:id="rId3"/>
    <p:sldId id="330" r:id="rId4"/>
    <p:sldId id="335" r:id="rId5"/>
    <p:sldId id="332" r:id="rId6"/>
    <p:sldId id="258" r:id="rId7"/>
    <p:sldId id="259" r:id="rId8"/>
    <p:sldId id="336" r:id="rId9"/>
    <p:sldId id="468" r:id="rId10"/>
    <p:sldId id="430" r:id="rId11"/>
    <p:sldId id="431" r:id="rId12"/>
    <p:sldId id="432" r:id="rId13"/>
    <p:sldId id="433" r:id="rId14"/>
    <p:sldId id="434" r:id="rId15"/>
    <p:sldId id="435" r:id="rId16"/>
    <p:sldId id="429" r:id="rId17"/>
    <p:sldId id="266" r:id="rId18"/>
    <p:sldId id="304" r:id="rId19"/>
    <p:sldId id="339" r:id="rId20"/>
    <p:sldId id="267" r:id="rId21"/>
    <p:sldId id="449" r:id="rId22"/>
    <p:sldId id="450" r:id="rId23"/>
    <p:sldId id="273" r:id="rId24"/>
    <p:sldId id="491" r:id="rId25"/>
    <p:sldId id="477" r:id="rId26"/>
    <p:sldId id="478" r:id="rId27"/>
    <p:sldId id="340" r:id="rId28"/>
    <p:sldId id="341" r:id="rId29"/>
    <p:sldId id="275" r:id="rId30"/>
    <p:sldId id="277" r:id="rId31"/>
    <p:sldId id="278" r:id="rId32"/>
    <p:sldId id="279" r:id="rId33"/>
    <p:sldId id="280" r:id="rId34"/>
    <p:sldId id="499" r:id="rId35"/>
    <p:sldId id="495" r:id="rId36"/>
    <p:sldId id="496" r:id="rId37"/>
    <p:sldId id="497" r:id="rId38"/>
    <p:sldId id="498" r:id="rId39"/>
    <p:sldId id="479" r:id="rId40"/>
    <p:sldId id="281" r:id="rId41"/>
    <p:sldId id="282" r:id="rId42"/>
    <p:sldId id="469" r:id="rId43"/>
    <p:sldId id="492" r:id="rId44"/>
    <p:sldId id="493" r:id="rId45"/>
    <p:sldId id="500" r:id="rId46"/>
    <p:sldId id="494" r:id="rId47"/>
    <p:sldId id="309" r:id="rId48"/>
    <p:sldId id="342" r:id="rId49"/>
    <p:sldId id="480" r:id="rId50"/>
    <p:sldId id="481" r:id="rId51"/>
    <p:sldId id="482" r:id="rId52"/>
    <p:sldId id="483" r:id="rId53"/>
    <p:sldId id="484" r:id="rId54"/>
    <p:sldId id="485" r:id="rId55"/>
    <p:sldId id="486" r:id="rId56"/>
    <p:sldId id="490" r:id="rId57"/>
    <p:sldId id="487" r:id="rId58"/>
    <p:sldId id="488" r:id="rId59"/>
    <p:sldId id="489" r:id="rId60"/>
    <p:sldId id="501" r:id="rId61"/>
    <p:sldId id="502" r:id="rId62"/>
    <p:sldId id="503" r:id="rId63"/>
    <p:sldId id="504" r:id="rId64"/>
    <p:sldId id="505" r:id="rId65"/>
    <p:sldId id="436" r:id="rId66"/>
    <p:sldId id="343" r:id="rId67"/>
    <p:sldId id="442" r:id="rId68"/>
    <p:sldId id="345" r:id="rId69"/>
    <p:sldId id="347" r:id="rId70"/>
    <p:sldId id="348" r:id="rId71"/>
    <p:sldId id="465" r:id="rId72"/>
    <p:sldId id="466" r:id="rId73"/>
    <p:sldId id="467" r:id="rId74"/>
    <p:sldId id="349" r:id="rId75"/>
    <p:sldId id="350" r:id="rId76"/>
    <p:sldId id="438" r:id="rId77"/>
    <p:sldId id="470" r:id="rId78"/>
    <p:sldId id="365" r:id="rId79"/>
    <p:sldId id="471" r:id="rId80"/>
    <p:sldId id="473" r:id="rId81"/>
    <p:sldId id="474" r:id="rId82"/>
    <p:sldId id="472" r:id="rId83"/>
    <p:sldId id="452" r:id="rId84"/>
    <p:sldId id="372" r:id="rId85"/>
    <p:sldId id="377" r:id="rId86"/>
    <p:sldId id="440" r:id="rId87"/>
    <p:sldId id="456" r:id="rId88"/>
    <p:sldId id="457" r:id="rId89"/>
    <p:sldId id="411" r:id="rId90"/>
    <p:sldId id="506" r:id="rId91"/>
    <p:sldId id="507" r:id="rId92"/>
    <p:sldId id="508" r:id="rId93"/>
    <p:sldId id="509" r:id="rId94"/>
    <p:sldId id="412" r:id="rId95"/>
    <p:sldId id="413" r:id="rId96"/>
    <p:sldId id="414" r:id="rId97"/>
    <p:sldId id="415" r:id="rId98"/>
    <p:sldId id="417" r:id="rId99"/>
    <p:sldId id="418" r:id="rId100"/>
    <p:sldId id="419" r:id="rId101"/>
    <p:sldId id="420" r:id="rId102"/>
    <p:sldId id="421" r:id="rId103"/>
    <p:sldId id="424" r:id="rId104"/>
    <p:sldId id="461" r:id="rId105"/>
    <p:sldId id="462" r:id="rId106"/>
    <p:sldId id="425" r:id="rId107"/>
    <p:sldId id="458" r:id="rId108"/>
    <p:sldId id="459" r:id="rId109"/>
    <p:sldId id="428" r:id="rId110"/>
    <p:sldId id="463" r:id="rId111"/>
    <p:sldId id="475" r:id="rId11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b="1" i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b="1" i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b="1" i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b="1" i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FF99CC"/>
    <a:srgbClr val="CCFFFF"/>
    <a:srgbClr val="FF0000"/>
    <a:srgbClr val="00FFFF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5" autoAdjust="0"/>
    <p:restoredTop sz="94683" autoAdjust="0"/>
  </p:normalViewPr>
  <p:slideViewPr>
    <p:cSldViewPr snapToGrid="0">
      <p:cViewPr varScale="1">
        <p:scale>
          <a:sx n="52" d="100"/>
          <a:sy n="52" d="100"/>
        </p:scale>
        <p:origin x="-1190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2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notesMaster" Target="notesMasters/notesMaster1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31" tIns="47316" rIns="94631" bIns="47316" numCol="1" anchor="t" anchorCtr="0" compatLnSpc="1">
            <a:prstTxWarp prst="textNoShape">
              <a:avLst/>
            </a:prstTxWarp>
          </a:bodyPr>
          <a:lstStyle>
            <a:lvl1pPr defTabSz="946150">
              <a:defRPr sz="1200" b="0" i="0"/>
            </a:lvl1pPr>
          </a:lstStyle>
          <a:p>
            <a:endParaRPr 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1625" y="0"/>
            <a:ext cx="3163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31" tIns="47316" rIns="94631" bIns="47316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 b="0" i="0"/>
            </a:lvl1pPr>
          </a:lstStyle>
          <a:p>
            <a:endParaRPr lang="en-US"/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9713"/>
            <a:ext cx="316388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31" tIns="47316" rIns="94631" bIns="47316" numCol="1" anchor="b" anchorCtr="0" compatLnSpc="1">
            <a:prstTxWarp prst="textNoShape">
              <a:avLst/>
            </a:prstTxWarp>
          </a:bodyPr>
          <a:lstStyle>
            <a:lvl1pPr defTabSz="946150">
              <a:defRPr sz="1200" b="0" i="0"/>
            </a:lvl1pPr>
          </a:lstStyle>
          <a:p>
            <a:endParaRPr lang="en-US"/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11625" y="9129713"/>
            <a:ext cx="316388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31" tIns="47316" rIns="94631" bIns="47316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 b="0" i="0"/>
            </a:lvl1pPr>
          </a:lstStyle>
          <a:p>
            <a:fld id="{6F69E8C5-AE5F-4AE5-8BCD-7176C0EE181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 b="0" i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 b="0" i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 b="0" i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 b="0" i="0">
                <a:latin typeface="Times New Roman" pitchFamily="18" charset="0"/>
              </a:defRPr>
            </a:lvl1pPr>
          </a:lstStyle>
          <a:p>
            <a:fld id="{3A2F47E2-0EDF-4F3F-BE69-7D3A174EEB5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B6B969-2FB2-4E9E-967E-3B6017121D81}" type="slidenum">
              <a:rPr lang="en-US"/>
              <a:pPr/>
              <a:t>1</a:t>
            </a:fld>
            <a:endParaRPr lang="en-US"/>
          </a:p>
        </p:txBody>
      </p:sp>
      <p:sp>
        <p:nvSpPr>
          <p:cNvPr id="556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D1305C-6612-498A-8D2A-3F5864D17199}" type="slidenum">
              <a:rPr lang="en-US"/>
              <a:pPr/>
              <a:t>10</a:t>
            </a:fld>
            <a:endParaRPr lang="en-US"/>
          </a:p>
        </p:txBody>
      </p:sp>
      <p:sp>
        <p:nvSpPr>
          <p:cNvPr id="564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AAB8A-9923-4FD1-8E09-83EE0BE0E101}" type="slidenum">
              <a:rPr lang="en-US"/>
              <a:pPr/>
              <a:t>100</a:t>
            </a:fld>
            <a:endParaRPr lang="en-US"/>
          </a:p>
        </p:txBody>
      </p:sp>
      <p:sp>
        <p:nvSpPr>
          <p:cNvPr id="6512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08C060-8CBF-4C83-948C-5B75AD40F3C4}" type="slidenum">
              <a:rPr lang="en-US"/>
              <a:pPr/>
              <a:t>101</a:t>
            </a:fld>
            <a:endParaRPr lang="en-US"/>
          </a:p>
        </p:txBody>
      </p:sp>
      <p:sp>
        <p:nvSpPr>
          <p:cNvPr id="6522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307A1E-48B6-4019-8EE5-FBF95BF8965C}" type="slidenum">
              <a:rPr lang="en-US"/>
              <a:pPr/>
              <a:t>102</a:t>
            </a:fld>
            <a:endParaRPr lang="en-US"/>
          </a:p>
        </p:txBody>
      </p:sp>
      <p:sp>
        <p:nvSpPr>
          <p:cNvPr id="6533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2E9D16-FA0D-4790-910A-A25538E970B5}" type="slidenum">
              <a:rPr lang="en-US"/>
              <a:pPr/>
              <a:t>103</a:t>
            </a:fld>
            <a:endParaRPr lang="en-US"/>
          </a:p>
        </p:txBody>
      </p:sp>
      <p:sp>
        <p:nvSpPr>
          <p:cNvPr id="6563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40ABAC-13AE-4B6B-B713-E11626959202}" type="slidenum">
              <a:rPr lang="en-US"/>
              <a:pPr/>
              <a:t>104</a:t>
            </a:fld>
            <a:endParaRPr lang="en-US"/>
          </a:p>
        </p:txBody>
      </p:sp>
      <p:sp>
        <p:nvSpPr>
          <p:cNvPr id="6574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567D41-6C96-498A-AFAD-068D9EF01952}" type="slidenum">
              <a:rPr lang="en-US"/>
              <a:pPr/>
              <a:t>105</a:t>
            </a:fld>
            <a:endParaRPr lang="en-US"/>
          </a:p>
        </p:txBody>
      </p:sp>
      <p:sp>
        <p:nvSpPr>
          <p:cNvPr id="658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ED70D3-357C-4285-90B6-963EFDD26B9D}" type="slidenum">
              <a:rPr lang="en-US"/>
              <a:pPr/>
              <a:t>106</a:t>
            </a:fld>
            <a:endParaRPr lang="en-US"/>
          </a:p>
        </p:txBody>
      </p:sp>
      <p:sp>
        <p:nvSpPr>
          <p:cNvPr id="659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063E68-28F4-4F39-813A-41FA2446A947}" type="slidenum">
              <a:rPr lang="en-US"/>
              <a:pPr/>
              <a:t>107</a:t>
            </a:fld>
            <a:endParaRPr lang="en-US"/>
          </a:p>
        </p:txBody>
      </p:sp>
      <p:sp>
        <p:nvSpPr>
          <p:cNvPr id="6604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7A9E08-F612-400C-9CCE-458D21003334}" type="slidenum">
              <a:rPr lang="en-US"/>
              <a:pPr/>
              <a:t>108</a:t>
            </a:fld>
            <a:endParaRPr lang="en-US"/>
          </a:p>
        </p:txBody>
      </p:sp>
      <p:sp>
        <p:nvSpPr>
          <p:cNvPr id="661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A7BDD7-5157-469C-917B-B2C1AD9EB495}" type="slidenum">
              <a:rPr lang="en-US"/>
              <a:pPr/>
              <a:t>109</a:t>
            </a:fld>
            <a:endParaRPr lang="en-US"/>
          </a:p>
        </p:txBody>
      </p:sp>
      <p:sp>
        <p:nvSpPr>
          <p:cNvPr id="662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C50C55-60A4-47D3-83B2-1B09EE781B33}" type="slidenum">
              <a:rPr lang="en-US"/>
              <a:pPr/>
              <a:t>11</a:t>
            </a:fld>
            <a:endParaRPr lang="en-US"/>
          </a:p>
        </p:txBody>
      </p:sp>
      <p:sp>
        <p:nvSpPr>
          <p:cNvPr id="5652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CDE0A1-DFF8-458D-95D5-6E0632B35B18}" type="slidenum">
              <a:rPr lang="en-US"/>
              <a:pPr/>
              <a:t>110</a:t>
            </a:fld>
            <a:endParaRPr lang="en-US"/>
          </a:p>
        </p:txBody>
      </p:sp>
      <p:sp>
        <p:nvSpPr>
          <p:cNvPr id="663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8BCA44-2391-4FDE-8961-E48EF8B39484}" type="slidenum">
              <a:rPr lang="en-US"/>
              <a:pPr/>
              <a:t>111</a:t>
            </a:fld>
            <a:endParaRPr lang="en-US"/>
          </a:p>
        </p:txBody>
      </p:sp>
      <p:sp>
        <p:nvSpPr>
          <p:cNvPr id="6881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017945-8824-4A6B-B969-33315DC02C17}" type="slidenum">
              <a:rPr lang="en-US"/>
              <a:pPr/>
              <a:t>12</a:t>
            </a:fld>
            <a:endParaRPr lang="en-US"/>
          </a:p>
        </p:txBody>
      </p:sp>
      <p:sp>
        <p:nvSpPr>
          <p:cNvPr id="5662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51CC41-2482-4C1F-B14D-9BF0D6B54EC1}" type="slidenum">
              <a:rPr lang="en-US"/>
              <a:pPr/>
              <a:t>13</a:t>
            </a:fld>
            <a:endParaRPr lang="en-US"/>
          </a:p>
        </p:txBody>
      </p:sp>
      <p:sp>
        <p:nvSpPr>
          <p:cNvPr id="5672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2F5071-BFA9-4FFB-93AC-0A751D455F57}" type="slidenum">
              <a:rPr lang="en-US"/>
              <a:pPr/>
              <a:t>14</a:t>
            </a:fld>
            <a:endParaRPr lang="en-US"/>
          </a:p>
        </p:txBody>
      </p:sp>
      <p:sp>
        <p:nvSpPr>
          <p:cNvPr id="5683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A8781-A22A-4985-968E-327299C041F6}" type="slidenum">
              <a:rPr lang="en-US"/>
              <a:pPr/>
              <a:t>15</a:t>
            </a:fld>
            <a:endParaRPr lang="en-US"/>
          </a:p>
        </p:txBody>
      </p:sp>
      <p:sp>
        <p:nvSpPr>
          <p:cNvPr id="569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70C785-1AE0-4137-8AB2-301BFA6B7B03}" type="slidenum">
              <a:rPr lang="en-US"/>
              <a:pPr/>
              <a:t>16</a:t>
            </a:fld>
            <a:endParaRPr lang="en-US"/>
          </a:p>
        </p:txBody>
      </p:sp>
      <p:sp>
        <p:nvSpPr>
          <p:cNvPr id="570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86123-8658-4CFD-95A5-A689DBA2922F}" type="slidenum">
              <a:rPr lang="en-US"/>
              <a:pPr/>
              <a:t>17</a:t>
            </a:fld>
            <a:endParaRPr lang="en-US"/>
          </a:p>
        </p:txBody>
      </p:sp>
      <p:sp>
        <p:nvSpPr>
          <p:cNvPr id="5713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0024CD-C6C9-4881-ABF0-BD3556972CE8}" type="slidenum">
              <a:rPr lang="en-US"/>
              <a:pPr/>
              <a:t>18</a:t>
            </a:fld>
            <a:endParaRPr lang="en-US"/>
          </a:p>
        </p:txBody>
      </p:sp>
      <p:sp>
        <p:nvSpPr>
          <p:cNvPr id="572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B84789-C4B6-44CE-BFFF-8184CC17C470}" type="slidenum">
              <a:rPr lang="en-US"/>
              <a:pPr/>
              <a:t>19</a:t>
            </a:fld>
            <a:endParaRPr lang="en-US"/>
          </a:p>
        </p:txBody>
      </p:sp>
      <p:sp>
        <p:nvSpPr>
          <p:cNvPr id="5734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20AA8-5142-41CB-8B5A-68EF6384DD61}" type="slidenum">
              <a:rPr lang="en-US"/>
              <a:pPr/>
              <a:t>2</a:t>
            </a:fld>
            <a:endParaRPr lang="en-US"/>
          </a:p>
        </p:txBody>
      </p:sp>
      <p:sp>
        <p:nvSpPr>
          <p:cNvPr id="557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33695D-8813-4282-825E-F84F0C62DC47}" type="slidenum">
              <a:rPr lang="en-US"/>
              <a:pPr/>
              <a:t>20</a:t>
            </a:fld>
            <a:endParaRPr lang="en-US"/>
          </a:p>
        </p:txBody>
      </p:sp>
      <p:sp>
        <p:nvSpPr>
          <p:cNvPr id="5744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CC532-9049-47A7-910E-D7D3F80B5F50}" type="slidenum">
              <a:rPr lang="en-US"/>
              <a:pPr/>
              <a:t>21</a:t>
            </a:fld>
            <a:endParaRPr lang="en-US"/>
          </a:p>
        </p:txBody>
      </p:sp>
      <p:sp>
        <p:nvSpPr>
          <p:cNvPr id="5754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507036-FC4F-4312-B6A4-5FC258692B50}" type="slidenum">
              <a:rPr lang="en-US"/>
              <a:pPr/>
              <a:t>22</a:t>
            </a:fld>
            <a:endParaRPr lang="en-US"/>
          </a:p>
        </p:txBody>
      </p:sp>
      <p:sp>
        <p:nvSpPr>
          <p:cNvPr id="576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6A22AF-724C-4C9F-B67C-ACDCA95431E1}" type="slidenum">
              <a:rPr lang="en-US"/>
              <a:pPr/>
              <a:t>23</a:t>
            </a:fld>
            <a:endParaRPr lang="en-US"/>
          </a:p>
        </p:txBody>
      </p:sp>
      <p:sp>
        <p:nvSpPr>
          <p:cNvPr id="577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585EE8-54F7-4CEB-90DF-87A959532EEC}" type="slidenum">
              <a:rPr lang="en-US"/>
              <a:pPr/>
              <a:t>24</a:t>
            </a:fld>
            <a:endParaRPr lang="en-US"/>
          </a:p>
        </p:txBody>
      </p:sp>
      <p:sp>
        <p:nvSpPr>
          <p:cNvPr id="7475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5E27BB-382B-499B-B4EA-37361BDE5E71}" type="slidenum">
              <a:rPr lang="en-US"/>
              <a:pPr/>
              <a:t>25</a:t>
            </a:fld>
            <a:endParaRPr lang="en-US"/>
          </a:p>
        </p:txBody>
      </p:sp>
      <p:sp>
        <p:nvSpPr>
          <p:cNvPr id="6932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681A58-2E0A-475F-A127-4F49C0C4C95F}" type="slidenum">
              <a:rPr lang="en-US"/>
              <a:pPr/>
              <a:t>26</a:t>
            </a:fld>
            <a:endParaRPr lang="en-US"/>
          </a:p>
        </p:txBody>
      </p:sp>
      <p:sp>
        <p:nvSpPr>
          <p:cNvPr id="6952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2C8E9D-6832-4F6F-86B6-1EE18ED06ACE}" type="slidenum">
              <a:rPr lang="en-US"/>
              <a:pPr/>
              <a:t>27</a:t>
            </a:fld>
            <a:endParaRPr lang="en-US"/>
          </a:p>
        </p:txBody>
      </p:sp>
      <p:sp>
        <p:nvSpPr>
          <p:cNvPr id="578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BB360B-14FA-45A7-A16B-4FCF1A8BE2BC}" type="slidenum">
              <a:rPr lang="en-US"/>
              <a:pPr/>
              <a:t>28</a:t>
            </a:fld>
            <a:endParaRPr lang="en-US"/>
          </a:p>
        </p:txBody>
      </p:sp>
      <p:sp>
        <p:nvSpPr>
          <p:cNvPr id="5795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37A867-CAD5-4E11-BA12-E953A4F5F9E6}" type="slidenum">
              <a:rPr lang="en-US"/>
              <a:pPr/>
              <a:t>29</a:t>
            </a:fld>
            <a:endParaRPr lang="en-US"/>
          </a:p>
        </p:txBody>
      </p:sp>
      <p:sp>
        <p:nvSpPr>
          <p:cNvPr id="5806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68B31E-04C4-473D-A5E6-DB233E0A203E}" type="slidenum">
              <a:rPr lang="en-US"/>
              <a:pPr/>
              <a:t>3</a:t>
            </a:fld>
            <a:endParaRPr lang="en-US"/>
          </a:p>
        </p:txBody>
      </p:sp>
      <p:sp>
        <p:nvSpPr>
          <p:cNvPr id="558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183F34-7B28-46E3-B188-8F8F3D65CF09}" type="slidenum">
              <a:rPr lang="en-US"/>
              <a:pPr/>
              <a:t>30</a:t>
            </a:fld>
            <a:endParaRPr lang="en-US"/>
          </a:p>
        </p:txBody>
      </p:sp>
      <p:sp>
        <p:nvSpPr>
          <p:cNvPr id="5836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4FD0E1-6CBC-40C9-B06A-1AE3346F0D96}" type="slidenum">
              <a:rPr lang="en-US"/>
              <a:pPr/>
              <a:t>31</a:t>
            </a:fld>
            <a:endParaRPr lang="en-US"/>
          </a:p>
        </p:txBody>
      </p:sp>
      <p:sp>
        <p:nvSpPr>
          <p:cNvPr id="5847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87C2C5-6F3C-4748-9E27-B62555DC73F7}" type="slidenum">
              <a:rPr lang="en-US"/>
              <a:pPr/>
              <a:t>32</a:t>
            </a:fld>
            <a:endParaRPr lang="en-US"/>
          </a:p>
        </p:txBody>
      </p:sp>
      <p:sp>
        <p:nvSpPr>
          <p:cNvPr id="5857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FF773D-7B1F-419B-9C56-98B7A1DFDCD4}" type="slidenum">
              <a:rPr lang="en-US"/>
              <a:pPr/>
              <a:t>33</a:t>
            </a:fld>
            <a:endParaRPr lang="en-US"/>
          </a:p>
        </p:txBody>
      </p:sp>
      <p:sp>
        <p:nvSpPr>
          <p:cNvPr id="5867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780CC4-1733-4781-975F-25E386F1664C}" type="slidenum">
              <a:rPr lang="en-US"/>
              <a:pPr/>
              <a:t>34</a:t>
            </a:fld>
            <a:endParaRPr lang="en-US"/>
          </a:p>
        </p:txBody>
      </p:sp>
      <p:sp>
        <p:nvSpPr>
          <p:cNvPr id="7485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67F3F9-1393-493F-A7D6-133876C4C165}" type="slidenum">
              <a:rPr lang="en-US"/>
              <a:pPr/>
              <a:t>35</a:t>
            </a:fld>
            <a:endParaRPr lang="en-US"/>
          </a:p>
        </p:txBody>
      </p:sp>
      <p:sp>
        <p:nvSpPr>
          <p:cNvPr id="7495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5993BD-1220-415B-95A3-7B1D68117DCC}" type="slidenum">
              <a:rPr lang="en-US"/>
              <a:pPr/>
              <a:t>36</a:t>
            </a:fld>
            <a:endParaRPr lang="en-US"/>
          </a:p>
        </p:txBody>
      </p:sp>
      <p:sp>
        <p:nvSpPr>
          <p:cNvPr id="7505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438AFD-6475-4B51-B3C2-C1F56D431E2F}" type="slidenum">
              <a:rPr lang="en-US"/>
              <a:pPr/>
              <a:t>37</a:t>
            </a:fld>
            <a:endParaRPr lang="en-US"/>
          </a:p>
        </p:txBody>
      </p:sp>
      <p:sp>
        <p:nvSpPr>
          <p:cNvPr id="7516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17607-1227-40CB-AA12-818989012ECD}" type="slidenum">
              <a:rPr lang="en-US"/>
              <a:pPr/>
              <a:t>38</a:t>
            </a:fld>
            <a:endParaRPr lang="en-US"/>
          </a:p>
        </p:txBody>
      </p:sp>
      <p:sp>
        <p:nvSpPr>
          <p:cNvPr id="7526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4661AB-368C-4F35-B148-7B0905C7827D}" type="slidenum">
              <a:rPr lang="en-US"/>
              <a:pPr/>
              <a:t>39</a:t>
            </a:fld>
            <a:endParaRPr lang="en-US"/>
          </a:p>
        </p:txBody>
      </p:sp>
      <p:sp>
        <p:nvSpPr>
          <p:cNvPr id="7536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B672FB-EB6E-486C-93F8-7ED109608F1D}" type="slidenum">
              <a:rPr lang="en-US"/>
              <a:pPr/>
              <a:t>4</a:t>
            </a:fld>
            <a:endParaRPr lang="en-US"/>
          </a:p>
        </p:txBody>
      </p:sp>
      <p:sp>
        <p:nvSpPr>
          <p:cNvPr id="5591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41BCE8-F5F9-4E5C-9180-1E7D3A592062}" type="slidenum">
              <a:rPr lang="en-US"/>
              <a:pPr/>
              <a:t>40</a:t>
            </a:fld>
            <a:endParaRPr lang="en-US"/>
          </a:p>
        </p:txBody>
      </p:sp>
      <p:sp>
        <p:nvSpPr>
          <p:cNvPr id="5877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9F05C0-E453-4C99-8ABB-FF442CC6D56A}" type="slidenum">
              <a:rPr lang="en-US"/>
              <a:pPr/>
              <a:t>41</a:t>
            </a:fld>
            <a:endParaRPr lang="en-US"/>
          </a:p>
        </p:txBody>
      </p:sp>
      <p:sp>
        <p:nvSpPr>
          <p:cNvPr id="5888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3B13B8-E26E-4871-B5EE-19AD0982826D}" type="slidenum">
              <a:rPr lang="en-US"/>
              <a:pPr/>
              <a:t>42</a:t>
            </a:fld>
            <a:endParaRPr lang="en-US"/>
          </a:p>
        </p:txBody>
      </p:sp>
      <p:sp>
        <p:nvSpPr>
          <p:cNvPr id="673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3D0110-044E-4333-955F-0228BB56DCE8}" type="slidenum">
              <a:rPr lang="en-US"/>
              <a:pPr/>
              <a:t>43</a:t>
            </a:fld>
            <a:endParaRPr lang="en-US"/>
          </a:p>
        </p:txBody>
      </p:sp>
      <p:sp>
        <p:nvSpPr>
          <p:cNvPr id="7546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340E19-6B06-4CDD-B3AE-556753B62F5A}" type="slidenum">
              <a:rPr lang="en-US"/>
              <a:pPr/>
              <a:t>44</a:t>
            </a:fld>
            <a:endParaRPr lang="en-US"/>
          </a:p>
        </p:txBody>
      </p:sp>
      <p:sp>
        <p:nvSpPr>
          <p:cNvPr id="7557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D526AF-7EB0-4196-9C74-ADFE59AEF756}" type="slidenum">
              <a:rPr lang="en-US"/>
              <a:pPr/>
              <a:t>45</a:t>
            </a:fld>
            <a:endParaRPr lang="en-US"/>
          </a:p>
        </p:txBody>
      </p:sp>
      <p:sp>
        <p:nvSpPr>
          <p:cNvPr id="7567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B1FAFE-F3E3-4D23-9836-BA8620CDD272}" type="slidenum">
              <a:rPr lang="en-US"/>
              <a:pPr/>
              <a:t>46</a:t>
            </a:fld>
            <a:endParaRPr lang="en-US"/>
          </a:p>
        </p:txBody>
      </p:sp>
      <p:sp>
        <p:nvSpPr>
          <p:cNvPr id="7577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87E523-AE3F-437A-B6F6-F608C9E2CCA3}" type="slidenum">
              <a:rPr lang="en-US"/>
              <a:pPr/>
              <a:t>47</a:t>
            </a:fld>
            <a:endParaRPr lang="en-US"/>
          </a:p>
        </p:txBody>
      </p:sp>
      <p:sp>
        <p:nvSpPr>
          <p:cNvPr id="5898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A7911-98F9-46F7-833D-ACDAD20598A8}" type="slidenum">
              <a:rPr lang="en-US"/>
              <a:pPr/>
              <a:t>48</a:t>
            </a:fld>
            <a:endParaRPr lang="en-US"/>
          </a:p>
        </p:txBody>
      </p:sp>
      <p:sp>
        <p:nvSpPr>
          <p:cNvPr id="5908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773908-1482-4EE0-8B5A-7F68A7850462}" type="slidenum">
              <a:rPr lang="en-US"/>
              <a:pPr/>
              <a:t>49</a:t>
            </a:fld>
            <a:endParaRPr lang="en-US"/>
          </a:p>
        </p:txBody>
      </p:sp>
      <p:sp>
        <p:nvSpPr>
          <p:cNvPr id="698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C002B5-1239-4B7F-AE7B-3B07D1D53E3E}" type="slidenum">
              <a:rPr lang="en-US"/>
              <a:pPr/>
              <a:t>5</a:t>
            </a:fld>
            <a:endParaRPr lang="en-US"/>
          </a:p>
        </p:txBody>
      </p:sp>
      <p:sp>
        <p:nvSpPr>
          <p:cNvPr id="5601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855D8D-538C-4D47-A27C-73DB227B668B}" type="slidenum">
              <a:rPr lang="en-US"/>
              <a:pPr/>
              <a:t>50</a:t>
            </a:fld>
            <a:endParaRPr lang="en-US"/>
          </a:p>
        </p:txBody>
      </p:sp>
      <p:sp>
        <p:nvSpPr>
          <p:cNvPr id="700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05FA35-4C59-41F8-B94D-4A712329F586}" type="slidenum">
              <a:rPr lang="en-US"/>
              <a:pPr/>
              <a:t>51</a:t>
            </a:fld>
            <a:endParaRPr lang="en-US"/>
          </a:p>
        </p:txBody>
      </p:sp>
      <p:sp>
        <p:nvSpPr>
          <p:cNvPr id="7024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EF08DC-9DFB-44A2-9FEB-333D36CA9F87}" type="slidenum">
              <a:rPr lang="en-US"/>
              <a:pPr/>
              <a:t>52</a:t>
            </a:fld>
            <a:endParaRPr lang="en-US"/>
          </a:p>
        </p:txBody>
      </p:sp>
      <p:sp>
        <p:nvSpPr>
          <p:cNvPr id="704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66D6E8-2E62-42A3-AF0E-9941ED2715C2}" type="slidenum">
              <a:rPr lang="en-US"/>
              <a:pPr/>
              <a:t>53</a:t>
            </a:fld>
            <a:endParaRPr lang="en-US"/>
          </a:p>
        </p:txBody>
      </p:sp>
      <p:sp>
        <p:nvSpPr>
          <p:cNvPr id="706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6A2F99-C730-4474-8B49-F925DE497777}" type="slidenum">
              <a:rPr lang="en-US"/>
              <a:pPr/>
              <a:t>54</a:t>
            </a:fld>
            <a:endParaRPr lang="en-US"/>
          </a:p>
        </p:txBody>
      </p:sp>
      <p:sp>
        <p:nvSpPr>
          <p:cNvPr id="7086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828916-48BD-4E9E-A357-30B055F97065}" type="slidenum">
              <a:rPr lang="en-US"/>
              <a:pPr/>
              <a:t>55</a:t>
            </a:fld>
            <a:endParaRPr lang="en-US"/>
          </a:p>
        </p:txBody>
      </p:sp>
      <p:sp>
        <p:nvSpPr>
          <p:cNvPr id="7106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BBB2EE-3017-44F7-8D36-2DC096624A5A}" type="slidenum">
              <a:rPr lang="en-US"/>
              <a:pPr/>
              <a:t>56</a:t>
            </a:fld>
            <a:endParaRPr lang="en-US"/>
          </a:p>
        </p:txBody>
      </p:sp>
      <p:sp>
        <p:nvSpPr>
          <p:cNvPr id="7587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8AB475-9834-464E-880D-3316B4CC914C}" type="slidenum">
              <a:rPr lang="en-US"/>
              <a:pPr/>
              <a:t>57</a:t>
            </a:fld>
            <a:endParaRPr lang="en-US"/>
          </a:p>
        </p:txBody>
      </p:sp>
      <p:sp>
        <p:nvSpPr>
          <p:cNvPr id="7127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F6E6BC-2BB7-4263-8B78-CE453EE294DD}" type="slidenum">
              <a:rPr lang="en-US"/>
              <a:pPr/>
              <a:t>58</a:t>
            </a:fld>
            <a:endParaRPr lang="en-US"/>
          </a:p>
        </p:txBody>
      </p:sp>
      <p:sp>
        <p:nvSpPr>
          <p:cNvPr id="7147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C0B3EA-0BA6-4E15-8FF2-7CB01BEAFF73}" type="slidenum">
              <a:rPr lang="en-US"/>
              <a:pPr/>
              <a:t>59</a:t>
            </a:fld>
            <a:endParaRPr lang="en-US"/>
          </a:p>
        </p:txBody>
      </p:sp>
      <p:sp>
        <p:nvSpPr>
          <p:cNvPr id="7168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E69E0E-C23A-4835-B338-4C04E8FB8DC6}" type="slidenum">
              <a:rPr lang="en-US"/>
              <a:pPr/>
              <a:t>6</a:t>
            </a:fld>
            <a:endParaRPr lang="en-US"/>
          </a:p>
        </p:txBody>
      </p:sp>
      <p:sp>
        <p:nvSpPr>
          <p:cNvPr id="561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35F165-58E6-4781-9713-2F81EDD2812F}" type="slidenum">
              <a:rPr lang="en-US"/>
              <a:pPr/>
              <a:t>60</a:t>
            </a:fld>
            <a:endParaRPr lang="en-US"/>
          </a:p>
        </p:txBody>
      </p:sp>
      <p:sp>
        <p:nvSpPr>
          <p:cNvPr id="7301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820A37-30D9-4BB1-90C8-09F82DC26CE6}" type="slidenum">
              <a:rPr lang="en-US"/>
              <a:pPr/>
              <a:t>61</a:t>
            </a:fld>
            <a:endParaRPr lang="en-US"/>
          </a:p>
        </p:txBody>
      </p:sp>
      <p:sp>
        <p:nvSpPr>
          <p:cNvPr id="7321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CCEB43-0ECD-4AE1-A3D8-362C9C2EB726}" type="slidenum">
              <a:rPr lang="en-US"/>
              <a:pPr/>
              <a:t>62</a:t>
            </a:fld>
            <a:endParaRPr lang="en-US"/>
          </a:p>
        </p:txBody>
      </p:sp>
      <p:sp>
        <p:nvSpPr>
          <p:cNvPr id="7342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7A008B-FCF1-44D4-A482-D2D75412BDAA}" type="slidenum">
              <a:rPr lang="en-US"/>
              <a:pPr/>
              <a:t>63</a:t>
            </a:fld>
            <a:endParaRPr lang="en-US"/>
          </a:p>
        </p:txBody>
      </p:sp>
      <p:sp>
        <p:nvSpPr>
          <p:cNvPr id="7362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41A21C-8DE4-4949-B635-BD6687479C58}" type="slidenum">
              <a:rPr lang="en-US"/>
              <a:pPr/>
              <a:t>64</a:t>
            </a:fld>
            <a:endParaRPr lang="en-US"/>
          </a:p>
        </p:txBody>
      </p:sp>
      <p:sp>
        <p:nvSpPr>
          <p:cNvPr id="7383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1D5A75-87B3-4291-BC87-AF6CB58594B0}" type="slidenum">
              <a:rPr lang="en-US"/>
              <a:pPr/>
              <a:t>65</a:t>
            </a:fld>
            <a:endParaRPr lang="en-US"/>
          </a:p>
        </p:txBody>
      </p:sp>
      <p:sp>
        <p:nvSpPr>
          <p:cNvPr id="5918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4D7D91-D433-4E23-8EC8-BEEEDF6FF363}" type="slidenum">
              <a:rPr lang="en-US"/>
              <a:pPr/>
              <a:t>66</a:t>
            </a:fld>
            <a:endParaRPr lang="en-US"/>
          </a:p>
        </p:txBody>
      </p:sp>
      <p:sp>
        <p:nvSpPr>
          <p:cNvPr id="5928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39045-F124-4CE8-8442-017E13F1489D}" type="slidenum">
              <a:rPr lang="en-US"/>
              <a:pPr/>
              <a:t>67</a:t>
            </a:fld>
            <a:endParaRPr lang="en-US"/>
          </a:p>
        </p:txBody>
      </p:sp>
      <p:sp>
        <p:nvSpPr>
          <p:cNvPr id="5939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5D38B0-9A1D-4347-B2AA-BA19B2BC078F}" type="slidenum">
              <a:rPr lang="en-US"/>
              <a:pPr/>
              <a:t>68</a:t>
            </a:fld>
            <a:endParaRPr lang="en-US"/>
          </a:p>
        </p:txBody>
      </p:sp>
      <p:sp>
        <p:nvSpPr>
          <p:cNvPr id="5949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4919CE-09F7-4D63-BBB8-6A03D7EBD056}" type="slidenum">
              <a:rPr lang="en-US"/>
              <a:pPr/>
              <a:t>69</a:t>
            </a:fld>
            <a:endParaRPr lang="en-US"/>
          </a:p>
        </p:txBody>
      </p:sp>
      <p:sp>
        <p:nvSpPr>
          <p:cNvPr id="5959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B1E253-06E8-4EA9-BBD4-893F2BC5E418}" type="slidenum">
              <a:rPr lang="en-US"/>
              <a:pPr/>
              <a:t>7</a:t>
            </a:fld>
            <a:endParaRPr lang="en-US"/>
          </a:p>
        </p:txBody>
      </p:sp>
      <p:sp>
        <p:nvSpPr>
          <p:cNvPr id="562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409C9C-B99C-4536-95EE-29EBA6CB97F9}" type="slidenum">
              <a:rPr lang="en-US"/>
              <a:pPr/>
              <a:t>70</a:t>
            </a:fld>
            <a:endParaRPr lang="en-US"/>
          </a:p>
        </p:txBody>
      </p:sp>
      <p:sp>
        <p:nvSpPr>
          <p:cNvPr id="5969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775926-3171-43EB-8958-6328AF11A04C}" type="slidenum">
              <a:rPr lang="en-US"/>
              <a:pPr/>
              <a:t>71</a:t>
            </a:fld>
            <a:endParaRPr lang="en-US"/>
          </a:p>
        </p:txBody>
      </p:sp>
      <p:sp>
        <p:nvSpPr>
          <p:cNvPr id="6656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E62F3A-A15C-410E-B21B-6BA5D3E949C5}" type="slidenum">
              <a:rPr lang="en-US"/>
              <a:pPr/>
              <a:t>72</a:t>
            </a:fld>
            <a:endParaRPr lang="en-US"/>
          </a:p>
        </p:txBody>
      </p:sp>
      <p:sp>
        <p:nvSpPr>
          <p:cNvPr id="6676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072BC7-46D4-4129-BED7-1C39B4AEEA9D}" type="slidenum">
              <a:rPr lang="en-US"/>
              <a:pPr/>
              <a:t>73</a:t>
            </a:fld>
            <a:endParaRPr lang="en-US"/>
          </a:p>
        </p:txBody>
      </p:sp>
      <p:sp>
        <p:nvSpPr>
          <p:cNvPr id="6696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B1D6A8-2290-4B78-B178-4F24D02D66B2}" type="slidenum">
              <a:rPr lang="en-US"/>
              <a:pPr/>
              <a:t>74</a:t>
            </a:fld>
            <a:endParaRPr lang="en-US"/>
          </a:p>
        </p:txBody>
      </p:sp>
      <p:sp>
        <p:nvSpPr>
          <p:cNvPr id="5980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BF19AB-0F0C-4DE3-B0F0-4D32190873FB}" type="slidenum">
              <a:rPr lang="en-US"/>
              <a:pPr/>
              <a:t>75</a:t>
            </a:fld>
            <a:endParaRPr lang="en-US"/>
          </a:p>
        </p:txBody>
      </p:sp>
      <p:sp>
        <p:nvSpPr>
          <p:cNvPr id="5990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893BCA-5A4D-42CA-BE12-4046E3CB8AB5}" type="slidenum">
              <a:rPr lang="en-US"/>
              <a:pPr/>
              <a:t>76</a:t>
            </a:fld>
            <a:endParaRPr lang="en-US"/>
          </a:p>
        </p:txBody>
      </p:sp>
      <p:sp>
        <p:nvSpPr>
          <p:cNvPr id="6144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8D585B-A233-49B0-9E05-11593D41D871}" type="slidenum">
              <a:rPr lang="en-US"/>
              <a:pPr/>
              <a:t>77</a:t>
            </a:fld>
            <a:endParaRPr lang="en-US"/>
          </a:p>
        </p:txBody>
      </p:sp>
      <p:sp>
        <p:nvSpPr>
          <p:cNvPr id="677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ACA3FD-5191-483E-8103-8EFD3D3C74EC}" type="slidenum">
              <a:rPr lang="en-US"/>
              <a:pPr/>
              <a:t>78</a:t>
            </a:fld>
            <a:endParaRPr lang="en-US"/>
          </a:p>
        </p:txBody>
      </p:sp>
      <p:sp>
        <p:nvSpPr>
          <p:cNvPr id="6164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F84B0A-C1B8-448C-A7C7-15694A703DE9}" type="slidenum">
              <a:rPr lang="en-US"/>
              <a:pPr/>
              <a:t>79</a:t>
            </a:fld>
            <a:endParaRPr lang="en-US"/>
          </a:p>
        </p:txBody>
      </p:sp>
      <p:sp>
        <p:nvSpPr>
          <p:cNvPr id="679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81BEEC-34EE-4755-80BC-932AA1F9B868}" type="slidenum">
              <a:rPr lang="en-US"/>
              <a:pPr/>
              <a:t>8</a:t>
            </a:fld>
            <a:endParaRPr lang="en-US"/>
          </a:p>
        </p:txBody>
      </p:sp>
      <p:sp>
        <p:nvSpPr>
          <p:cNvPr id="563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DA8489-4A38-4EB4-8295-E206D890B8E0}" type="slidenum">
              <a:rPr lang="en-US"/>
              <a:pPr/>
              <a:t>80</a:t>
            </a:fld>
            <a:endParaRPr lang="en-US"/>
          </a:p>
        </p:txBody>
      </p:sp>
      <p:sp>
        <p:nvSpPr>
          <p:cNvPr id="684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519B7C-661F-4B54-9FF3-45764293B3B5}" type="slidenum">
              <a:rPr lang="en-US"/>
              <a:pPr/>
              <a:t>81</a:t>
            </a:fld>
            <a:endParaRPr lang="en-US"/>
          </a:p>
        </p:txBody>
      </p:sp>
      <p:sp>
        <p:nvSpPr>
          <p:cNvPr id="686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DCF562-E099-4AB6-A144-F8484989D51C}" type="slidenum">
              <a:rPr lang="en-US"/>
              <a:pPr/>
              <a:t>82</a:t>
            </a:fld>
            <a:endParaRPr lang="en-US"/>
          </a:p>
        </p:txBody>
      </p:sp>
      <p:sp>
        <p:nvSpPr>
          <p:cNvPr id="681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E3F5A2-3C03-43C6-8E0F-766A404B8870}" type="slidenum">
              <a:rPr lang="en-US"/>
              <a:pPr/>
              <a:t>83</a:t>
            </a:fld>
            <a:endParaRPr lang="en-US"/>
          </a:p>
        </p:txBody>
      </p:sp>
      <p:sp>
        <p:nvSpPr>
          <p:cNvPr id="6256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2C9913-E060-47D4-9720-CD828E48F94D}" type="slidenum">
              <a:rPr lang="en-US"/>
              <a:pPr/>
              <a:t>84</a:t>
            </a:fld>
            <a:endParaRPr lang="en-US"/>
          </a:p>
        </p:txBody>
      </p:sp>
      <p:sp>
        <p:nvSpPr>
          <p:cNvPr id="6266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64E465-AD5E-4AFB-9E04-3D1FD7CE41C4}" type="slidenum">
              <a:rPr lang="en-US"/>
              <a:pPr/>
              <a:t>85</a:t>
            </a:fld>
            <a:endParaRPr lang="en-US"/>
          </a:p>
        </p:txBody>
      </p:sp>
      <p:sp>
        <p:nvSpPr>
          <p:cNvPr id="6277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9CF393-BDFD-4015-9C5A-5A1F04324DD5}" type="slidenum">
              <a:rPr lang="en-US"/>
              <a:pPr/>
              <a:t>86</a:t>
            </a:fld>
            <a:endParaRPr lang="en-US"/>
          </a:p>
        </p:txBody>
      </p:sp>
      <p:sp>
        <p:nvSpPr>
          <p:cNvPr id="6379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D1E7F3-FA76-4097-970A-2A002DECA740}" type="slidenum">
              <a:rPr lang="en-US"/>
              <a:pPr/>
              <a:t>87</a:t>
            </a:fld>
            <a:endParaRPr lang="en-US"/>
          </a:p>
        </p:txBody>
      </p:sp>
      <p:sp>
        <p:nvSpPr>
          <p:cNvPr id="6420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EB83BA-1459-49F6-A9CC-1358F3DE5DBD}" type="slidenum">
              <a:rPr lang="en-US"/>
              <a:pPr/>
              <a:t>88</a:t>
            </a:fld>
            <a:endParaRPr lang="en-US"/>
          </a:p>
        </p:txBody>
      </p:sp>
      <p:sp>
        <p:nvSpPr>
          <p:cNvPr id="6430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D78734-79D6-4F3F-A9DF-C3EC149F541C}" type="slidenum">
              <a:rPr lang="en-US"/>
              <a:pPr/>
              <a:t>89</a:t>
            </a:fld>
            <a:endParaRPr lang="en-US"/>
          </a:p>
        </p:txBody>
      </p:sp>
      <p:sp>
        <p:nvSpPr>
          <p:cNvPr id="6440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4ED0AE-3307-435D-A7EA-7432FF566DC4}" type="slidenum">
              <a:rPr lang="en-US"/>
              <a:pPr/>
              <a:t>9</a:t>
            </a:fld>
            <a:endParaRPr lang="en-US"/>
          </a:p>
        </p:txBody>
      </p:sp>
      <p:sp>
        <p:nvSpPr>
          <p:cNvPr id="671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01A143-5363-4AA7-8318-4E512A528723}" type="slidenum">
              <a:rPr lang="en-US"/>
              <a:pPr/>
              <a:t>90</a:t>
            </a:fld>
            <a:endParaRPr lang="en-US"/>
          </a:p>
        </p:txBody>
      </p:sp>
      <p:sp>
        <p:nvSpPr>
          <p:cNvPr id="7403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EC2054-CB03-4292-B208-384C36F70511}" type="slidenum">
              <a:rPr lang="en-US"/>
              <a:pPr/>
              <a:t>91</a:t>
            </a:fld>
            <a:endParaRPr lang="en-US"/>
          </a:p>
        </p:txBody>
      </p:sp>
      <p:sp>
        <p:nvSpPr>
          <p:cNvPr id="7424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0C3F64-5556-449E-9EE0-35796B9E70E1}" type="slidenum">
              <a:rPr lang="en-US"/>
              <a:pPr/>
              <a:t>92</a:t>
            </a:fld>
            <a:endParaRPr lang="en-US"/>
          </a:p>
        </p:txBody>
      </p:sp>
      <p:sp>
        <p:nvSpPr>
          <p:cNvPr id="7444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45D248-1466-442D-B84D-5F989725AECE}" type="slidenum">
              <a:rPr lang="en-US"/>
              <a:pPr/>
              <a:t>93</a:t>
            </a:fld>
            <a:endParaRPr lang="en-US"/>
          </a:p>
        </p:txBody>
      </p:sp>
      <p:sp>
        <p:nvSpPr>
          <p:cNvPr id="7464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CDD95-9B83-4C78-A5FB-4BDCF21E4A0E}" type="slidenum">
              <a:rPr lang="en-US"/>
              <a:pPr/>
              <a:t>94</a:t>
            </a:fld>
            <a:endParaRPr lang="en-US"/>
          </a:p>
        </p:txBody>
      </p:sp>
      <p:sp>
        <p:nvSpPr>
          <p:cNvPr id="6451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0FA65D-6AF4-4FF7-AB4C-274B26A19FDA}" type="slidenum">
              <a:rPr lang="en-US"/>
              <a:pPr/>
              <a:t>95</a:t>
            </a:fld>
            <a:endParaRPr lang="en-US"/>
          </a:p>
        </p:txBody>
      </p:sp>
      <p:sp>
        <p:nvSpPr>
          <p:cNvPr id="6461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664FC6-8A3E-4922-8E6A-78C5C1D9A961}" type="slidenum">
              <a:rPr lang="en-US"/>
              <a:pPr/>
              <a:t>96</a:t>
            </a:fld>
            <a:endParaRPr lang="en-US"/>
          </a:p>
        </p:txBody>
      </p:sp>
      <p:sp>
        <p:nvSpPr>
          <p:cNvPr id="6471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FE6BA9-F2CE-4FD9-9997-8E02227997CA}" type="slidenum">
              <a:rPr lang="en-US"/>
              <a:pPr/>
              <a:t>97</a:t>
            </a:fld>
            <a:endParaRPr lang="en-US"/>
          </a:p>
        </p:txBody>
      </p:sp>
      <p:sp>
        <p:nvSpPr>
          <p:cNvPr id="6481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D88612-C5F9-4CC2-BE67-CAE0AB024A22}" type="slidenum">
              <a:rPr lang="en-US"/>
              <a:pPr/>
              <a:t>98</a:t>
            </a:fld>
            <a:endParaRPr lang="en-US"/>
          </a:p>
        </p:txBody>
      </p:sp>
      <p:sp>
        <p:nvSpPr>
          <p:cNvPr id="6492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9975FB-5640-4D19-A094-008F461F0C66}" type="slidenum">
              <a:rPr lang="en-US"/>
              <a:pPr/>
              <a:t>99</a:t>
            </a:fld>
            <a:endParaRPr lang="en-US"/>
          </a:p>
        </p:txBody>
      </p:sp>
      <p:sp>
        <p:nvSpPr>
          <p:cNvPr id="6502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5: DataLink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5-</a:t>
            </a:r>
            <a:fld id="{0985E04E-ACA3-44C0-B029-14E8C0AB51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5: DataLink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5-</a:t>
            </a:r>
            <a:fld id="{3C9F92EA-19D5-49A7-9C3F-44F94568AA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5: DataLink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5-</a:t>
            </a:r>
            <a:fld id="{7F6548AA-5C4D-42AC-8DBC-75620D4F5D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5: DataLink 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5-</a:t>
            </a:r>
            <a:fld id="{4A353C5E-7497-4EF4-8A93-BFFB1C7E7A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600200"/>
            <a:ext cx="7772400" cy="4648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5: DataLink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5-</a:t>
            </a:r>
            <a:fld id="{D64F0624-2611-431B-A762-E1449E1F15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5: DataLink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5-</a:t>
            </a:r>
            <a:fld id="{D3E50DF8-A9D7-4250-99BC-D6322E2DA4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5: DataLink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5-</a:t>
            </a:r>
            <a:fld id="{B23DE79A-5843-48BB-9665-EBB96BB490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5: DataLink 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5-</a:t>
            </a:r>
            <a:fld id="{B8084EAA-F389-4569-830A-FA000C40A3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5: DataLink Layer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5-</a:t>
            </a:r>
            <a:fld id="{A3F81246-CE43-461E-9A22-65DDEF766F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5: DataLink Layer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5-</a:t>
            </a:r>
            <a:fld id="{AD9CE216-699C-4B8C-A5B8-6AA056CE32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5: DataLink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5-</a:t>
            </a:r>
            <a:fld id="{145C4EEA-14FB-4872-8A68-3D3E2136FD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5: DataLink 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5-</a:t>
            </a:r>
            <a:fld id="{400FC364-5282-417C-9214-B2344677A8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5: DataLink 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5-</a:t>
            </a:r>
            <a:fld id="{57F860F1-E491-4525-BF60-9327CBF7CE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charset="0"/>
                <a:cs typeface="Arial" charset="0"/>
              </a:defRPr>
            </a:lvl1pPr>
          </a:lstStyle>
          <a:p>
            <a:r>
              <a:rPr lang="en-US"/>
              <a:t>5: DataLink 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charset="0"/>
                <a:cs typeface="Arial" charset="0"/>
              </a:defRPr>
            </a:lvl1pPr>
          </a:lstStyle>
          <a:p>
            <a:r>
              <a:rPr lang="en-US"/>
              <a:t>5-</a:t>
            </a:r>
            <a:fld id="{89C00494-7BC7-4364-84EC-916976DC6D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pitchFamily="82" charset="2"/>
        <a:buChar char="r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pitchFamily="82" charset="2"/>
        <a:buChar char="m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13" Type="http://schemas.openxmlformats.org/officeDocument/2006/relationships/oleObject" Target="../embeddings/oleObject118.bin"/><Relationship Id="rId3" Type="http://schemas.openxmlformats.org/officeDocument/2006/relationships/notesSlide" Target="../notesSlides/notesSlide103.xml"/><Relationship Id="rId7" Type="http://schemas.openxmlformats.org/officeDocument/2006/relationships/oleObject" Target="../embeddings/oleObject112.bin"/><Relationship Id="rId12" Type="http://schemas.openxmlformats.org/officeDocument/2006/relationships/oleObject" Target="../embeddings/oleObject1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11.bin"/><Relationship Id="rId11" Type="http://schemas.openxmlformats.org/officeDocument/2006/relationships/oleObject" Target="../embeddings/oleObject116.bin"/><Relationship Id="rId5" Type="http://schemas.openxmlformats.org/officeDocument/2006/relationships/oleObject" Target="../embeddings/oleObject110.bin"/><Relationship Id="rId10" Type="http://schemas.openxmlformats.org/officeDocument/2006/relationships/oleObject" Target="../embeddings/oleObject115.bin"/><Relationship Id="rId4" Type="http://schemas.openxmlformats.org/officeDocument/2006/relationships/oleObject" Target="../embeddings/oleObject109.bin"/><Relationship Id="rId9" Type="http://schemas.openxmlformats.org/officeDocument/2006/relationships/oleObject" Target="../embeddings/oleObject114.bin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3.bin"/><Relationship Id="rId3" Type="http://schemas.openxmlformats.org/officeDocument/2006/relationships/notesSlide" Target="../notesSlides/notesSlide104.xml"/><Relationship Id="rId7" Type="http://schemas.openxmlformats.org/officeDocument/2006/relationships/oleObject" Target="../embeddings/oleObject1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21.bin"/><Relationship Id="rId5" Type="http://schemas.openxmlformats.org/officeDocument/2006/relationships/oleObject" Target="../embeddings/oleObject120.bin"/><Relationship Id="rId4" Type="http://schemas.openxmlformats.org/officeDocument/2006/relationships/oleObject" Target="../embeddings/oleObject119.bin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8.bin"/><Relationship Id="rId3" Type="http://schemas.openxmlformats.org/officeDocument/2006/relationships/notesSlide" Target="../notesSlides/notesSlide106.xml"/><Relationship Id="rId7" Type="http://schemas.openxmlformats.org/officeDocument/2006/relationships/oleObject" Target="../embeddings/oleObject1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26.bin"/><Relationship Id="rId5" Type="http://schemas.openxmlformats.org/officeDocument/2006/relationships/oleObject" Target="../embeddings/oleObject125.bin"/><Relationship Id="rId4" Type="http://schemas.openxmlformats.org/officeDocument/2006/relationships/oleObject" Target="../embeddings/oleObject124.bin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3" Type="http://schemas.openxmlformats.org/officeDocument/2006/relationships/notesSlide" Target="../notesSlides/notesSlide17.xml"/><Relationship Id="rId21" Type="http://schemas.openxmlformats.org/officeDocument/2006/relationships/oleObject" Target="../embeddings/oleObject16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4.png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.bin"/><Relationship Id="rId20" Type="http://schemas.openxmlformats.org/officeDocument/2006/relationships/image" Target="../media/image16.jpe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15.gi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41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51.xml"/><Relationship Id="rId7" Type="http://schemas.openxmlformats.org/officeDocument/2006/relationships/oleObject" Target="../embeddings/oleObject29.bin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8.bin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27.bin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31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notesSlide" Target="../notesSlides/notesSlide72.xml"/><Relationship Id="rId7" Type="http://schemas.openxmlformats.org/officeDocument/2006/relationships/oleObject" Target="../embeddings/oleObject48.bin"/><Relationship Id="rId12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7.bin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6.bin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5.bin"/><Relationship Id="rId9" Type="http://schemas.openxmlformats.org/officeDocument/2006/relationships/oleObject" Target="../embeddings/oleObject50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8.bin"/><Relationship Id="rId5" Type="http://schemas.openxmlformats.org/officeDocument/2006/relationships/oleObject" Target="../embeddings/oleObject57.bin"/><Relationship Id="rId4" Type="http://schemas.openxmlformats.org/officeDocument/2006/relationships/oleObject" Target="../embeddings/oleObject56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2.bin"/><Relationship Id="rId5" Type="http://schemas.openxmlformats.org/officeDocument/2006/relationships/oleObject" Target="../embeddings/oleObject61.bin"/><Relationship Id="rId4" Type="http://schemas.openxmlformats.org/officeDocument/2006/relationships/oleObject" Target="../embeddings/oleObject60.bin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6.bin"/><Relationship Id="rId5" Type="http://schemas.openxmlformats.org/officeDocument/2006/relationships/oleObject" Target="../embeddings/oleObject65.bin"/><Relationship Id="rId4" Type="http://schemas.openxmlformats.org/officeDocument/2006/relationships/oleObject" Target="../embeddings/oleObject64.bin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notesSlide" Target="../notesSlides/notesSlide79.xml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0.bin"/><Relationship Id="rId5" Type="http://schemas.openxmlformats.org/officeDocument/2006/relationships/oleObject" Target="../embeddings/oleObject69.bin"/><Relationship Id="rId4" Type="http://schemas.openxmlformats.org/officeDocument/2006/relationships/oleObject" Target="../embeddings/oleObject68.bin"/><Relationship Id="rId9" Type="http://schemas.openxmlformats.org/officeDocument/2006/relationships/oleObject" Target="../embeddings/oleObject7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3" Type="http://schemas.openxmlformats.org/officeDocument/2006/relationships/notesSlide" Target="../notesSlides/notesSlide80.xml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6.bin"/><Relationship Id="rId5" Type="http://schemas.openxmlformats.org/officeDocument/2006/relationships/oleObject" Target="../embeddings/oleObject75.bin"/><Relationship Id="rId4" Type="http://schemas.openxmlformats.org/officeDocument/2006/relationships/oleObject" Target="../embeddings/oleObject74.bin"/><Relationship Id="rId9" Type="http://schemas.openxmlformats.org/officeDocument/2006/relationships/oleObject" Target="../embeddings/oleObject79.bin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notesSlide" Target="../notesSlides/notesSlide81.xml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82.bin"/><Relationship Id="rId5" Type="http://schemas.openxmlformats.org/officeDocument/2006/relationships/oleObject" Target="../embeddings/oleObject81.bin"/><Relationship Id="rId4" Type="http://schemas.openxmlformats.org/officeDocument/2006/relationships/oleObject" Target="../embeddings/oleObject80.bin"/><Relationship Id="rId9" Type="http://schemas.openxmlformats.org/officeDocument/2006/relationships/oleObject" Target="../embeddings/oleObject85.bin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3" Type="http://schemas.openxmlformats.org/officeDocument/2006/relationships/notesSlide" Target="../notesSlides/notesSlide82.xml"/><Relationship Id="rId7" Type="http://schemas.openxmlformats.org/officeDocument/2006/relationships/oleObject" Target="../embeddings/oleObject89.bin"/><Relationship Id="rId12" Type="http://schemas.openxmlformats.org/officeDocument/2006/relationships/oleObject" Target="../embeddings/oleObject9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88.bin"/><Relationship Id="rId11" Type="http://schemas.openxmlformats.org/officeDocument/2006/relationships/oleObject" Target="../embeddings/oleObject93.bin"/><Relationship Id="rId5" Type="http://schemas.openxmlformats.org/officeDocument/2006/relationships/oleObject" Target="../embeddings/oleObject87.bin"/><Relationship Id="rId10" Type="http://schemas.openxmlformats.org/officeDocument/2006/relationships/oleObject" Target="../embeddings/oleObject92.bin"/><Relationship Id="rId4" Type="http://schemas.openxmlformats.org/officeDocument/2006/relationships/oleObject" Target="../embeddings/oleObject86.bin"/><Relationship Id="rId9" Type="http://schemas.openxmlformats.org/officeDocument/2006/relationships/oleObject" Target="../embeddings/oleObject91.bin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3" Type="http://schemas.openxmlformats.org/officeDocument/2006/relationships/notesSlide" Target="../notesSlides/notesSlide83.xml"/><Relationship Id="rId7" Type="http://schemas.openxmlformats.org/officeDocument/2006/relationships/oleObject" Target="../embeddings/oleObject98.bin"/><Relationship Id="rId12" Type="http://schemas.openxmlformats.org/officeDocument/2006/relationships/oleObject" Target="../embeddings/oleObject10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97.bin"/><Relationship Id="rId11" Type="http://schemas.openxmlformats.org/officeDocument/2006/relationships/oleObject" Target="../embeddings/oleObject102.bin"/><Relationship Id="rId5" Type="http://schemas.openxmlformats.org/officeDocument/2006/relationships/oleObject" Target="../embeddings/oleObject96.bin"/><Relationship Id="rId10" Type="http://schemas.openxmlformats.org/officeDocument/2006/relationships/oleObject" Target="../embeddings/oleObject101.bin"/><Relationship Id="rId4" Type="http://schemas.openxmlformats.org/officeDocument/2006/relationships/oleObject" Target="../embeddings/oleObject95.bin"/><Relationship Id="rId9" Type="http://schemas.openxmlformats.org/officeDocument/2006/relationships/oleObject" Target="../embeddings/oleObject100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Microsoft_Office_Word_97_-_2003_Document1.doc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3" Type="http://schemas.openxmlformats.org/officeDocument/2006/relationships/notesSlide" Target="../notesSlides/notesSlide95.xml"/><Relationship Id="rId7" Type="http://schemas.openxmlformats.org/officeDocument/2006/relationships/oleObject" Target="../embeddings/oleObject10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06.bin"/><Relationship Id="rId5" Type="http://schemas.openxmlformats.org/officeDocument/2006/relationships/oleObject" Target="../embeddings/oleObject105.bin"/><Relationship Id="rId4" Type="http://schemas.openxmlformats.org/officeDocument/2006/relationships/oleObject" Target="../embeddings/oleObject104.bin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31881EBA-564B-4993-96A9-2E77FD26AF6A}" type="slidenum">
              <a:rPr lang="en-US"/>
              <a:pPr/>
              <a:t>1</a:t>
            </a:fld>
            <a:endParaRPr lang="en-US"/>
          </a:p>
        </p:txBody>
      </p:sp>
      <p:sp>
        <p:nvSpPr>
          <p:cNvPr id="555010" name="Rectangle 2"/>
          <p:cNvSpPr>
            <a:spLocks noChangeArrowheads="1"/>
          </p:cNvSpPr>
          <p:nvPr/>
        </p:nvSpPr>
        <p:spPr bwMode="auto">
          <a:xfrm>
            <a:off x="382588" y="493713"/>
            <a:ext cx="2891554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000" b="0" i="0" dirty="0">
                <a:solidFill>
                  <a:schemeClr val="accent2"/>
                </a:solidFill>
              </a:rPr>
              <a:t>Chapter 5</a:t>
            </a:r>
            <a:br>
              <a:rPr lang="en-US" sz="4000" b="0" i="0" dirty="0">
                <a:solidFill>
                  <a:schemeClr val="accent2"/>
                </a:solidFill>
              </a:rPr>
            </a:br>
            <a:r>
              <a:rPr lang="en-US" sz="4000" b="0" i="0" dirty="0">
                <a:solidFill>
                  <a:schemeClr val="accent2"/>
                </a:solidFill>
              </a:rPr>
              <a:t>Link Layer and LANs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6229350" y="3486150"/>
            <a:ext cx="27305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b="0">
                <a:solidFill>
                  <a:schemeClr val="accent2"/>
                </a:solidFill>
              </a:rPr>
              <a:t>Computer Networking: A Top Down Approach </a:t>
            </a:r>
            <a:r>
              <a:rPr lang="en-US" b="0" i="0">
                <a:solidFill>
                  <a:schemeClr val="accent2"/>
                </a:solidFill>
              </a:rPr>
              <a:t/>
            </a:r>
            <a:br>
              <a:rPr lang="en-US" b="0" i="0">
                <a:solidFill>
                  <a:schemeClr val="accent2"/>
                </a:solidFill>
              </a:rPr>
            </a:br>
            <a:r>
              <a:rPr lang="en-US" b="0" i="0">
                <a:solidFill>
                  <a:schemeClr val="accent2"/>
                </a:solidFill>
              </a:rPr>
              <a:t>4</a:t>
            </a:r>
            <a:r>
              <a:rPr lang="en-US" b="0" i="0" baseline="30000">
                <a:solidFill>
                  <a:schemeClr val="accent2"/>
                </a:solidFill>
              </a:rPr>
              <a:t>th</a:t>
            </a:r>
            <a:r>
              <a:rPr lang="en-US" b="0" i="0">
                <a:solidFill>
                  <a:schemeClr val="accent2"/>
                </a:solidFill>
              </a:rPr>
              <a:t> edition. </a:t>
            </a:r>
            <a:br>
              <a:rPr lang="en-US" b="0" i="0">
                <a:solidFill>
                  <a:schemeClr val="accent2"/>
                </a:solidFill>
              </a:rPr>
            </a:br>
            <a:r>
              <a:rPr lang="en-US" b="0" i="0">
                <a:solidFill>
                  <a:schemeClr val="accent2"/>
                </a:solidFill>
              </a:rPr>
              <a:t>Jim Kurose, Keith Ross</a:t>
            </a:r>
            <a:br>
              <a:rPr lang="en-US" b="0" i="0">
                <a:solidFill>
                  <a:schemeClr val="accent2"/>
                </a:solidFill>
              </a:rPr>
            </a:br>
            <a:r>
              <a:rPr lang="en-US" b="0" i="0">
                <a:solidFill>
                  <a:schemeClr val="accent2"/>
                </a:solidFill>
              </a:rPr>
              <a:t>Addison-Wesley, July 2007. </a:t>
            </a:r>
            <a:br>
              <a:rPr lang="en-US" b="0" i="0">
                <a:solidFill>
                  <a:schemeClr val="accent2"/>
                </a:solidFill>
              </a:rPr>
            </a:br>
            <a:endParaRPr lang="en-US" b="0" i="0">
              <a:solidFill>
                <a:schemeClr val="accent2"/>
              </a:solidFill>
            </a:endParaRPr>
          </a:p>
        </p:txBody>
      </p:sp>
      <p:pic>
        <p:nvPicPr>
          <p:cNvPr id="5550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0" y="561975"/>
            <a:ext cx="2597150" cy="3214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456654" y="3648382"/>
            <a:ext cx="27305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>
                <a:solidFill>
                  <a:srgbClr val="000099"/>
                </a:solidFill>
              </a:rPr>
              <a:t>Computer Networking: A Top Down Approach </a:t>
            </a:r>
            <a:r>
              <a:rPr lang="en-US" i="0">
                <a:solidFill>
                  <a:srgbClr val="000099"/>
                </a:solidFill>
              </a:rPr>
              <a:t/>
            </a:r>
            <a:br>
              <a:rPr lang="en-US" i="0">
                <a:solidFill>
                  <a:srgbClr val="000099"/>
                </a:solidFill>
              </a:rPr>
            </a:br>
            <a:r>
              <a:rPr lang="en-US" i="0">
                <a:solidFill>
                  <a:srgbClr val="000099"/>
                </a:solidFill>
              </a:rPr>
              <a:t>5</a:t>
            </a:r>
            <a:r>
              <a:rPr lang="en-US" i="0" baseline="30000">
                <a:solidFill>
                  <a:srgbClr val="000099"/>
                </a:solidFill>
              </a:rPr>
              <a:t>th</a:t>
            </a:r>
            <a:r>
              <a:rPr lang="en-US" i="0">
                <a:solidFill>
                  <a:srgbClr val="000099"/>
                </a:solidFill>
              </a:rPr>
              <a:t> edition. </a:t>
            </a:r>
            <a:br>
              <a:rPr lang="en-US" i="0">
                <a:solidFill>
                  <a:srgbClr val="000099"/>
                </a:solidFill>
              </a:rPr>
            </a:br>
            <a:r>
              <a:rPr lang="en-US" i="0">
                <a:solidFill>
                  <a:srgbClr val="000099"/>
                </a:solidFill>
              </a:rPr>
              <a:t>Jim Kurose, Keith Ross</a:t>
            </a:r>
            <a:br>
              <a:rPr lang="en-US" i="0">
                <a:solidFill>
                  <a:srgbClr val="000099"/>
                </a:solidFill>
              </a:rPr>
            </a:br>
            <a:r>
              <a:rPr lang="en-US" i="0">
                <a:solidFill>
                  <a:srgbClr val="000099"/>
                </a:solidFill>
              </a:rPr>
              <a:t>Addison-Wesley, April 2009. </a:t>
            </a:r>
            <a:br>
              <a:rPr lang="en-US" i="0">
                <a:solidFill>
                  <a:srgbClr val="000099"/>
                </a:solidFill>
              </a:rPr>
            </a:br>
            <a:endParaRPr lang="en-US" i="0">
              <a:solidFill>
                <a:srgbClr val="000099"/>
              </a:solidFill>
            </a:endParaRPr>
          </a:p>
        </p:txBody>
      </p:sp>
      <p:pic>
        <p:nvPicPr>
          <p:cNvPr id="8" name="Picture 8" descr="0136079679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6979" y="552757"/>
            <a:ext cx="2425700" cy="2994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4C42B29E-3A90-4351-AEC8-87C5852513E7}" type="slidenum">
              <a:rPr lang="en-US"/>
              <a:pPr/>
              <a:t>10</a:t>
            </a:fld>
            <a:endParaRPr lang="en-US"/>
          </a:p>
        </p:txBody>
      </p:sp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Layer</a:t>
            </a:r>
          </a:p>
        </p:txBody>
      </p:sp>
      <p:sp>
        <p:nvSpPr>
          <p:cNvPr id="5140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5.1 Introduction and services</a:t>
            </a:r>
          </a:p>
          <a:p>
            <a:r>
              <a:rPr lang="en-US" sz="2400">
                <a:solidFill>
                  <a:srgbClr val="FF0000"/>
                </a:solidFill>
              </a:rPr>
              <a:t>5.2 Error detection and correction</a:t>
            </a:r>
            <a:r>
              <a:rPr lang="en-US" sz="2400"/>
              <a:t> </a:t>
            </a:r>
          </a:p>
          <a:p>
            <a:r>
              <a:rPr lang="en-US" sz="2400"/>
              <a:t>5.3Multiple access protocols</a:t>
            </a:r>
          </a:p>
          <a:p>
            <a:r>
              <a:rPr lang="en-US" sz="2400"/>
              <a:t>5.4 Link-layer Addressing</a:t>
            </a:r>
          </a:p>
          <a:p>
            <a:r>
              <a:rPr lang="en-US" sz="2400"/>
              <a:t>5.5 Ethernet</a:t>
            </a:r>
          </a:p>
        </p:txBody>
      </p:sp>
      <p:sp>
        <p:nvSpPr>
          <p:cNvPr id="5140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/>
              <a:t>5.6 Link-layer switches</a:t>
            </a:r>
          </a:p>
          <a:p>
            <a:r>
              <a:rPr lang="en-US" sz="2400"/>
              <a:t>5.7 PPP</a:t>
            </a:r>
          </a:p>
          <a:p>
            <a:r>
              <a:rPr lang="en-US" sz="2400"/>
              <a:t>5.8 Link Virtualization: ATM. MPLS</a:t>
            </a:r>
          </a:p>
          <a:p>
            <a:pPr>
              <a:buFont typeface="ZapfDingbats" pitchFamily="82" charset="2"/>
              <a:buNone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2BCEAFB5-E676-494F-BCFB-4756B5B0F029}" type="slidenum">
              <a:rPr lang="en-US"/>
              <a:pPr/>
              <a:t>100</a:t>
            </a:fld>
            <a:endParaRPr lang="en-US"/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ATM VCs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519238"/>
            <a:ext cx="836295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FF0000"/>
                </a:solidFill>
              </a:rPr>
              <a:t>Advantages of ATM VC approach:</a:t>
            </a:r>
            <a:endParaRPr lang="en-US" sz="2000"/>
          </a:p>
          <a:p>
            <a:pPr lvl="1">
              <a:lnSpc>
                <a:spcPct val="90000"/>
              </a:lnSpc>
            </a:pPr>
            <a:r>
              <a:rPr lang="en-US" sz="2000"/>
              <a:t>QoS performance guarantee for connection mapped to VC (bandwidth, delay, delay jitter)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rgbClr val="FF0000"/>
                </a:solidFill>
              </a:rPr>
              <a:t>Drawbacks of ATM VC approach:</a:t>
            </a:r>
            <a:endParaRPr lang="en-US" sz="2000"/>
          </a:p>
          <a:p>
            <a:pPr lvl="1">
              <a:lnSpc>
                <a:spcPct val="90000"/>
              </a:lnSpc>
            </a:pPr>
            <a:r>
              <a:rPr lang="en-US" sz="2000"/>
              <a:t>Inefficient support of datagram traffic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one PVC between each source/dest pair) does not scale (</a:t>
            </a:r>
            <a:r>
              <a:rPr lang="en-US" sz="2000" i="1">
                <a:latin typeface="Times New Roman" pitchFamily="18" charset="0"/>
              </a:rPr>
              <a:t>n.(n-1)</a:t>
            </a:r>
            <a:r>
              <a:rPr lang="en-US" sz="2000"/>
              <a:t> connections needed)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SVC introduces call setup latency, processing overhead for short lived connections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FF0000"/>
                </a:solidFill>
              </a:rPr>
              <a:t>VCI:</a:t>
            </a:r>
            <a:r>
              <a:rPr lang="en-US" sz="2400"/>
              <a:t> VC Identifier, used for routing/switching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Has local significance (unlike IP addresses)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Identifies a segment of a path for a flow (or bundle of flows, called virtual path VP), to simplify switching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May change from one link to another</a:t>
            </a:r>
          </a:p>
          <a:p>
            <a:pPr>
              <a:lnSpc>
                <a:spcPct val="90000"/>
              </a:lnSpc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8EE814D4-56C4-4C29-81AB-65A57B9D1BE5}" type="slidenum">
              <a:rPr lang="en-US"/>
              <a:pPr/>
              <a:t>101</a:t>
            </a:fld>
            <a:endParaRPr lang="en-US"/>
          </a:p>
        </p:txBody>
      </p:sp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ATM Layer: ATM cell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44613"/>
            <a:ext cx="7772400" cy="2309812"/>
          </a:xfrm>
        </p:spPr>
        <p:txBody>
          <a:bodyPr/>
          <a:lstStyle/>
          <a:p>
            <a:r>
              <a:rPr lang="en-US" sz="2400"/>
              <a:t>5-byte ATM cell header</a:t>
            </a:r>
          </a:p>
          <a:p>
            <a:r>
              <a:rPr lang="en-US" sz="2400"/>
              <a:t>48-byte payload</a:t>
            </a:r>
          </a:p>
          <a:p>
            <a:pPr lvl="1"/>
            <a:r>
              <a:rPr lang="en-US"/>
              <a:t>Why?: small payload -&gt; short cell-creation delay for digitized voice</a:t>
            </a:r>
          </a:p>
          <a:p>
            <a:pPr lvl="1"/>
            <a:r>
              <a:rPr lang="en-US"/>
              <a:t>halfway between 32 and 64 (compromise!)</a:t>
            </a:r>
          </a:p>
          <a:p>
            <a:endParaRPr lang="en-US" sz="2400"/>
          </a:p>
          <a:p>
            <a:endParaRPr lang="en-US"/>
          </a:p>
          <a:p>
            <a:endParaRPr lang="en-US"/>
          </a:p>
        </p:txBody>
      </p:sp>
      <p:pic>
        <p:nvPicPr>
          <p:cNvPr id="503812" name="Picture 4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3722688"/>
            <a:ext cx="5276850" cy="809625"/>
          </a:xfrm>
          <a:prstGeom prst="rect">
            <a:avLst/>
          </a:prstGeom>
          <a:noFill/>
        </p:spPr>
      </p:pic>
      <p:pic>
        <p:nvPicPr>
          <p:cNvPr id="503813" name="Picture 5" descr="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9913" y="5053013"/>
            <a:ext cx="5360987" cy="1582737"/>
          </a:xfrm>
          <a:prstGeom prst="rect">
            <a:avLst/>
          </a:prstGeom>
          <a:noFill/>
        </p:spPr>
      </p:pic>
      <p:sp>
        <p:nvSpPr>
          <p:cNvPr id="503814" name="Text Box 6"/>
          <p:cNvSpPr txBox="1">
            <a:spLocks noChangeArrowheads="1"/>
          </p:cNvSpPr>
          <p:nvPr/>
        </p:nvSpPr>
        <p:spPr bwMode="auto">
          <a:xfrm>
            <a:off x="306388" y="4003675"/>
            <a:ext cx="1519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i="0">
                <a:solidFill>
                  <a:srgbClr val="FF0000"/>
                </a:solidFill>
              </a:rPr>
              <a:t>Cell header</a:t>
            </a:r>
          </a:p>
        </p:txBody>
      </p:sp>
      <p:sp>
        <p:nvSpPr>
          <p:cNvPr id="503815" name="Text Box 7"/>
          <p:cNvSpPr txBox="1">
            <a:spLocks noChangeArrowheads="1"/>
          </p:cNvSpPr>
          <p:nvPr/>
        </p:nvSpPr>
        <p:spPr bwMode="auto">
          <a:xfrm>
            <a:off x="311150" y="5140325"/>
            <a:ext cx="152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i="0">
                <a:solidFill>
                  <a:srgbClr val="FF0000"/>
                </a:solidFill>
              </a:rPr>
              <a:t>Cell format</a:t>
            </a:r>
            <a:endParaRPr lang="en-US" b="0" i="0"/>
          </a:p>
        </p:txBody>
      </p:sp>
      <p:sp>
        <p:nvSpPr>
          <p:cNvPr id="503816" name="Text Box 8"/>
          <p:cNvSpPr txBox="1">
            <a:spLocks noChangeArrowheads="1"/>
          </p:cNvSpPr>
          <p:nvPr/>
        </p:nvSpPr>
        <p:spPr bwMode="auto">
          <a:xfrm>
            <a:off x="4191000" y="3479800"/>
            <a:ext cx="835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0" i="0"/>
              <a:t>(5 bytes)</a:t>
            </a:r>
          </a:p>
        </p:txBody>
      </p:sp>
      <p:sp>
        <p:nvSpPr>
          <p:cNvPr id="503817" name="Text Box 9"/>
          <p:cNvSpPr txBox="1">
            <a:spLocks noChangeArrowheads="1"/>
          </p:cNvSpPr>
          <p:nvPr/>
        </p:nvSpPr>
        <p:spPr bwMode="auto">
          <a:xfrm>
            <a:off x="4090988" y="4738688"/>
            <a:ext cx="928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0" i="0"/>
              <a:t>(53 bytes)</a:t>
            </a:r>
          </a:p>
        </p:txBody>
      </p:sp>
      <p:sp>
        <p:nvSpPr>
          <p:cNvPr id="503818" name="Line 10"/>
          <p:cNvSpPr>
            <a:spLocks noChangeShapeType="1"/>
          </p:cNvSpPr>
          <p:nvPr/>
        </p:nvSpPr>
        <p:spPr bwMode="auto">
          <a:xfrm flipH="1">
            <a:off x="2249488" y="4897438"/>
            <a:ext cx="1889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03819" name="Line 11"/>
          <p:cNvSpPr>
            <a:spLocks noChangeShapeType="1"/>
          </p:cNvSpPr>
          <p:nvPr/>
        </p:nvSpPr>
        <p:spPr bwMode="auto">
          <a:xfrm>
            <a:off x="4957763" y="4884738"/>
            <a:ext cx="2200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03820" name="Line 12"/>
          <p:cNvSpPr>
            <a:spLocks noChangeShapeType="1"/>
          </p:cNvSpPr>
          <p:nvPr/>
        </p:nvSpPr>
        <p:spPr bwMode="auto">
          <a:xfrm flipV="1">
            <a:off x="2214563" y="47879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03821" name="Line 13"/>
          <p:cNvSpPr>
            <a:spLocks noChangeShapeType="1"/>
          </p:cNvSpPr>
          <p:nvPr/>
        </p:nvSpPr>
        <p:spPr bwMode="auto">
          <a:xfrm flipV="1">
            <a:off x="7180263" y="47704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F2D9CABE-88E5-4E6E-A42F-E6A13CBC5961}" type="slidenum">
              <a:rPr lang="en-US"/>
              <a:pPr/>
              <a:t>102</a:t>
            </a:fld>
            <a:endParaRPr lang="en-US"/>
          </a:p>
        </p:txBody>
      </p:sp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ATM cell header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0" y="1519238"/>
            <a:ext cx="8050213" cy="4648200"/>
          </a:xfrm>
        </p:spPr>
        <p:txBody>
          <a:bodyPr/>
          <a:lstStyle/>
          <a:p>
            <a:r>
              <a:rPr lang="en-US" sz="2400" b="1">
                <a:solidFill>
                  <a:srgbClr val="FF0000"/>
                </a:solidFill>
              </a:rPr>
              <a:t>VCI:</a:t>
            </a:r>
            <a:r>
              <a:rPr lang="en-US" sz="2400"/>
              <a:t> virtual channel ID</a:t>
            </a:r>
          </a:p>
          <a:p>
            <a:pPr lvl="1"/>
            <a:r>
              <a:rPr lang="en-US"/>
              <a:t>will </a:t>
            </a:r>
            <a:r>
              <a:rPr lang="en-US" i="1"/>
              <a:t>change</a:t>
            </a:r>
            <a:r>
              <a:rPr lang="en-US"/>
              <a:t> from link to link through the network</a:t>
            </a:r>
          </a:p>
          <a:p>
            <a:r>
              <a:rPr lang="en-US" sz="2400" b="1">
                <a:solidFill>
                  <a:srgbClr val="FF0000"/>
                </a:solidFill>
              </a:rPr>
              <a:t>PT:</a:t>
            </a:r>
            <a:r>
              <a:rPr lang="en-US" sz="2400" b="1"/>
              <a:t> </a:t>
            </a:r>
            <a:r>
              <a:rPr lang="en-US" sz="2400"/>
              <a:t>Payload type (e.g. RM cell versus data cell) </a:t>
            </a:r>
          </a:p>
          <a:p>
            <a:r>
              <a:rPr lang="en-US" sz="2400" b="1">
                <a:solidFill>
                  <a:srgbClr val="FF0000"/>
                </a:solidFill>
              </a:rPr>
              <a:t>CLP: </a:t>
            </a:r>
            <a:r>
              <a:rPr lang="en-US" sz="2400"/>
              <a:t>Cell Loss Priority bit</a:t>
            </a:r>
          </a:p>
          <a:p>
            <a:pPr lvl="1"/>
            <a:r>
              <a:rPr lang="en-US"/>
              <a:t>CLP = 1 implies low priority cell, can be discarded if congestion</a:t>
            </a:r>
            <a:endParaRPr lang="en-US">
              <a:solidFill>
                <a:srgbClr val="FF0000"/>
              </a:solidFill>
            </a:endParaRPr>
          </a:p>
          <a:p>
            <a:r>
              <a:rPr lang="en-US" sz="2400" b="1">
                <a:solidFill>
                  <a:srgbClr val="FF0000"/>
                </a:solidFill>
              </a:rPr>
              <a:t>HEC:</a:t>
            </a:r>
            <a:r>
              <a:rPr lang="en-US" sz="2400"/>
              <a:t> Header Error Checksum</a:t>
            </a:r>
          </a:p>
          <a:p>
            <a:pPr lvl="1"/>
            <a:r>
              <a:rPr lang="en-US"/>
              <a:t>cyclic redundancy check</a:t>
            </a:r>
          </a:p>
        </p:txBody>
      </p:sp>
      <p:pic>
        <p:nvPicPr>
          <p:cNvPr id="504836" name="Picture 4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9263" y="5187950"/>
            <a:ext cx="5276850" cy="809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1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9FA5B554-42F8-4E2A-AFD0-005CD1C74CDE}" type="slidenum">
              <a:rPr lang="en-US"/>
              <a:pPr/>
              <a:t>103</a:t>
            </a:fld>
            <a:endParaRPr lang="en-US"/>
          </a:p>
        </p:txBody>
      </p:sp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0"/>
            <a:ext cx="7772400" cy="1143000"/>
          </a:xfrm>
        </p:spPr>
        <p:txBody>
          <a:bodyPr/>
          <a:lstStyle/>
          <a:p>
            <a:r>
              <a:rPr lang="en-US"/>
              <a:t>IP-Over-ATM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1077913"/>
            <a:ext cx="3397250" cy="5429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Classic IP only</a:t>
            </a:r>
            <a:r>
              <a:rPr lang="en-US" sz="2400"/>
              <a:t> </a:t>
            </a:r>
          </a:p>
          <a:p>
            <a:r>
              <a:rPr lang="en-US" sz="2400"/>
              <a:t>3 “networks” (e.g., LAN segments)</a:t>
            </a:r>
          </a:p>
          <a:p>
            <a:r>
              <a:rPr lang="en-US" sz="2400"/>
              <a:t>MAC (802.3) and IP addresses</a:t>
            </a:r>
          </a:p>
        </p:txBody>
      </p:sp>
      <p:grpSp>
        <p:nvGrpSpPr>
          <p:cNvPr id="507908" name="Group 4"/>
          <p:cNvGrpSpPr>
            <a:grpSpLocks/>
          </p:cNvGrpSpPr>
          <p:nvPr/>
        </p:nvGrpSpPr>
        <p:grpSpPr bwMode="auto">
          <a:xfrm>
            <a:off x="773113" y="3152775"/>
            <a:ext cx="2479675" cy="3260725"/>
            <a:chOff x="303" y="819"/>
            <a:chExt cx="1258" cy="1513"/>
          </a:xfrm>
        </p:grpSpPr>
        <p:sp>
          <p:nvSpPr>
            <p:cNvPr id="507909" name="Freeform 5"/>
            <p:cNvSpPr>
              <a:spLocks/>
            </p:cNvSpPr>
            <p:nvPr/>
          </p:nvSpPr>
          <p:spPr bwMode="auto">
            <a:xfrm>
              <a:off x="737" y="1933"/>
              <a:ext cx="824" cy="187"/>
            </a:xfrm>
            <a:custGeom>
              <a:avLst/>
              <a:gdLst/>
              <a:ahLst/>
              <a:cxnLst>
                <a:cxn ang="0">
                  <a:pos x="333" y="184"/>
                </a:cxn>
                <a:cxn ang="0">
                  <a:pos x="42" y="164"/>
                </a:cxn>
                <a:cxn ang="0">
                  <a:pos x="80" y="64"/>
                </a:cxn>
                <a:cxn ang="0">
                  <a:pos x="281" y="76"/>
                </a:cxn>
                <a:cxn ang="0">
                  <a:pos x="466" y="74"/>
                </a:cxn>
                <a:cxn ang="0">
                  <a:pos x="493" y="8"/>
                </a:cxn>
                <a:cxn ang="0">
                  <a:pos x="568" y="23"/>
                </a:cxn>
                <a:cxn ang="0">
                  <a:pos x="559" y="74"/>
                </a:cxn>
                <a:cxn ang="0">
                  <a:pos x="751" y="86"/>
                </a:cxn>
                <a:cxn ang="0">
                  <a:pos x="754" y="170"/>
                </a:cxn>
                <a:cxn ang="0">
                  <a:pos x="333" y="184"/>
                </a:cxn>
              </a:cxnLst>
              <a:rect l="0" t="0" r="r" b="b"/>
              <a:pathLst>
                <a:path w="824" h="187">
                  <a:moveTo>
                    <a:pt x="333" y="184"/>
                  </a:moveTo>
                  <a:cubicBezTo>
                    <a:pt x="189" y="187"/>
                    <a:pt x="84" y="183"/>
                    <a:pt x="42" y="164"/>
                  </a:cubicBezTo>
                  <a:cubicBezTo>
                    <a:pt x="0" y="144"/>
                    <a:pt x="40" y="79"/>
                    <a:pt x="80" y="64"/>
                  </a:cubicBezTo>
                  <a:cubicBezTo>
                    <a:pt x="119" y="50"/>
                    <a:pt x="217" y="74"/>
                    <a:pt x="281" y="76"/>
                  </a:cubicBezTo>
                  <a:cubicBezTo>
                    <a:pt x="345" y="78"/>
                    <a:pt x="431" y="85"/>
                    <a:pt x="466" y="74"/>
                  </a:cubicBezTo>
                  <a:cubicBezTo>
                    <a:pt x="501" y="63"/>
                    <a:pt x="476" y="16"/>
                    <a:pt x="493" y="8"/>
                  </a:cubicBezTo>
                  <a:cubicBezTo>
                    <a:pt x="510" y="0"/>
                    <a:pt x="557" y="12"/>
                    <a:pt x="568" y="23"/>
                  </a:cubicBezTo>
                  <a:cubicBezTo>
                    <a:pt x="579" y="34"/>
                    <a:pt x="529" y="63"/>
                    <a:pt x="559" y="74"/>
                  </a:cubicBezTo>
                  <a:cubicBezTo>
                    <a:pt x="589" y="85"/>
                    <a:pt x="719" y="70"/>
                    <a:pt x="751" y="86"/>
                  </a:cubicBezTo>
                  <a:cubicBezTo>
                    <a:pt x="783" y="102"/>
                    <a:pt x="824" y="154"/>
                    <a:pt x="754" y="170"/>
                  </a:cubicBezTo>
                  <a:cubicBezTo>
                    <a:pt x="684" y="186"/>
                    <a:pt x="421" y="181"/>
                    <a:pt x="333" y="184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910" name="Freeform 6"/>
            <p:cNvSpPr>
              <a:spLocks/>
            </p:cNvSpPr>
            <p:nvPr/>
          </p:nvSpPr>
          <p:spPr bwMode="auto">
            <a:xfrm>
              <a:off x="999" y="878"/>
              <a:ext cx="329" cy="1063"/>
            </a:xfrm>
            <a:custGeom>
              <a:avLst/>
              <a:gdLst/>
              <a:ahLst/>
              <a:cxnLst>
                <a:cxn ang="0">
                  <a:pos x="24" y="340"/>
                </a:cxn>
                <a:cxn ang="0">
                  <a:pos x="48" y="49"/>
                </a:cxn>
                <a:cxn ang="0">
                  <a:pos x="150" y="43"/>
                </a:cxn>
                <a:cxn ang="0">
                  <a:pos x="297" y="55"/>
                </a:cxn>
                <a:cxn ang="0">
                  <a:pos x="306" y="94"/>
                </a:cxn>
                <a:cxn ang="0">
                  <a:pos x="156" y="124"/>
                </a:cxn>
                <a:cxn ang="0">
                  <a:pos x="132" y="289"/>
                </a:cxn>
                <a:cxn ang="0">
                  <a:pos x="135" y="607"/>
                </a:cxn>
                <a:cxn ang="0">
                  <a:pos x="120" y="925"/>
                </a:cxn>
                <a:cxn ang="0">
                  <a:pos x="186" y="964"/>
                </a:cxn>
                <a:cxn ang="0">
                  <a:pos x="153" y="1027"/>
                </a:cxn>
                <a:cxn ang="0">
                  <a:pos x="21" y="949"/>
                </a:cxn>
                <a:cxn ang="0">
                  <a:pos x="24" y="340"/>
                </a:cxn>
              </a:cxnLst>
              <a:rect l="0" t="0" r="r" b="b"/>
              <a:pathLst>
                <a:path w="329" h="1063">
                  <a:moveTo>
                    <a:pt x="24" y="340"/>
                  </a:moveTo>
                  <a:cubicBezTo>
                    <a:pt x="22" y="215"/>
                    <a:pt x="27" y="98"/>
                    <a:pt x="48" y="49"/>
                  </a:cubicBezTo>
                  <a:cubicBezTo>
                    <a:pt x="69" y="0"/>
                    <a:pt x="109" y="42"/>
                    <a:pt x="150" y="43"/>
                  </a:cubicBezTo>
                  <a:cubicBezTo>
                    <a:pt x="191" y="44"/>
                    <a:pt x="271" y="46"/>
                    <a:pt x="297" y="55"/>
                  </a:cubicBezTo>
                  <a:cubicBezTo>
                    <a:pt x="323" y="64"/>
                    <a:pt x="329" y="83"/>
                    <a:pt x="306" y="94"/>
                  </a:cubicBezTo>
                  <a:cubicBezTo>
                    <a:pt x="283" y="105"/>
                    <a:pt x="185" y="92"/>
                    <a:pt x="156" y="124"/>
                  </a:cubicBezTo>
                  <a:cubicBezTo>
                    <a:pt x="127" y="156"/>
                    <a:pt x="135" y="209"/>
                    <a:pt x="132" y="289"/>
                  </a:cubicBezTo>
                  <a:cubicBezTo>
                    <a:pt x="129" y="369"/>
                    <a:pt x="137" y="501"/>
                    <a:pt x="135" y="607"/>
                  </a:cubicBezTo>
                  <a:cubicBezTo>
                    <a:pt x="133" y="713"/>
                    <a:pt x="112" y="866"/>
                    <a:pt x="120" y="925"/>
                  </a:cubicBezTo>
                  <a:cubicBezTo>
                    <a:pt x="128" y="984"/>
                    <a:pt x="181" y="947"/>
                    <a:pt x="186" y="964"/>
                  </a:cubicBezTo>
                  <a:cubicBezTo>
                    <a:pt x="191" y="981"/>
                    <a:pt x="180" y="1029"/>
                    <a:pt x="153" y="1027"/>
                  </a:cubicBezTo>
                  <a:cubicBezTo>
                    <a:pt x="126" y="1025"/>
                    <a:pt x="42" y="1063"/>
                    <a:pt x="21" y="949"/>
                  </a:cubicBezTo>
                  <a:cubicBezTo>
                    <a:pt x="0" y="835"/>
                    <a:pt x="23" y="467"/>
                    <a:pt x="24" y="340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911" name="Freeform 7"/>
            <p:cNvSpPr>
              <a:spLocks/>
            </p:cNvSpPr>
            <p:nvPr/>
          </p:nvSpPr>
          <p:spPr bwMode="auto">
            <a:xfrm>
              <a:off x="562" y="1071"/>
              <a:ext cx="146" cy="867"/>
            </a:xfrm>
            <a:custGeom>
              <a:avLst/>
              <a:gdLst/>
              <a:ahLst/>
              <a:cxnLst>
                <a:cxn ang="0">
                  <a:pos x="2" y="333"/>
                </a:cxn>
                <a:cxn ang="0">
                  <a:pos x="26" y="42"/>
                </a:cxn>
                <a:cxn ang="0">
                  <a:pos x="125" y="81"/>
                </a:cxn>
                <a:cxn ang="0">
                  <a:pos x="143" y="393"/>
                </a:cxn>
                <a:cxn ang="0">
                  <a:pos x="140" y="603"/>
                </a:cxn>
                <a:cxn ang="0">
                  <a:pos x="110" y="786"/>
                </a:cxn>
                <a:cxn ang="0">
                  <a:pos x="38" y="792"/>
                </a:cxn>
                <a:cxn ang="0">
                  <a:pos x="2" y="333"/>
                </a:cxn>
              </a:cxnLst>
              <a:rect l="0" t="0" r="r" b="b"/>
              <a:pathLst>
                <a:path w="146" h="867">
                  <a:moveTo>
                    <a:pt x="2" y="333"/>
                  </a:moveTo>
                  <a:cubicBezTo>
                    <a:pt x="0" y="208"/>
                    <a:pt x="6" y="84"/>
                    <a:pt x="26" y="42"/>
                  </a:cubicBezTo>
                  <a:cubicBezTo>
                    <a:pt x="46" y="0"/>
                    <a:pt x="106" y="23"/>
                    <a:pt x="125" y="81"/>
                  </a:cubicBezTo>
                  <a:cubicBezTo>
                    <a:pt x="144" y="139"/>
                    <a:pt x="140" y="306"/>
                    <a:pt x="143" y="393"/>
                  </a:cubicBezTo>
                  <a:cubicBezTo>
                    <a:pt x="146" y="480"/>
                    <a:pt x="145" y="538"/>
                    <a:pt x="140" y="603"/>
                  </a:cubicBezTo>
                  <a:cubicBezTo>
                    <a:pt x="135" y="668"/>
                    <a:pt x="127" y="755"/>
                    <a:pt x="110" y="786"/>
                  </a:cubicBezTo>
                  <a:cubicBezTo>
                    <a:pt x="93" y="817"/>
                    <a:pt x="56" y="867"/>
                    <a:pt x="38" y="792"/>
                  </a:cubicBezTo>
                  <a:cubicBezTo>
                    <a:pt x="20" y="717"/>
                    <a:pt x="4" y="458"/>
                    <a:pt x="2" y="333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07912" name="Group 8"/>
            <p:cNvGrpSpPr>
              <a:grpSpLocks/>
            </p:cNvGrpSpPr>
            <p:nvPr/>
          </p:nvGrpSpPr>
          <p:grpSpPr bwMode="auto">
            <a:xfrm>
              <a:off x="1157" y="1798"/>
              <a:ext cx="316" cy="147"/>
              <a:chOff x="3600" y="219"/>
              <a:chExt cx="360" cy="175"/>
            </a:xfrm>
          </p:grpSpPr>
          <p:sp>
            <p:nvSpPr>
              <p:cNvPr id="507913" name="Oval 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914" name="Line 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915" name="Line 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916" name="Rectangle 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b="0" i="0">
                  <a:latin typeface="Times New Roman" pitchFamily="18" charset="0"/>
                </a:endParaRPr>
              </a:p>
            </p:txBody>
          </p:sp>
          <p:sp>
            <p:nvSpPr>
              <p:cNvPr id="507917" name="Oval 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07918" name="Group 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0791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7920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7921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7922" name="Group 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07923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7924" name="Line 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7925" name="Line 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aphicFrame>
          <p:nvGraphicFramePr>
            <p:cNvPr id="507926" name="Object 22"/>
            <p:cNvGraphicFramePr>
              <a:graphicFrameLocks noChangeAspect="1"/>
            </p:cNvGraphicFramePr>
            <p:nvPr/>
          </p:nvGraphicFramePr>
          <p:xfrm>
            <a:off x="303" y="975"/>
            <a:ext cx="266" cy="211"/>
          </p:xfrm>
          <a:graphic>
            <a:graphicData uri="http://schemas.openxmlformats.org/presentationml/2006/ole">
              <p:oleObj spid="_x0000_s507926" name="Clip" r:id="rId4" imgW="1305000" imgH="1085760" progId="MS_ClipArt_Gallery.2">
                <p:embed/>
              </p:oleObj>
            </a:graphicData>
          </a:graphic>
        </p:graphicFrame>
        <p:graphicFrame>
          <p:nvGraphicFramePr>
            <p:cNvPr id="507927" name="Object 23"/>
            <p:cNvGraphicFramePr>
              <a:graphicFrameLocks noChangeAspect="1"/>
            </p:cNvGraphicFramePr>
            <p:nvPr/>
          </p:nvGraphicFramePr>
          <p:xfrm>
            <a:off x="317" y="1659"/>
            <a:ext cx="266" cy="211"/>
          </p:xfrm>
          <a:graphic>
            <a:graphicData uri="http://schemas.openxmlformats.org/presentationml/2006/ole">
              <p:oleObj spid="_x0000_s507927" name="Clip" r:id="rId5" imgW="1305000" imgH="1085760" progId="MS_ClipArt_Gallery.2">
                <p:embed/>
              </p:oleObj>
            </a:graphicData>
          </a:graphic>
        </p:graphicFrame>
        <p:graphicFrame>
          <p:nvGraphicFramePr>
            <p:cNvPr id="507928" name="Object 24"/>
            <p:cNvGraphicFramePr>
              <a:graphicFrameLocks noChangeAspect="1"/>
            </p:cNvGraphicFramePr>
            <p:nvPr/>
          </p:nvGraphicFramePr>
          <p:xfrm>
            <a:off x="1268" y="819"/>
            <a:ext cx="266" cy="211"/>
          </p:xfrm>
          <a:graphic>
            <a:graphicData uri="http://schemas.openxmlformats.org/presentationml/2006/ole">
              <p:oleObj spid="_x0000_s507928" name="Clip" r:id="rId6" imgW="1305000" imgH="1085760" progId="MS_ClipArt_Gallery.2">
                <p:embed/>
              </p:oleObj>
            </a:graphicData>
          </a:graphic>
        </p:graphicFrame>
        <p:graphicFrame>
          <p:nvGraphicFramePr>
            <p:cNvPr id="507929" name="Object 25"/>
            <p:cNvGraphicFramePr>
              <a:graphicFrameLocks noChangeAspect="1"/>
            </p:cNvGraphicFramePr>
            <p:nvPr/>
          </p:nvGraphicFramePr>
          <p:xfrm>
            <a:off x="683" y="2121"/>
            <a:ext cx="266" cy="211"/>
          </p:xfrm>
          <a:graphic>
            <a:graphicData uri="http://schemas.openxmlformats.org/presentationml/2006/ole">
              <p:oleObj spid="_x0000_s507929" name="Clip" r:id="rId7" imgW="1305000" imgH="1085760" progId="MS_ClipArt_Gallery.2">
                <p:embed/>
              </p:oleObj>
            </a:graphicData>
          </a:graphic>
        </p:graphicFrame>
        <p:sp>
          <p:nvSpPr>
            <p:cNvPr id="507930" name="Freeform 26"/>
            <p:cNvSpPr>
              <a:spLocks/>
            </p:cNvSpPr>
            <p:nvPr/>
          </p:nvSpPr>
          <p:spPr bwMode="auto">
            <a:xfrm>
              <a:off x="561" y="1140"/>
              <a:ext cx="78" cy="67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51" y="0"/>
                </a:cxn>
                <a:cxn ang="0">
                  <a:pos x="51" y="672"/>
                </a:cxn>
                <a:cxn ang="0">
                  <a:pos x="15" y="672"/>
                </a:cxn>
              </a:cxnLst>
              <a:rect l="0" t="0" r="r" b="b"/>
              <a:pathLst>
                <a:path w="51" h="672">
                  <a:moveTo>
                    <a:pt x="0" y="3"/>
                  </a:moveTo>
                  <a:lnTo>
                    <a:pt x="51" y="0"/>
                  </a:lnTo>
                  <a:lnTo>
                    <a:pt x="51" y="672"/>
                  </a:lnTo>
                  <a:lnTo>
                    <a:pt x="15" y="672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931" name="Line 27"/>
            <p:cNvSpPr>
              <a:spLocks noChangeShapeType="1"/>
            </p:cNvSpPr>
            <p:nvPr/>
          </p:nvSpPr>
          <p:spPr bwMode="auto">
            <a:xfrm>
              <a:off x="639" y="1389"/>
              <a:ext cx="6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932" name="Oval 28"/>
            <p:cNvSpPr>
              <a:spLocks noChangeArrowheads="1"/>
            </p:cNvSpPr>
            <p:nvPr/>
          </p:nvSpPr>
          <p:spPr bwMode="auto">
            <a:xfrm>
              <a:off x="462" y="1308"/>
              <a:ext cx="47" cy="4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933" name="Oval 29"/>
            <p:cNvSpPr>
              <a:spLocks noChangeArrowheads="1"/>
            </p:cNvSpPr>
            <p:nvPr/>
          </p:nvSpPr>
          <p:spPr bwMode="auto">
            <a:xfrm>
              <a:off x="462" y="1407"/>
              <a:ext cx="47" cy="4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934" name="Oval 30"/>
            <p:cNvSpPr>
              <a:spLocks noChangeArrowheads="1"/>
            </p:cNvSpPr>
            <p:nvPr/>
          </p:nvSpPr>
          <p:spPr bwMode="auto">
            <a:xfrm>
              <a:off x="462" y="1494"/>
              <a:ext cx="47" cy="4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07935" name="Group 31"/>
            <p:cNvGrpSpPr>
              <a:grpSpLocks/>
            </p:cNvGrpSpPr>
            <p:nvPr/>
          </p:nvGrpSpPr>
          <p:grpSpPr bwMode="auto">
            <a:xfrm>
              <a:off x="699" y="1311"/>
              <a:ext cx="316" cy="147"/>
              <a:chOff x="3600" y="219"/>
              <a:chExt cx="360" cy="175"/>
            </a:xfrm>
          </p:grpSpPr>
          <p:sp>
            <p:nvSpPr>
              <p:cNvPr id="507936" name="Oval 3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937" name="Line 3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938" name="Line 3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939" name="Rectangle 3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b="0" i="0">
                  <a:latin typeface="Times New Roman" pitchFamily="18" charset="0"/>
                </a:endParaRPr>
              </a:p>
            </p:txBody>
          </p:sp>
          <p:sp>
            <p:nvSpPr>
              <p:cNvPr id="507940" name="Oval 3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07941" name="Group 3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07942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7943" name="Line 3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7944" name="Line 4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7945" name="Group 4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07946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7947" name="Line 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7948" name="Line 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07949" name="Freeform 45"/>
            <p:cNvSpPr>
              <a:spLocks/>
            </p:cNvSpPr>
            <p:nvPr/>
          </p:nvSpPr>
          <p:spPr bwMode="auto">
            <a:xfrm>
              <a:off x="1078" y="951"/>
              <a:ext cx="239" cy="918"/>
            </a:xfrm>
            <a:custGeom>
              <a:avLst/>
              <a:gdLst/>
              <a:ahLst/>
              <a:cxnLst>
                <a:cxn ang="0">
                  <a:pos x="239" y="3"/>
                </a:cxn>
                <a:cxn ang="0">
                  <a:pos x="0" y="0"/>
                </a:cxn>
                <a:cxn ang="0">
                  <a:pos x="0" y="918"/>
                </a:cxn>
                <a:cxn ang="0">
                  <a:pos x="78" y="918"/>
                </a:cxn>
              </a:cxnLst>
              <a:rect l="0" t="0" r="r" b="b"/>
              <a:pathLst>
                <a:path w="239" h="918">
                  <a:moveTo>
                    <a:pt x="239" y="3"/>
                  </a:moveTo>
                  <a:lnTo>
                    <a:pt x="0" y="0"/>
                  </a:lnTo>
                  <a:lnTo>
                    <a:pt x="0" y="918"/>
                  </a:lnTo>
                  <a:lnTo>
                    <a:pt x="78" y="918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950" name="Line 46"/>
            <p:cNvSpPr>
              <a:spLocks noChangeShapeType="1"/>
            </p:cNvSpPr>
            <p:nvPr/>
          </p:nvSpPr>
          <p:spPr bwMode="auto">
            <a:xfrm flipH="1">
              <a:off x="1005" y="1389"/>
              <a:ext cx="6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07951" name="Object 47"/>
            <p:cNvGraphicFramePr>
              <a:graphicFrameLocks noChangeAspect="1"/>
            </p:cNvGraphicFramePr>
            <p:nvPr/>
          </p:nvGraphicFramePr>
          <p:xfrm>
            <a:off x="1286" y="2104"/>
            <a:ext cx="266" cy="211"/>
          </p:xfrm>
          <a:graphic>
            <a:graphicData uri="http://schemas.openxmlformats.org/presentationml/2006/ole">
              <p:oleObj spid="_x0000_s507951" name="Clip" r:id="rId8" imgW="1305000" imgH="1085760" progId="MS_ClipArt_Gallery.2">
                <p:embed/>
              </p:oleObj>
            </a:graphicData>
          </a:graphic>
        </p:graphicFrame>
        <p:sp>
          <p:nvSpPr>
            <p:cNvPr id="507952" name="Freeform 48"/>
            <p:cNvSpPr>
              <a:spLocks/>
            </p:cNvSpPr>
            <p:nvPr/>
          </p:nvSpPr>
          <p:spPr bwMode="auto">
            <a:xfrm rot="-5389902">
              <a:off x="1095" y="1752"/>
              <a:ext cx="78" cy="67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51" y="0"/>
                </a:cxn>
                <a:cxn ang="0">
                  <a:pos x="51" y="672"/>
                </a:cxn>
                <a:cxn ang="0">
                  <a:pos x="15" y="672"/>
                </a:cxn>
              </a:cxnLst>
              <a:rect l="0" t="0" r="r" b="b"/>
              <a:pathLst>
                <a:path w="51" h="672">
                  <a:moveTo>
                    <a:pt x="0" y="3"/>
                  </a:moveTo>
                  <a:lnTo>
                    <a:pt x="51" y="0"/>
                  </a:lnTo>
                  <a:lnTo>
                    <a:pt x="51" y="672"/>
                  </a:lnTo>
                  <a:lnTo>
                    <a:pt x="15" y="672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953" name="Line 49"/>
            <p:cNvSpPr>
              <a:spLocks noChangeShapeType="1"/>
            </p:cNvSpPr>
            <p:nvPr/>
          </p:nvSpPr>
          <p:spPr bwMode="auto">
            <a:xfrm rot="5292605">
              <a:off x="1209" y="1995"/>
              <a:ext cx="100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7954" name="Rectangle 50"/>
          <p:cNvSpPr>
            <a:spLocks noChangeArrowheads="1"/>
          </p:cNvSpPr>
          <p:nvPr/>
        </p:nvSpPr>
        <p:spPr bwMode="auto">
          <a:xfrm>
            <a:off x="4587875" y="673100"/>
            <a:ext cx="3722688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 b="0" i="0">
                <a:solidFill>
                  <a:srgbClr val="FF0000"/>
                </a:solidFill>
              </a:rPr>
              <a:t>IP over ATM</a:t>
            </a:r>
            <a:r>
              <a:rPr lang="en-US" sz="2400" b="0" i="0"/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 b="0" i="0"/>
              <a:t>replace “network” (e.g., LAN segment) with ATM network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 b="0" i="0"/>
              <a:t>ATM addresses, IP addresses</a:t>
            </a:r>
          </a:p>
        </p:txBody>
      </p:sp>
      <p:sp>
        <p:nvSpPr>
          <p:cNvPr id="507955" name="Freeform 51"/>
          <p:cNvSpPr>
            <a:spLocks/>
          </p:cNvSpPr>
          <p:nvPr/>
        </p:nvSpPr>
        <p:spPr bwMode="auto">
          <a:xfrm>
            <a:off x="5778500" y="5537200"/>
            <a:ext cx="1624013" cy="403225"/>
          </a:xfrm>
          <a:custGeom>
            <a:avLst/>
            <a:gdLst/>
            <a:ahLst/>
            <a:cxnLst>
              <a:cxn ang="0">
                <a:pos x="333" y="184"/>
              </a:cxn>
              <a:cxn ang="0">
                <a:pos x="42" y="164"/>
              </a:cxn>
              <a:cxn ang="0">
                <a:pos x="80" y="64"/>
              </a:cxn>
              <a:cxn ang="0">
                <a:pos x="281" y="76"/>
              </a:cxn>
              <a:cxn ang="0">
                <a:pos x="466" y="74"/>
              </a:cxn>
              <a:cxn ang="0">
                <a:pos x="493" y="8"/>
              </a:cxn>
              <a:cxn ang="0">
                <a:pos x="568" y="23"/>
              </a:cxn>
              <a:cxn ang="0">
                <a:pos x="559" y="74"/>
              </a:cxn>
              <a:cxn ang="0">
                <a:pos x="751" y="86"/>
              </a:cxn>
              <a:cxn ang="0">
                <a:pos x="754" y="170"/>
              </a:cxn>
              <a:cxn ang="0">
                <a:pos x="333" y="184"/>
              </a:cxn>
            </a:cxnLst>
            <a:rect l="0" t="0" r="r" b="b"/>
            <a:pathLst>
              <a:path w="824" h="187">
                <a:moveTo>
                  <a:pt x="333" y="184"/>
                </a:moveTo>
                <a:cubicBezTo>
                  <a:pt x="189" y="187"/>
                  <a:pt x="84" y="183"/>
                  <a:pt x="42" y="164"/>
                </a:cubicBezTo>
                <a:cubicBezTo>
                  <a:pt x="0" y="144"/>
                  <a:pt x="40" y="79"/>
                  <a:pt x="80" y="64"/>
                </a:cubicBezTo>
                <a:cubicBezTo>
                  <a:pt x="119" y="50"/>
                  <a:pt x="217" y="74"/>
                  <a:pt x="281" y="76"/>
                </a:cubicBezTo>
                <a:cubicBezTo>
                  <a:pt x="345" y="78"/>
                  <a:pt x="431" y="85"/>
                  <a:pt x="466" y="74"/>
                </a:cubicBezTo>
                <a:cubicBezTo>
                  <a:pt x="501" y="63"/>
                  <a:pt x="476" y="16"/>
                  <a:pt x="493" y="8"/>
                </a:cubicBezTo>
                <a:cubicBezTo>
                  <a:pt x="510" y="0"/>
                  <a:pt x="557" y="12"/>
                  <a:pt x="568" y="23"/>
                </a:cubicBezTo>
                <a:cubicBezTo>
                  <a:pt x="579" y="34"/>
                  <a:pt x="529" y="63"/>
                  <a:pt x="559" y="74"/>
                </a:cubicBezTo>
                <a:cubicBezTo>
                  <a:pt x="589" y="85"/>
                  <a:pt x="719" y="70"/>
                  <a:pt x="751" y="86"/>
                </a:cubicBezTo>
                <a:cubicBezTo>
                  <a:pt x="783" y="102"/>
                  <a:pt x="824" y="154"/>
                  <a:pt x="754" y="170"/>
                </a:cubicBezTo>
                <a:cubicBezTo>
                  <a:pt x="684" y="186"/>
                  <a:pt x="421" y="181"/>
                  <a:pt x="333" y="184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7956" name="Freeform 52"/>
          <p:cNvSpPr>
            <a:spLocks/>
          </p:cNvSpPr>
          <p:nvPr/>
        </p:nvSpPr>
        <p:spPr bwMode="auto">
          <a:xfrm>
            <a:off x="6253163" y="3505200"/>
            <a:ext cx="1500187" cy="1806575"/>
          </a:xfrm>
          <a:custGeom>
            <a:avLst/>
            <a:gdLst/>
            <a:ahLst/>
            <a:cxnLst>
              <a:cxn ang="0">
                <a:pos x="18" y="525"/>
              </a:cxn>
              <a:cxn ang="0">
                <a:pos x="192" y="429"/>
              </a:cxn>
              <a:cxn ang="0">
                <a:pos x="357" y="174"/>
              </a:cxn>
              <a:cxn ang="0">
                <a:pos x="498" y="39"/>
              </a:cxn>
              <a:cxn ang="0">
                <a:pos x="600" y="27"/>
              </a:cxn>
              <a:cxn ang="0">
                <a:pos x="567" y="201"/>
              </a:cxn>
              <a:cxn ang="0">
                <a:pos x="876" y="144"/>
              </a:cxn>
              <a:cxn ang="0">
                <a:pos x="930" y="495"/>
              </a:cxn>
              <a:cxn ang="0">
                <a:pos x="903" y="921"/>
              </a:cxn>
              <a:cxn ang="0">
                <a:pos x="678" y="1041"/>
              </a:cxn>
              <a:cxn ang="0">
                <a:pos x="594" y="1128"/>
              </a:cxn>
              <a:cxn ang="0">
                <a:pos x="513" y="1101"/>
              </a:cxn>
              <a:cxn ang="0">
                <a:pos x="537" y="1041"/>
              </a:cxn>
              <a:cxn ang="0">
                <a:pos x="462" y="1014"/>
              </a:cxn>
              <a:cxn ang="0">
                <a:pos x="360" y="897"/>
              </a:cxn>
              <a:cxn ang="0">
                <a:pos x="321" y="729"/>
              </a:cxn>
              <a:cxn ang="0">
                <a:pos x="237" y="612"/>
              </a:cxn>
              <a:cxn ang="0">
                <a:pos x="36" y="600"/>
              </a:cxn>
              <a:cxn ang="0">
                <a:pos x="18" y="525"/>
              </a:cxn>
            </a:cxnLst>
            <a:rect l="0" t="0" r="r" b="b"/>
            <a:pathLst>
              <a:path w="945" h="1138">
                <a:moveTo>
                  <a:pt x="18" y="525"/>
                </a:moveTo>
                <a:cubicBezTo>
                  <a:pt x="44" y="497"/>
                  <a:pt x="135" y="488"/>
                  <a:pt x="192" y="429"/>
                </a:cubicBezTo>
                <a:cubicBezTo>
                  <a:pt x="249" y="370"/>
                  <a:pt x="306" y="239"/>
                  <a:pt x="357" y="174"/>
                </a:cubicBezTo>
                <a:cubicBezTo>
                  <a:pt x="408" y="109"/>
                  <a:pt x="457" y="64"/>
                  <a:pt x="498" y="39"/>
                </a:cubicBezTo>
                <a:cubicBezTo>
                  <a:pt x="539" y="14"/>
                  <a:pt x="589" y="0"/>
                  <a:pt x="600" y="27"/>
                </a:cubicBezTo>
                <a:cubicBezTo>
                  <a:pt x="611" y="54"/>
                  <a:pt x="521" y="182"/>
                  <a:pt x="567" y="201"/>
                </a:cubicBezTo>
                <a:cubicBezTo>
                  <a:pt x="613" y="220"/>
                  <a:pt x="815" y="95"/>
                  <a:pt x="876" y="144"/>
                </a:cubicBezTo>
                <a:cubicBezTo>
                  <a:pt x="937" y="193"/>
                  <a:pt x="926" y="366"/>
                  <a:pt x="930" y="495"/>
                </a:cubicBezTo>
                <a:cubicBezTo>
                  <a:pt x="934" y="624"/>
                  <a:pt x="945" y="830"/>
                  <a:pt x="903" y="921"/>
                </a:cubicBezTo>
                <a:cubicBezTo>
                  <a:pt x="861" y="1012"/>
                  <a:pt x="729" y="1007"/>
                  <a:pt x="678" y="1041"/>
                </a:cubicBezTo>
                <a:cubicBezTo>
                  <a:pt x="627" y="1075"/>
                  <a:pt x="621" y="1118"/>
                  <a:pt x="594" y="1128"/>
                </a:cubicBezTo>
                <a:cubicBezTo>
                  <a:pt x="567" y="1138"/>
                  <a:pt x="522" y="1115"/>
                  <a:pt x="513" y="1101"/>
                </a:cubicBezTo>
                <a:cubicBezTo>
                  <a:pt x="504" y="1087"/>
                  <a:pt x="545" y="1055"/>
                  <a:pt x="537" y="1041"/>
                </a:cubicBezTo>
                <a:cubicBezTo>
                  <a:pt x="529" y="1027"/>
                  <a:pt x="491" y="1038"/>
                  <a:pt x="462" y="1014"/>
                </a:cubicBezTo>
                <a:cubicBezTo>
                  <a:pt x="433" y="990"/>
                  <a:pt x="383" y="944"/>
                  <a:pt x="360" y="897"/>
                </a:cubicBezTo>
                <a:cubicBezTo>
                  <a:pt x="337" y="850"/>
                  <a:pt x="341" y="776"/>
                  <a:pt x="321" y="729"/>
                </a:cubicBezTo>
                <a:cubicBezTo>
                  <a:pt x="301" y="682"/>
                  <a:pt x="284" y="633"/>
                  <a:pt x="237" y="612"/>
                </a:cubicBezTo>
                <a:cubicBezTo>
                  <a:pt x="190" y="591"/>
                  <a:pt x="72" y="614"/>
                  <a:pt x="36" y="600"/>
                </a:cubicBezTo>
                <a:cubicBezTo>
                  <a:pt x="0" y="586"/>
                  <a:pt x="3" y="549"/>
                  <a:pt x="18" y="525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7957" name="Freeform 53"/>
          <p:cNvSpPr>
            <a:spLocks/>
          </p:cNvSpPr>
          <p:nvPr/>
        </p:nvSpPr>
        <p:spPr bwMode="auto">
          <a:xfrm>
            <a:off x="5434013" y="3679825"/>
            <a:ext cx="287337" cy="1868488"/>
          </a:xfrm>
          <a:custGeom>
            <a:avLst/>
            <a:gdLst/>
            <a:ahLst/>
            <a:cxnLst>
              <a:cxn ang="0">
                <a:pos x="2" y="333"/>
              </a:cxn>
              <a:cxn ang="0">
                <a:pos x="26" y="42"/>
              </a:cxn>
              <a:cxn ang="0">
                <a:pos x="125" y="81"/>
              </a:cxn>
              <a:cxn ang="0">
                <a:pos x="143" y="393"/>
              </a:cxn>
              <a:cxn ang="0">
                <a:pos x="140" y="603"/>
              </a:cxn>
              <a:cxn ang="0">
                <a:pos x="110" y="786"/>
              </a:cxn>
              <a:cxn ang="0">
                <a:pos x="38" y="792"/>
              </a:cxn>
              <a:cxn ang="0">
                <a:pos x="2" y="333"/>
              </a:cxn>
            </a:cxnLst>
            <a:rect l="0" t="0" r="r" b="b"/>
            <a:pathLst>
              <a:path w="146" h="867">
                <a:moveTo>
                  <a:pt x="2" y="333"/>
                </a:moveTo>
                <a:cubicBezTo>
                  <a:pt x="0" y="208"/>
                  <a:pt x="6" y="84"/>
                  <a:pt x="26" y="42"/>
                </a:cubicBezTo>
                <a:cubicBezTo>
                  <a:pt x="46" y="0"/>
                  <a:pt x="106" y="23"/>
                  <a:pt x="125" y="81"/>
                </a:cubicBezTo>
                <a:cubicBezTo>
                  <a:pt x="144" y="139"/>
                  <a:pt x="140" y="306"/>
                  <a:pt x="143" y="393"/>
                </a:cubicBezTo>
                <a:cubicBezTo>
                  <a:pt x="146" y="480"/>
                  <a:pt x="145" y="538"/>
                  <a:pt x="140" y="603"/>
                </a:cubicBezTo>
                <a:cubicBezTo>
                  <a:pt x="135" y="668"/>
                  <a:pt x="127" y="755"/>
                  <a:pt x="110" y="786"/>
                </a:cubicBezTo>
                <a:cubicBezTo>
                  <a:pt x="93" y="817"/>
                  <a:pt x="56" y="867"/>
                  <a:pt x="38" y="792"/>
                </a:cubicBezTo>
                <a:cubicBezTo>
                  <a:pt x="20" y="717"/>
                  <a:pt x="4" y="458"/>
                  <a:pt x="2" y="333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07958" name="Group 54"/>
          <p:cNvGrpSpPr>
            <a:grpSpLocks/>
          </p:cNvGrpSpPr>
          <p:nvPr/>
        </p:nvGrpSpPr>
        <p:grpSpPr bwMode="auto">
          <a:xfrm>
            <a:off x="6605588" y="5246688"/>
            <a:ext cx="623887" cy="317500"/>
            <a:chOff x="3600" y="219"/>
            <a:chExt cx="360" cy="175"/>
          </a:xfrm>
        </p:grpSpPr>
        <p:sp>
          <p:nvSpPr>
            <p:cNvPr id="507959" name="Oval 5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960" name="Line 5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961" name="Line 5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962" name="Rectangle 5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b="0" i="0">
                <a:latin typeface="Times New Roman" pitchFamily="18" charset="0"/>
              </a:endParaRPr>
            </a:p>
          </p:txBody>
        </p:sp>
        <p:sp>
          <p:nvSpPr>
            <p:cNvPr id="507963" name="Oval 5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07964" name="Group 6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07965" name="Line 6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966" name="Line 6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967" name="Line 6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7968" name="Group 6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07969" name="Line 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970" name="Line 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971" name="Line 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507972" name="Object 68"/>
          <p:cNvGraphicFramePr>
            <a:graphicFrameLocks noChangeAspect="1"/>
          </p:cNvGraphicFramePr>
          <p:nvPr/>
        </p:nvGraphicFramePr>
        <p:xfrm>
          <a:off x="4922838" y="3473450"/>
          <a:ext cx="523875" cy="454025"/>
        </p:xfrm>
        <a:graphic>
          <a:graphicData uri="http://schemas.openxmlformats.org/presentationml/2006/ole">
            <p:oleObj spid="_x0000_s507972" name="Clip" r:id="rId9" imgW="1305000" imgH="1085760" progId="MS_ClipArt_Gallery.2">
              <p:embed/>
            </p:oleObj>
          </a:graphicData>
        </a:graphic>
      </p:graphicFrame>
      <p:graphicFrame>
        <p:nvGraphicFramePr>
          <p:cNvPr id="507973" name="Object 69"/>
          <p:cNvGraphicFramePr>
            <a:graphicFrameLocks noChangeAspect="1"/>
          </p:cNvGraphicFramePr>
          <p:nvPr/>
        </p:nvGraphicFramePr>
        <p:xfrm>
          <a:off x="4949825" y="4946650"/>
          <a:ext cx="525463" cy="455613"/>
        </p:xfrm>
        <a:graphic>
          <a:graphicData uri="http://schemas.openxmlformats.org/presentationml/2006/ole">
            <p:oleObj spid="_x0000_s507973" name="Clip" r:id="rId10" imgW="1305000" imgH="1085760" progId="MS_ClipArt_Gallery.2">
              <p:embed/>
            </p:oleObj>
          </a:graphicData>
        </a:graphic>
      </p:graphicFrame>
      <p:graphicFrame>
        <p:nvGraphicFramePr>
          <p:cNvPr id="507974" name="Object 70"/>
          <p:cNvGraphicFramePr>
            <a:graphicFrameLocks noChangeAspect="1"/>
          </p:cNvGraphicFramePr>
          <p:nvPr/>
        </p:nvGraphicFramePr>
        <p:xfrm>
          <a:off x="6824663" y="3136900"/>
          <a:ext cx="523875" cy="454025"/>
        </p:xfrm>
        <a:graphic>
          <a:graphicData uri="http://schemas.openxmlformats.org/presentationml/2006/ole">
            <p:oleObj spid="_x0000_s507974" name="Clip" r:id="rId11" imgW="1305000" imgH="1085760" progId="MS_ClipArt_Gallery.2">
              <p:embed/>
            </p:oleObj>
          </a:graphicData>
        </a:graphic>
      </p:graphicFrame>
      <p:graphicFrame>
        <p:nvGraphicFramePr>
          <p:cNvPr id="507975" name="Object 71"/>
          <p:cNvGraphicFramePr>
            <a:graphicFrameLocks noChangeAspect="1"/>
          </p:cNvGraphicFramePr>
          <p:nvPr/>
        </p:nvGraphicFramePr>
        <p:xfrm>
          <a:off x="5672138" y="5943600"/>
          <a:ext cx="523875" cy="454025"/>
        </p:xfrm>
        <a:graphic>
          <a:graphicData uri="http://schemas.openxmlformats.org/presentationml/2006/ole">
            <p:oleObj spid="_x0000_s507975" name="Clip" r:id="rId12" imgW="1305000" imgH="1085760" progId="MS_ClipArt_Gallery.2">
              <p:embed/>
            </p:oleObj>
          </a:graphicData>
        </a:graphic>
      </p:graphicFrame>
      <p:sp>
        <p:nvSpPr>
          <p:cNvPr id="507976" name="Freeform 72"/>
          <p:cNvSpPr>
            <a:spLocks/>
          </p:cNvSpPr>
          <p:nvPr/>
        </p:nvSpPr>
        <p:spPr bwMode="auto">
          <a:xfrm>
            <a:off x="5430838" y="3829050"/>
            <a:ext cx="153987" cy="1447800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51" y="0"/>
              </a:cxn>
              <a:cxn ang="0">
                <a:pos x="51" y="672"/>
              </a:cxn>
              <a:cxn ang="0">
                <a:pos x="15" y="672"/>
              </a:cxn>
            </a:cxnLst>
            <a:rect l="0" t="0" r="r" b="b"/>
            <a:pathLst>
              <a:path w="51" h="672">
                <a:moveTo>
                  <a:pt x="0" y="3"/>
                </a:moveTo>
                <a:lnTo>
                  <a:pt x="51" y="0"/>
                </a:lnTo>
                <a:lnTo>
                  <a:pt x="51" y="672"/>
                </a:lnTo>
                <a:lnTo>
                  <a:pt x="15" y="672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7977" name="Line 73"/>
          <p:cNvSpPr>
            <a:spLocks noChangeShapeType="1"/>
          </p:cNvSpPr>
          <p:nvPr/>
        </p:nvSpPr>
        <p:spPr bwMode="auto">
          <a:xfrm>
            <a:off x="5584825" y="4365625"/>
            <a:ext cx="130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7978" name="Oval 74"/>
          <p:cNvSpPr>
            <a:spLocks noChangeArrowheads="1"/>
          </p:cNvSpPr>
          <p:nvPr/>
        </p:nvSpPr>
        <p:spPr bwMode="auto">
          <a:xfrm>
            <a:off x="5235575" y="4191000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7979" name="Oval 75"/>
          <p:cNvSpPr>
            <a:spLocks noChangeArrowheads="1"/>
          </p:cNvSpPr>
          <p:nvPr/>
        </p:nvSpPr>
        <p:spPr bwMode="auto">
          <a:xfrm>
            <a:off x="5235575" y="4403725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7980" name="Oval 76"/>
          <p:cNvSpPr>
            <a:spLocks noChangeArrowheads="1"/>
          </p:cNvSpPr>
          <p:nvPr/>
        </p:nvSpPr>
        <p:spPr bwMode="auto">
          <a:xfrm>
            <a:off x="5235575" y="4591050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07981" name="Group 77"/>
          <p:cNvGrpSpPr>
            <a:grpSpLocks/>
          </p:cNvGrpSpPr>
          <p:nvPr/>
        </p:nvGrpSpPr>
        <p:grpSpPr bwMode="auto">
          <a:xfrm>
            <a:off x="5703888" y="4197350"/>
            <a:ext cx="622300" cy="315913"/>
            <a:chOff x="3600" y="219"/>
            <a:chExt cx="360" cy="175"/>
          </a:xfrm>
        </p:grpSpPr>
        <p:sp>
          <p:nvSpPr>
            <p:cNvPr id="507982" name="Oval 7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983" name="Line 7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984" name="Line 8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985" name="Rectangle 8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b="0" i="0">
                <a:latin typeface="Times New Roman" pitchFamily="18" charset="0"/>
              </a:endParaRPr>
            </a:p>
          </p:txBody>
        </p:sp>
        <p:sp>
          <p:nvSpPr>
            <p:cNvPr id="507986" name="Oval 8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07987" name="Group 8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07988" name="Line 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989" name="Line 8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990" name="Line 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7991" name="Group 8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07992" name="Line 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993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994" name="Line 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07995" name="Freeform 91"/>
          <p:cNvSpPr>
            <a:spLocks/>
          </p:cNvSpPr>
          <p:nvPr/>
        </p:nvSpPr>
        <p:spPr bwMode="auto">
          <a:xfrm>
            <a:off x="6310313" y="4205288"/>
            <a:ext cx="433387" cy="185737"/>
          </a:xfrm>
          <a:custGeom>
            <a:avLst/>
            <a:gdLst/>
            <a:ahLst/>
            <a:cxnLst>
              <a:cxn ang="0">
                <a:pos x="273" y="0"/>
              </a:cxn>
              <a:cxn ang="0">
                <a:pos x="0" y="117"/>
              </a:cxn>
            </a:cxnLst>
            <a:rect l="0" t="0" r="r" b="b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07996" name="Object 92"/>
          <p:cNvGraphicFramePr>
            <a:graphicFrameLocks noChangeAspect="1"/>
          </p:cNvGraphicFramePr>
          <p:nvPr/>
        </p:nvGraphicFramePr>
        <p:xfrm>
          <a:off x="6861175" y="5905500"/>
          <a:ext cx="523875" cy="455613"/>
        </p:xfrm>
        <a:graphic>
          <a:graphicData uri="http://schemas.openxmlformats.org/presentationml/2006/ole">
            <p:oleObj spid="_x0000_s507996" name="Clip" r:id="rId13" imgW="1305000" imgH="1085760" progId="MS_ClipArt_Gallery.2">
              <p:embed/>
            </p:oleObj>
          </a:graphicData>
        </a:graphic>
      </p:graphicFrame>
      <p:sp>
        <p:nvSpPr>
          <p:cNvPr id="507997" name="Freeform 93"/>
          <p:cNvSpPr>
            <a:spLocks/>
          </p:cNvSpPr>
          <p:nvPr/>
        </p:nvSpPr>
        <p:spPr bwMode="auto">
          <a:xfrm rot="-5389902">
            <a:off x="6477000" y="5210175"/>
            <a:ext cx="168275" cy="1323975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51" y="0"/>
              </a:cxn>
              <a:cxn ang="0">
                <a:pos x="51" y="672"/>
              </a:cxn>
              <a:cxn ang="0">
                <a:pos x="15" y="672"/>
              </a:cxn>
            </a:cxnLst>
            <a:rect l="0" t="0" r="r" b="b"/>
            <a:pathLst>
              <a:path w="51" h="672">
                <a:moveTo>
                  <a:pt x="0" y="3"/>
                </a:moveTo>
                <a:lnTo>
                  <a:pt x="51" y="0"/>
                </a:lnTo>
                <a:lnTo>
                  <a:pt x="51" y="672"/>
                </a:lnTo>
                <a:lnTo>
                  <a:pt x="15" y="672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7998" name="Line 94"/>
          <p:cNvSpPr>
            <a:spLocks noChangeShapeType="1"/>
          </p:cNvSpPr>
          <p:nvPr/>
        </p:nvSpPr>
        <p:spPr bwMode="auto">
          <a:xfrm rot="5292605">
            <a:off x="6700044" y="5671344"/>
            <a:ext cx="215900" cy="7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07999" name="Group 95"/>
          <p:cNvGrpSpPr>
            <a:grpSpLocks/>
          </p:cNvGrpSpPr>
          <p:nvPr/>
        </p:nvGrpSpPr>
        <p:grpSpPr bwMode="auto">
          <a:xfrm>
            <a:off x="6738938" y="3830638"/>
            <a:ext cx="554037" cy="468312"/>
            <a:chOff x="4238" y="2709"/>
            <a:chExt cx="349" cy="295"/>
          </a:xfrm>
        </p:grpSpPr>
        <p:sp>
          <p:nvSpPr>
            <p:cNvPr id="508000" name="Rectangle 96"/>
            <p:cNvSpPr>
              <a:spLocks noChangeArrowheads="1"/>
            </p:cNvSpPr>
            <p:nvPr/>
          </p:nvSpPr>
          <p:spPr bwMode="auto">
            <a:xfrm>
              <a:off x="4314" y="2712"/>
              <a:ext cx="273" cy="25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8001" name="Rectangle 97"/>
            <p:cNvSpPr>
              <a:spLocks noChangeArrowheads="1"/>
            </p:cNvSpPr>
            <p:nvPr/>
          </p:nvSpPr>
          <p:spPr bwMode="auto">
            <a:xfrm>
              <a:off x="4239" y="2754"/>
              <a:ext cx="269" cy="2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08002" name="Group 98"/>
            <p:cNvGrpSpPr>
              <a:grpSpLocks/>
            </p:cNvGrpSpPr>
            <p:nvPr/>
          </p:nvGrpSpPr>
          <p:grpSpPr bwMode="auto">
            <a:xfrm flipV="1">
              <a:off x="4281" y="2836"/>
              <a:ext cx="192" cy="75"/>
              <a:chOff x="2848" y="848"/>
              <a:chExt cx="140" cy="98"/>
            </a:xfrm>
          </p:grpSpPr>
          <p:sp>
            <p:nvSpPr>
              <p:cNvPr id="508003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8004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8005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8006" name="Group 102"/>
            <p:cNvGrpSpPr>
              <a:grpSpLocks/>
            </p:cNvGrpSpPr>
            <p:nvPr/>
          </p:nvGrpSpPr>
          <p:grpSpPr bwMode="auto">
            <a:xfrm>
              <a:off x="4278" y="2831"/>
              <a:ext cx="192" cy="75"/>
              <a:chOff x="2848" y="848"/>
              <a:chExt cx="140" cy="98"/>
            </a:xfrm>
          </p:grpSpPr>
          <p:sp>
            <p:nvSpPr>
              <p:cNvPr id="508007" name="Line 10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8008" name="Line 10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8009" name="Line 10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08010" name="Freeform 106"/>
            <p:cNvSpPr>
              <a:spLocks/>
            </p:cNvSpPr>
            <p:nvPr/>
          </p:nvSpPr>
          <p:spPr bwMode="auto">
            <a:xfrm>
              <a:off x="4238" y="2709"/>
              <a:ext cx="348" cy="44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76" y="0"/>
                </a:cxn>
                <a:cxn ang="0">
                  <a:pos x="348" y="0"/>
                </a:cxn>
                <a:cxn ang="0">
                  <a:pos x="276" y="44"/>
                </a:cxn>
                <a:cxn ang="0">
                  <a:pos x="0" y="44"/>
                </a:cxn>
              </a:cxnLst>
              <a:rect l="0" t="0" r="r" b="b"/>
              <a:pathLst>
                <a:path w="348" h="44">
                  <a:moveTo>
                    <a:pt x="0" y="44"/>
                  </a:moveTo>
                  <a:lnTo>
                    <a:pt x="76" y="0"/>
                  </a:lnTo>
                  <a:lnTo>
                    <a:pt x="348" y="0"/>
                  </a:lnTo>
                  <a:lnTo>
                    <a:pt x="276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FF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8011" name="Freeform 107"/>
            <p:cNvSpPr>
              <a:spLocks/>
            </p:cNvSpPr>
            <p:nvPr/>
          </p:nvSpPr>
          <p:spPr bwMode="auto">
            <a:xfrm>
              <a:off x="4505" y="2709"/>
              <a:ext cx="82" cy="294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82" y="0"/>
                </a:cxn>
                <a:cxn ang="0">
                  <a:pos x="82" y="254"/>
                </a:cxn>
                <a:cxn ang="0">
                  <a:pos x="0" y="294"/>
                </a:cxn>
                <a:cxn ang="0">
                  <a:pos x="0" y="47"/>
                </a:cxn>
              </a:cxnLst>
              <a:rect l="0" t="0" r="r" b="b"/>
              <a:pathLst>
                <a:path w="82" h="294">
                  <a:moveTo>
                    <a:pt x="0" y="47"/>
                  </a:moveTo>
                  <a:lnTo>
                    <a:pt x="82" y="0"/>
                  </a:lnTo>
                  <a:lnTo>
                    <a:pt x="82" y="254"/>
                  </a:lnTo>
                  <a:lnTo>
                    <a:pt x="0" y="29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FF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8012" name="Group 108"/>
          <p:cNvGrpSpPr>
            <a:grpSpLocks/>
          </p:cNvGrpSpPr>
          <p:nvPr/>
        </p:nvGrpSpPr>
        <p:grpSpPr bwMode="auto">
          <a:xfrm>
            <a:off x="7016750" y="4643438"/>
            <a:ext cx="554038" cy="468312"/>
            <a:chOff x="4238" y="2709"/>
            <a:chExt cx="349" cy="295"/>
          </a:xfrm>
        </p:grpSpPr>
        <p:sp>
          <p:nvSpPr>
            <p:cNvPr id="508013" name="Rectangle 109"/>
            <p:cNvSpPr>
              <a:spLocks noChangeArrowheads="1"/>
            </p:cNvSpPr>
            <p:nvPr/>
          </p:nvSpPr>
          <p:spPr bwMode="auto">
            <a:xfrm>
              <a:off x="4314" y="2712"/>
              <a:ext cx="273" cy="25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8014" name="Rectangle 110"/>
            <p:cNvSpPr>
              <a:spLocks noChangeArrowheads="1"/>
            </p:cNvSpPr>
            <p:nvPr/>
          </p:nvSpPr>
          <p:spPr bwMode="auto">
            <a:xfrm>
              <a:off x="4239" y="2754"/>
              <a:ext cx="269" cy="2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08015" name="Group 111"/>
            <p:cNvGrpSpPr>
              <a:grpSpLocks/>
            </p:cNvGrpSpPr>
            <p:nvPr/>
          </p:nvGrpSpPr>
          <p:grpSpPr bwMode="auto">
            <a:xfrm flipV="1">
              <a:off x="4281" y="2836"/>
              <a:ext cx="192" cy="75"/>
              <a:chOff x="2848" y="848"/>
              <a:chExt cx="140" cy="98"/>
            </a:xfrm>
          </p:grpSpPr>
          <p:sp>
            <p:nvSpPr>
              <p:cNvPr id="508016" name="Line 1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8017" name="Line 1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8018" name="Line 1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8019" name="Group 115"/>
            <p:cNvGrpSpPr>
              <a:grpSpLocks/>
            </p:cNvGrpSpPr>
            <p:nvPr/>
          </p:nvGrpSpPr>
          <p:grpSpPr bwMode="auto">
            <a:xfrm>
              <a:off x="4278" y="2831"/>
              <a:ext cx="192" cy="75"/>
              <a:chOff x="2848" y="848"/>
              <a:chExt cx="140" cy="98"/>
            </a:xfrm>
          </p:grpSpPr>
          <p:sp>
            <p:nvSpPr>
              <p:cNvPr id="508020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8021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8022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08023" name="Freeform 119"/>
            <p:cNvSpPr>
              <a:spLocks/>
            </p:cNvSpPr>
            <p:nvPr/>
          </p:nvSpPr>
          <p:spPr bwMode="auto">
            <a:xfrm>
              <a:off x="4238" y="2709"/>
              <a:ext cx="348" cy="44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76" y="0"/>
                </a:cxn>
                <a:cxn ang="0">
                  <a:pos x="348" y="0"/>
                </a:cxn>
                <a:cxn ang="0">
                  <a:pos x="276" y="44"/>
                </a:cxn>
                <a:cxn ang="0">
                  <a:pos x="0" y="44"/>
                </a:cxn>
              </a:cxnLst>
              <a:rect l="0" t="0" r="r" b="b"/>
              <a:pathLst>
                <a:path w="348" h="44">
                  <a:moveTo>
                    <a:pt x="0" y="44"/>
                  </a:moveTo>
                  <a:lnTo>
                    <a:pt x="76" y="0"/>
                  </a:lnTo>
                  <a:lnTo>
                    <a:pt x="348" y="0"/>
                  </a:lnTo>
                  <a:lnTo>
                    <a:pt x="276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FF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8024" name="Freeform 120"/>
            <p:cNvSpPr>
              <a:spLocks/>
            </p:cNvSpPr>
            <p:nvPr/>
          </p:nvSpPr>
          <p:spPr bwMode="auto">
            <a:xfrm>
              <a:off x="4505" y="2709"/>
              <a:ext cx="82" cy="294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82" y="0"/>
                </a:cxn>
                <a:cxn ang="0">
                  <a:pos x="82" y="254"/>
                </a:cxn>
                <a:cxn ang="0">
                  <a:pos x="0" y="294"/>
                </a:cxn>
                <a:cxn ang="0">
                  <a:pos x="0" y="47"/>
                </a:cxn>
              </a:cxnLst>
              <a:rect l="0" t="0" r="r" b="b"/>
              <a:pathLst>
                <a:path w="82" h="294">
                  <a:moveTo>
                    <a:pt x="0" y="47"/>
                  </a:moveTo>
                  <a:lnTo>
                    <a:pt x="82" y="0"/>
                  </a:lnTo>
                  <a:lnTo>
                    <a:pt x="82" y="254"/>
                  </a:lnTo>
                  <a:lnTo>
                    <a:pt x="0" y="29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FF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8025" name="Freeform 121"/>
          <p:cNvSpPr>
            <a:spLocks/>
          </p:cNvSpPr>
          <p:nvPr/>
        </p:nvSpPr>
        <p:spPr bwMode="auto">
          <a:xfrm>
            <a:off x="7034213" y="3576638"/>
            <a:ext cx="100012" cy="242887"/>
          </a:xfrm>
          <a:custGeom>
            <a:avLst/>
            <a:gdLst/>
            <a:ahLst/>
            <a:cxnLst>
              <a:cxn ang="0">
                <a:pos x="273" y="0"/>
              </a:cxn>
              <a:cxn ang="0">
                <a:pos x="0" y="117"/>
              </a:cxn>
            </a:cxnLst>
            <a:rect l="0" t="0" r="r" b="b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8026" name="Freeform 122"/>
          <p:cNvSpPr>
            <a:spLocks/>
          </p:cNvSpPr>
          <p:nvPr/>
        </p:nvSpPr>
        <p:spPr bwMode="auto">
          <a:xfrm>
            <a:off x="7100888" y="5110163"/>
            <a:ext cx="123825" cy="166687"/>
          </a:xfrm>
          <a:custGeom>
            <a:avLst/>
            <a:gdLst/>
            <a:ahLst/>
            <a:cxnLst>
              <a:cxn ang="0">
                <a:pos x="273" y="0"/>
              </a:cxn>
              <a:cxn ang="0">
                <a:pos x="0" y="117"/>
              </a:cxn>
            </a:cxnLst>
            <a:rect l="0" t="0" r="r" b="b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8027" name="Freeform 123"/>
          <p:cNvSpPr>
            <a:spLocks/>
          </p:cNvSpPr>
          <p:nvPr/>
        </p:nvSpPr>
        <p:spPr bwMode="auto">
          <a:xfrm flipH="1">
            <a:off x="7067550" y="4305300"/>
            <a:ext cx="271463" cy="338138"/>
          </a:xfrm>
          <a:custGeom>
            <a:avLst/>
            <a:gdLst/>
            <a:ahLst/>
            <a:cxnLst>
              <a:cxn ang="0">
                <a:pos x="273" y="0"/>
              </a:cxn>
              <a:cxn ang="0">
                <a:pos x="0" y="117"/>
              </a:cxn>
            </a:cxnLst>
            <a:rect l="0" t="0" r="r" b="b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8028" name="Text Box 124"/>
          <p:cNvSpPr txBox="1">
            <a:spLocks noChangeArrowheads="1"/>
          </p:cNvSpPr>
          <p:nvPr/>
        </p:nvSpPr>
        <p:spPr bwMode="auto">
          <a:xfrm>
            <a:off x="7904163" y="3252788"/>
            <a:ext cx="104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FF0000"/>
                </a:solidFill>
              </a:rPr>
              <a:t>ATM</a:t>
            </a:r>
          </a:p>
          <a:p>
            <a:r>
              <a:rPr lang="en-US" b="0" i="0">
                <a:solidFill>
                  <a:srgbClr val="FF0000"/>
                </a:solidFill>
              </a:rPr>
              <a:t>network</a:t>
            </a:r>
            <a:endParaRPr lang="en-US" b="0" i="0"/>
          </a:p>
        </p:txBody>
      </p:sp>
      <p:sp>
        <p:nvSpPr>
          <p:cNvPr id="508029" name="Line 125"/>
          <p:cNvSpPr>
            <a:spLocks noChangeShapeType="1"/>
          </p:cNvSpPr>
          <p:nvPr/>
        </p:nvSpPr>
        <p:spPr bwMode="auto">
          <a:xfrm flipH="1">
            <a:off x="7577138" y="3611563"/>
            <a:ext cx="398462" cy="4397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8030" name="Text Box 126"/>
          <p:cNvSpPr txBox="1">
            <a:spLocks noChangeArrowheads="1"/>
          </p:cNvSpPr>
          <p:nvPr/>
        </p:nvSpPr>
        <p:spPr bwMode="auto">
          <a:xfrm>
            <a:off x="266700" y="5802313"/>
            <a:ext cx="1154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FF0000"/>
                </a:solidFill>
              </a:rPr>
              <a:t>Ethernet</a:t>
            </a:r>
          </a:p>
          <a:p>
            <a:r>
              <a:rPr lang="en-US" b="0" i="0">
                <a:solidFill>
                  <a:srgbClr val="FF0000"/>
                </a:solidFill>
              </a:rPr>
              <a:t>LANs</a:t>
            </a:r>
            <a:endParaRPr lang="en-US" b="0" i="0"/>
          </a:p>
        </p:txBody>
      </p:sp>
      <p:sp>
        <p:nvSpPr>
          <p:cNvPr id="508031" name="Line 127"/>
          <p:cNvSpPr>
            <a:spLocks noChangeShapeType="1"/>
          </p:cNvSpPr>
          <p:nvPr/>
        </p:nvSpPr>
        <p:spPr bwMode="auto">
          <a:xfrm flipV="1">
            <a:off x="1258888" y="4927600"/>
            <a:ext cx="892175" cy="927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8032" name="Line 128"/>
          <p:cNvSpPr>
            <a:spLocks noChangeShapeType="1"/>
          </p:cNvSpPr>
          <p:nvPr/>
        </p:nvSpPr>
        <p:spPr bwMode="auto">
          <a:xfrm flipV="1">
            <a:off x="1263650" y="5395913"/>
            <a:ext cx="141288" cy="452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8033" name="Line 129"/>
          <p:cNvSpPr>
            <a:spLocks noChangeShapeType="1"/>
          </p:cNvSpPr>
          <p:nvPr/>
        </p:nvSpPr>
        <p:spPr bwMode="auto">
          <a:xfrm flipV="1">
            <a:off x="1257300" y="5738813"/>
            <a:ext cx="449263" cy="120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8034" name="Text Box 130"/>
          <p:cNvSpPr txBox="1">
            <a:spLocks noChangeArrowheads="1"/>
          </p:cNvSpPr>
          <p:nvPr/>
        </p:nvSpPr>
        <p:spPr bwMode="auto">
          <a:xfrm>
            <a:off x="4371975" y="5821363"/>
            <a:ext cx="1154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FF0000"/>
                </a:solidFill>
              </a:rPr>
              <a:t>Ethernet</a:t>
            </a:r>
          </a:p>
          <a:p>
            <a:r>
              <a:rPr lang="en-US" b="0" i="0">
                <a:solidFill>
                  <a:srgbClr val="FF0000"/>
                </a:solidFill>
              </a:rPr>
              <a:t>LANs</a:t>
            </a:r>
            <a:endParaRPr lang="en-US" b="0" i="0"/>
          </a:p>
        </p:txBody>
      </p:sp>
      <p:sp>
        <p:nvSpPr>
          <p:cNvPr id="508035" name="Line 131"/>
          <p:cNvSpPr>
            <a:spLocks noChangeShapeType="1"/>
          </p:cNvSpPr>
          <p:nvPr/>
        </p:nvSpPr>
        <p:spPr bwMode="auto">
          <a:xfrm flipV="1">
            <a:off x="5368925" y="5414963"/>
            <a:ext cx="141288" cy="452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8036" name="Line 132"/>
          <p:cNvSpPr>
            <a:spLocks noChangeShapeType="1"/>
          </p:cNvSpPr>
          <p:nvPr/>
        </p:nvSpPr>
        <p:spPr bwMode="auto">
          <a:xfrm flipV="1">
            <a:off x="5362575" y="5757863"/>
            <a:ext cx="449263" cy="120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1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165417CA-A557-4F3E-96F7-4F47709CE17C}" type="slidenum">
              <a:rPr lang="en-US"/>
              <a:pPr/>
              <a:t>104</a:t>
            </a:fld>
            <a:endParaRPr lang="en-US"/>
          </a:p>
        </p:txBody>
      </p:sp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0"/>
            <a:ext cx="7772400" cy="1143000"/>
          </a:xfrm>
        </p:spPr>
        <p:txBody>
          <a:bodyPr/>
          <a:lstStyle/>
          <a:p>
            <a:r>
              <a:rPr lang="en-US"/>
              <a:t>IP-Over-ATM</a:t>
            </a:r>
          </a:p>
        </p:txBody>
      </p:sp>
      <p:sp>
        <p:nvSpPr>
          <p:cNvPr id="550915" name="Freeform 3"/>
          <p:cNvSpPr>
            <a:spLocks/>
          </p:cNvSpPr>
          <p:nvPr/>
        </p:nvSpPr>
        <p:spPr bwMode="auto">
          <a:xfrm>
            <a:off x="4976813" y="5456238"/>
            <a:ext cx="1624012" cy="403225"/>
          </a:xfrm>
          <a:custGeom>
            <a:avLst/>
            <a:gdLst/>
            <a:ahLst/>
            <a:cxnLst>
              <a:cxn ang="0">
                <a:pos x="333" y="184"/>
              </a:cxn>
              <a:cxn ang="0">
                <a:pos x="42" y="164"/>
              </a:cxn>
              <a:cxn ang="0">
                <a:pos x="80" y="64"/>
              </a:cxn>
              <a:cxn ang="0">
                <a:pos x="281" y="76"/>
              </a:cxn>
              <a:cxn ang="0">
                <a:pos x="466" y="74"/>
              </a:cxn>
              <a:cxn ang="0">
                <a:pos x="493" y="8"/>
              </a:cxn>
              <a:cxn ang="0">
                <a:pos x="568" y="23"/>
              </a:cxn>
              <a:cxn ang="0">
                <a:pos x="559" y="74"/>
              </a:cxn>
              <a:cxn ang="0">
                <a:pos x="751" y="86"/>
              </a:cxn>
              <a:cxn ang="0">
                <a:pos x="754" y="170"/>
              </a:cxn>
              <a:cxn ang="0">
                <a:pos x="333" y="184"/>
              </a:cxn>
            </a:cxnLst>
            <a:rect l="0" t="0" r="r" b="b"/>
            <a:pathLst>
              <a:path w="824" h="187">
                <a:moveTo>
                  <a:pt x="333" y="184"/>
                </a:moveTo>
                <a:cubicBezTo>
                  <a:pt x="189" y="187"/>
                  <a:pt x="84" y="183"/>
                  <a:pt x="42" y="164"/>
                </a:cubicBezTo>
                <a:cubicBezTo>
                  <a:pt x="0" y="144"/>
                  <a:pt x="40" y="79"/>
                  <a:pt x="80" y="64"/>
                </a:cubicBezTo>
                <a:cubicBezTo>
                  <a:pt x="119" y="50"/>
                  <a:pt x="217" y="74"/>
                  <a:pt x="281" y="76"/>
                </a:cubicBezTo>
                <a:cubicBezTo>
                  <a:pt x="345" y="78"/>
                  <a:pt x="431" y="85"/>
                  <a:pt x="466" y="74"/>
                </a:cubicBezTo>
                <a:cubicBezTo>
                  <a:pt x="501" y="63"/>
                  <a:pt x="476" y="16"/>
                  <a:pt x="493" y="8"/>
                </a:cubicBezTo>
                <a:cubicBezTo>
                  <a:pt x="510" y="0"/>
                  <a:pt x="557" y="12"/>
                  <a:pt x="568" y="23"/>
                </a:cubicBezTo>
                <a:cubicBezTo>
                  <a:pt x="579" y="34"/>
                  <a:pt x="529" y="63"/>
                  <a:pt x="559" y="74"/>
                </a:cubicBezTo>
                <a:cubicBezTo>
                  <a:pt x="589" y="85"/>
                  <a:pt x="719" y="70"/>
                  <a:pt x="751" y="86"/>
                </a:cubicBezTo>
                <a:cubicBezTo>
                  <a:pt x="783" y="102"/>
                  <a:pt x="824" y="154"/>
                  <a:pt x="754" y="170"/>
                </a:cubicBezTo>
                <a:cubicBezTo>
                  <a:pt x="684" y="186"/>
                  <a:pt x="421" y="181"/>
                  <a:pt x="333" y="184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Freeform 4"/>
          <p:cNvSpPr>
            <a:spLocks/>
          </p:cNvSpPr>
          <p:nvPr/>
        </p:nvSpPr>
        <p:spPr bwMode="auto">
          <a:xfrm>
            <a:off x="3878263" y="3333750"/>
            <a:ext cx="3073400" cy="1897063"/>
          </a:xfrm>
          <a:custGeom>
            <a:avLst/>
            <a:gdLst/>
            <a:ahLst/>
            <a:cxnLst>
              <a:cxn ang="0">
                <a:pos x="80" y="567"/>
              </a:cxn>
              <a:cxn ang="0">
                <a:pos x="1183" y="486"/>
              </a:cxn>
              <a:cxn ang="0">
                <a:pos x="1348" y="231"/>
              </a:cxn>
              <a:cxn ang="0">
                <a:pos x="1697" y="28"/>
              </a:cxn>
              <a:cxn ang="0">
                <a:pos x="1830" y="65"/>
              </a:cxn>
              <a:cxn ang="0">
                <a:pos x="1712" y="183"/>
              </a:cxn>
              <a:cxn ang="0">
                <a:pos x="1867" y="201"/>
              </a:cxn>
              <a:cxn ang="0">
                <a:pos x="1921" y="552"/>
              </a:cxn>
              <a:cxn ang="0">
                <a:pos x="1894" y="978"/>
              </a:cxn>
              <a:cxn ang="0">
                <a:pos x="1669" y="1098"/>
              </a:cxn>
              <a:cxn ang="0">
                <a:pos x="1585" y="1185"/>
              </a:cxn>
              <a:cxn ang="0">
                <a:pos x="1504" y="1158"/>
              </a:cxn>
              <a:cxn ang="0">
                <a:pos x="1528" y="1098"/>
              </a:cxn>
              <a:cxn ang="0">
                <a:pos x="1453" y="1071"/>
              </a:cxn>
              <a:cxn ang="0">
                <a:pos x="1328" y="1025"/>
              </a:cxn>
              <a:cxn ang="0">
                <a:pos x="980" y="1084"/>
              </a:cxn>
              <a:cxn ang="0">
                <a:pos x="641" y="885"/>
              </a:cxn>
              <a:cxn ang="0">
                <a:pos x="94" y="656"/>
              </a:cxn>
              <a:cxn ang="0">
                <a:pos x="80" y="567"/>
              </a:cxn>
            </a:cxnLst>
            <a:rect l="0" t="0" r="r" b="b"/>
            <a:pathLst>
              <a:path w="1936" h="1195">
                <a:moveTo>
                  <a:pt x="80" y="567"/>
                </a:moveTo>
                <a:cubicBezTo>
                  <a:pt x="190" y="538"/>
                  <a:pt x="972" y="542"/>
                  <a:pt x="1183" y="486"/>
                </a:cubicBezTo>
                <a:cubicBezTo>
                  <a:pt x="1394" y="430"/>
                  <a:pt x="1262" y="307"/>
                  <a:pt x="1348" y="231"/>
                </a:cubicBezTo>
                <a:cubicBezTo>
                  <a:pt x="1434" y="155"/>
                  <a:pt x="1617" y="56"/>
                  <a:pt x="1697" y="28"/>
                </a:cubicBezTo>
                <a:cubicBezTo>
                  <a:pt x="1777" y="0"/>
                  <a:pt x="1828" y="39"/>
                  <a:pt x="1830" y="65"/>
                </a:cubicBezTo>
                <a:cubicBezTo>
                  <a:pt x="1832" y="91"/>
                  <a:pt x="1706" y="160"/>
                  <a:pt x="1712" y="183"/>
                </a:cubicBezTo>
                <a:cubicBezTo>
                  <a:pt x="1718" y="206"/>
                  <a:pt x="1832" y="140"/>
                  <a:pt x="1867" y="201"/>
                </a:cubicBezTo>
                <a:cubicBezTo>
                  <a:pt x="1902" y="262"/>
                  <a:pt x="1917" y="423"/>
                  <a:pt x="1921" y="552"/>
                </a:cubicBezTo>
                <a:cubicBezTo>
                  <a:pt x="1925" y="681"/>
                  <a:pt x="1936" y="887"/>
                  <a:pt x="1894" y="978"/>
                </a:cubicBezTo>
                <a:cubicBezTo>
                  <a:pt x="1852" y="1069"/>
                  <a:pt x="1720" y="1064"/>
                  <a:pt x="1669" y="1098"/>
                </a:cubicBezTo>
                <a:cubicBezTo>
                  <a:pt x="1618" y="1132"/>
                  <a:pt x="1612" y="1175"/>
                  <a:pt x="1585" y="1185"/>
                </a:cubicBezTo>
                <a:cubicBezTo>
                  <a:pt x="1558" y="1195"/>
                  <a:pt x="1513" y="1172"/>
                  <a:pt x="1504" y="1158"/>
                </a:cubicBezTo>
                <a:cubicBezTo>
                  <a:pt x="1495" y="1144"/>
                  <a:pt x="1536" y="1112"/>
                  <a:pt x="1528" y="1098"/>
                </a:cubicBezTo>
                <a:cubicBezTo>
                  <a:pt x="1520" y="1084"/>
                  <a:pt x="1486" y="1083"/>
                  <a:pt x="1453" y="1071"/>
                </a:cubicBezTo>
                <a:cubicBezTo>
                  <a:pt x="1420" y="1059"/>
                  <a:pt x="1407" y="1023"/>
                  <a:pt x="1328" y="1025"/>
                </a:cubicBezTo>
                <a:cubicBezTo>
                  <a:pt x="1249" y="1027"/>
                  <a:pt x="1094" y="1107"/>
                  <a:pt x="980" y="1084"/>
                </a:cubicBezTo>
                <a:cubicBezTo>
                  <a:pt x="866" y="1061"/>
                  <a:pt x="789" y="956"/>
                  <a:pt x="641" y="885"/>
                </a:cubicBezTo>
                <a:cubicBezTo>
                  <a:pt x="493" y="814"/>
                  <a:pt x="188" y="709"/>
                  <a:pt x="94" y="656"/>
                </a:cubicBezTo>
                <a:cubicBezTo>
                  <a:pt x="0" y="603"/>
                  <a:pt x="83" y="586"/>
                  <a:pt x="80" y="567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0917" name="Freeform 5"/>
          <p:cNvSpPr>
            <a:spLocks/>
          </p:cNvSpPr>
          <p:nvPr/>
        </p:nvSpPr>
        <p:spPr bwMode="auto">
          <a:xfrm>
            <a:off x="3084513" y="3609975"/>
            <a:ext cx="287337" cy="1868488"/>
          </a:xfrm>
          <a:custGeom>
            <a:avLst/>
            <a:gdLst/>
            <a:ahLst/>
            <a:cxnLst>
              <a:cxn ang="0">
                <a:pos x="2" y="333"/>
              </a:cxn>
              <a:cxn ang="0">
                <a:pos x="26" y="42"/>
              </a:cxn>
              <a:cxn ang="0">
                <a:pos x="125" y="81"/>
              </a:cxn>
              <a:cxn ang="0">
                <a:pos x="143" y="393"/>
              </a:cxn>
              <a:cxn ang="0">
                <a:pos x="140" y="603"/>
              </a:cxn>
              <a:cxn ang="0">
                <a:pos x="110" y="786"/>
              </a:cxn>
              <a:cxn ang="0">
                <a:pos x="38" y="792"/>
              </a:cxn>
              <a:cxn ang="0">
                <a:pos x="2" y="333"/>
              </a:cxn>
            </a:cxnLst>
            <a:rect l="0" t="0" r="r" b="b"/>
            <a:pathLst>
              <a:path w="146" h="867">
                <a:moveTo>
                  <a:pt x="2" y="333"/>
                </a:moveTo>
                <a:cubicBezTo>
                  <a:pt x="0" y="208"/>
                  <a:pt x="6" y="84"/>
                  <a:pt x="26" y="42"/>
                </a:cubicBezTo>
                <a:cubicBezTo>
                  <a:pt x="46" y="0"/>
                  <a:pt x="106" y="23"/>
                  <a:pt x="125" y="81"/>
                </a:cubicBezTo>
                <a:cubicBezTo>
                  <a:pt x="144" y="139"/>
                  <a:pt x="140" y="306"/>
                  <a:pt x="143" y="393"/>
                </a:cubicBezTo>
                <a:cubicBezTo>
                  <a:pt x="146" y="480"/>
                  <a:pt x="145" y="538"/>
                  <a:pt x="140" y="603"/>
                </a:cubicBezTo>
                <a:cubicBezTo>
                  <a:pt x="135" y="668"/>
                  <a:pt x="127" y="755"/>
                  <a:pt x="110" y="786"/>
                </a:cubicBezTo>
                <a:cubicBezTo>
                  <a:pt x="93" y="817"/>
                  <a:pt x="56" y="867"/>
                  <a:pt x="38" y="792"/>
                </a:cubicBezTo>
                <a:cubicBezTo>
                  <a:pt x="20" y="717"/>
                  <a:pt x="4" y="458"/>
                  <a:pt x="2" y="333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0918" name="Group 6"/>
          <p:cNvGrpSpPr>
            <a:grpSpLocks/>
          </p:cNvGrpSpPr>
          <p:nvPr/>
        </p:nvGrpSpPr>
        <p:grpSpPr bwMode="auto">
          <a:xfrm>
            <a:off x="5803900" y="5165725"/>
            <a:ext cx="623888" cy="317500"/>
            <a:chOff x="3600" y="219"/>
            <a:chExt cx="360" cy="175"/>
          </a:xfrm>
        </p:grpSpPr>
        <p:sp>
          <p:nvSpPr>
            <p:cNvPr id="550919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0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1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2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b="0" i="0">
                <a:latin typeface="Times New Roman" pitchFamily="18" charset="0"/>
              </a:endParaRPr>
            </a:p>
          </p:txBody>
        </p:sp>
        <p:sp>
          <p:nvSpPr>
            <p:cNvPr id="550923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0924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50925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926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927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50928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50929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930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931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550932" name="Object 20"/>
          <p:cNvGraphicFramePr>
            <a:graphicFrameLocks noChangeAspect="1"/>
          </p:cNvGraphicFramePr>
          <p:nvPr/>
        </p:nvGraphicFramePr>
        <p:xfrm>
          <a:off x="2600325" y="4876800"/>
          <a:ext cx="525463" cy="455613"/>
        </p:xfrm>
        <a:graphic>
          <a:graphicData uri="http://schemas.openxmlformats.org/presentationml/2006/ole">
            <p:oleObj spid="_x0000_s550932" name="Clip" r:id="rId4" imgW="1305000" imgH="1085760" progId="MS_ClipArt_Gallery.2">
              <p:embed/>
            </p:oleObj>
          </a:graphicData>
        </a:graphic>
      </p:graphicFrame>
      <p:graphicFrame>
        <p:nvGraphicFramePr>
          <p:cNvPr id="550933" name="Object 21"/>
          <p:cNvGraphicFramePr>
            <a:graphicFrameLocks noChangeAspect="1"/>
          </p:cNvGraphicFramePr>
          <p:nvPr/>
        </p:nvGraphicFramePr>
        <p:xfrm>
          <a:off x="6445250" y="2974975"/>
          <a:ext cx="523875" cy="454025"/>
        </p:xfrm>
        <a:graphic>
          <a:graphicData uri="http://schemas.openxmlformats.org/presentationml/2006/ole">
            <p:oleObj spid="_x0000_s550933" name="Clip" r:id="rId5" imgW="1305000" imgH="1085760" progId="MS_ClipArt_Gallery.2">
              <p:embed/>
            </p:oleObj>
          </a:graphicData>
        </a:graphic>
      </p:graphicFrame>
      <p:graphicFrame>
        <p:nvGraphicFramePr>
          <p:cNvPr id="550934" name="Object 22"/>
          <p:cNvGraphicFramePr>
            <a:graphicFrameLocks noChangeAspect="1"/>
          </p:cNvGraphicFramePr>
          <p:nvPr/>
        </p:nvGraphicFramePr>
        <p:xfrm>
          <a:off x="4870450" y="5862638"/>
          <a:ext cx="523875" cy="454025"/>
        </p:xfrm>
        <a:graphic>
          <a:graphicData uri="http://schemas.openxmlformats.org/presentationml/2006/ole">
            <p:oleObj spid="_x0000_s550934" name="Clip" r:id="rId6" imgW="1305000" imgH="1085760" progId="MS_ClipArt_Gallery.2">
              <p:embed/>
            </p:oleObj>
          </a:graphicData>
        </a:graphic>
      </p:graphicFrame>
      <p:sp>
        <p:nvSpPr>
          <p:cNvPr id="550935" name="Freeform 23"/>
          <p:cNvSpPr>
            <a:spLocks/>
          </p:cNvSpPr>
          <p:nvPr/>
        </p:nvSpPr>
        <p:spPr bwMode="auto">
          <a:xfrm>
            <a:off x="3081338" y="3759200"/>
            <a:ext cx="153987" cy="1447800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51" y="0"/>
              </a:cxn>
              <a:cxn ang="0">
                <a:pos x="51" y="672"/>
              </a:cxn>
              <a:cxn ang="0">
                <a:pos x="15" y="672"/>
              </a:cxn>
            </a:cxnLst>
            <a:rect l="0" t="0" r="r" b="b"/>
            <a:pathLst>
              <a:path w="51" h="672">
                <a:moveTo>
                  <a:pt x="0" y="3"/>
                </a:moveTo>
                <a:lnTo>
                  <a:pt x="51" y="0"/>
                </a:lnTo>
                <a:lnTo>
                  <a:pt x="51" y="672"/>
                </a:lnTo>
                <a:lnTo>
                  <a:pt x="15" y="672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0936" name="Line 24"/>
          <p:cNvSpPr>
            <a:spLocks noChangeShapeType="1"/>
          </p:cNvSpPr>
          <p:nvPr/>
        </p:nvSpPr>
        <p:spPr bwMode="auto">
          <a:xfrm>
            <a:off x="3235325" y="4295775"/>
            <a:ext cx="130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0937" name="Oval 25"/>
          <p:cNvSpPr>
            <a:spLocks noChangeArrowheads="1"/>
          </p:cNvSpPr>
          <p:nvPr/>
        </p:nvSpPr>
        <p:spPr bwMode="auto">
          <a:xfrm>
            <a:off x="2886075" y="4121150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0938" name="Oval 26"/>
          <p:cNvSpPr>
            <a:spLocks noChangeArrowheads="1"/>
          </p:cNvSpPr>
          <p:nvPr/>
        </p:nvSpPr>
        <p:spPr bwMode="auto">
          <a:xfrm>
            <a:off x="2886075" y="4333875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0939" name="Oval 27"/>
          <p:cNvSpPr>
            <a:spLocks noChangeArrowheads="1"/>
          </p:cNvSpPr>
          <p:nvPr/>
        </p:nvSpPr>
        <p:spPr bwMode="auto">
          <a:xfrm>
            <a:off x="2886075" y="4521200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0940" name="Group 28"/>
          <p:cNvGrpSpPr>
            <a:grpSpLocks/>
          </p:cNvGrpSpPr>
          <p:nvPr/>
        </p:nvGrpSpPr>
        <p:grpSpPr bwMode="auto">
          <a:xfrm>
            <a:off x="3354388" y="4127500"/>
            <a:ext cx="622300" cy="315913"/>
            <a:chOff x="3600" y="219"/>
            <a:chExt cx="360" cy="175"/>
          </a:xfrm>
        </p:grpSpPr>
        <p:sp>
          <p:nvSpPr>
            <p:cNvPr id="550941" name="Oval 2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42" name="Line 3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43" name="Line 3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44" name="Rectangle 3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b="0" i="0">
                <a:latin typeface="Times New Roman" pitchFamily="18" charset="0"/>
              </a:endParaRPr>
            </a:p>
          </p:txBody>
        </p:sp>
        <p:sp>
          <p:nvSpPr>
            <p:cNvPr id="550945" name="Oval 3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0946" name="Group 3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50947" name="Line 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948" name="Line 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949" name="Line 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50950" name="Group 3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50951" name="Line 3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952" name="Line 4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953" name="Line 4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50954" name="Freeform 42"/>
          <p:cNvSpPr>
            <a:spLocks/>
          </p:cNvSpPr>
          <p:nvPr/>
        </p:nvSpPr>
        <p:spPr bwMode="auto">
          <a:xfrm>
            <a:off x="5446713" y="4206875"/>
            <a:ext cx="495300" cy="203200"/>
          </a:xfrm>
          <a:custGeom>
            <a:avLst/>
            <a:gdLst/>
            <a:ahLst/>
            <a:cxnLst>
              <a:cxn ang="0">
                <a:pos x="1235" y="0"/>
              </a:cxn>
              <a:cxn ang="0">
                <a:pos x="0" y="69"/>
              </a:cxn>
            </a:cxnLst>
            <a:rect l="0" t="0" r="r" b="b"/>
            <a:pathLst>
              <a:path w="1235" h="69">
                <a:moveTo>
                  <a:pt x="1235" y="0"/>
                </a:moveTo>
                <a:lnTo>
                  <a:pt x="0" y="69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0955" name="Object 43"/>
          <p:cNvGraphicFramePr>
            <a:graphicFrameLocks noChangeAspect="1"/>
          </p:cNvGraphicFramePr>
          <p:nvPr/>
        </p:nvGraphicFramePr>
        <p:xfrm>
          <a:off x="6059488" y="5824538"/>
          <a:ext cx="523875" cy="455612"/>
        </p:xfrm>
        <a:graphic>
          <a:graphicData uri="http://schemas.openxmlformats.org/presentationml/2006/ole">
            <p:oleObj spid="_x0000_s550955" name="Clip" r:id="rId7" imgW="1305000" imgH="1085760" progId="MS_ClipArt_Gallery.2">
              <p:embed/>
            </p:oleObj>
          </a:graphicData>
        </a:graphic>
      </p:graphicFrame>
      <p:sp>
        <p:nvSpPr>
          <p:cNvPr id="550956" name="Freeform 44"/>
          <p:cNvSpPr>
            <a:spLocks/>
          </p:cNvSpPr>
          <p:nvPr/>
        </p:nvSpPr>
        <p:spPr bwMode="auto">
          <a:xfrm rot="-5389902">
            <a:off x="5675313" y="5129213"/>
            <a:ext cx="168275" cy="1323975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51" y="0"/>
              </a:cxn>
              <a:cxn ang="0">
                <a:pos x="51" y="672"/>
              </a:cxn>
              <a:cxn ang="0">
                <a:pos x="15" y="672"/>
              </a:cxn>
            </a:cxnLst>
            <a:rect l="0" t="0" r="r" b="b"/>
            <a:pathLst>
              <a:path w="51" h="672">
                <a:moveTo>
                  <a:pt x="0" y="3"/>
                </a:moveTo>
                <a:lnTo>
                  <a:pt x="51" y="0"/>
                </a:lnTo>
                <a:lnTo>
                  <a:pt x="51" y="672"/>
                </a:lnTo>
                <a:lnTo>
                  <a:pt x="15" y="672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0957" name="Line 45"/>
          <p:cNvSpPr>
            <a:spLocks noChangeShapeType="1"/>
          </p:cNvSpPr>
          <p:nvPr/>
        </p:nvSpPr>
        <p:spPr bwMode="auto">
          <a:xfrm rot="5292605">
            <a:off x="5898357" y="5590381"/>
            <a:ext cx="215900" cy="7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0958" name="Group 46"/>
          <p:cNvGrpSpPr>
            <a:grpSpLocks/>
          </p:cNvGrpSpPr>
          <p:nvPr/>
        </p:nvGrpSpPr>
        <p:grpSpPr bwMode="auto">
          <a:xfrm>
            <a:off x="5937250" y="3749675"/>
            <a:ext cx="554038" cy="468313"/>
            <a:chOff x="4238" y="2709"/>
            <a:chExt cx="349" cy="295"/>
          </a:xfrm>
        </p:grpSpPr>
        <p:sp>
          <p:nvSpPr>
            <p:cNvPr id="550959" name="Rectangle 47"/>
            <p:cNvSpPr>
              <a:spLocks noChangeArrowheads="1"/>
            </p:cNvSpPr>
            <p:nvPr/>
          </p:nvSpPr>
          <p:spPr bwMode="auto">
            <a:xfrm>
              <a:off x="4314" y="2712"/>
              <a:ext cx="273" cy="25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60" name="Rectangle 48"/>
            <p:cNvSpPr>
              <a:spLocks noChangeArrowheads="1"/>
            </p:cNvSpPr>
            <p:nvPr/>
          </p:nvSpPr>
          <p:spPr bwMode="auto">
            <a:xfrm>
              <a:off x="4239" y="2754"/>
              <a:ext cx="269" cy="2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0961" name="Group 49"/>
            <p:cNvGrpSpPr>
              <a:grpSpLocks/>
            </p:cNvGrpSpPr>
            <p:nvPr/>
          </p:nvGrpSpPr>
          <p:grpSpPr bwMode="auto">
            <a:xfrm flipV="1">
              <a:off x="4281" y="2836"/>
              <a:ext cx="192" cy="75"/>
              <a:chOff x="2848" y="848"/>
              <a:chExt cx="140" cy="98"/>
            </a:xfrm>
          </p:grpSpPr>
          <p:sp>
            <p:nvSpPr>
              <p:cNvPr id="550962" name="Line 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963" name="Line 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964" name="Line 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50965" name="Group 53"/>
            <p:cNvGrpSpPr>
              <a:grpSpLocks/>
            </p:cNvGrpSpPr>
            <p:nvPr/>
          </p:nvGrpSpPr>
          <p:grpSpPr bwMode="auto">
            <a:xfrm>
              <a:off x="4278" y="2831"/>
              <a:ext cx="192" cy="75"/>
              <a:chOff x="2848" y="848"/>
              <a:chExt cx="140" cy="98"/>
            </a:xfrm>
          </p:grpSpPr>
          <p:sp>
            <p:nvSpPr>
              <p:cNvPr id="550966" name="Line 5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967" name="Line 5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968" name="Line 5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0969" name="Freeform 57"/>
            <p:cNvSpPr>
              <a:spLocks/>
            </p:cNvSpPr>
            <p:nvPr/>
          </p:nvSpPr>
          <p:spPr bwMode="auto">
            <a:xfrm>
              <a:off x="4238" y="2709"/>
              <a:ext cx="348" cy="44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76" y="0"/>
                </a:cxn>
                <a:cxn ang="0">
                  <a:pos x="348" y="0"/>
                </a:cxn>
                <a:cxn ang="0">
                  <a:pos x="276" y="44"/>
                </a:cxn>
                <a:cxn ang="0">
                  <a:pos x="0" y="44"/>
                </a:cxn>
              </a:cxnLst>
              <a:rect l="0" t="0" r="r" b="b"/>
              <a:pathLst>
                <a:path w="348" h="44">
                  <a:moveTo>
                    <a:pt x="0" y="44"/>
                  </a:moveTo>
                  <a:lnTo>
                    <a:pt x="76" y="0"/>
                  </a:lnTo>
                  <a:lnTo>
                    <a:pt x="348" y="0"/>
                  </a:lnTo>
                  <a:lnTo>
                    <a:pt x="276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FF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70" name="Freeform 58"/>
            <p:cNvSpPr>
              <a:spLocks/>
            </p:cNvSpPr>
            <p:nvPr/>
          </p:nvSpPr>
          <p:spPr bwMode="auto">
            <a:xfrm>
              <a:off x="4505" y="2709"/>
              <a:ext cx="82" cy="294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82" y="0"/>
                </a:cxn>
                <a:cxn ang="0">
                  <a:pos x="82" y="254"/>
                </a:cxn>
                <a:cxn ang="0">
                  <a:pos x="0" y="294"/>
                </a:cxn>
                <a:cxn ang="0">
                  <a:pos x="0" y="47"/>
                </a:cxn>
              </a:cxnLst>
              <a:rect l="0" t="0" r="r" b="b"/>
              <a:pathLst>
                <a:path w="82" h="294">
                  <a:moveTo>
                    <a:pt x="0" y="47"/>
                  </a:moveTo>
                  <a:lnTo>
                    <a:pt x="82" y="0"/>
                  </a:lnTo>
                  <a:lnTo>
                    <a:pt x="82" y="254"/>
                  </a:lnTo>
                  <a:lnTo>
                    <a:pt x="0" y="29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FF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50971" name="Group 59"/>
          <p:cNvGrpSpPr>
            <a:grpSpLocks/>
          </p:cNvGrpSpPr>
          <p:nvPr/>
        </p:nvGrpSpPr>
        <p:grpSpPr bwMode="auto">
          <a:xfrm>
            <a:off x="6215063" y="4562475"/>
            <a:ext cx="554037" cy="468313"/>
            <a:chOff x="4238" y="2709"/>
            <a:chExt cx="349" cy="295"/>
          </a:xfrm>
        </p:grpSpPr>
        <p:sp>
          <p:nvSpPr>
            <p:cNvPr id="550972" name="Rectangle 60"/>
            <p:cNvSpPr>
              <a:spLocks noChangeArrowheads="1"/>
            </p:cNvSpPr>
            <p:nvPr/>
          </p:nvSpPr>
          <p:spPr bwMode="auto">
            <a:xfrm>
              <a:off x="4314" y="2712"/>
              <a:ext cx="273" cy="25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73" name="Rectangle 61"/>
            <p:cNvSpPr>
              <a:spLocks noChangeArrowheads="1"/>
            </p:cNvSpPr>
            <p:nvPr/>
          </p:nvSpPr>
          <p:spPr bwMode="auto">
            <a:xfrm>
              <a:off x="4239" y="2754"/>
              <a:ext cx="269" cy="2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0974" name="Group 62"/>
            <p:cNvGrpSpPr>
              <a:grpSpLocks/>
            </p:cNvGrpSpPr>
            <p:nvPr/>
          </p:nvGrpSpPr>
          <p:grpSpPr bwMode="auto">
            <a:xfrm flipV="1">
              <a:off x="4281" y="2836"/>
              <a:ext cx="192" cy="75"/>
              <a:chOff x="2848" y="848"/>
              <a:chExt cx="140" cy="98"/>
            </a:xfrm>
          </p:grpSpPr>
          <p:sp>
            <p:nvSpPr>
              <p:cNvPr id="550975" name="Line 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976" name="Line 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977" name="Line 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50978" name="Group 66"/>
            <p:cNvGrpSpPr>
              <a:grpSpLocks/>
            </p:cNvGrpSpPr>
            <p:nvPr/>
          </p:nvGrpSpPr>
          <p:grpSpPr bwMode="auto">
            <a:xfrm>
              <a:off x="4278" y="2831"/>
              <a:ext cx="192" cy="75"/>
              <a:chOff x="2848" y="848"/>
              <a:chExt cx="140" cy="98"/>
            </a:xfrm>
          </p:grpSpPr>
          <p:sp>
            <p:nvSpPr>
              <p:cNvPr id="550979" name="Line 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980" name="Line 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981" name="Line 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0982" name="Freeform 70"/>
            <p:cNvSpPr>
              <a:spLocks/>
            </p:cNvSpPr>
            <p:nvPr/>
          </p:nvSpPr>
          <p:spPr bwMode="auto">
            <a:xfrm>
              <a:off x="4238" y="2709"/>
              <a:ext cx="348" cy="44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76" y="0"/>
                </a:cxn>
                <a:cxn ang="0">
                  <a:pos x="348" y="0"/>
                </a:cxn>
                <a:cxn ang="0">
                  <a:pos x="276" y="44"/>
                </a:cxn>
                <a:cxn ang="0">
                  <a:pos x="0" y="44"/>
                </a:cxn>
              </a:cxnLst>
              <a:rect l="0" t="0" r="r" b="b"/>
              <a:pathLst>
                <a:path w="348" h="44">
                  <a:moveTo>
                    <a:pt x="0" y="44"/>
                  </a:moveTo>
                  <a:lnTo>
                    <a:pt x="76" y="0"/>
                  </a:lnTo>
                  <a:lnTo>
                    <a:pt x="348" y="0"/>
                  </a:lnTo>
                  <a:lnTo>
                    <a:pt x="276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FF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83" name="Freeform 71"/>
            <p:cNvSpPr>
              <a:spLocks/>
            </p:cNvSpPr>
            <p:nvPr/>
          </p:nvSpPr>
          <p:spPr bwMode="auto">
            <a:xfrm>
              <a:off x="4505" y="2709"/>
              <a:ext cx="82" cy="294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82" y="0"/>
                </a:cxn>
                <a:cxn ang="0">
                  <a:pos x="82" y="254"/>
                </a:cxn>
                <a:cxn ang="0">
                  <a:pos x="0" y="294"/>
                </a:cxn>
                <a:cxn ang="0">
                  <a:pos x="0" y="47"/>
                </a:cxn>
              </a:cxnLst>
              <a:rect l="0" t="0" r="r" b="b"/>
              <a:pathLst>
                <a:path w="82" h="294">
                  <a:moveTo>
                    <a:pt x="0" y="47"/>
                  </a:moveTo>
                  <a:lnTo>
                    <a:pt x="82" y="0"/>
                  </a:lnTo>
                  <a:lnTo>
                    <a:pt x="82" y="254"/>
                  </a:lnTo>
                  <a:lnTo>
                    <a:pt x="0" y="29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FF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0984" name="Freeform 72"/>
          <p:cNvSpPr>
            <a:spLocks/>
          </p:cNvSpPr>
          <p:nvPr/>
        </p:nvSpPr>
        <p:spPr bwMode="auto">
          <a:xfrm>
            <a:off x="6232525" y="3365500"/>
            <a:ext cx="463550" cy="373063"/>
          </a:xfrm>
          <a:custGeom>
            <a:avLst/>
            <a:gdLst/>
            <a:ahLst/>
            <a:cxnLst>
              <a:cxn ang="0">
                <a:pos x="273" y="0"/>
              </a:cxn>
              <a:cxn ang="0">
                <a:pos x="0" y="117"/>
              </a:cxn>
            </a:cxnLst>
            <a:rect l="0" t="0" r="r" b="b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0985" name="Freeform 73"/>
          <p:cNvSpPr>
            <a:spLocks/>
          </p:cNvSpPr>
          <p:nvPr/>
        </p:nvSpPr>
        <p:spPr bwMode="auto">
          <a:xfrm>
            <a:off x="6299200" y="5029200"/>
            <a:ext cx="123825" cy="166688"/>
          </a:xfrm>
          <a:custGeom>
            <a:avLst/>
            <a:gdLst/>
            <a:ahLst/>
            <a:cxnLst>
              <a:cxn ang="0">
                <a:pos x="273" y="0"/>
              </a:cxn>
              <a:cxn ang="0">
                <a:pos x="0" y="117"/>
              </a:cxn>
            </a:cxnLst>
            <a:rect l="0" t="0" r="r" b="b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0986" name="Freeform 74"/>
          <p:cNvSpPr>
            <a:spLocks/>
          </p:cNvSpPr>
          <p:nvPr/>
        </p:nvSpPr>
        <p:spPr bwMode="auto">
          <a:xfrm flipH="1">
            <a:off x="6265863" y="4224338"/>
            <a:ext cx="271462" cy="338137"/>
          </a:xfrm>
          <a:custGeom>
            <a:avLst/>
            <a:gdLst/>
            <a:ahLst/>
            <a:cxnLst>
              <a:cxn ang="0">
                <a:pos x="273" y="0"/>
              </a:cxn>
              <a:cxn ang="0">
                <a:pos x="0" y="117"/>
              </a:cxn>
            </a:cxnLst>
            <a:rect l="0" t="0" r="r" b="b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0987" name="Group 75"/>
          <p:cNvGrpSpPr>
            <a:grpSpLocks/>
          </p:cNvGrpSpPr>
          <p:nvPr/>
        </p:nvGrpSpPr>
        <p:grpSpPr bwMode="auto">
          <a:xfrm>
            <a:off x="4927600" y="4230688"/>
            <a:ext cx="554038" cy="468312"/>
            <a:chOff x="4238" y="2709"/>
            <a:chExt cx="349" cy="295"/>
          </a:xfrm>
        </p:grpSpPr>
        <p:sp>
          <p:nvSpPr>
            <p:cNvPr id="550988" name="Rectangle 76"/>
            <p:cNvSpPr>
              <a:spLocks noChangeArrowheads="1"/>
            </p:cNvSpPr>
            <p:nvPr/>
          </p:nvSpPr>
          <p:spPr bwMode="auto">
            <a:xfrm>
              <a:off x="4314" y="2712"/>
              <a:ext cx="273" cy="25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89" name="Rectangle 77"/>
            <p:cNvSpPr>
              <a:spLocks noChangeArrowheads="1"/>
            </p:cNvSpPr>
            <p:nvPr/>
          </p:nvSpPr>
          <p:spPr bwMode="auto">
            <a:xfrm>
              <a:off x="4239" y="2754"/>
              <a:ext cx="269" cy="2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0990" name="Group 78"/>
            <p:cNvGrpSpPr>
              <a:grpSpLocks/>
            </p:cNvGrpSpPr>
            <p:nvPr/>
          </p:nvGrpSpPr>
          <p:grpSpPr bwMode="auto">
            <a:xfrm flipV="1">
              <a:off x="4281" y="2836"/>
              <a:ext cx="192" cy="75"/>
              <a:chOff x="2848" y="848"/>
              <a:chExt cx="140" cy="98"/>
            </a:xfrm>
          </p:grpSpPr>
          <p:sp>
            <p:nvSpPr>
              <p:cNvPr id="550991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992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993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50994" name="Group 82"/>
            <p:cNvGrpSpPr>
              <a:grpSpLocks/>
            </p:cNvGrpSpPr>
            <p:nvPr/>
          </p:nvGrpSpPr>
          <p:grpSpPr bwMode="auto">
            <a:xfrm>
              <a:off x="4278" y="2831"/>
              <a:ext cx="192" cy="75"/>
              <a:chOff x="2848" y="848"/>
              <a:chExt cx="140" cy="98"/>
            </a:xfrm>
          </p:grpSpPr>
          <p:sp>
            <p:nvSpPr>
              <p:cNvPr id="550995" name="Line 8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996" name="Line 8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997" name="Line 8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0998" name="Freeform 86"/>
            <p:cNvSpPr>
              <a:spLocks/>
            </p:cNvSpPr>
            <p:nvPr/>
          </p:nvSpPr>
          <p:spPr bwMode="auto">
            <a:xfrm>
              <a:off x="4238" y="2709"/>
              <a:ext cx="348" cy="44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76" y="0"/>
                </a:cxn>
                <a:cxn ang="0">
                  <a:pos x="348" y="0"/>
                </a:cxn>
                <a:cxn ang="0">
                  <a:pos x="276" y="44"/>
                </a:cxn>
                <a:cxn ang="0">
                  <a:pos x="0" y="44"/>
                </a:cxn>
              </a:cxnLst>
              <a:rect l="0" t="0" r="r" b="b"/>
              <a:pathLst>
                <a:path w="348" h="44">
                  <a:moveTo>
                    <a:pt x="0" y="44"/>
                  </a:moveTo>
                  <a:lnTo>
                    <a:pt x="76" y="0"/>
                  </a:lnTo>
                  <a:lnTo>
                    <a:pt x="348" y="0"/>
                  </a:lnTo>
                  <a:lnTo>
                    <a:pt x="276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FF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99" name="Freeform 87"/>
            <p:cNvSpPr>
              <a:spLocks/>
            </p:cNvSpPr>
            <p:nvPr/>
          </p:nvSpPr>
          <p:spPr bwMode="auto">
            <a:xfrm>
              <a:off x="4505" y="2709"/>
              <a:ext cx="82" cy="294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82" y="0"/>
                </a:cxn>
                <a:cxn ang="0">
                  <a:pos x="82" y="254"/>
                </a:cxn>
                <a:cxn ang="0">
                  <a:pos x="0" y="294"/>
                </a:cxn>
                <a:cxn ang="0">
                  <a:pos x="0" y="47"/>
                </a:cxn>
              </a:cxnLst>
              <a:rect l="0" t="0" r="r" b="b"/>
              <a:pathLst>
                <a:path w="82" h="294">
                  <a:moveTo>
                    <a:pt x="0" y="47"/>
                  </a:moveTo>
                  <a:lnTo>
                    <a:pt x="82" y="0"/>
                  </a:lnTo>
                  <a:lnTo>
                    <a:pt x="82" y="254"/>
                  </a:lnTo>
                  <a:lnTo>
                    <a:pt x="0" y="29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FF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1000" name="Freeform 88"/>
          <p:cNvSpPr>
            <a:spLocks/>
          </p:cNvSpPr>
          <p:nvPr/>
        </p:nvSpPr>
        <p:spPr bwMode="auto">
          <a:xfrm flipV="1">
            <a:off x="5457825" y="4503738"/>
            <a:ext cx="754063" cy="323850"/>
          </a:xfrm>
          <a:custGeom>
            <a:avLst/>
            <a:gdLst/>
            <a:ahLst/>
            <a:cxnLst>
              <a:cxn ang="0">
                <a:pos x="1235" y="0"/>
              </a:cxn>
              <a:cxn ang="0">
                <a:pos x="0" y="69"/>
              </a:cxn>
            </a:cxnLst>
            <a:rect l="0" t="0" r="r" b="b"/>
            <a:pathLst>
              <a:path w="1235" h="69">
                <a:moveTo>
                  <a:pt x="1235" y="0"/>
                </a:moveTo>
                <a:lnTo>
                  <a:pt x="0" y="69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1001" name="Freeform 89"/>
          <p:cNvSpPr>
            <a:spLocks/>
          </p:cNvSpPr>
          <p:nvPr/>
        </p:nvSpPr>
        <p:spPr bwMode="auto">
          <a:xfrm flipV="1">
            <a:off x="3968750" y="4295775"/>
            <a:ext cx="954088" cy="147638"/>
          </a:xfrm>
          <a:custGeom>
            <a:avLst/>
            <a:gdLst/>
            <a:ahLst/>
            <a:cxnLst>
              <a:cxn ang="0">
                <a:pos x="1235" y="0"/>
              </a:cxn>
              <a:cxn ang="0">
                <a:pos x="0" y="69"/>
              </a:cxn>
            </a:cxnLst>
            <a:rect l="0" t="0" r="r" b="b"/>
            <a:pathLst>
              <a:path w="1235" h="69">
                <a:moveTo>
                  <a:pt x="1235" y="0"/>
                </a:moveTo>
                <a:lnTo>
                  <a:pt x="0" y="69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1002" name="Group 90"/>
          <p:cNvGrpSpPr>
            <a:grpSpLocks/>
          </p:cNvGrpSpPr>
          <p:nvPr/>
        </p:nvGrpSpPr>
        <p:grpSpPr bwMode="auto">
          <a:xfrm>
            <a:off x="1619250" y="1203325"/>
            <a:ext cx="6781800" cy="3036888"/>
            <a:chOff x="63" y="572"/>
            <a:chExt cx="4272" cy="1913"/>
          </a:xfrm>
        </p:grpSpPr>
        <p:sp>
          <p:nvSpPr>
            <p:cNvPr id="551003" name="Freeform 91"/>
            <p:cNvSpPr>
              <a:spLocks/>
            </p:cNvSpPr>
            <p:nvPr/>
          </p:nvSpPr>
          <p:spPr bwMode="auto">
            <a:xfrm>
              <a:off x="960" y="1831"/>
              <a:ext cx="834" cy="591"/>
            </a:xfrm>
            <a:custGeom>
              <a:avLst/>
              <a:gdLst/>
              <a:ahLst/>
              <a:cxnLst>
                <a:cxn ang="0">
                  <a:pos x="303" y="584"/>
                </a:cxn>
                <a:cxn ang="0">
                  <a:pos x="0" y="0"/>
                </a:cxn>
                <a:cxn ang="0">
                  <a:pos x="834" y="0"/>
                </a:cxn>
                <a:cxn ang="0">
                  <a:pos x="532" y="591"/>
                </a:cxn>
                <a:cxn ang="0">
                  <a:pos x="303" y="584"/>
                </a:cxn>
              </a:cxnLst>
              <a:rect l="0" t="0" r="r" b="b"/>
              <a:pathLst>
                <a:path w="834" h="591">
                  <a:moveTo>
                    <a:pt x="303" y="584"/>
                  </a:moveTo>
                  <a:cubicBezTo>
                    <a:pt x="236" y="185"/>
                    <a:pt x="0" y="0"/>
                    <a:pt x="0" y="0"/>
                  </a:cubicBezTo>
                  <a:lnTo>
                    <a:pt x="834" y="0"/>
                  </a:lnTo>
                  <a:cubicBezTo>
                    <a:pt x="834" y="0"/>
                    <a:pt x="569" y="215"/>
                    <a:pt x="532" y="591"/>
                  </a:cubicBezTo>
                  <a:cubicBezTo>
                    <a:pt x="532" y="591"/>
                    <a:pt x="417" y="587"/>
                    <a:pt x="303" y="584"/>
                  </a:cubicBez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551004" name="Group 92"/>
            <p:cNvGrpSpPr>
              <a:grpSpLocks/>
            </p:cNvGrpSpPr>
            <p:nvPr/>
          </p:nvGrpSpPr>
          <p:grpSpPr bwMode="auto">
            <a:xfrm>
              <a:off x="915" y="1025"/>
              <a:ext cx="890" cy="810"/>
              <a:chOff x="4032" y="2693"/>
              <a:chExt cx="890" cy="810"/>
            </a:xfrm>
          </p:grpSpPr>
          <p:sp>
            <p:nvSpPr>
              <p:cNvPr id="551005" name="Rectangle 93"/>
              <p:cNvSpPr>
                <a:spLocks noChangeArrowheads="1"/>
              </p:cNvSpPr>
              <p:nvPr/>
            </p:nvSpPr>
            <p:spPr bwMode="auto">
              <a:xfrm>
                <a:off x="4474" y="2902"/>
                <a:ext cx="436" cy="598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006" name="Rectangle 94"/>
              <p:cNvSpPr>
                <a:spLocks noChangeArrowheads="1"/>
              </p:cNvSpPr>
              <p:nvPr/>
            </p:nvSpPr>
            <p:spPr bwMode="auto">
              <a:xfrm>
                <a:off x="4077" y="2702"/>
                <a:ext cx="827" cy="7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007" name="Text Box 95"/>
              <p:cNvSpPr txBox="1">
                <a:spLocks noChangeArrowheads="1"/>
              </p:cNvSpPr>
              <p:nvPr/>
            </p:nvSpPr>
            <p:spPr bwMode="auto">
              <a:xfrm>
                <a:off x="4439" y="2869"/>
                <a:ext cx="483" cy="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 b="0" i="0"/>
                  <a:t>AAL</a:t>
                </a:r>
              </a:p>
              <a:p>
                <a:pPr algn="ctr"/>
                <a:r>
                  <a:rPr lang="en-US" sz="2000" b="0" i="0"/>
                  <a:t>ATM</a:t>
                </a:r>
              </a:p>
              <a:p>
                <a:pPr algn="ctr"/>
                <a:r>
                  <a:rPr lang="en-US" sz="2000" b="0" i="0"/>
                  <a:t>phy</a:t>
                </a:r>
              </a:p>
            </p:txBody>
          </p:sp>
          <p:sp>
            <p:nvSpPr>
              <p:cNvPr id="551008" name="Line 96"/>
              <p:cNvSpPr>
                <a:spLocks noChangeShapeType="1"/>
              </p:cNvSpPr>
              <p:nvPr/>
            </p:nvSpPr>
            <p:spPr bwMode="auto">
              <a:xfrm>
                <a:off x="4083" y="2902"/>
                <a:ext cx="83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51009" name="Line 97"/>
              <p:cNvSpPr>
                <a:spLocks noChangeShapeType="1"/>
              </p:cNvSpPr>
              <p:nvPr/>
            </p:nvSpPr>
            <p:spPr bwMode="auto">
              <a:xfrm>
                <a:off x="4460" y="3080"/>
                <a:ext cx="449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51010" name="Line 98"/>
              <p:cNvSpPr>
                <a:spLocks noChangeShapeType="1"/>
              </p:cNvSpPr>
              <p:nvPr/>
            </p:nvSpPr>
            <p:spPr bwMode="auto">
              <a:xfrm>
                <a:off x="4076" y="3273"/>
                <a:ext cx="83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51011" name="Line 99"/>
              <p:cNvSpPr>
                <a:spLocks noChangeShapeType="1"/>
              </p:cNvSpPr>
              <p:nvPr/>
            </p:nvSpPr>
            <p:spPr bwMode="auto">
              <a:xfrm flipH="1" flipV="1">
                <a:off x="4459" y="2911"/>
                <a:ext cx="9" cy="5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51012" name="Text Box 100"/>
              <p:cNvSpPr txBox="1">
                <a:spLocks noChangeArrowheads="1"/>
              </p:cNvSpPr>
              <p:nvPr/>
            </p:nvSpPr>
            <p:spPr bwMode="auto">
              <a:xfrm>
                <a:off x="4032" y="3246"/>
                <a:ext cx="4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 b="0" i="0"/>
                  <a:t>phy</a:t>
                </a:r>
              </a:p>
            </p:txBody>
          </p:sp>
          <p:sp>
            <p:nvSpPr>
              <p:cNvPr id="551013" name="Text Box 101"/>
              <p:cNvSpPr txBox="1">
                <a:spLocks noChangeArrowheads="1"/>
              </p:cNvSpPr>
              <p:nvPr/>
            </p:nvSpPr>
            <p:spPr bwMode="auto">
              <a:xfrm>
                <a:off x="4032" y="2966"/>
                <a:ext cx="4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 b="0" i="0"/>
                  <a:t>Eth</a:t>
                </a:r>
              </a:p>
            </p:txBody>
          </p:sp>
          <p:sp>
            <p:nvSpPr>
              <p:cNvPr id="551014" name="Text Box 102"/>
              <p:cNvSpPr txBox="1">
                <a:spLocks noChangeArrowheads="1"/>
              </p:cNvSpPr>
              <p:nvPr/>
            </p:nvSpPr>
            <p:spPr bwMode="auto">
              <a:xfrm>
                <a:off x="4260" y="2693"/>
                <a:ext cx="4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 b="0" i="0"/>
                  <a:t>IP</a:t>
                </a:r>
              </a:p>
            </p:txBody>
          </p:sp>
        </p:grpSp>
        <p:sp>
          <p:nvSpPr>
            <p:cNvPr id="551015" name="Freeform 103"/>
            <p:cNvSpPr>
              <a:spLocks/>
            </p:cNvSpPr>
            <p:nvPr/>
          </p:nvSpPr>
          <p:spPr bwMode="auto">
            <a:xfrm>
              <a:off x="1876" y="2302"/>
              <a:ext cx="551" cy="183"/>
            </a:xfrm>
            <a:custGeom>
              <a:avLst/>
              <a:gdLst/>
              <a:ahLst/>
              <a:cxnLst>
                <a:cxn ang="0">
                  <a:pos x="310" y="180"/>
                </a:cxn>
                <a:cxn ang="0">
                  <a:pos x="0" y="32"/>
                </a:cxn>
                <a:cxn ang="0">
                  <a:pos x="480" y="24"/>
                </a:cxn>
                <a:cxn ang="0">
                  <a:pos x="428" y="179"/>
                </a:cxn>
                <a:cxn ang="0">
                  <a:pos x="310" y="180"/>
                </a:cxn>
              </a:cxnLst>
              <a:rect l="0" t="0" r="r" b="b"/>
              <a:pathLst>
                <a:path w="551" h="183">
                  <a:moveTo>
                    <a:pt x="310" y="180"/>
                  </a:moveTo>
                  <a:cubicBezTo>
                    <a:pt x="125" y="113"/>
                    <a:pt x="215" y="91"/>
                    <a:pt x="0" y="32"/>
                  </a:cubicBezTo>
                  <a:cubicBezTo>
                    <a:pt x="311" y="3"/>
                    <a:pt x="409" y="0"/>
                    <a:pt x="480" y="24"/>
                  </a:cubicBezTo>
                  <a:cubicBezTo>
                    <a:pt x="551" y="48"/>
                    <a:pt x="443" y="76"/>
                    <a:pt x="428" y="179"/>
                  </a:cubicBezTo>
                  <a:cubicBezTo>
                    <a:pt x="428" y="179"/>
                    <a:pt x="424" y="183"/>
                    <a:pt x="310" y="180"/>
                  </a:cubicBez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551016" name="Group 104"/>
            <p:cNvGrpSpPr>
              <a:grpSpLocks/>
            </p:cNvGrpSpPr>
            <p:nvPr/>
          </p:nvGrpSpPr>
          <p:grpSpPr bwMode="auto">
            <a:xfrm>
              <a:off x="1875" y="1702"/>
              <a:ext cx="509" cy="639"/>
              <a:chOff x="4232" y="2566"/>
              <a:chExt cx="834" cy="639"/>
            </a:xfrm>
          </p:grpSpPr>
          <p:sp>
            <p:nvSpPr>
              <p:cNvPr id="551017" name="Rectangle 105"/>
              <p:cNvSpPr>
                <a:spLocks noChangeArrowheads="1"/>
              </p:cNvSpPr>
              <p:nvPr/>
            </p:nvSpPr>
            <p:spPr bwMode="auto">
              <a:xfrm>
                <a:off x="4239" y="2762"/>
                <a:ext cx="827" cy="443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018" name="Rectangle 106"/>
              <p:cNvSpPr>
                <a:spLocks noChangeArrowheads="1"/>
              </p:cNvSpPr>
              <p:nvPr/>
            </p:nvSpPr>
            <p:spPr bwMode="auto">
              <a:xfrm>
                <a:off x="4233" y="2763"/>
                <a:ext cx="827" cy="44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019" name="Text Box 107"/>
              <p:cNvSpPr txBox="1">
                <a:spLocks noChangeArrowheads="1"/>
              </p:cNvSpPr>
              <p:nvPr/>
            </p:nvSpPr>
            <p:spPr bwMode="auto">
              <a:xfrm>
                <a:off x="4271" y="2566"/>
                <a:ext cx="792" cy="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endParaRPr lang="en-US" sz="2000" b="0" i="0"/>
              </a:p>
              <a:p>
                <a:pPr algn="ctr"/>
                <a:r>
                  <a:rPr lang="en-US" sz="2000" b="0" i="0"/>
                  <a:t>ATM</a:t>
                </a:r>
              </a:p>
              <a:p>
                <a:pPr algn="ctr"/>
                <a:r>
                  <a:rPr lang="en-US" sz="2000" b="0" i="0"/>
                  <a:t>phy</a:t>
                </a:r>
              </a:p>
            </p:txBody>
          </p:sp>
          <p:sp>
            <p:nvSpPr>
              <p:cNvPr id="551020" name="Line 108"/>
              <p:cNvSpPr>
                <a:spLocks noChangeShapeType="1"/>
              </p:cNvSpPr>
              <p:nvPr/>
            </p:nvSpPr>
            <p:spPr bwMode="auto">
              <a:xfrm>
                <a:off x="4232" y="2978"/>
                <a:ext cx="83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551021" name="Freeform 109"/>
            <p:cNvSpPr>
              <a:spLocks/>
            </p:cNvSpPr>
            <p:nvPr/>
          </p:nvSpPr>
          <p:spPr bwMode="auto">
            <a:xfrm>
              <a:off x="2438" y="2009"/>
              <a:ext cx="568" cy="180"/>
            </a:xfrm>
            <a:custGeom>
              <a:avLst/>
              <a:gdLst/>
              <a:ahLst/>
              <a:cxnLst>
                <a:cxn ang="0">
                  <a:pos x="310" y="177"/>
                </a:cxn>
                <a:cxn ang="0">
                  <a:pos x="0" y="29"/>
                </a:cxn>
                <a:cxn ang="0">
                  <a:pos x="480" y="21"/>
                </a:cxn>
                <a:cxn ang="0">
                  <a:pos x="531" y="162"/>
                </a:cxn>
                <a:cxn ang="0">
                  <a:pos x="310" y="177"/>
                </a:cxn>
              </a:cxnLst>
              <a:rect l="0" t="0" r="r" b="b"/>
              <a:pathLst>
                <a:path w="568" h="180">
                  <a:moveTo>
                    <a:pt x="310" y="177"/>
                  </a:moveTo>
                  <a:cubicBezTo>
                    <a:pt x="280" y="103"/>
                    <a:pt x="215" y="88"/>
                    <a:pt x="0" y="29"/>
                  </a:cubicBezTo>
                  <a:cubicBezTo>
                    <a:pt x="311" y="0"/>
                    <a:pt x="398" y="29"/>
                    <a:pt x="480" y="21"/>
                  </a:cubicBezTo>
                  <a:cubicBezTo>
                    <a:pt x="568" y="43"/>
                    <a:pt x="412" y="66"/>
                    <a:pt x="531" y="162"/>
                  </a:cubicBezTo>
                  <a:cubicBezTo>
                    <a:pt x="531" y="162"/>
                    <a:pt x="424" y="180"/>
                    <a:pt x="310" y="177"/>
                  </a:cubicBez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551022" name="Group 110"/>
            <p:cNvGrpSpPr>
              <a:grpSpLocks/>
            </p:cNvGrpSpPr>
            <p:nvPr/>
          </p:nvGrpSpPr>
          <p:grpSpPr bwMode="auto">
            <a:xfrm>
              <a:off x="2437" y="1392"/>
              <a:ext cx="509" cy="639"/>
              <a:chOff x="4232" y="2566"/>
              <a:chExt cx="834" cy="639"/>
            </a:xfrm>
          </p:grpSpPr>
          <p:sp>
            <p:nvSpPr>
              <p:cNvPr id="551023" name="Rectangle 111"/>
              <p:cNvSpPr>
                <a:spLocks noChangeArrowheads="1"/>
              </p:cNvSpPr>
              <p:nvPr/>
            </p:nvSpPr>
            <p:spPr bwMode="auto">
              <a:xfrm>
                <a:off x="4239" y="2762"/>
                <a:ext cx="827" cy="443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024" name="Rectangle 112"/>
              <p:cNvSpPr>
                <a:spLocks noChangeArrowheads="1"/>
              </p:cNvSpPr>
              <p:nvPr/>
            </p:nvSpPr>
            <p:spPr bwMode="auto">
              <a:xfrm>
                <a:off x="4233" y="2763"/>
                <a:ext cx="827" cy="44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025" name="Text Box 113"/>
              <p:cNvSpPr txBox="1">
                <a:spLocks noChangeArrowheads="1"/>
              </p:cNvSpPr>
              <p:nvPr/>
            </p:nvSpPr>
            <p:spPr bwMode="auto">
              <a:xfrm>
                <a:off x="4271" y="2566"/>
                <a:ext cx="792" cy="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endParaRPr lang="en-US" sz="2000" b="0" i="0"/>
              </a:p>
              <a:p>
                <a:pPr algn="ctr"/>
                <a:r>
                  <a:rPr lang="en-US" sz="2000" b="0" i="0"/>
                  <a:t>ATM</a:t>
                </a:r>
              </a:p>
              <a:p>
                <a:pPr algn="ctr"/>
                <a:r>
                  <a:rPr lang="en-US" sz="2000" b="0" i="0"/>
                  <a:t>phy</a:t>
                </a:r>
              </a:p>
            </p:txBody>
          </p:sp>
          <p:sp>
            <p:nvSpPr>
              <p:cNvPr id="551026" name="Line 114"/>
              <p:cNvSpPr>
                <a:spLocks noChangeShapeType="1"/>
              </p:cNvSpPr>
              <p:nvPr/>
            </p:nvSpPr>
            <p:spPr bwMode="auto">
              <a:xfrm>
                <a:off x="4232" y="2978"/>
                <a:ext cx="83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551027" name="Freeform 115"/>
            <p:cNvSpPr>
              <a:spLocks/>
            </p:cNvSpPr>
            <p:nvPr/>
          </p:nvSpPr>
          <p:spPr bwMode="auto">
            <a:xfrm>
              <a:off x="3272" y="1735"/>
              <a:ext cx="1063" cy="192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243" y="0"/>
                </a:cxn>
                <a:cxn ang="0">
                  <a:pos x="1063" y="15"/>
                </a:cxn>
                <a:cxn ang="0">
                  <a:pos x="229" y="192"/>
                </a:cxn>
                <a:cxn ang="0">
                  <a:pos x="0" y="185"/>
                </a:cxn>
              </a:cxnLst>
              <a:rect l="0" t="0" r="r" b="b"/>
              <a:pathLst>
                <a:path w="1063" h="192">
                  <a:moveTo>
                    <a:pt x="0" y="185"/>
                  </a:moveTo>
                  <a:cubicBezTo>
                    <a:pt x="398" y="45"/>
                    <a:pt x="66" y="28"/>
                    <a:pt x="243" y="0"/>
                  </a:cubicBezTo>
                  <a:lnTo>
                    <a:pt x="1063" y="15"/>
                  </a:lnTo>
                  <a:cubicBezTo>
                    <a:pt x="1061" y="47"/>
                    <a:pt x="612" y="89"/>
                    <a:pt x="229" y="192"/>
                  </a:cubicBezTo>
                  <a:cubicBezTo>
                    <a:pt x="229" y="192"/>
                    <a:pt x="132" y="178"/>
                    <a:pt x="0" y="185"/>
                  </a:cubicBez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551028" name="Group 116"/>
            <p:cNvGrpSpPr>
              <a:grpSpLocks/>
            </p:cNvGrpSpPr>
            <p:nvPr/>
          </p:nvGrpSpPr>
          <p:grpSpPr bwMode="auto">
            <a:xfrm>
              <a:off x="3474" y="572"/>
              <a:ext cx="861" cy="1210"/>
              <a:chOff x="3917" y="1813"/>
              <a:chExt cx="861" cy="1210"/>
            </a:xfrm>
          </p:grpSpPr>
          <p:sp>
            <p:nvSpPr>
              <p:cNvPr id="551029" name="Rectangle 117"/>
              <p:cNvSpPr>
                <a:spLocks noChangeArrowheads="1"/>
              </p:cNvSpPr>
              <p:nvPr/>
            </p:nvSpPr>
            <p:spPr bwMode="auto">
              <a:xfrm>
                <a:off x="3943" y="2415"/>
                <a:ext cx="827" cy="598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030" name="Rectangle 118"/>
              <p:cNvSpPr>
                <a:spLocks noChangeArrowheads="1"/>
              </p:cNvSpPr>
              <p:nvPr/>
            </p:nvSpPr>
            <p:spPr bwMode="auto">
              <a:xfrm>
                <a:off x="3937" y="1861"/>
                <a:ext cx="827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031" name="Text Box 119"/>
              <p:cNvSpPr txBox="1">
                <a:spLocks noChangeArrowheads="1"/>
              </p:cNvSpPr>
              <p:nvPr/>
            </p:nvSpPr>
            <p:spPr bwMode="auto">
              <a:xfrm>
                <a:off x="3917" y="1813"/>
                <a:ext cx="834" cy="1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0" i="0"/>
                  <a:t>app</a:t>
                </a:r>
              </a:p>
              <a:p>
                <a:pPr algn="ctr"/>
                <a:r>
                  <a:rPr lang="en-US" sz="2000" b="0" i="0"/>
                  <a:t>transport</a:t>
                </a:r>
              </a:p>
              <a:p>
                <a:pPr algn="ctr"/>
                <a:r>
                  <a:rPr lang="en-US" sz="2000" b="0" i="0"/>
                  <a:t>IP</a:t>
                </a:r>
              </a:p>
              <a:p>
                <a:pPr algn="ctr"/>
                <a:r>
                  <a:rPr lang="en-US" sz="2000" b="0" i="0"/>
                  <a:t>AAL</a:t>
                </a:r>
              </a:p>
              <a:p>
                <a:pPr algn="ctr"/>
                <a:r>
                  <a:rPr lang="en-US" sz="2000" b="0" i="0"/>
                  <a:t>ATM</a:t>
                </a:r>
              </a:p>
              <a:p>
                <a:pPr algn="ctr"/>
                <a:r>
                  <a:rPr lang="en-US" sz="2000" b="0" i="0"/>
                  <a:t>phy</a:t>
                </a:r>
              </a:p>
            </p:txBody>
          </p:sp>
          <p:sp>
            <p:nvSpPr>
              <p:cNvPr id="551032" name="Line 120"/>
              <p:cNvSpPr>
                <a:spLocks noChangeShapeType="1"/>
              </p:cNvSpPr>
              <p:nvPr/>
            </p:nvSpPr>
            <p:spPr bwMode="auto">
              <a:xfrm>
                <a:off x="3936" y="2230"/>
                <a:ext cx="84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51033" name="Line 121"/>
              <p:cNvSpPr>
                <a:spLocks noChangeShapeType="1"/>
              </p:cNvSpPr>
              <p:nvPr/>
            </p:nvSpPr>
            <p:spPr bwMode="auto">
              <a:xfrm>
                <a:off x="3943" y="2415"/>
                <a:ext cx="83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51034" name="Line 122"/>
              <p:cNvSpPr>
                <a:spLocks noChangeShapeType="1"/>
              </p:cNvSpPr>
              <p:nvPr/>
            </p:nvSpPr>
            <p:spPr bwMode="auto">
              <a:xfrm>
                <a:off x="3928" y="2593"/>
                <a:ext cx="84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51035" name="Line 123"/>
              <p:cNvSpPr>
                <a:spLocks noChangeShapeType="1"/>
              </p:cNvSpPr>
              <p:nvPr/>
            </p:nvSpPr>
            <p:spPr bwMode="auto">
              <a:xfrm>
                <a:off x="3936" y="2786"/>
                <a:ext cx="83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51036" name="Line 124"/>
              <p:cNvSpPr>
                <a:spLocks noChangeShapeType="1"/>
              </p:cNvSpPr>
              <p:nvPr/>
            </p:nvSpPr>
            <p:spPr bwMode="auto">
              <a:xfrm>
                <a:off x="3950" y="2049"/>
                <a:ext cx="828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551037" name="Freeform 125"/>
            <p:cNvSpPr>
              <a:spLocks/>
            </p:cNvSpPr>
            <p:nvPr/>
          </p:nvSpPr>
          <p:spPr bwMode="auto">
            <a:xfrm>
              <a:off x="74" y="1706"/>
              <a:ext cx="920" cy="409"/>
            </a:xfrm>
            <a:custGeom>
              <a:avLst/>
              <a:gdLst/>
              <a:ahLst/>
              <a:cxnLst>
                <a:cxn ang="0">
                  <a:pos x="635" y="406"/>
                </a:cxn>
                <a:cxn ang="0">
                  <a:pos x="0" y="58"/>
                </a:cxn>
                <a:cxn ang="0">
                  <a:pos x="797" y="52"/>
                </a:cxn>
                <a:cxn ang="0">
                  <a:pos x="738" y="251"/>
                </a:cxn>
                <a:cxn ang="0">
                  <a:pos x="635" y="406"/>
                </a:cxn>
              </a:cxnLst>
              <a:rect l="0" t="0" r="r" b="b"/>
              <a:pathLst>
                <a:path w="920" h="409">
                  <a:moveTo>
                    <a:pt x="635" y="406"/>
                  </a:moveTo>
                  <a:cubicBezTo>
                    <a:pt x="310" y="125"/>
                    <a:pt x="0" y="58"/>
                    <a:pt x="0" y="58"/>
                  </a:cubicBezTo>
                  <a:lnTo>
                    <a:pt x="797" y="52"/>
                  </a:lnTo>
                  <a:cubicBezTo>
                    <a:pt x="920" y="84"/>
                    <a:pt x="790" y="0"/>
                    <a:pt x="738" y="251"/>
                  </a:cubicBezTo>
                  <a:cubicBezTo>
                    <a:pt x="738" y="251"/>
                    <a:pt x="749" y="409"/>
                    <a:pt x="635" y="406"/>
                  </a:cubicBez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551038" name="Group 126"/>
            <p:cNvGrpSpPr>
              <a:grpSpLocks/>
            </p:cNvGrpSpPr>
            <p:nvPr/>
          </p:nvGrpSpPr>
          <p:grpSpPr bwMode="auto">
            <a:xfrm>
              <a:off x="63" y="773"/>
              <a:ext cx="861" cy="1018"/>
              <a:chOff x="4035" y="1968"/>
              <a:chExt cx="861" cy="1018"/>
            </a:xfrm>
          </p:grpSpPr>
          <p:sp>
            <p:nvSpPr>
              <p:cNvPr id="551039" name="Rectangle 127"/>
              <p:cNvSpPr>
                <a:spLocks noChangeArrowheads="1"/>
              </p:cNvSpPr>
              <p:nvPr/>
            </p:nvSpPr>
            <p:spPr bwMode="auto">
              <a:xfrm>
                <a:off x="4055" y="2016"/>
                <a:ext cx="827" cy="94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040" name="Text Box 128"/>
              <p:cNvSpPr txBox="1">
                <a:spLocks noChangeArrowheads="1"/>
              </p:cNvSpPr>
              <p:nvPr/>
            </p:nvSpPr>
            <p:spPr bwMode="auto">
              <a:xfrm>
                <a:off x="4035" y="1968"/>
                <a:ext cx="834" cy="10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0" i="0"/>
                  <a:t>app</a:t>
                </a:r>
              </a:p>
              <a:p>
                <a:pPr algn="ctr"/>
                <a:r>
                  <a:rPr lang="en-US" sz="2000" b="0" i="0"/>
                  <a:t>transport</a:t>
                </a:r>
              </a:p>
              <a:p>
                <a:pPr algn="ctr"/>
                <a:r>
                  <a:rPr lang="en-US" sz="2000" b="0" i="0"/>
                  <a:t>IP</a:t>
                </a:r>
              </a:p>
              <a:p>
                <a:pPr algn="ctr"/>
                <a:r>
                  <a:rPr lang="en-US" sz="2000" b="0" i="0"/>
                  <a:t>Eth</a:t>
                </a:r>
              </a:p>
              <a:p>
                <a:pPr algn="ctr"/>
                <a:r>
                  <a:rPr lang="en-US" sz="2000" b="0" i="0"/>
                  <a:t>phy</a:t>
                </a:r>
              </a:p>
            </p:txBody>
          </p:sp>
          <p:sp>
            <p:nvSpPr>
              <p:cNvPr id="551041" name="Line 129"/>
              <p:cNvSpPr>
                <a:spLocks noChangeShapeType="1"/>
              </p:cNvSpPr>
              <p:nvPr/>
            </p:nvSpPr>
            <p:spPr bwMode="auto">
              <a:xfrm>
                <a:off x="4054" y="2385"/>
                <a:ext cx="84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51042" name="Line 130"/>
              <p:cNvSpPr>
                <a:spLocks noChangeShapeType="1"/>
              </p:cNvSpPr>
              <p:nvPr/>
            </p:nvSpPr>
            <p:spPr bwMode="auto">
              <a:xfrm>
                <a:off x="4061" y="2570"/>
                <a:ext cx="83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51043" name="Line 131"/>
              <p:cNvSpPr>
                <a:spLocks noChangeShapeType="1"/>
              </p:cNvSpPr>
              <p:nvPr/>
            </p:nvSpPr>
            <p:spPr bwMode="auto">
              <a:xfrm>
                <a:off x="4046" y="2748"/>
                <a:ext cx="84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51044" name="Line 132"/>
              <p:cNvSpPr>
                <a:spLocks noChangeShapeType="1"/>
              </p:cNvSpPr>
              <p:nvPr/>
            </p:nvSpPr>
            <p:spPr bwMode="auto">
              <a:xfrm>
                <a:off x="4068" y="2204"/>
                <a:ext cx="828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aphicFrame>
        <p:nvGraphicFramePr>
          <p:cNvPr id="551045" name="Object 133"/>
          <p:cNvGraphicFramePr>
            <a:graphicFrameLocks noChangeAspect="1"/>
          </p:cNvGraphicFramePr>
          <p:nvPr/>
        </p:nvGraphicFramePr>
        <p:xfrm>
          <a:off x="2573338" y="3403600"/>
          <a:ext cx="523875" cy="454025"/>
        </p:xfrm>
        <a:graphic>
          <a:graphicData uri="http://schemas.openxmlformats.org/presentationml/2006/ole">
            <p:oleObj spid="_x0000_s551045" name="Clip" r:id="rId8" imgW="1305000" imgH="1085760" progId="MS_ClipArt_Gallery.2">
              <p:embed/>
            </p:oleObj>
          </a:graphicData>
        </a:graphic>
      </p:graphicFrame>
      <p:sp>
        <p:nvSpPr>
          <p:cNvPr id="551046" name="Text Box 134"/>
          <p:cNvSpPr txBox="1">
            <a:spLocks noChangeArrowheads="1"/>
          </p:cNvSpPr>
          <p:nvPr/>
        </p:nvSpPr>
        <p:spPr bwMode="auto">
          <a:xfrm>
            <a:off x="3384550" y="4440238"/>
            <a:ext cx="1722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Border</a:t>
            </a:r>
          </a:p>
          <a:p>
            <a:r>
              <a:rPr lang="en-US"/>
              <a:t>Router/switch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D8846187-FE57-420B-88D7-5D1F471748D1}" type="slidenum">
              <a:rPr lang="en-US"/>
              <a:pPr/>
              <a:t>105</a:t>
            </a:fld>
            <a:endParaRPr lang="en-US"/>
          </a:p>
        </p:txBody>
      </p:sp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15900"/>
            <a:ext cx="8866187" cy="1143000"/>
          </a:xfrm>
        </p:spPr>
        <p:txBody>
          <a:bodyPr/>
          <a:lstStyle/>
          <a:p>
            <a:r>
              <a:rPr lang="en-US" sz="3200"/>
              <a:t>Datagram Journey in IP-over-ATM Network</a:t>
            </a:r>
            <a:r>
              <a:rPr lang="en-US"/>
              <a:t> 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58900"/>
            <a:ext cx="8610600" cy="4648200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at Source Host:</a:t>
            </a:r>
            <a:endParaRPr lang="en-US" sz="2400"/>
          </a:p>
          <a:p>
            <a:pPr lvl="1"/>
            <a:r>
              <a:rPr lang="en-US" sz="2000"/>
              <a:t>IP layer maps between IP, ATM dest address (using ARP)</a:t>
            </a:r>
          </a:p>
          <a:p>
            <a:pPr lvl="1"/>
            <a:r>
              <a:rPr lang="en-US" sz="2000"/>
              <a:t>passes datagram to AAL5</a:t>
            </a:r>
          </a:p>
          <a:p>
            <a:pPr lvl="1"/>
            <a:r>
              <a:rPr lang="en-US" sz="2000"/>
              <a:t>AAL5 encapsulates data, segments cells, passes to ATM layer </a:t>
            </a:r>
          </a:p>
          <a:p>
            <a:r>
              <a:rPr lang="en-US" sz="2400">
                <a:solidFill>
                  <a:srgbClr val="FF0000"/>
                </a:solidFill>
              </a:rPr>
              <a:t>ATM network:</a:t>
            </a:r>
            <a:r>
              <a:rPr lang="en-US" sz="2400" b="1"/>
              <a:t> </a:t>
            </a:r>
            <a:r>
              <a:rPr lang="en-US" sz="2400"/>
              <a:t>moves cell along VC to destination</a:t>
            </a:r>
            <a:endParaRPr lang="en-US" sz="2400" b="1"/>
          </a:p>
          <a:p>
            <a:r>
              <a:rPr lang="en-US" sz="2400">
                <a:solidFill>
                  <a:srgbClr val="FF0000"/>
                </a:solidFill>
              </a:rPr>
              <a:t>at Destination Host:</a:t>
            </a:r>
            <a:endParaRPr lang="en-US" sz="2400" b="1"/>
          </a:p>
          <a:p>
            <a:pPr lvl="1"/>
            <a:r>
              <a:rPr lang="en-US"/>
              <a:t>AAL5  reassembles cells into original datagram</a:t>
            </a:r>
          </a:p>
          <a:p>
            <a:pPr lvl="1"/>
            <a:r>
              <a:rPr lang="en-US"/>
              <a:t>if CRC OK, datagram is passed to 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5BF63F9A-3094-46A8-87E0-052B4E96FA1E}" type="slidenum">
              <a:rPr lang="en-US"/>
              <a:pPr/>
              <a:t>106</a:t>
            </a:fld>
            <a:endParaRPr lang="en-US"/>
          </a:p>
        </p:txBody>
      </p:sp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IP-Over-ATM</a:t>
            </a:r>
          </a:p>
        </p:txBody>
      </p:sp>
      <p:sp>
        <p:nvSpPr>
          <p:cNvPr id="508931" name="Rectangle 3"/>
          <p:cNvSpPr>
            <a:spLocks noChangeArrowheads="1"/>
          </p:cNvSpPr>
          <p:nvPr/>
        </p:nvSpPr>
        <p:spPr bwMode="auto">
          <a:xfrm>
            <a:off x="638175" y="1704975"/>
            <a:ext cx="3554413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 b="0" i="0">
                <a:solidFill>
                  <a:srgbClr val="FF0000"/>
                </a:solidFill>
              </a:rPr>
              <a:t>Issues:</a:t>
            </a:r>
            <a:endParaRPr lang="en-US" sz="2400" b="0" i="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 b="0" i="0"/>
              <a:t>IP datagrams into ATM AAL5 PDUs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 b="0" i="0"/>
              <a:t>from IP addresses to ATM addresses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400" b="0" i="0"/>
              <a:t>just like IP addresses to Ethernet MAC addresses!</a:t>
            </a:r>
          </a:p>
        </p:txBody>
      </p:sp>
      <p:sp>
        <p:nvSpPr>
          <p:cNvPr id="508932" name="Freeform 4"/>
          <p:cNvSpPr>
            <a:spLocks/>
          </p:cNvSpPr>
          <p:nvPr/>
        </p:nvSpPr>
        <p:spPr bwMode="auto">
          <a:xfrm>
            <a:off x="5653088" y="4144963"/>
            <a:ext cx="1624012" cy="403225"/>
          </a:xfrm>
          <a:custGeom>
            <a:avLst/>
            <a:gdLst/>
            <a:ahLst/>
            <a:cxnLst>
              <a:cxn ang="0">
                <a:pos x="333" y="184"/>
              </a:cxn>
              <a:cxn ang="0">
                <a:pos x="42" y="164"/>
              </a:cxn>
              <a:cxn ang="0">
                <a:pos x="80" y="64"/>
              </a:cxn>
              <a:cxn ang="0">
                <a:pos x="281" y="76"/>
              </a:cxn>
              <a:cxn ang="0">
                <a:pos x="466" y="74"/>
              </a:cxn>
              <a:cxn ang="0">
                <a:pos x="493" y="8"/>
              </a:cxn>
              <a:cxn ang="0">
                <a:pos x="568" y="23"/>
              </a:cxn>
              <a:cxn ang="0">
                <a:pos x="559" y="74"/>
              </a:cxn>
              <a:cxn ang="0">
                <a:pos x="751" y="86"/>
              </a:cxn>
              <a:cxn ang="0">
                <a:pos x="754" y="170"/>
              </a:cxn>
              <a:cxn ang="0">
                <a:pos x="333" y="184"/>
              </a:cxn>
            </a:cxnLst>
            <a:rect l="0" t="0" r="r" b="b"/>
            <a:pathLst>
              <a:path w="824" h="187">
                <a:moveTo>
                  <a:pt x="333" y="184"/>
                </a:moveTo>
                <a:cubicBezTo>
                  <a:pt x="189" y="187"/>
                  <a:pt x="84" y="183"/>
                  <a:pt x="42" y="164"/>
                </a:cubicBezTo>
                <a:cubicBezTo>
                  <a:pt x="0" y="144"/>
                  <a:pt x="40" y="79"/>
                  <a:pt x="80" y="64"/>
                </a:cubicBezTo>
                <a:cubicBezTo>
                  <a:pt x="119" y="50"/>
                  <a:pt x="217" y="74"/>
                  <a:pt x="281" y="76"/>
                </a:cubicBezTo>
                <a:cubicBezTo>
                  <a:pt x="345" y="78"/>
                  <a:pt x="431" y="85"/>
                  <a:pt x="466" y="74"/>
                </a:cubicBezTo>
                <a:cubicBezTo>
                  <a:pt x="501" y="63"/>
                  <a:pt x="476" y="16"/>
                  <a:pt x="493" y="8"/>
                </a:cubicBezTo>
                <a:cubicBezTo>
                  <a:pt x="510" y="0"/>
                  <a:pt x="557" y="12"/>
                  <a:pt x="568" y="23"/>
                </a:cubicBezTo>
                <a:cubicBezTo>
                  <a:pt x="579" y="34"/>
                  <a:pt x="529" y="63"/>
                  <a:pt x="559" y="74"/>
                </a:cubicBezTo>
                <a:cubicBezTo>
                  <a:pt x="589" y="85"/>
                  <a:pt x="719" y="70"/>
                  <a:pt x="751" y="86"/>
                </a:cubicBezTo>
                <a:cubicBezTo>
                  <a:pt x="783" y="102"/>
                  <a:pt x="824" y="154"/>
                  <a:pt x="754" y="170"/>
                </a:cubicBezTo>
                <a:cubicBezTo>
                  <a:pt x="684" y="186"/>
                  <a:pt x="421" y="181"/>
                  <a:pt x="333" y="184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8933" name="Freeform 5"/>
          <p:cNvSpPr>
            <a:spLocks/>
          </p:cNvSpPr>
          <p:nvPr/>
        </p:nvSpPr>
        <p:spPr bwMode="auto">
          <a:xfrm>
            <a:off x="6127750" y="2112963"/>
            <a:ext cx="1500188" cy="1806575"/>
          </a:xfrm>
          <a:custGeom>
            <a:avLst/>
            <a:gdLst/>
            <a:ahLst/>
            <a:cxnLst>
              <a:cxn ang="0">
                <a:pos x="18" y="525"/>
              </a:cxn>
              <a:cxn ang="0">
                <a:pos x="192" y="429"/>
              </a:cxn>
              <a:cxn ang="0">
                <a:pos x="357" y="174"/>
              </a:cxn>
              <a:cxn ang="0">
                <a:pos x="498" y="39"/>
              </a:cxn>
              <a:cxn ang="0">
                <a:pos x="600" y="27"/>
              </a:cxn>
              <a:cxn ang="0">
                <a:pos x="567" y="201"/>
              </a:cxn>
              <a:cxn ang="0">
                <a:pos x="876" y="144"/>
              </a:cxn>
              <a:cxn ang="0">
                <a:pos x="930" y="495"/>
              </a:cxn>
              <a:cxn ang="0">
                <a:pos x="903" y="921"/>
              </a:cxn>
              <a:cxn ang="0">
                <a:pos x="678" y="1041"/>
              </a:cxn>
              <a:cxn ang="0">
                <a:pos x="594" y="1128"/>
              </a:cxn>
              <a:cxn ang="0">
                <a:pos x="513" y="1101"/>
              </a:cxn>
              <a:cxn ang="0">
                <a:pos x="537" y="1041"/>
              </a:cxn>
              <a:cxn ang="0">
                <a:pos x="462" y="1014"/>
              </a:cxn>
              <a:cxn ang="0">
                <a:pos x="360" y="897"/>
              </a:cxn>
              <a:cxn ang="0">
                <a:pos x="321" y="729"/>
              </a:cxn>
              <a:cxn ang="0">
                <a:pos x="237" y="612"/>
              </a:cxn>
              <a:cxn ang="0">
                <a:pos x="36" y="600"/>
              </a:cxn>
              <a:cxn ang="0">
                <a:pos x="18" y="525"/>
              </a:cxn>
            </a:cxnLst>
            <a:rect l="0" t="0" r="r" b="b"/>
            <a:pathLst>
              <a:path w="945" h="1138">
                <a:moveTo>
                  <a:pt x="18" y="525"/>
                </a:moveTo>
                <a:cubicBezTo>
                  <a:pt x="44" y="497"/>
                  <a:pt x="135" y="488"/>
                  <a:pt x="192" y="429"/>
                </a:cubicBezTo>
                <a:cubicBezTo>
                  <a:pt x="249" y="370"/>
                  <a:pt x="306" y="239"/>
                  <a:pt x="357" y="174"/>
                </a:cubicBezTo>
                <a:cubicBezTo>
                  <a:pt x="408" y="109"/>
                  <a:pt x="457" y="64"/>
                  <a:pt x="498" y="39"/>
                </a:cubicBezTo>
                <a:cubicBezTo>
                  <a:pt x="539" y="14"/>
                  <a:pt x="589" y="0"/>
                  <a:pt x="600" y="27"/>
                </a:cubicBezTo>
                <a:cubicBezTo>
                  <a:pt x="611" y="54"/>
                  <a:pt x="521" y="182"/>
                  <a:pt x="567" y="201"/>
                </a:cubicBezTo>
                <a:cubicBezTo>
                  <a:pt x="613" y="220"/>
                  <a:pt x="815" y="95"/>
                  <a:pt x="876" y="144"/>
                </a:cubicBezTo>
                <a:cubicBezTo>
                  <a:pt x="937" y="193"/>
                  <a:pt x="926" y="366"/>
                  <a:pt x="930" y="495"/>
                </a:cubicBezTo>
                <a:cubicBezTo>
                  <a:pt x="934" y="624"/>
                  <a:pt x="945" y="830"/>
                  <a:pt x="903" y="921"/>
                </a:cubicBezTo>
                <a:cubicBezTo>
                  <a:pt x="861" y="1012"/>
                  <a:pt x="729" y="1007"/>
                  <a:pt x="678" y="1041"/>
                </a:cubicBezTo>
                <a:cubicBezTo>
                  <a:pt x="627" y="1075"/>
                  <a:pt x="621" y="1118"/>
                  <a:pt x="594" y="1128"/>
                </a:cubicBezTo>
                <a:cubicBezTo>
                  <a:pt x="567" y="1138"/>
                  <a:pt x="522" y="1115"/>
                  <a:pt x="513" y="1101"/>
                </a:cubicBezTo>
                <a:cubicBezTo>
                  <a:pt x="504" y="1087"/>
                  <a:pt x="545" y="1055"/>
                  <a:pt x="537" y="1041"/>
                </a:cubicBezTo>
                <a:cubicBezTo>
                  <a:pt x="529" y="1027"/>
                  <a:pt x="491" y="1038"/>
                  <a:pt x="462" y="1014"/>
                </a:cubicBezTo>
                <a:cubicBezTo>
                  <a:pt x="433" y="990"/>
                  <a:pt x="383" y="944"/>
                  <a:pt x="360" y="897"/>
                </a:cubicBezTo>
                <a:cubicBezTo>
                  <a:pt x="337" y="850"/>
                  <a:pt x="341" y="776"/>
                  <a:pt x="321" y="729"/>
                </a:cubicBezTo>
                <a:cubicBezTo>
                  <a:pt x="301" y="682"/>
                  <a:pt x="284" y="633"/>
                  <a:pt x="237" y="612"/>
                </a:cubicBezTo>
                <a:cubicBezTo>
                  <a:pt x="190" y="591"/>
                  <a:pt x="72" y="614"/>
                  <a:pt x="36" y="600"/>
                </a:cubicBezTo>
                <a:cubicBezTo>
                  <a:pt x="0" y="586"/>
                  <a:pt x="3" y="549"/>
                  <a:pt x="18" y="525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8934" name="Freeform 6"/>
          <p:cNvSpPr>
            <a:spLocks/>
          </p:cNvSpPr>
          <p:nvPr/>
        </p:nvSpPr>
        <p:spPr bwMode="auto">
          <a:xfrm>
            <a:off x="5308600" y="2287588"/>
            <a:ext cx="287338" cy="1868487"/>
          </a:xfrm>
          <a:custGeom>
            <a:avLst/>
            <a:gdLst/>
            <a:ahLst/>
            <a:cxnLst>
              <a:cxn ang="0">
                <a:pos x="2" y="333"/>
              </a:cxn>
              <a:cxn ang="0">
                <a:pos x="26" y="42"/>
              </a:cxn>
              <a:cxn ang="0">
                <a:pos x="125" y="81"/>
              </a:cxn>
              <a:cxn ang="0">
                <a:pos x="143" y="393"/>
              </a:cxn>
              <a:cxn ang="0">
                <a:pos x="140" y="603"/>
              </a:cxn>
              <a:cxn ang="0">
                <a:pos x="110" y="786"/>
              </a:cxn>
              <a:cxn ang="0">
                <a:pos x="38" y="792"/>
              </a:cxn>
              <a:cxn ang="0">
                <a:pos x="2" y="333"/>
              </a:cxn>
            </a:cxnLst>
            <a:rect l="0" t="0" r="r" b="b"/>
            <a:pathLst>
              <a:path w="146" h="867">
                <a:moveTo>
                  <a:pt x="2" y="333"/>
                </a:moveTo>
                <a:cubicBezTo>
                  <a:pt x="0" y="208"/>
                  <a:pt x="6" y="84"/>
                  <a:pt x="26" y="42"/>
                </a:cubicBezTo>
                <a:cubicBezTo>
                  <a:pt x="46" y="0"/>
                  <a:pt x="106" y="23"/>
                  <a:pt x="125" y="81"/>
                </a:cubicBezTo>
                <a:cubicBezTo>
                  <a:pt x="144" y="139"/>
                  <a:pt x="140" y="306"/>
                  <a:pt x="143" y="393"/>
                </a:cubicBezTo>
                <a:cubicBezTo>
                  <a:pt x="146" y="480"/>
                  <a:pt x="145" y="538"/>
                  <a:pt x="140" y="603"/>
                </a:cubicBezTo>
                <a:cubicBezTo>
                  <a:pt x="135" y="668"/>
                  <a:pt x="127" y="755"/>
                  <a:pt x="110" y="786"/>
                </a:cubicBezTo>
                <a:cubicBezTo>
                  <a:pt x="93" y="817"/>
                  <a:pt x="56" y="867"/>
                  <a:pt x="38" y="792"/>
                </a:cubicBezTo>
                <a:cubicBezTo>
                  <a:pt x="20" y="717"/>
                  <a:pt x="4" y="458"/>
                  <a:pt x="2" y="333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08935" name="Group 7"/>
          <p:cNvGrpSpPr>
            <a:grpSpLocks/>
          </p:cNvGrpSpPr>
          <p:nvPr/>
        </p:nvGrpSpPr>
        <p:grpSpPr bwMode="auto">
          <a:xfrm>
            <a:off x="6480175" y="3854450"/>
            <a:ext cx="623888" cy="317500"/>
            <a:chOff x="3600" y="219"/>
            <a:chExt cx="360" cy="175"/>
          </a:xfrm>
        </p:grpSpPr>
        <p:sp>
          <p:nvSpPr>
            <p:cNvPr id="508936" name="Oval 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8937" name="Line 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8938" name="Line 1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8939" name="Rectangle 1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b="0" i="0">
                <a:latin typeface="Times New Roman" pitchFamily="18" charset="0"/>
              </a:endParaRPr>
            </a:p>
          </p:txBody>
        </p:sp>
        <p:sp>
          <p:nvSpPr>
            <p:cNvPr id="508940" name="Oval 1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08941" name="Group 1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08942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8943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8944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8945" name="Group 1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08946" name="Line 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8947" name="Line 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8948" name="Line 2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508949" name="Object 21"/>
          <p:cNvGraphicFramePr>
            <a:graphicFrameLocks noChangeAspect="1"/>
          </p:cNvGraphicFramePr>
          <p:nvPr/>
        </p:nvGraphicFramePr>
        <p:xfrm>
          <a:off x="4797425" y="2081213"/>
          <a:ext cx="523875" cy="454025"/>
        </p:xfrm>
        <a:graphic>
          <a:graphicData uri="http://schemas.openxmlformats.org/presentationml/2006/ole">
            <p:oleObj spid="_x0000_s508949" name="Clip" r:id="rId4" imgW="1305000" imgH="1085760" progId="MS_ClipArt_Gallery.2">
              <p:embed/>
            </p:oleObj>
          </a:graphicData>
        </a:graphic>
      </p:graphicFrame>
      <p:graphicFrame>
        <p:nvGraphicFramePr>
          <p:cNvPr id="508950" name="Object 22"/>
          <p:cNvGraphicFramePr>
            <a:graphicFrameLocks noChangeAspect="1"/>
          </p:cNvGraphicFramePr>
          <p:nvPr/>
        </p:nvGraphicFramePr>
        <p:xfrm>
          <a:off x="4824413" y="3554413"/>
          <a:ext cx="525462" cy="455612"/>
        </p:xfrm>
        <a:graphic>
          <a:graphicData uri="http://schemas.openxmlformats.org/presentationml/2006/ole">
            <p:oleObj spid="_x0000_s508950" name="Clip" r:id="rId5" imgW="1305000" imgH="1085760" progId="MS_ClipArt_Gallery.2">
              <p:embed/>
            </p:oleObj>
          </a:graphicData>
        </a:graphic>
      </p:graphicFrame>
      <p:graphicFrame>
        <p:nvGraphicFramePr>
          <p:cNvPr id="508951" name="Object 23"/>
          <p:cNvGraphicFramePr>
            <a:graphicFrameLocks noChangeAspect="1"/>
          </p:cNvGraphicFramePr>
          <p:nvPr/>
        </p:nvGraphicFramePr>
        <p:xfrm>
          <a:off x="6699250" y="1744663"/>
          <a:ext cx="523875" cy="454025"/>
        </p:xfrm>
        <a:graphic>
          <a:graphicData uri="http://schemas.openxmlformats.org/presentationml/2006/ole">
            <p:oleObj spid="_x0000_s508951" name="Clip" r:id="rId6" imgW="1305000" imgH="1085760" progId="MS_ClipArt_Gallery.2">
              <p:embed/>
            </p:oleObj>
          </a:graphicData>
        </a:graphic>
      </p:graphicFrame>
      <p:graphicFrame>
        <p:nvGraphicFramePr>
          <p:cNvPr id="508952" name="Object 24"/>
          <p:cNvGraphicFramePr>
            <a:graphicFrameLocks noChangeAspect="1"/>
          </p:cNvGraphicFramePr>
          <p:nvPr/>
        </p:nvGraphicFramePr>
        <p:xfrm>
          <a:off x="5546725" y="4551363"/>
          <a:ext cx="523875" cy="454025"/>
        </p:xfrm>
        <a:graphic>
          <a:graphicData uri="http://schemas.openxmlformats.org/presentationml/2006/ole">
            <p:oleObj spid="_x0000_s508952" name="Clip" r:id="rId7" imgW="1305000" imgH="1085760" progId="MS_ClipArt_Gallery.2">
              <p:embed/>
            </p:oleObj>
          </a:graphicData>
        </a:graphic>
      </p:graphicFrame>
      <p:sp>
        <p:nvSpPr>
          <p:cNvPr id="508953" name="Freeform 25"/>
          <p:cNvSpPr>
            <a:spLocks/>
          </p:cNvSpPr>
          <p:nvPr/>
        </p:nvSpPr>
        <p:spPr bwMode="auto">
          <a:xfrm>
            <a:off x="5305425" y="2436813"/>
            <a:ext cx="153988" cy="1447800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51" y="0"/>
              </a:cxn>
              <a:cxn ang="0">
                <a:pos x="51" y="672"/>
              </a:cxn>
              <a:cxn ang="0">
                <a:pos x="15" y="672"/>
              </a:cxn>
            </a:cxnLst>
            <a:rect l="0" t="0" r="r" b="b"/>
            <a:pathLst>
              <a:path w="51" h="672">
                <a:moveTo>
                  <a:pt x="0" y="3"/>
                </a:moveTo>
                <a:lnTo>
                  <a:pt x="51" y="0"/>
                </a:lnTo>
                <a:lnTo>
                  <a:pt x="51" y="672"/>
                </a:lnTo>
                <a:lnTo>
                  <a:pt x="15" y="672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8954" name="Line 26"/>
          <p:cNvSpPr>
            <a:spLocks noChangeShapeType="1"/>
          </p:cNvSpPr>
          <p:nvPr/>
        </p:nvSpPr>
        <p:spPr bwMode="auto">
          <a:xfrm>
            <a:off x="5459413" y="2973388"/>
            <a:ext cx="130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8955" name="Oval 27"/>
          <p:cNvSpPr>
            <a:spLocks noChangeArrowheads="1"/>
          </p:cNvSpPr>
          <p:nvPr/>
        </p:nvSpPr>
        <p:spPr bwMode="auto">
          <a:xfrm>
            <a:off x="5110163" y="2798763"/>
            <a:ext cx="93662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8956" name="Oval 28"/>
          <p:cNvSpPr>
            <a:spLocks noChangeArrowheads="1"/>
          </p:cNvSpPr>
          <p:nvPr/>
        </p:nvSpPr>
        <p:spPr bwMode="auto">
          <a:xfrm>
            <a:off x="5110163" y="3011488"/>
            <a:ext cx="93662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8957" name="Oval 29"/>
          <p:cNvSpPr>
            <a:spLocks noChangeArrowheads="1"/>
          </p:cNvSpPr>
          <p:nvPr/>
        </p:nvSpPr>
        <p:spPr bwMode="auto">
          <a:xfrm>
            <a:off x="5110163" y="3198813"/>
            <a:ext cx="93662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08958" name="Group 30"/>
          <p:cNvGrpSpPr>
            <a:grpSpLocks/>
          </p:cNvGrpSpPr>
          <p:nvPr/>
        </p:nvGrpSpPr>
        <p:grpSpPr bwMode="auto">
          <a:xfrm>
            <a:off x="5578475" y="2805113"/>
            <a:ext cx="622300" cy="315912"/>
            <a:chOff x="3600" y="219"/>
            <a:chExt cx="360" cy="175"/>
          </a:xfrm>
        </p:grpSpPr>
        <p:sp>
          <p:nvSpPr>
            <p:cNvPr id="508959" name="Oval 3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8960" name="Line 3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8961" name="Line 3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8962" name="Rectangle 3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b="0" i="0">
                <a:latin typeface="Times New Roman" pitchFamily="18" charset="0"/>
              </a:endParaRPr>
            </a:p>
          </p:txBody>
        </p:sp>
        <p:sp>
          <p:nvSpPr>
            <p:cNvPr id="508963" name="Oval 3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08964" name="Group 3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08965" name="Line 3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8966" name="Line 3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8967" name="Line 3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8968" name="Group 4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08969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8970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8971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08972" name="Freeform 44"/>
          <p:cNvSpPr>
            <a:spLocks/>
          </p:cNvSpPr>
          <p:nvPr/>
        </p:nvSpPr>
        <p:spPr bwMode="auto">
          <a:xfrm>
            <a:off x="6184900" y="2813050"/>
            <a:ext cx="433388" cy="185738"/>
          </a:xfrm>
          <a:custGeom>
            <a:avLst/>
            <a:gdLst/>
            <a:ahLst/>
            <a:cxnLst>
              <a:cxn ang="0">
                <a:pos x="273" y="0"/>
              </a:cxn>
              <a:cxn ang="0">
                <a:pos x="0" y="117"/>
              </a:cxn>
            </a:cxnLst>
            <a:rect l="0" t="0" r="r" b="b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08973" name="Object 45"/>
          <p:cNvGraphicFramePr>
            <a:graphicFrameLocks noChangeAspect="1"/>
          </p:cNvGraphicFramePr>
          <p:nvPr/>
        </p:nvGraphicFramePr>
        <p:xfrm>
          <a:off x="6735763" y="4513263"/>
          <a:ext cx="523875" cy="455612"/>
        </p:xfrm>
        <a:graphic>
          <a:graphicData uri="http://schemas.openxmlformats.org/presentationml/2006/ole">
            <p:oleObj spid="_x0000_s508973" name="Clip" r:id="rId8" imgW="1305000" imgH="1085760" progId="MS_ClipArt_Gallery.2">
              <p:embed/>
            </p:oleObj>
          </a:graphicData>
        </a:graphic>
      </p:graphicFrame>
      <p:sp>
        <p:nvSpPr>
          <p:cNvPr id="508974" name="Freeform 46"/>
          <p:cNvSpPr>
            <a:spLocks/>
          </p:cNvSpPr>
          <p:nvPr/>
        </p:nvSpPr>
        <p:spPr bwMode="auto">
          <a:xfrm rot="-5389902">
            <a:off x="6351588" y="3817938"/>
            <a:ext cx="168275" cy="1323975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51" y="0"/>
              </a:cxn>
              <a:cxn ang="0">
                <a:pos x="51" y="672"/>
              </a:cxn>
              <a:cxn ang="0">
                <a:pos x="15" y="672"/>
              </a:cxn>
            </a:cxnLst>
            <a:rect l="0" t="0" r="r" b="b"/>
            <a:pathLst>
              <a:path w="51" h="672">
                <a:moveTo>
                  <a:pt x="0" y="3"/>
                </a:moveTo>
                <a:lnTo>
                  <a:pt x="51" y="0"/>
                </a:lnTo>
                <a:lnTo>
                  <a:pt x="51" y="672"/>
                </a:lnTo>
                <a:lnTo>
                  <a:pt x="15" y="672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8975" name="Line 47"/>
          <p:cNvSpPr>
            <a:spLocks noChangeShapeType="1"/>
          </p:cNvSpPr>
          <p:nvPr/>
        </p:nvSpPr>
        <p:spPr bwMode="auto">
          <a:xfrm rot="5292605">
            <a:off x="6574632" y="4279106"/>
            <a:ext cx="215900" cy="7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08976" name="Group 48"/>
          <p:cNvGrpSpPr>
            <a:grpSpLocks/>
          </p:cNvGrpSpPr>
          <p:nvPr/>
        </p:nvGrpSpPr>
        <p:grpSpPr bwMode="auto">
          <a:xfrm>
            <a:off x="6613525" y="2438400"/>
            <a:ext cx="554038" cy="468313"/>
            <a:chOff x="4238" y="2709"/>
            <a:chExt cx="349" cy="295"/>
          </a:xfrm>
        </p:grpSpPr>
        <p:sp>
          <p:nvSpPr>
            <p:cNvPr id="508977" name="Rectangle 49"/>
            <p:cNvSpPr>
              <a:spLocks noChangeArrowheads="1"/>
            </p:cNvSpPr>
            <p:nvPr/>
          </p:nvSpPr>
          <p:spPr bwMode="auto">
            <a:xfrm>
              <a:off x="4314" y="2712"/>
              <a:ext cx="273" cy="25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8978" name="Rectangle 50"/>
            <p:cNvSpPr>
              <a:spLocks noChangeArrowheads="1"/>
            </p:cNvSpPr>
            <p:nvPr/>
          </p:nvSpPr>
          <p:spPr bwMode="auto">
            <a:xfrm>
              <a:off x="4239" y="2754"/>
              <a:ext cx="269" cy="2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08979" name="Group 51"/>
            <p:cNvGrpSpPr>
              <a:grpSpLocks/>
            </p:cNvGrpSpPr>
            <p:nvPr/>
          </p:nvGrpSpPr>
          <p:grpSpPr bwMode="auto">
            <a:xfrm flipV="1">
              <a:off x="4281" y="2836"/>
              <a:ext cx="192" cy="75"/>
              <a:chOff x="2848" y="848"/>
              <a:chExt cx="140" cy="98"/>
            </a:xfrm>
          </p:grpSpPr>
          <p:sp>
            <p:nvSpPr>
              <p:cNvPr id="508980" name="Line 5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8981" name="Line 5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8982" name="Line 5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8983" name="Group 55"/>
            <p:cNvGrpSpPr>
              <a:grpSpLocks/>
            </p:cNvGrpSpPr>
            <p:nvPr/>
          </p:nvGrpSpPr>
          <p:grpSpPr bwMode="auto">
            <a:xfrm>
              <a:off x="4278" y="2831"/>
              <a:ext cx="192" cy="75"/>
              <a:chOff x="2848" y="848"/>
              <a:chExt cx="140" cy="98"/>
            </a:xfrm>
          </p:grpSpPr>
          <p:sp>
            <p:nvSpPr>
              <p:cNvPr id="508984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8985" name="Line 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8986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08987" name="Freeform 59"/>
            <p:cNvSpPr>
              <a:spLocks/>
            </p:cNvSpPr>
            <p:nvPr/>
          </p:nvSpPr>
          <p:spPr bwMode="auto">
            <a:xfrm>
              <a:off x="4238" y="2709"/>
              <a:ext cx="348" cy="44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76" y="0"/>
                </a:cxn>
                <a:cxn ang="0">
                  <a:pos x="348" y="0"/>
                </a:cxn>
                <a:cxn ang="0">
                  <a:pos x="276" y="44"/>
                </a:cxn>
                <a:cxn ang="0">
                  <a:pos x="0" y="44"/>
                </a:cxn>
              </a:cxnLst>
              <a:rect l="0" t="0" r="r" b="b"/>
              <a:pathLst>
                <a:path w="348" h="44">
                  <a:moveTo>
                    <a:pt x="0" y="44"/>
                  </a:moveTo>
                  <a:lnTo>
                    <a:pt x="76" y="0"/>
                  </a:lnTo>
                  <a:lnTo>
                    <a:pt x="348" y="0"/>
                  </a:lnTo>
                  <a:lnTo>
                    <a:pt x="276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FF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8988" name="Freeform 60"/>
            <p:cNvSpPr>
              <a:spLocks/>
            </p:cNvSpPr>
            <p:nvPr/>
          </p:nvSpPr>
          <p:spPr bwMode="auto">
            <a:xfrm>
              <a:off x="4505" y="2709"/>
              <a:ext cx="82" cy="294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82" y="0"/>
                </a:cxn>
                <a:cxn ang="0">
                  <a:pos x="82" y="254"/>
                </a:cxn>
                <a:cxn ang="0">
                  <a:pos x="0" y="294"/>
                </a:cxn>
                <a:cxn ang="0">
                  <a:pos x="0" y="47"/>
                </a:cxn>
              </a:cxnLst>
              <a:rect l="0" t="0" r="r" b="b"/>
              <a:pathLst>
                <a:path w="82" h="294">
                  <a:moveTo>
                    <a:pt x="0" y="47"/>
                  </a:moveTo>
                  <a:lnTo>
                    <a:pt x="82" y="0"/>
                  </a:lnTo>
                  <a:lnTo>
                    <a:pt x="82" y="254"/>
                  </a:lnTo>
                  <a:lnTo>
                    <a:pt x="0" y="29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FF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8989" name="Group 61"/>
          <p:cNvGrpSpPr>
            <a:grpSpLocks/>
          </p:cNvGrpSpPr>
          <p:nvPr/>
        </p:nvGrpSpPr>
        <p:grpSpPr bwMode="auto">
          <a:xfrm>
            <a:off x="6891338" y="3251200"/>
            <a:ext cx="554037" cy="468313"/>
            <a:chOff x="4238" y="2709"/>
            <a:chExt cx="349" cy="295"/>
          </a:xfrm>
        </p:grpSpPr>
        <p:sp>
          <p:nvSpPr>
            <p:cNvPr id="508990" name="Rectangle 62"/>
            <p:cNvSpPr>
              <a:spLocks noChangeArrowheads="1"/>
            </p:cNvSpPr>
            <p:nvPr/>
          </p:nvSpPr>
          <p:spPr bwMode="auto">
            <a:xfrm>
              <a:off x="4314" y="2712"/>
              <a:ext cx="273" cy="25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8991" name="Rectangle 63"/>
            <p:cNvSpPr>
              <a:spLocks noChangeArrowheads="1"/>
            </p:cNvSpPr>
            <p:nvPr/>
          </p:nvSpPr>
          <p:spPr bwMode="auto">
            <a:xfrm>
              <a:off x="4239" y="2754"/>
              <a:ext cx="269" cy="2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08992" name="Group 64"/>
            <p:cNvGrpSpPr>
              <a:grpSpLocks/>
            </p:cNvGrpSpPr>
            <p:nvPr/>
          </p:nvGrpSpPr>
          <p:grpSpPr bwMode="auto">
            <a:xfrm flipV="1">
              <a:off x="4281" y="2836"/>
              <a:ext cx="192" cy="75"/>
              <a:chOff x="2848" y="848"/>
              <a:chExt cx="140" cy="98"/>
            </a:xfrm>
          </p:grpSpPr>
          <p:sp>
            <p:nvSpPr>
              <p:cNvPr id="508993" name="Line 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8994" name="Line 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8995" name="Line 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8996" name="Group 68"/>
            <p:cNvGrpSpPr>
              <a:grpSpLocks/>
            </p:cNvGrpSpPr>
            <p:nvPr/>
          </p:nvGrpSpPr>
          <p:grpSpPr bwMode="auto">
            <a:xfrm>
              <a:off x="4278" y="2831"/>
              <a:ext cx="192" cy="75"/>
              <a:chOff x="2848" y="848"/>
              <a:chExt cx="140" cy="98"/>
            </a:xfrm>
          </p:grpSpPr>
          <p:sp>
            <p:nvSpPr>
              <p:cNvPr id="508997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8998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8999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09000" name="Freeform 72"/>
            <p:cNvSpPr>
              <a:spLocks/>
            </p:cNvSpPr>
            <p:nvPr/>
          </p:nvSpPr>
          <p:spPr bwMode="auto">
            <a:xfrm>
              <a:off x="4238" y="2709"/>
              <a:ext cx="348" cy="44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76" y="0"/>
                </a:cxn>
                <a:cxn ang="0">
                  <a:pos x="348" y="0"/>
                </a:cxn>
                <a:cxn ang="0">
                  <a:pos x="276" y="44"/>
                </a:cxn>
                <a:cxn ang="0">
                  <a:pos x="0" y="44"/>
                </a:cxn>
              </a:cxnLst>
              <a:rect l="0" t="0" r="r" b="b"/>
              <a:pathLst>
                <a:path w="348" h="44">
                  <a:moveTo>
                    <a:pt x="0" y="44"/>
                  </a:moveTo>
                  <a:lnTo>
                    <a:pt x="76" y="0"/>
                  </a:lnTo>
                  <a:lnTo>
                    <a:pt x="348" y="0"/>
                  </a:lnTo>
                  <a:lnTo>
                    <a:pt x="276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FF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9001" name="Freeform 73"/>
            <p:cNvSpPr>
              <a:spLocks/>
            </p:cNvSpPr>
            <p:nvPr/>
          </p:nvSpPr>
          <p:spPr bwMode="auto">
            <a:xfrm>
              <a:off x="4505" y="2709"/>
              <a:ext cx="82" cy="294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82" y="0"/>
                </a:cxn>
                <a:cxn ang="0">
                  <a:pos x="82" y="254"/>
                </a:cxn>
                <a:cxn ang="0">
                  <a:pos x="0" y="294"/>
                </a:cxn>
                <a:cxn ang="0">
                  <a:pos x="0" y="47"/>
                </a:cxn>
              </a:cxnLst>
              <a:rect l="0" t="0" r="r" b="b"/>
              <a:pathLst>
                <a:path w="82" h="294">
                  <a:moveTo>
                    <a:pt x="0" y="47"/>
                  </a:moveTo>
                  <a:lnTo>
                    <a:pt x="82" y="0"/>
                  </a:lnTo>
                  <a:lnTo>
                    <a:pt x="82" y="254"/>
                  </a:lnTo>
                  <a:lnTo>
                    <a:pt x="0" y="29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FF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9002" name="Freeform 74"/>
          <p:cNvSpPr>
            <a:spLocks/>
          </p:cNvSpPr>
          <p:nvPr/>
        </p:nvSpPr>
        <p:spPr bwMode="auto">
          <a:xfrm>
            <a:off x="6908800" y="2184400"/>
            <a:ext cx="100013" cy="242888"/>
          </a:xfrm>
          <a:custGeom>
            <a:avLst/>
            <a:gdLst/>
            <a:ahLst/>
            <a:cxnLst>
              <a:cxn ang="0">
                <a:pos x="273" y="0"/>
              </a:cxn>
              <a:cxn ang="0">
                <a:pos x="0" y="117"/>
              </a:cxn>
            </a:cxnLst>
            <a:rect l="0" t="0" r="r" b="b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9003" name="Freeform 75"/>
          <p:cNvSpPr>
            <a:spLocks/>
          </p:cNvSpPr>
          <p:nvPr/>
        </p:nvSpPr>
        <p:spPr bwMode="auto">
          <a:xfrm>
            <a:off x="6975475" y="3717925"/>
            <a:ext cx="123825" cy="166688"/>
          </a:xfrm>
          <a:custGeom>
            <a:avLst/>
            <a:gdLst/>
            <a:ahLst/>
            <a:cxnLst>
              <a:cxn ang="0">
                <a:pos x="273" y="0"/>
              </a:cxn>
              <a:cxn ang="0">
                <a:pos x="0" y="117"/>
              </a:cxn>
            </a:cxnLst>
            <a:rect l="0" t="0" r="r" b="b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9004" name="Freeform 76"/>
          <p:cNvSpPr>
            <a:spLocks/>
          </p:cNvSpPr>
          <p:nvPr/>
        </p:nvSpPr>
        <p:spPr bwMode="auto">
          <a:xfrm flipH="1">
            <a:off x="6942138" y="2913063"/>
            <a:ext cx="271462" cy="338137"/>
          </a:xfrm>
          <a:custGeom>
            <a:avLst/>
            <a:gdLst/>
            <a:ahLst/>
            <a:cxnLst>
              <a:cxn ang="0">
                <a:pos x="273" y="0"/>
              </a:cxn>
              <a:cxn ang="0">
                <a:pos x="0" y="117"/>
              </a:cxn>
            </a:cxnLst>
            <a:rect l="0" t="0" r="r" b="b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9005" name="Text Box 77"/>
          <p:cNvSpPr txBox="1">
            <a:spLocks noChangeArrowheads="1"/>
          </p:cNvSpPr>
          <p:nvPr/>
        </p:nvSpPr>
        <p:spPr bwMode="auto">
          <a:xfrm>
            <a:off x="7778750" y="1860550"/>
            <a:ext cx="104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FF0000"/>
                </a:solidFill>
              </a:rPr>
              <a:t>ATM</a:t>
            </a:r>
          </a:p>
          <a:p>
            <a:r>
              <a:rPr lang="en-US" b="0" i="0">
                <a:solidFill>
                  <a:srgbClr val="FF0000"/>
                </a:solidFill>
              </a:rPr>
              <a:t>network</a:t>
            </a:r>
            <a:endParaRPr lang="en-US" b="0" i="0"/>
          </a:p>
        </p:txBody>
      </p:sp>
      <p:sp>
        <p:nvSpPr>
          <p:cNvPr id="509006" name="Line 78"/>
          <p:cNvSpPr>
            <a:spLocks noChangeShapeType="1"/>
          </p:cNvSpPr>
          <p:nvPr/>
        </p:nvSpPr>
        <p:spPr bwMode="auto">
          <a:xfrm flipH="1">
            <a:off x="7451725" y="2219325"/>
            <a:ext cx="398463" cy="4397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9007" name="Text Box 79"/>
          <p:cNvSpPr txBox="1">
            <a:spLocks noChangeArrowheads="1"/>
          </p:cNvSpPr>
          <p:nvPr/>
        </p:nvSpPr>
        <p:spPr bwMode="auto">
          <a:xfrm>
            <a:off x="4246563" y="4429125"/>
            <a:ext cx="1154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FF0000"/>
                </a:solidFill>
              </a:rPr>
              <a:t>Ethernet</a:t>
            </a:r>
          </a:p>
          <a:p>
            <a:r>
              <a:rPr lang="en-US" b="0" i="0">
                <a:solidFill>
                  <a:srgbClr val="FF0000"/>
                </a:solidFill>
              </a:rPr>
              <a:t>LANs</a:t>
            </a:r>
            <a:endParaRPr lang="en-US" b="0" i="0"/>
          </a:p>
        </p:txBody>
      </p:sp>
      <p:sp>
        <p:nvSpPr>
          <p:cNvPr id="509008" name="Line 80"/>
          <p:cNvSpPr>
            <a:spLocks noChangeShapeType="1"/>
          </p:cNvSpPr>
          <p:nvPr/>
        </p:nvSpPr>
        <p:spPr bwMode="auto">
          <a:xfrm flipV="1">
            <a:off x="5243513" y="4022725"/>
            <a:ext cx="141287" cy="452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9009" name="Line 81"/>
          <p:cNvSpPr>
            <a:spLocks noChangeShapeType="1"/>
          </p:cNvSpPr>
          <p:nvPr/>
        </p:nvSpPr>
        <p:spPr bwMode="auto">
          <a:xfrm flipV="1">
            <a:off x="5237163" y="4365625"/>
            <a:ext cx="449262" cy="120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AB89B5E1-32E5-4B0C-AE37-471F357B01F6}" type="slidenum">
              <a:rPr lang="en-US"/>
              <a:pPr/>
              <a:t>107</a:t>
            </a:fld>
            <a:endParaRPr lang="en-US"/>
          </a:p>
        </p:txBody>
      </p:sp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Multiprotocol label switching (MPLS)</a:t>
            </a:r>
            <a:br>
              <a:rPr lang="en-US" sz="3200"/>
            </a:br>
            <a:r>
              <a:rPr lang="en-US" sz="3200"/>
              <a:t>[to cover with network (IP) layer]</a:t>
            </a:r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initial goal: speed up IP forwarding by using fixed length label (instead of IP address) to do forwarding </a:t>
            </a:r>
          </a:p>
          <a:p>
            <a:pPr lvl="1"/>
            <a:r>
              <a:rPr lang="en-US" sz="2000"/>
              <a:t>borrowing ideas from Virtual Circuit (VC) approach</a:t>
            </a:r>
          </a:p>
          <a:p>
            <a:pPr lvl="1"/>
            <a:r>
              <a:rPr lang="en-US" sz="2000"/>
              <a:t>but IP datagram still keeps IP address!</a:t>
            </a:r>
          </a:p>
          <a:p>
            <a:pPr lvl="1"/>
            <a:endParaRPr lang="en-US" sz="2000"/>
          </a:p>
        </p:txBody>
      </p:sp>
      <p:sp>
        <p:nvSpPr>
          <p:cNvPr id="546820" name="Freeform 4"/>
          <p:cNvSpPr>
            <a:spLocks/>
          </p:cNvSpPr>
          <p:nvPr/>
        </p:nvSpPr>
        <p:spPr bwMode="auto">
          <a:xfrm>
            <a:off x="2052638" y="4695825"/>
            <a:ext cx="3108325" cy="1084263"/>
          </a:xfrm>
          <a:custGeom>
            <a:avLst/>
            <a:gdLst/>
            <a:ahLst/>
            <a:cxnLst>
              <a:cxn ang="0">
                <a:pos x="337" y="0"/>
              </a:cxn>
              <a:cxn ang="0">
                <a:pos x="0" y="683"/>
              </a:cxn>
              <a:cxn ang="0">
                <a:pos x="1958" y="683"/>
              </a:cxn>
              <a:cxn ang="0">
                <a:pos x="1382" y="0"/>
              </a:cxn>
            </a:cxnLst>
            <a:rect l="0" t="0" r="r" b="b"/>
            <a:pathLst>
              <a:path w="1958" h="683">
                <a:moveTo>
                  <a:pt x="337" y="0"/>
                </a:moveTo>
                <a:lnTo>
                  <a:pt x="0" y="683"/>
                </a:lnTo>
                <a:lnTo>
                  <a:pt x="1958" y="683"/>
                </a:lnTo>
                <a:lnTo>
                  <a:pt x="1382" y="0"/>
                </a:lnTo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706438" y="4068763"/>
            <a:ext cx="8047037" cy="639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Text Box 6"/>
          <p:cNvSpPr txBox="1">
            <a:spLocks noChangeArrowheads="1"/>
          </p:cNvSpPr>
          <p:nvPr/>
        </p:nvSpPr>
        <p:spPr bwMode="auto">
          <a:xfrm>
            <a:off x="719138" y="4073525"/>
            <a:ext cx="189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b="0" i="0">
                <a:latin typeface="Arial" charset="0"/>
              </a:rPr>
              <a:t>PPP or Ethernet </a:t>
            </a:r>
          </a:p>
          <a:p>
            <a:pPr algn="ctr" eaLnBrk="1" hangingPunct="1"/>
            <a:r>
              <a:rPr lang="en-US" b="0" i="0">
                <a:latin typeface="Arial" charset="0"/>
              </a:rPr>
              <a:t>header</a:t>
            </a:r>
          </a:p>
        </p:txBody>
      </p:sp>
      <p:sp>
        <p:nvSpPr>
          <p:cNvPr id="546824" name="Text Box 8"/>
          <p:cNvSpPr txBox="1">
            <a:spLocks noChangeArrowheads="1"/>
          </p:cNvSpPr>
          <p:nvPr/>
        </p:nvSpPr>
        <p:spPr bwMode="auto">
          <a:xfrm>
            <a:off x="4376738" y="4195763"/>
            <a:ext cx="117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b="0" i="0">
                <a:latin typeface="Arial" charset="0"/>
              </a:rPr>
              <a:t>IP header</a:t>
            </a:r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2587625" y="40560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6826" name="Line 10"/>
          <p:cNvSpPr>
            <a:spLocks noChangeShapeType="1"/>
          </p:cNvSpPr>
          <p:nvPr/>
        </p:nvSpPr>
        <p:spPr bwMode="auto">
          <a:xfrm>
            <a:off x="4241800" y="4051300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6827" name="Line 11"/>
          <p:cNvSpPr>
            <a:spLocks noChangeShapeType="1"/>
          </p:cNvSpPr>
          <p:nvPr/>
        </p:nvSpPr>
        <p:spPr bwMode="auto">
          <a:xfrm>
            <a:off x="5588000" y="4052888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6828" name="Text Box 12"/>
          <p:cNvSpPr txBox="1">
            <a:spLocks noChangeArrowheads="1"/>
          </p:cNvSpPr>
          <p:nvPr/>
        </p:nvSpPr>
        <p:spPr bwMode="auto">
          <a:xfrm>
            <a:off x="5618163" y="4205288"/>
            <a:ext cx="309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0" i="0">
                <a:latin typeface="Arial" charset="0"/>
              </a:rPr>
              <a:t>remainder of link-layer frame</a:t>
            </a:r>
          </a:p>
        </p:txBody>
      </p:sp>
      <p:sp>
        <p:nvSpPr>
          <p:cNvPr id="546841" name="Rectangle 25"/>
          <p:cNvSpPr>
            <a:spLocks noChangeArrowheads="1"/>
          </p:cNvSpPr>
          <p:nvPr/>
        </p:nvSpPr>
        <p:spPr bwMode="auto">
          <a:xfrm>
            <a:off x="2576513" y="4054475"/>
            <a:ext cx="1660525" cy="6397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6823" name="Text Box 7"/>
          <p:cNvSpPr txBox="1">
            <a:spLocks noChangeArrowheads="1"/>
          </p:cNvSpPr>
          <p:nvPr/>
        </p:nvSpPr>
        <p:spPr bwMode="auto">
          <a:xfrm>
            <a:off x="2611438" y="4213225"/>
            <a:ext cx="163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i="0">
                <a:solidFill>
                  <a:schemeClr val="bg1"/>
                </a:solidFill>
                <a:latin typeface="Arial" charset="0"/>
              </a:rPr>
              <a:t>MPLS header</a:t>
            </a:r>
          </a:p>
        </p:txBody>
      </p:sp>
      <p:sp>
        <p:nvSpPr>
          <p:cNvPr id="546843" name="Rectangle 27"/>
          <p:cNvSpPr>
            <a:spLocks noChangeArrowheads="1"/>
          </p:cNvSpPr>
          <p:nvPr/>
        </p:nvSpPr>
        <p:spPr bwMode="auto">
          <a:xfrm>
            <a:off x="2155825" y="5440363"/>
            <a:ext cx="3122613" cy="679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0" i="0">
              <a:latin typeface="Arial" charset="0"/>
            </a:endParaRPr>
          </a:p>
        </p:txBody>
      </p:sp>
      <p:sp>
        <p:nvSpPr>
          <p:cNvPr id="546844" name="Text Box 28"/>
          <p:cNvSpPr txBox="1">
            <a:spLocks noChangeArrowheads="1"/>
          </p:cNvSpPr>
          <p:nvPr/>
        </p:nvSpPr>
        <p:spPr bwMode="auto">
          <a:xfrm>
            <a:off x="2668588" y="5608638"/>
            <a:ext cx="666750" cy="3667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0" i="0">
                <a:solidFill>
                  <a:schemeClr val="bg1"/>
                </a:solidFill>
                <a:latin typeface="Arial" charset="0"/>
              </a:rPr>
              <a:t>label</a:t>
            </a:r>
          </a:p>
        </p:txBody>
      </p:sp>
      <p:sp>
        <p:nvSpPr>
          <p:cNvPr id="546845" name="Text Box 29"/>
          <p:cNvSpPr txBox="1">
            <a:spLocks noChangeArrowheads="1"/>
          </p:cNvSpPr>
          <p:nvPr/>
        </p:nvSpPr>
        <p:spPr bwMode="auto">
          <a:xfrm>
            <a:off x="3851275" y="5616575"/>
            <a:ext cx="577850" cy="3667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0" i="0">
                <a:solidFill>
                  <a:schemeClr val="bg1"/>
                </a:solidFill>
                <a:latin typeface="Arial" charset="0"/>
              </a:rPr>
              <a:t>Exp</a:t>
            </a:r>
          </a:p>
        </p:txBody>
      </p:sp>
      <p:sp>
        <p:nvSpPr>
          <p:cNvPr id="546846" name="Text Box 30"/>
          <p:cNvSpPr txBox="1">
            <a:spLocks noChangeArrowheads="1"/>
          </p:cNvSpPr>
          <p:nvPr/>
        </p:nvSpPr>
        <p:spPr bwMode="auto">
          <a:xfrm>
            <a:off x="4408488" y="5624513"/>
            <a:ext cx="336550" cy="3667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0" i="0">
                <a:solidFill>
                  <a:schemeClr val="bg1"/>
                </a:solidFill>
                <a:latin typeface="Arial" charset="0"/>
              </a:rPr>
              <a:t>S</a:t>
            </a:r>
          </a:p>
        </p:txBody>
      </p:sp>
      <p:sp>
        <p:nvSpPr>
          <p:cNvPr id="546847" name="Text Box 31"/>
          <p:cNvSpPr txBox="1">
            <a:spLocks noChangeArrowheads="1"/>
          </p:cNvSpPr>
          <p:nvPr/>
        </p:nvSpPr>
        <p:spPr bwMode="auto">
          <a:xfrm>
            <a:off x="4678363" y="5621338"/>
            <a:ext cx="590550" cy="3667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0" i="0">
                <a:solidFill>
                  <a:schemeClr val="bg1"/>
                </a:solidFill>
                <a:latin typeface="Arial" charset="0"/>
              </a:rPr>
              <a:t>TTL</a:t>
            </a:r>
          </a:p>
        </p:txBody>
      </p:sp>
      <p:sp>
        <p:nvSpPr>
          <p:cNvPr id="546848" name="Line 32"/>
          <p:cNvSpPr>
            <a:spLocks noChangeShapeType="1"/>
          </p:cNvSpPr>
          <p:nvPr/>
        </p:nvSpPr>
        <p:spPr bwMode="auto">
          <a:xfrm>
            <a:off x="3887788" y="5449888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6849" name="Line 33"/>
          <p:cNvSpPr>
            <a:spLocks noChangeShapeType="1"/>
          </p:cNvSpPr>
          <p:nvPr/>
        </p:nvSpPr>
        <p:spPr bwMode="auto">
          <a:xfrm>
            <a:off x="4457700" y="547052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6850" name="Line 34"/>
          <p:cNvSpPr>
            <a:spLocks noChangeShapeType="1"/>
          </p:cNvSpPr>
          <p:nvPr/>
        </p:nvSpPr>
        <p:spPr bwMode="auto">
          <a:xfrm>
            <a:off x="4727575" y="54657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6851" name="Text Box 35"/>
          <p:cNvSpPr txBox="1">
            <a:spLocks noChangeArrowheads="1"/>
          </p:cNvSpPr>
          <p:nvPr/>
        </p:nvSpPr>
        <p:spPr bwMode="auto">
          <a:xfrm>
            <a:off x="2827338" y="6116638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0" i="0">
                <a:latin typeface="Arial" charset="0"/>
              </a:rPr>
              <a:t>20</a:t>
            </a:r>
          </a:p>
        </p:txBody>
      </p:sp>
      <p:sp>
        <p:nvSpPr>
          <p:cNvPr id="546852" name="Text Box 36"/>
          <p:cNvSpPr txBox="1">
            <a:spLocks noChangeArrowheads="1"/>
          </p:cNvSpPr>
          <p:nvPr/>
        </p:nvSpPr>
        <p:spPr bwMode="auto">
          <a:xfrm>
            <a:off x="3998913" y="6111875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0" i="0">
                <a:latin typeface="Arial" charset="0"/>
              </a:rPr>
              <a:t>3</a:t>
            </a:r>
          </a:p>
        </p:txBody>
      </p:sp>
      <p:sp>
        <p:nvSpPr>
          <p:cNvPr id="546853" name="Text Box 37"/>
          <p:cNvSpPr txBox="1">
            <a:spLocks noChangeArrowheads="1"/>
          </p:cNvSpPr>
          <p:nvPr/>
        </p:nvSpPr>
        <p:spPr bwMode="auto">
          <a:xfrm>
            <a:off x="4425950" y="61087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0" i="0">
                <a:latin typeface="Arial" charset="0"/>
              </a:rPr>
              <a:t>1</a:t>
            </a:r>
          </a:p>
        </p:txBody>
      </p:sp>
      <p:sp>
        <p:nvSpPr>
          <p:cNvPr id="546854" name="Text Box 38"/>
          <p:cNvSpPr txBox="1">
            <a:spLocks noChangeArrowheads="1"/>
          </p:cNvSpPr>
          <p:nvPr/>
        </p:nvSpPr>
        <p:spPr bwMode="auto">
          <a:xfrm>
            <a:off x="4865688" y="610393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0" i="0">
                <a:latin typeface="Arial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0A9018C0-B64B-4DE7-9E3B-2F477D983ECA}" type="slidenum">
              <a:rPr lang="en-US"/>
              <a:pPr/>
              <a:t>108</a:t>
            </a:fld>
            <a:endParaRPr lang="en-US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MPLS capable routers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35963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a.k.a. label-switched router</a:t>
            </a:r>
          </a:p>
          <a:p>
            <a:pPr>
              <a:lnSpc>
                <a:spcPct val="90000"/>
              </a:lnSpc>
            </a:pPr>
            <a:r>
              <a:rPr lang="en-US"/>
              <a:t>forward packets to outgoing interface based only on label value (do not inspect IP address)</a:t>
            </a:r>
          </a:p>
          <a:p>
            <a:pPr lvl="1">
              <a:lnSpc>
                <a:spcPct val="90000"/>
              </a:lnSpc>
            </a:pPr>
            <a:r>
              <a:rPr lang="en-US"/>
              <a:t>MPLS forwarding table distinct from IP forwarding tables</a:t>
            </a:r>
          </a:p>
          <a:p>
            <a:pPr>
              <a:lnSpc>
                <a:spcPct val="90000"/>
              </a:lnSpc>
            </a:pPr>
            <a:r>
              <a:rPr lang="en-US"/>
              <a:t>signaling protocol needed to set up forwarding</a:t>
            </a:r>
          </a:p>
          <a:p>
            <a:pPr lvl="1">
              <a:lnSpc>
                <a:spcPct val="90000"/>
              </a:lnSpc>
            </a:pPr>
            <a:r>
              <a:rPr lang="en-US"/>
              <a:t>RSVP-TE</a:t>
            </a:r>
          </a:p>
          <a:p>
            <a:pPr lvl="1">
              <a:lnSpc>
                <a:spcPct val="90000"/>
              </a:lnSpc>
            </a:pPr>
            <a:r>
              <a:rPr lang="en-US"/>
              <a:t>forwarding possible along paths that IP alone would not allow (e.g., source-specific routing) !!</a:t>
            </a:r>
          </a:p>
          <a:p>
            <a:pPr lvl="1">
              <a:lnSpc>
                <a:spcPct val="90000"/>
              </a:lnSpc>
            </a:pPr>
            <a:r>
              <a:rPr lang="en-US"/>
              <a:t>use MPLS for traffic engineering </a:t>
            </a:r>
          </a:p>
          <a:p>
            <a:pPr>
              <a:lnSpc>
                <a:spcPct val="90000"/>
              </a:lnSpc>
            </a:pPr>
            <a:r>
              <a:rPr lang="en-US"/>
              <a:t>must co-exist with IP-only routers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14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EFECB7E1-3024-448F-B89B-1D0671CD961B}" type="slidenum">
              <a:rPr lang="en-US"/>
              <a:pPr/>
              <a:t>109</a:t>
            </a:fld>
            <a:endParaRPr lang="en-US"/>
          </a:p>
        </p:txBody>
      </p:sp>
      <p:sp>
        <p:nvSpPr>
          <p:cNvPr id="512002" name="Freeform 2"/>
          <p:cNvSpPr>
            <a:spLocks/>
          </p:cNvSpPr>
          <p:nvPr/>
        </p:nvSpPr>
        <p:spPr bwMode="auto">
          <a:xfrm>
            <a:off x="1754188" y="5278438"/>
            <a:ext cx="2462212" cy="419100"/>
          </a:xfrm>
          <a:custGeom>
            <a:avLst/>
            <a:gdLst/>
            <a:ahLst/>
            <a:cxnLst>
              <a:cxn ang="0">
                <a:pos x="1263" y="8"/>
              </a:cxn>
              <a:cxn ang="0">
                <a:pos x="0" y="264"/>
              </a:cxn>
              <a:cxn ang="0">
                <a:pos x="1536" y="264"/>
              </a:cxn>
              <a:cxn ang="0">
                <a:pos x="1551" y="0"/>
              </a:cxn>
              <a:cxn ang="0">
                <a:pos x="1263" y="8"/>
              </a:cxn>
            </a:cxnLst>
            <a:rect l="0" t="0" r="r" b="b"/>
            <a:pathLst>
              <a:path w="1551" h="264">
                <a:moveTo>
                  <a:pt x="1263" y="8"/>
                </a:moveTo>
                <a:lnTo>
                  <a:pt x="0" y="264"/>
                </a:lnTo>
                <a:lnTo>
                  <a:pt x="1536" y="264"/>
                </a:lnTo>
                <a:lnTo>
                  <a:pt x="1551" y="0"/>
                </a:lnTo>
                <a:lnTo>
                  <a:pt x="1263" y="8"/>
                </a:ln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003" name="Freeform 3"/>
          <p:cNvSpPr>
            <a:spLocks/>
          </p:cNvSpPr>
          <p:nvPr/>
        </p:nvSpPr>
        <p:spPr bwMode="auto">
          <a:xfrm>
            <a:off x="4492625" y="5326063"/>
            <a:ext cx="2447925" cy="577850"/>
          </a:xfrm>
          <a:custGeom>
            <a:avLst/>
            <a:gdLst/>
            <a:ahLst/>
            <a:cxnLst>
              <a:cxn ang="0">
                <a:pos x="839" y="8"/>
              </a:cxn>
              <a:cxn ang="0">
                <a:pos x="0" y="364"/>
              </a:cxn>
              <a:cxn ang="0">
                <a:pos x="1542" y="364"/>
              </a:cxn>
              <a:cxn ang="0">
                <a:pos x="1127" y="0"/>
              </a:cxn>
              <a:cxn ang="0">
                <a:pos x="839" y="8"/>
              </a:cxn>
            </a:cxnLst>
            <a:rect l="0" t="0" r="r" b="b"/>
            <a:pathLst>
              <a:path w="1542" h="364">
                <a:moveTo>
                  <a:pt x="839" y="8"/>
                </a:moveTo>
                <a:lnTo>
                  <a:pt x="0" y="364"/>
                </a:lnTo>
                <a:lnTo>
                  <a:pt x="1542" y="364"/>
                </a:lnTo>
                <a:lnTo>
                  <a:pt x="1127" y="0"/>
                </a:lnTo>
                <a:lnTo>
                  <a:pt x="839" y="8"/>
                </a:ln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004" name="Freeform 4"/>
          <p:cNvSpPr>
            <a:spLocks/>
          </p:cNvSpPr>
          <p:nvPr/>
        </p:nvSpPr>
        <p:spPr bwMode="auto">
          <a:xfrm>
            <a:off x="1884363" y="3106738"/>
            <a:ext cx="2433637" cy="798512"/>
          </a:xfrm>
          <a:custGeom>
            <a:avLst/>
            <a:gdLst/>
            <a:ahLst/>
            <a:cxnLst>
              <a:cxn ang="0">
                <a:pos x="808" y="503"/>
              </a:cxn>
              <a:cxn ang="0">
                <a:pos x="1533" y="0"/>
              </a:cxn>
              <a:cxn ang="0">
                <a:pos x="0" y="0"/>
              </a:cxn>
              <a:cxn ang="0">
                <a:pos x="685" y="481"/>
              </a:cxn>
              <a:cxn ang="0">
                <a:pos x="808" y="503"/>
              </a:cxn>
            </a:cxnLst>
            <a:rect l="0" t="0" r="r" b="b"/>
            <a:pathLst>
              <a:path w="1533" h="503">
                <a:moveTo>
                  <a:pt x="808" y="503"/>
                </a:moveTo>
                <a:lnTo>
                  <a:pt x="1533" y="0"/>
                </a:lnTo>
                <a:lnTo>
                  <a:pt x="0" y="0"/>
                </a:lnTo>
                <a:lnTo>
                  <a:pt x="685" y="481"/>
                </a:lnTo>
                <a:lnTo>
                  <a:pt x="808" y="503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005" name="Freeform 5"/>
          <p:cNvSpPr>
            <a:spLocks/>
          </p:cNvSpPr>
          <p:nvPr/>
        </p:nvSpPr>
        <p:spPr bwMode="auto">
          <a:xfrm>
            <a:off x="4552950" y="3416300"/>
            <a:ext cx="2589213" cy="511175"/>
          </a:xfrm>
          <a:custGeom>
            <a:avLst/>
            <a:gdLst/>
            <a:ahLst/>
            <a:cxnLst>
              <a:cxn ang="0">
                <a:pos x="123" y="322"/>
              </a:cxn>
              <a:cxn ang="0">
                <a:pos x="1631" y="0"/>
              </a:cxn>
              <a:cxn ang="0">
                <a:pos x="89" y="0"/>
              </a:cxn>
              <a:cxn ang="0">
                <a:pos x="0" y="300"/>
              </a:cxn>
              <a:cxn ang="0">
                <a:pos x="123" y="322"/>
              </a:cxn>
            </a:cxnLst>
            <a:rect l="0" t="0" r="r" b="b"/>
            <a:pathLst>
              <a:path w="1631" h="322">
                <a:moveTo>
                  <a:pt x="123" y="322"/>
                </a:moveTo>
                <a:lnTo>
                  <a:pt x="1631" y="0"/>
                </a:lnTo>
                <a:lnTo>
                  <a:pt x="89" y="0"/>
                </a:lnTo>
                <a:lnTo>
                  <a:pt x="0" y="300"/>
                </a:lnTo>
                <a:lnTo>
                  <a:pt x="123" y="32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12006" name="Group 6"/>
          <p:cNvGrpSpPr>
            <a:grpSpLocks/>
          </p:cNvGrpSpPr>
          <p:nvPr/>
        </p:nvGrpSpPr>
        <p:grpSpPr bwMode="auto">
          <a:xfrm>
            <a:off x="5583238" y="4924425"/>
            <a:ext cx="766762" cy="433388"/>
            <a:chOff x="3600" y="219"/>
            <a:chExt cx="360" cy="175"/>
          </a:xfrm>
        </p:grpSpPr>
        <p:sp>
          <p:nvSpPr>
            <p:cNvPr id="512007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08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09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10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b="0" i="0">
                <a:latin typeface="Times New Roman" pitchFamily="18" charset="0"/>
              </a:endParaRPr>
            </a:p>
          </p:txBody>
        </p:sp>
        <p:sp>
          <p:nvSpPr>
            <p:cNvPr id="512011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2012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12013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014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015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2016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12017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018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019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12020" name="Group 20"/>
          <p:cNvGrpSpPr>
            <a:grpSpLocks/>
          </p:cNvGrpSpPr>
          <p:nvPr/>
        </p:nvGrpSpPr>
        <p:grpSpPr bwMode="auto">
          <a:xfrm>
            <a:off x="3757613" y="4919663"/>
            <a:ext cx="766762" cy="433387"/>
            <a:chOff x="3600" y="219"/>
            <a:chExt cx="360" cy="175"/>
          </a:xfrm>
        </p:grpSpPr>
        <p:sp>
          <p:nvSpPr>
            <p:cNvPr id="512021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22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23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24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b="0" i="0">
                <a:latin typeface="Times New Roman" pitchFamily="18" charset="0"/>
              </a:endParaRPr>
            </a:p>
          </p:txBody>
        </p:sp>
        <p:sp>
          <p:nvSpPr>
            <p:cNvPr id="512025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2026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12027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028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029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2030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12031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032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033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12034" name="Group 34"/>
          <p:cNvGrpSpPr>
            <a:grpSpLocks/>
          </p:cNvGrpSpPr>
          <p:nvPr/>
        </p:nvGrpSpPr>
        <p:grpSpPr bwMode="auto">
          <a:xfrm>
            <a:off x="4111625" y="3902075"/>
            <a:ext cx="766763" cy="433388"/>
            <a:chOff x="3600" y="219"/>
            <a:chExt cx="360" cy="175"/>
          </a:xfrm>
        </p:grpSpPr>
        <p:sp>
          <p:nvSpPr>
            <p:cNvPr id="512035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36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37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38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b="0" i="0">
                <a:latin typeface="Times New Roman" pitchFamily="18" charset="0"/>
              </a:endParaRPr>
            </a:p>
          </p:txBody>
        </p:sp>
        <p:sp>
          <p:nvSpPr>
            <p:cNvPr id="512039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2040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12041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042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043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2044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12045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046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047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12048" name="Group 48"/>
          <p:cNvGrpSpPr>
            <a:grpSpLocks/>
          </p:cNvGrpSpPr>
          <p:nvPr/>
        </p:nvGrpSpPr>
        <p:grpSpPr bwMode="auto">
          <a:xfrm>
            <a:off x="2684463" y="3897313"/>
            <a:ext cx="766762" cy="433387"/>
            <a:chOff x="3600" y="219"/>
            <a:chExt cx="360" cy="175"/>
          </a:xfrm>
        </p:grpSpPr>
        <p:sp>
          <p:nvSpPr>
            <p:cNvPr id="512049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50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51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52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b="0" i="0">
                <a:latin typeface="Times New Roman" pitchFamily="18" charset="0"/>
              </a:endParaRPr>
            </a:p>
          </p:txBody>
        </p:sp>
        <p:sp>
          <p:nvSpPr>
            <p:cNvPr id="512053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2054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12055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056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057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2058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12059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060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061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12062" name="Group 62"/>
          <p:cNvGrpSpPr>
            <a:grpSpLocks/>
          </p:cNvGrpSpPr>
          <p:nvPr/>
        </p:nvGrpSpPr>
        <p:grpSpPr bwMode="auto">
          <a:xfrm>
            <a:off x="1165225" y="3190875"/>
            <a:ext cx="766763" cy="433388"/>
            <a:chOff x="589" y="1281"/>
            <a:chExt cx="483" cy="273"/>
          </a:xfrm>
        </p:grpSpPr>
        <p:sp>
          <p:nvSpPr>
            <p:cNvPr id="512063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64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65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66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b="0" i="0">
                <a:latin typeface="Times New Roman" pitchFamily="18" charset="0"/>
              </a:endParaRPr>
            </a:p>
          </p:txBody>
        </p:sp>
        <p:sp>
          <p:nvSpPr>
            <p:cNvPr id="512067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2068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512069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070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071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2072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512073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074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075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12076" name="Line 76"/>
          <p:cNvSpPr>
            <a:spLocks noChangeShapeType="1"/>
          </p:cNvSpPr>
          <p:nvPr/>
        </p:nvSpPr>
        <p:spPr bwMode="auto">
          <a:xfrm>
            <a:off x="1935163" y="3433763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077" name="Line 77"/>
          <p:cNvSpPr>
            <a:spLocks noChangeShapeType="1"/>
          </p:cNvSpPr>
          <p:nvPr/>
        </p:nvSpPr>
        <p:spPr bwMode="auto">
          <a:xfrm flipV="1">
            <a:off x="1982788" y="4138613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078" name="Line 78"/>
          <p:cNvSpPr>
            <a:spLocks noChangeShapeType="1"/>
          </p:cNvSpPr>
          <p:nvPr/>
        </p:nvSpPr>
        <p:spPr bwMode="auto">
          <a:xfrm flipV="1">
            <a:off x="3449638" y="4138613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079" name="Line 79"/>
          <p:cNvSpPr>
            <a:spLocks noChangeShapeType="1"/>
          </p:cNvSpPr>
          <p:nvPr/>
        </p:nvSpPr>
        <p:spPr bwMode="auto">
          <a:xfrm>
            <a:off x="3297238" y="4300538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080" name="Line 80"/>
          <p:cNvSpPr>
            <a:spLocks noChangeShapeType="1"/>
          </p:cNvSpPr>
          <p:nvPr/>
        </p:nvSpPr>
        <p:spPr bwMode="auto">
          <a:xfrm>
            <a:off x="4554538" y="5176838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081" name="Line 81"/>
          <p:cNvSpPr>
            <a:spLocks noChangeShapeType="1"/>
          </p:cNvSpPr>
          <p:nvPr/>
        </p:nvSpPr>
        <p:spPr bwMode="auto">
          <a:xfrm>
            <a:off x="4840288" y="4252913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082" name="Line 82"/>
          <p:cNvSpPr>
            <a:spLocks noChangeShapeType="1"/>
          </p:cNvSpPr>
          <p:nvPr/>
        </p:nvSpPr>
        <p:spPr bwMode="auto">
          <a:xfrm>
            <a:off x="6354763" y="5157788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083" name="Text Box 83"/>
          <p:cNvSpPr txBox="1">
            <a:spLocks noChangeArrowheads="1"/>
          </p:cNvSpPr>
          <p:nvPr/>
        </p:nvSpPr>
        <p:spPr bwMode="auto">
          <a:xfrm>
            <a:off x="5803900" y="5357813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0" i="0">
                <a:latin typeface="Arial" charset="0"/>
              </a:rPr>
              <a:t>R1</a:t>
            </a:r>
          </a:p>
        </p:txBody>
      </p:sp>
      <p:sp>
        <p:nvSpPr>
          <p:cNvPr id="512084" name="Text Box 84"/>
          <p:cNvSpPr txBox="1">
            <a:spLocks noChangeArrowheads="1"/>
          </p:cNvSpPr>
          <p:nvPr/>
        </p:nvSpPr>
        <p:spPr bwMode="auto">
          <a:xfrm>
            <a:off x="3940175" y="5335588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0" i="0">
                <a:latin typeface="Arial" charset="0"/>
              </a:rPr>
              <a:t>R2</a:t>
            </a:r>
          </a:p>
        </p:txBody>
      </p:sp>
      <p:sp>
        <p:nvSpPr>
          <p:cNvPr id="512085" name="Text Box 85"/>
          <p:cNvSpPr txBox="1">
            <a:spLocks noChangeArrowheads="1"/>
          </p:cNvSpPr>
          <p:nvPr/>
        </p:nvSpPr>
        <p:spPr bwMode="auto">
          <a:xfrm>
            <a:off x="5862638" y="395605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0" i="0">
                <a:latin typeface="Arial" charset="0"/>
              </a:rPr>
              <a:t>D</a:t>
            </a:r>
          </a:p>
        </p:txBody>
      </p:sp>
      <p:sp>
        <p:nvSpPr>
          <p:cNvPr id="512086" name="Text Box 86"/>
          <p:cNvSpPr txBox="1">
            <a:spLocks noChangeArrowheads="1"/>
          </p:cNvSpPr>
          <p:nvPr/>
        </p:nvSpPr>
        <p:spPr bwMode="auto">
          <a:xfrm>
            <a:off x="4325938" y="4333875"/>
            <a:ext cx="47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0" i="0">
                <a:latin typeface="Arial" charset="0"/>
              </a:rPr>
              <a:t>R3</a:t>
            </a:r>
          </a:p>
        </p:txBody>
      </p:sp>
      <p:sp>
        <p:nvSpPr>
          <p:cNvPr id="512087" name="Text Box 87"/>
          <p:cNvSpPr txBox="1">
            <a:spLocks noChangeArrowheads="1"/>
          </p:cNvSpPr>
          <p:nvPr/>
        </p:nvSpPr>
        <p:spPr bwMode="auto">
          <a:xfrm>
            <a:off x="2851150" y="4351338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0" i="0">
                <a:latin typeface="Arial" charset="0"/>
              </a:rPr>
              <a:t>R4</a:t>
            </a:r>
          </a:p>
        </p:txBody>
      </p:sp>
      <p:grpSp>
        <p:nvGrpSpPr>
          <p:cNvPr id="512088" name="Group 88"/>
          <p:cNvGrpSpPr>
            <a:grpSpLocks/>
          </p:cNvGrpSpPr>
          <p:nvPr/>
        </p:nvGrpSpPr>
        <p:grpSpPr bwMode="auto">
          <a:xfrm>
            <a:off x="1211263" y="4137025"/>
            <a:ext cx="766762" cy="433388"/>
            <a:chOff x="589" y="1281"/>
            <a:chExt cx="483" cy="273"/>
          </a:xfrm>
        </p:grpSpPr>
        <p:sp>
          <p:nvSpPr>
            <p:cNvPr id="512089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90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91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92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b="0" i="0">
                <a:latin typeface="Times New Roman" pitchFamily="18" charset="0"/>
              </a:endParaRPr>
            </a:p>
          </p:txBody>
        </p:sp>
        <p:sp>
          <p:nvSpPr>
            <p:cNvPr id="512093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2094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512095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096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097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2098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512099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100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101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12102" name="Text Box 102"/>
          <p:cNvSpPr txBox="1">
            <a:spLocks noChangeArrowheads="1"/>
          </p:cNvSpPr>
          <p:nvPr/>
        </p:nvSpPr>
        <p:spPr bwMode="auto">
          <a:xfrm>
            <a:off x="1403350" y="4570413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0" i="0">
                <a:latin typeface="Arial" charset="0"/>
              </a:rPr>
              <a:t>R5</a:t>
            </a:r>
          </a:p>
        </p:txBody>
      </p:sp>
      <p:sp>
        <p:nvSpPr>
          <p:cNvPr id="512103" name="Text Box 103"/>
          <p:cNvSpPr txBox="1">
            <a:spLocks noChangeArrowheads="1"/>
          </p:cNvSpPr>
          <p:nvPr/>
        </p:nvSpPr>
        <p:spPr bwMode="auto">
          <a:xfrm>
            <a:off x="6283325" y="48974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0" i="0">
                <a:latin typeface="Arial" charset="0"/>
              </a:rPr>
              <a:t>0</a:t>
            </a:r>
          </a:p>
        </p:txBody>
      </p:sp>
      <p:sp>
        <p:nvSpPr>
          <p:cNvPr id="512104" name="Text Box 104"/>
          <p:cNvSpPr txBox="1">
            <a:spLocks noChangeArrowheads="1"/>
          </p:cNvSpPr>
          <p:nvPr/>
        </p:nvSpPr>
        <p:spPr bwMode="auto">
          <a:xfrm>
            <a:off x="4924425" y="4164013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0" i="0">
                <a:latin typeface="Arial" charset="0"/>
              </a:rPr>
              <a:t>1</a:t>
            </a:r>
          </a:p>
        </p:txBody>
      </p:sp>
      <p:sp>
        <p:nvSpPr>
          <p:cNvPr id="512105" name="Text Box 105"/>
          <p:cNvSpPr txBox="1">
            <a:spLocks noChangeArrowheads="1"/>
          </p:cNvSpPr>
          <p:nvPr/>
        </p:nvSpPr>
        <p:spPr bwMode="auto">
          <a:xfrm>
            <a:off x="4849813" y="388937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0" i="0">
                <a:latin typeface="Arial" charset="0"/>
              </a:rPr>
              <a:t>0</a:t>
            </a:r>
          </a:p>
        </p:txBody>
      </p:sp>
      <p:sp>
        <p:nvSpPr>
          <p:cNvPr id="512106" name="Line 106"/>
          <p:cNvSpPr>
            <a:spLocks noChangeShapeType="1"/>
          </p:cNvSpPr>
          <p:nvPr/>
        </p:nvSpPr>
        <p:spPr bwMode="auto">
          <a:xfrm>
            <a:off x="4883150" y="4129088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107" name="Text Box 107"/>
          <p:cNvSpPr txBox="1">
            <a:spLocks noChangeArrowheads="1"/>
          </p:cNvSpPr>
          <p:nvPr/>
        </p:nvSpPr>
        <p:spPr bwMode="auto">
          <a:xfrm>
            <a:off x="3411538" y="387667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0" i="0">
                <a:latin typeface="Arial" charset="0"/>
              </a:rPr>
              <a:t>0</a:t>
            </a:r>
          </a:p>
        </p:txBody>
      </p:sp>
      <p:sp>
        <p:nvSpPr>
          <p:cNvPr id="512108" name="Text Box 108"/>
          <p:cNvSpPr txBox="1">
            <a:spLocks noChangeArrowheads="1"/>
          </p:cNvSpPr>
          <p:nvPr/>
        </p:nvSpPr>
        <p:spPr bwMode="auto">
          <a:xfrm>
            <a:off x="7016750" y="497522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0" i="0">
                <a:latin typeface="Arial" charset="0"/>
              </a:rPr>
              <a:t>A</a:t>
            </a:r>
          </a:p>
        </p:txBody>
      </p:sp>
      <p:sp>
        <p:nvSpPr>
          <p:cNvPr id="512109" name="Text Box 109"/>
          <p:cNvSpPr txBox="1">
            <a:spLocks noChangeArrowheads="1"/>
          </p:cNvSpPr>
          <p:nvPr/>
        </p:nvSpPr>
        <p:spPr bwMode="auto">
          <a:xfrm>
            <a:off x="1366838" y="3621088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0" i="0">
                <a:latin typeface="Arial" charset="0"/>
              </a:rPr>
              <a:t>R6</a:t>
            </a:r>
          </a:p>
        </p:txBody>
      </p:sp>
      <p:grpSp>
        <p:nvGrpSpPr>
          <p:cNvPr id="512110" name="Group 110"/>
          <p:cNvGrpSpPr>
            <a:grpSpLocks/>
          </p:cNvGrpSpPr>
          <p:nvPr/>
        </p:nvGrpSpPr>
        <p:grpSpPr bwMode="auto">
          <a:xfrm>
            <a:off x="4895850" y="5343525"/>
            <a:ext cx="2546350" cy="922338"/>
            <a:chOff x="679" y="3270"/>
            <a:chExt cx="1604" cy="581"/>
          </a:xfrm>
        </p:grpSpPr>
        <p:sp>
          <p:nvSpPr>
            <p:cNvPr id="512111" name="Rectangle 111"/>
            <p:cNvSpPr>
              <a:spLocks noChangeArrowheads="1"/>
            </p:cNvSpPr>
            <p:nvPr/>
          </p:nvSpPr>
          <p:spPr bwMode="auto">
            <a:xfrm>
              <a:off x="710" y="3296"/>
              <a:ext cx="1533" cy="5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12" name="Text Box 112"/>
            <p:cNvSpPr txBox="1">
              <a:spLocks noChangeArrowheads="1"/>
            </p:cNvSpPr>
            <p:nvPr/>
          </p:nvSpPr>
          <p:spPr bwMode="auto">
            <a:xfrm>
              <a:off x="679" y="3270"/>
              <a:ext cx="160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 b="0" i="0">
                  <a:latin typeface="Arial" charset="0"/>
                </a:rPr>
                <a:t>  in         out                 out</a:t>
              </a:r>
            </a:p>
            <a:p>
              <a:pPr eaLnBrk="1" hangingPunct="1"/>
              <a:r>
                <a:rPr lang="en-US" sz="1400" b="0" i="0">
                  <a:latin typeface="Arial" charset="0"/>
                </a:rPr>
                <a:t>label     label   dest    interface</a:t>
              </a:r>
            </a:p>
          </p:txBody>
        </p:sp>
        <p:sp>
          <p:nvSpPr>
            <p:cNvPr id="512113" name="Line 113"/>
            <p:cNvSpPr>
              <a:spLocks noChangeShapeType="1"/>
            </p:cNvSpPr>
            <p:nvPr/>
          </p:nvSpPr>
          <p:spPr bwMode="auto">
            <a:xfrm>
              <a:off x="719" y="3584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114" name="Text Box 114"/>
            <p:cNvSpPr txBox="1">
              <a:spLocks noChangeArrowheads="1"/>
            </p:cNvSpPr>
            <p:nvPr/>
          </p:nvSpPr>
          <p:spPr bwMode="auto">
            <a:xfrm>
              <a:off x="730" y="3588"/>
              <a:ext cx="15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b="0" i="0">
                  <a:latin typeface="Arial" charset="0"/>
                </a:rPr>
                <a:t> 6        -      A       0</a:t>
              </a:r>
            </a:p>
          </p:txBody>
        </p:sp>
        <p:sp>
          <p:nvSpPr>
            <p:cNvPr id="512115" name="Line 115"/>
            <p:cNvSpPr>
              <a:spLocks noChangeShapeType="1"/>
            </p:cNvSpPr>
            <p:nvPr/>
          </p:nvSpPr>
          <p:spPr bwMode="auto">
            <a:xfrm>
              <a:off x="1042" y="3303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116" name="Line 116"/>
            <p:cNvSpPr>
              <a:spLocks noChangeShapeType="1"/>
            </p:cNvSpPr>
            <p:nvPr/>
          </p:nvSpPr>
          <p:spPr bwMode="auto">
            <a:xfrm>
              <a:off x="1426" y="3306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117" name="Line 117"/>
            <p:cNvSpPr>
              <a:spLocks noChangeShapeType="1"/>
            </p:cNvSpPr>
            <p:nvPr/>
          </p:nvSpPr>
          <p:spPr bwMode="auto">
            <a:xfrm>
              <a:off x="1750" y="3309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118" name="Group 118"/>
          <p:cNvGrpSpPr>
            <a:grpSpLocks/>
          </p:cNvGrpSpPr>
          <p:nvPr/>
        </p:nvGrpSpPr>
        <p:grpSpPr bwMode="auto">
          <a:xfrm>
            <a:off x="4629150" y="2212975"/>
            <a:ext cx="2546350" cy="1239838"/>
            <a:chOff x="3494" y="291"/>
            <a:chExt cx="1604" cy="781"/>
          </a:xfrm>
        </p:grpSpPr>
        <p:sp>
          <p:nvSpPr>
            <p:cNvPr id="512119" name="Rectangle 119"/>
            <p:cNvSpPr>
              <a:spLocks noChangeArrowheads="1"/>
            </p:cNvSpPr>
            <p:nvPr/>
          </p:nvSpPr>
          <p:spPr bwMode="auto">
            <a:xfrm>
              <a:off x="3525" y="317"/>
              <a:ext cx="1533" cy="7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20" name="Text Box 120"/>
            <p:cNvSpPr txBox="1">
              <a:spLocks noChangeArrowheads="1"/>
            </p:cNvSpPr>
            <p:nvPr/>
          </p:nvSpPr>
          <p:spPr bwMode="auto">
            <a:xfrm>
              <a:off x="3494" y="291"/>
              <a:ext cx="160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 b="0" i="0">
                  <a:latin typeface="Arial" charset="0"/>
                </a:rPr>
                <a:t>  in         out                 out</a:t>
              </a:r>
            </a:p>
            <a:p>
              <a:pPr eaLnBrk="1" hangingPunct="1"/>
              <a:r>
                <a:rPr lang="en-US" sz="1400" b="0" i="0">
                  <a:latin typeface="Arial" charset="0"/>
                </a:rPr>
                <a:t>label     label   dest    interface</a:t>
              </a:r>
            </a:p>
          </p:txBody>
        </p:sp>
        <p:sp>
          <p:nvSpPr>
            <p:cNvPr id="512121" name="Line 121"/>
            <p:cNvSpPr>
              <a:spLocks noChangeShapeType="1"/>
            </p:cNvSpPr>
            <p:nvPr/>
          </p:nvSpPr>
          <p:spPr bwMode="auto">
            <a:xfrm>
              <a:off x="3534" y="605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122" name="Text Box 122"/>
            <p:cNvSpPr txBox="1">
              <a:spLocks noChangeArrowheads="1"/>
            </p:cNvSpPr>
            <p:nvPr/>
          </p:nvSpPr>
          <p:spPr bwMode="auto">
            <a:xfrm>
              <a:off x="3545" y="609"/>
              <a:ext cx="15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b="0" i="0">
                  <a:latin typeface="Arial" charset="0"/>
                </a:rPr>
                <a:t>10      6      A       1</a:t>
              </a:r>
            </a:p>
          </p:txBody>
        </p:sp>
        <p:sp>
          <p:nvSpPr>
            <p:cNvPr id="512123" name="Line 123"/>
            <p:cNvSpPr>
              <a:spLocks noChangeShapeType="1"/>
            </p:cNvSpPr>
            <p:nvPr/>
          </p:nvSpPr>
          <p:spPr bwMode="auto">
            <a:xfrm>
              <a:off x="3857" y="324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124" name="Text Box 124"/>
            <p:cNvSpPr txBox="1">
              <a:spLocks noChangeArrowheads="1"/>
            </p:cNvSpPr>
            <p:nvPr/>
          </p:nvSpPr>
          <p:spPr bwMode="auto">
            <a:xfrm>
              <a:off x="3540" y="830"/>
              <a:ext cx="15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b="0" i="0">
                  <a:latin typeface="Arial" charset="0"/>
                </a:rPr>
                <a:t>12      9      D       0</a:t>
              </a:r>
            </a:p>
          </p:txBody>
        </p:sp>
        <p:sp>
          <p:nvSpPr>
            <p:cNvPr id="512125" name="Line 125"/>
            <p:cNvSpPr>
              <a:spLocks noChangeShapeType="1"/>
            </p:cNvSpPr>
            <p:nvPr/>
          </p:nvSpPr>
          <p:spPr bwMode="auto">
            <a:xfrm>
              <a:off x="4215" y="335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126" name="Line 126"/>
            <p:cNvSpPr>
              <a:spLocks noChangeShapeType="1"/>
            </p:cNvSpPr>
            <p:nvPr/>
          </p:nvSpPr>
          <p:spPr bwMode="auto">
            <a:xfrm>
              <a:off x="4573" y="329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127" name="Rectangle 127"/>
          <p:cNvSpPr>
            <a:spLocks noChangeArrowheads="1"/>
          </p:cNvSpPr>
          <p:nvPr/>
        </p:nvSpPr>
        <p:spPr bwMode="auto">
          <a:xfrm>
            <a:off x="1843088" y="1651000"/>
            <a:ext cx="2433637" cy="1435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128" name="Text Box 128"/>
          <p:cNvSpPr txBox="1">
            <a:spLocks noChangeArrowheads="1"/>
          </p:cNvSpPr>
          <p:nvPr/>
        </p:nvSpPr>
        <p:spPr bwMode="auto">
          <a:xfrm>
            <a:off x="1793875" y="1609725"/>
            <a:ext cx="2546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400" b="0" i="0">
                <a:latin typeface="Arial" charset="0"/>
              </a:rPr>
              <a:t>  in         out                 out</a:t>
            </a:r>
          </a:p>
          <a:p>
            <a:pPr eaLnBrk="1" hangingPunct="1"/>
            <a:r>
              <a:rPr lang="en-US" sz="1400" b="0" i="0">
                <a:latin typeface="Arial" charset="0"/>
              </a:rPr>
              <a:t>label     label   dest    interface</a:t>
            </a:r>
          </a:p>
        </p:txBody>
      </p:sp>
      <p:sp>
        <p:nvSpPr>
          <p:cNvPr id="512129" name="Line 129"/>
          <p:cNvSpPr>
            <a:spLocks noChangeShapeType="1"/>
          </p:cNvSpPr>
          <p:nvPr/>
        </p:nvSpPr>
        <p:spPr bwMode="auto">
          <a:xfrm>
            <a:off x="1857375" y="2108200"/>
            <a:ext cx="2392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130" name="Text Box 130"/>
          <p:cNvSpPr txBox="1">
            <a:spLocks noChangeArrowheads="1"/>
          </p:cNvSpPr>
          <p:nvPr/>
        </p:nvSpPr>
        <p:spPr bwMode="auto">
          <a:xfrm>
            <a:off x="1874838" y="2114550"/>
            <a:ext cx="238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b="0" i="0">
                <a:latin typeface="Arial" charset="0"/>
              </a:rPr>
              <a:t>        10      A       0</a:t>
            </a:r>
          </a:p>
        </p:txBody>
      </p:sp>
      <p:sp>
        <p:nvSpPr>
          <p:cNvPr id="512131" name="Line 131"/>
          <p:cNvSpPr>
            <a:spLocks noChangeShapeType="1"/>
          </p:cNvSpPr>
          <p:nvPr/>
        </p:nvSpPr>
        <p:spPr bwMode="auto">
          <a:xfrm>
            <a:off x="2370138" y="1662113"/>
            <a:ext cx="1587" cy="141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132" name="Text Box 132"/>
          <p:cNvSpPr txBox="1">
            <a:spLocks noChangeArrowheads="1"/>
          </p:cNvSpPr>
          <p:nvPr/>
        </p:nvSpPr>
        <p:spPr bwMode="auto">
          <a:xfrm>
            <a:off x="1865313" y="2455863"/>
            <a:ext cx="238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b="0" i="0">
                <a:latin typeface="Arial" charset="0"/>
              </a:rPr>
              <a:t>        12      D       0</a:t>
            </a:r>
          </a:p>
        </p:txBody>
      </p:sp>
      <p:sp>
        <p:nvSpPr>
          <p:cNvPr id="512133" name="Line 133"/>
          <p:cNvSpPr>
            <a:spLocks noChangeShapeType="1"/>
          </p:cNvSpPr>
          <p:nvPr/>
        </p:nvSpPr>
        <p:spPr bwMode="auto">
          <a:xfrm>
            <a:off x="2938463" y="1658938"/>
            <a:ext cx="1587" cy="142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134" name="Line 134"/>
          <p:cNvSpPr>
            <a:spLocks noChangeShapeType="1"/>
          </p:cNvSpPr>
          <p:nvPr/>
        </p:nvSpPr>
        <p:spPr bwMode="auto">
          <a:xfrm>
            <a:off x="3506788" y="1670050"/>
            <a:ext cx="1587" cy="140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135" name="Text Box 135"/>
          <p:cNvSpPr txBox="1">
            <a:spLocks noChangeArrowheads="1"/>
          </p:cNvSpPr>
          <p:nvPr/>
        </p:nvSpPr>
        <p:spPr bwMode="auto">
          <a:xfrm>
            <a:off x="3335338" y="41989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0" i="0">
                <a:latin typeface="Arial" charset="0"/>
              </a:rPr>
              <a:t>1</a:t>
            </a:r>
          </a:p>
        </p:txBody>
      </p:sp>
      <p:grpSp>
        <p:nvGrpSpPr>
          <p:cNvPr id="512137" name="Group 137"/>
          <p:cNvGrpSpPr>
            <a:grpSpLocks/>
          </p:cNvGrpSpPr>
          <p:nvPr/>
        </p:nvGrpSpPr>
        <p:grpSpPr bwMode="auto">
          <a:xfrm>
            <a:off x="1716088" y="5661025"/>
            <a:ext cx="2546350" cy="922338"/>
            <a:chOff x="679" y="3270"/>
            <a:chExt cx="1604" cy="581"/>
          </a:xfrm>
        </p:grpSpPr>
        <p:sp>
          <p:nvSpPr>
            <p:cNvPr id="512138" name="Rectangle 138"/>
            <p:cNvSpPr>
              <a:spLocks noChangeArrowheads="1"/>
            </p:cNvSpPr>
            <p:nvPr/>
          </p:nvSpPr>
          <p:spPr bwMode="auto">
            <a:xfrm>
              <a:off x="710" y="3296"/>
              <a:ext cx="1533" cy="5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39" name="Text Box 139"/>
            <p:cNvSpPr txBox="1">
              <a:spLocks noChangeArrowheads="1"/>
            </p:cNvSpPr>
            <p:nvPr/>
          </p:nvSpPr>
          <p:spPr bwMode="auto">
            <a:xfrm>
              <a:off x="679" y="3270"/>
              <a:ext cx="160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 b="0" i="0">
                  <a:latin typeface="Arial" charset="0"/>
                </a:rPr>
                <a:t>  in         out                 out</a:t>
              </a:r>
            </a:p>
            <a:p>
              <a:pPr eaLnBrk="1" hangingPunct="1"/>
              <a:r>
                <a:rPr lang="en-US" sz="1400" b="0" i="0">
                  <a:latin typeface="Arial" charset="0"/>
                </a:rPr>
                <a:t>label     label   dest    interface</a:t>
              </a:r>
            </a:p>
          </p:txBody>
        </p:sp>
        <p:sp>
          <p:nvSpPr>
            <p:cNvPr id="512140" name="Line 140"/>
            <p:cNvSpPr>
              <a:spLocks noChangeShapeType="1"/>
            </p:cNvSpPr>
            <p:nvPr/>
          </p:nvSpPr>
          <p:spPr bwMode="auto">
            <a:xfrm>
              <a:off x="719" y="3584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141" name="Text Box 141"/>
            <p:cNvSpPr txBox="1">
              <a:spLocks noChangeArrowheads="1"/>
            </p:cNvSpPr>
            <p:nvPr/>
          </p:nvSpPr>
          <p:spPr bwMode="auto">
            <a:xfrm>
              <a:off x="730" y="3588"/>
              <a:ext cx="15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b="0" i="0">
                  <a:latin typeface="Arial" charset="0"/>
                </a:rPr>
                <a:t> 8        6      A       0</a:t>
              </a:r>
            </a:p>
          </p:txBody>
        </p:sp>
        <p:sp>
          <p:nvSpPr>
            <p:cNvPr id="512142" name="Line 142"/>
            <p:cNvSpPr>
              <a:spLocks noChangeShapeType="1"/>
            </p:cNvSpPr>
            <p:nvPr/>
          </p:nvSpPr>
          <p:spPr bwMode="auto">
            <a:xfrm>
              <a:off x="1042" y="3303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143" name="Line 143"/>
            <p:cNvSpPr>
              <a:spLocks noChangeShapeType="1"/>
            </p:cNvSpPr>
            <p:nvPr/>
          </p:nvSpPr>
          <p:spPr bwMode="auto">
            <a:xfrm>
              <a:off x="1426" y="3306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144" name="Line 144"/>
            <p:cNvSpPr>
              <a:spLocks noChangeShapeType="1"/>
            </p:cNvSpPr>
            <p:nvPr/>
          </p:nvSpPr>
          <p:spPr bwMode="auto">
            <a:xfrm>
              <a:off x="1750" y="3309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145" name="Text Box 145"/>
          <p:cNvSpPr txBox="1">
            <a:spLocks noChangeArrowheads="1"/>
          </p:cNvSpPr>
          <p:nvPr/>
        </p:nvSpPr>
        <p:spPr bwMode="auto">
          <a:xfrm>
            <a:off x="4487863" y="49149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0" i="0">
                <a:latin typeface="Arial" charset="0"/>
              </a:rPr>
              <a:t>0</a:t>
            </a:r>
          </a:p>
        </p:txBody>
      </p:sp>
      <p:sp>
        <p:nvSpPr>
          <p:cNvPr id="512146" name="Text Box 146"/>
          <p:cNvSpPr txBox="1">
            <a:spLocks noChangeArrowheads="1"/>
          </p:cNvSpPr>
          <p:nvPr/>
        </p:nvSpPr>
        <p:spPr bwMode="auto">
          <a:xfrm>
            <a:off x="1847850" y="2757488"/>
            <a:ext cx="238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b="0" i="0">
                <a:latin typeface="Arial" charset="0"/>
              </a:rPr>
              <a:t>          8      A       1</a:t>
            </a:r>
          </a:p>
        </p:txBody>
      </p:sp>
      <p:sp>
        <p:nvSpPr>
          <p:cNvPr id="512147" name="Rectangle 1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MPLS forwarding tables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59BF9BE0-35E6-461C-8F19-ED8014026263}" type="slidenum">
              <a:rPr lang="en-US"/>
              <a:pPr/>
              <a:t>11</a:t>
            </a:fld>
            <a:endParaRPr lang="en-US"/>
          </a:p>
        </p:txBody>
      </p:sp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Error Detection</a:t>
            </a:r>
          </a:p>
        </p:txBody>
      </p:sp>
      <p:pic>
        <p:nvPicPr>
          <p:cNvPr id="515075" name="Picture 3" descr="521 Error Dete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5900" y="3322638"/>
            <a:ext cx="5670550" cy="3109912"/>
          </a:xfrm>
          <a:prstGeom prst="rect">
            <a:avLst/>
          </a:prstGeom>
          <a:noFill/>
        </p:spPr>
      </p:pic>
      <p:sp>
        <p:nvSpPr>
          <p:cNvPr id="515076" name="Text Box 4"/>
          <p:cNvSpPr txBox="1">
            <a:spLocks noChangeArrowheads="1"/>
          </p:cNvSpPr>
          <p:nvPr/>
        </p:nvSpPr>
        <p:spPr bwMode="auto">
          <a:xfrm>
            <a:off x="533400" y="1312863"/>
            <a:ext cx="83312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0" i="0"/>
              <a:t>EDC= Error Detection and Correction bits (redundancy)</a:t>
            </a:r>
          </a:p>
          <a:p>
            <a:r>
              <a:rPr lang="en-US" sz="2000" b="0" i="0"/>
              <a:t>D    = Data protected by error checking, may include header fields </a:t>
            </a:r>
            <a:br>
              <a:rPr lang="en-US" sz="2000" b="0" i="0"/>
            </a:br>
            <a:endParaRPr lang="en-US" sz="2000" b="0" i="0"/>
          </a:p>
          <a:p>
            <a:pPr>
              <a:buFontTx/>
              <a:buChar char="•"/>
            </a:pPr>
            <a:r>
              <a:rPr lang="en-US" sz="2000" b="0" i="0"/>
              <a:t> Error detection not 100% reliable!</a:t>
            </a:r>
          </a:p>
          <a:p>
            <a:pPr lvl="1">
              <a:buFontTx/>
              <a:buChar char="•"/>
            </a:pPr>
            <a:r>
              <a:rPr lang="en-US" sz="2000" b="0" i="0"/>
              <a:t> protocol may miss some errors, but rarely</a:t>
            </a:r>
          </a:p>
          <a:p>
            <a:pPr lvl="1">
              <a:buFontTx/>
              <a:buChar char="•"/>
            </a:pPr>
            <a:r>
              <a:rPr lang="en-US" sz="2000" b="0" i="0"/>
              <a:t> larger EDC field yields better detection and correction</a:t>
            </a:r>
          </a:p>
        </p:txBody>
      </p:sp>
      <p:sp>
        <p:nvSpPr>
          <p:cNvPr id="515078" name="Rectangle 6"/>
          <p:cNvSpPr>
            <a:spLocks noChangeArrowheads="1"/>
          </p:cNvSpPr>
          <p:nvPr/>
        </p:nvSpPr>
        <p:spPr bwMode="auto">
          <a:xfrm>
            <a:off x="5384800" y="3916363"/>
            <a:ext cx="176213" cy="193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5077" name="Text Box 5"/>
          <p:cNvSpPr txBox="1">
            <a:spLocks noChangeArrowheads="1"/>
          </p:cNvSpPr>
          <p:nvPr/>
        </p:nvSpPr>
        <p:spPr bwMode="auto">
          <a:xfrm>
            <a:off x="4773613" y="3873500"/>
            <a:ext cx="942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0" i="0">
                <a:latin typeface="Arial" charset="0"/>
              </a:rPr>
              <a:t>otherwise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C9A82236-9C47-49B4-93F0-8A6E4AD678AE}" type="slidenum">
              <a:rPr lang="en-US"/>
              <a:pPr/>
              <a:t>110</a:t>
            </a:fld>
            <a:endParaRPr lang="en-US"/>
          </a:p>
        </p:txBody>
      </p:sp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5: Summary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931150" cy="4648200"/>
          </a:xfrm>
        </p:spPr>
        <p:txBody>
          <a:bodyPr/>
          <a:lstStyle/>
          <a:p>
            <a:r>
              <a:rPr lang="en-US" sz="2400"/>
              <a:t> principles behind data link layer services:</a:t>
            </a:r>
          </a:p>
          <a:p>
            <a:pPr lvl="1"/>
            <a:r>
              <a:rPr lang="en-US" sz="2000"/>
              <a:t>error detection, correction</a:t>
            </a:r>
          </a:p>
          <a:p>
            <a:pPr lvl="1"/>
            <a:r>
              <a:rPr lang="en-US" sz="2000"/>
              <a:t>sharing a broadcast channel: multiple access</a:t>
            </a:r>
          </a:p>
          <a:p>
            <a:pPr lvl="1"/>
            <a:r>
              <a:rPr lang="en-US" sz="2000"/>
              <a:t>link layer addressing</a:t>
            </a:r>
          </a:p>
          <a:p>
            <a:r>
              <a:rPr lang="en-US" sz="2400"/>
              <a:t>instantiation and implementation of various link layer technologies</a:t>
            </a:r>
          </a:p>
          <a:p>
            <a:pPr lvl="1"/>
            <a:r>
              <a:rPr lang="en-US"/>
              <a:t>Ethernet</a:t>
            </a:r>
          </a:p>
          <a:p>
            <a:pPr lvl="1"/>
            <a:r>
              <a:rPr lang="en-US"/>
              <a:t>switched LANS</a:t>
            </a:r>
          </a:p>
          <a:p>
            <a:pPr lvl="1"/>
            <a:r>
              <a:rPr lang="en-US"/>
              <a:t>PPP</a:t>
            </a:r>
          </a:p>
          <a:p>
            <a:pPr lvl="1"/>
            <a:r>
              <a:rPr lang="en-US"/>
              <a:t>virtualized networks as a link layer: ATM, MPLS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1C09496A-E08B-42A0-9B0C-8F5DDFE76821}" type="slidenum">
              <a:rPr lang="en-US"/>
              <a:pPr/>
              <a:t>111</a:t>
            </a:fld>
            <a:endParaRPr lang="en-US"/>
          </a:p>
        </p:txBody>
      </p:sp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5: let’s take a breath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931150" cy="4648200"/>
          </a:xfrm>
        </p:spPr>
        <p:txBody>
          <a:bodyPr/>
          <a:lstStyle/>
          <a:p>
            <a:r>
              <a:rPr lang="en-US"/>
              <a:t>journey down protocol stack </a:t>
            </a:r>
            <a:r>
              <a:rPr lang="en-US" i="1">
                <a:solidFill>
                  <a:srgbClr val="FF0000"/>
                </a:solidFill>
              </a:rPr>
              <a:t>complete</a:t>
            </a:r>
            <a:r>
              <a:rPr lang="en-US"/>
              <a:t> (except routing, PHY)</a:t>
            </a:r>
          </a:p>
          <a:p>
            <a:r>
              <a:rPr lang="en-US"/>
              <a:t>solid understanding of networking principles, practice</a:t>
            </a:r>
          </a:p>
          <a:p>
            <a:r>
              <a:rPr lang="en-US"/>
              <a:t>….. could stop here …. but </a:t>
            </a:r>
            <a:r>
              <a:rPr lang="en-US" i="1">
                <a:solidFill>
                  <a:srgbClr val="FF0000"/>
                </a:solidFill>
              </a:rPr>
              <a:t>lots </a:t>
            </a:r>
            <a:r>
              <a:rPr lang="en-US"/>
              <a:t>of interesting topics!</a:t>
            </a:r>
          </a:p>
          <a:p>
            <a:pPr lvl="1"/>
            <a:r>
              <a:rPr lang="en-US"/>
              <a:t>Wireless mobile networks … among others!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58C8B949-33BF-435F-AEC1-939B279034DF}" type="slidenum">
              <a:rPr lang="en-US"/>
              <a:pPr/>
              <a:t>12</a:t>
            </a:fld>
            <a:endParaRPr lang="en-US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3213" y="363538"/>
            <a:ext cx="5334000" cy="838200"/>
          </a:xfrm>
        </p:spPr>
        <p:txBody>
          <a:bodyPr/>
          <a:lstStyle/>
          <a:p>
            <a:r>
              <a:rPr lang="en-US"/>
              <a:t>Parity Checking</a:t>
            </a:r>
          </a:p>
        </p:txBody>
      </p:sp>
      <p:pic>
        <p:nvPicPr>
          <p:cNvPr id="516099" name="Picture 3" descr="522 Single Bit Par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8" y="2482850"/>
            <a:ext cx="2609850" cy="908050"/>
          </a:xfrm>
          <a:prstGeom prst="rect">
            <a:avLst/>
          </a:prstGeom>
          <a:noFill/>
        </p:spPr>
      </p:pic>
      <p:sp>
        <p:nvSpPr>
          <p:cNvPr id="516100" name="Text Box 4"/>
          <p:cNvSpPr txBox="1">
            <a:spLocks noChangeArrowheads="1"/>
          </p:cNvSpPr>
          <p:nvPr/>
        </p:nvSpPr>
        <p:spPr bwMode="auto">
          <a:xfrm>
            <a:off x="361950" y="1460500"/>
            <a:ext cx="2819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0" i="0" u="sng">
                <a:solidFill>
                  <a:srgbClr val="FF0000"/>
                </a:solidFill>
              </a:rPr>
              <a:t>Single Bit Parity:</a:t>
            </a:r>
            <a:endParaRPr lang="en-US" sz="2400" i="0"/>
          </a:p>
          <a:p>
            <a:r>
              <a:rPr lang="en-US" sz="1600" i="0"/>
              <a:t>Detect single bit errors</a:t>
            </a:r>
            <a:endParaRPr lang="en-US" sz="3200" i="0"/>
          </a:p>
        </p:txBody>
      </p:sp>
      <p:pic>
        <p:nvPicPr>
          <p:cNvPr id="516101" name="Picture 5" descr="523 Double Bit Par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0663" y="2220913"/>
            <a:ext cx="3751262" cy="4114800"/>
          </a:xfrm>
          <a:prstGeom prst="rect">
            <a:avLst/>
          </a:prstGeom>
          <a:noFill/>
        </p:spPr>
      </p:pic>
      <p:sp>
        <p:nvSpPr>
          <p:cNvPr id="516102" name="Text Box 6"/>
          <p:cNvSpPr txBox="1">
            <a:spLocks noChangeArrowheads="1"/>
          </p:cNvSpPr>
          <p:nvPr/>
        </p:nvSpPr>
        <p:spPr bwMode="auto">
          <a:xfrm>
            <a:off x="3643313" y="1408113"/>
            <a:ext cx="4095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i="0" u="sng">
                <a:solidFill>
                  <a:srgbClr val="FF0000"/>
                </a:solidFill>
              </a:rPr>
              <a:t>Two Dimensional Bit Parity</a:t>
            </a:r>
            <a:r>
              <a:rPr lang="en-US" sz="2400" i="0" u="sng">
                <a:solidFill>
                  <a:srgbClr val="FF0000"/>
                </a:solidFill>
              </a:rPr>
              <a:t>:</a:t>
            </a:r>
            <a:endParaRPr lang="en-US" sz="2400" i="0"/>
          </a:p>
          <a:p>
            <a:r>
              <a:rPr lang="en-US" sz="1600" i="0"/>
              <a:t>Detect </a:t>
            </a:r>
            <a:r>
              <a:rPr lang="en-US" sz="1600"/>
              <a:t>and correct</a:t>
            </a:r>
            <a:r>
              <a:rPr lang="en-US" sz="1600" i="0"/>
              <a:t> single bit errors</a:t>
            </a:r>
            <a:endParaRPr lang="en-US" sz="3200" i="0"/>
          </a:p>
        </p:txBody>
      </p:sp>
      <p:sp>
        <p:nvSpPr>
          <p:cNvPr id="516103" name="Oval 7"/>
          <p:cNvSpPr>
            <a:spLocks noChangeArrowheads="1"/>
          </p:cNvSpPr>
          <p:nvPr/>
        </p:nvSpPr>
        <p:spPr bwMode="auto">
          <a:xfrm>
            <a:off x="4354513" y="5222875"/>
            <a:ext cx="146050" cy="1682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6104" name="Text Box 8"/>
          <p:cNvSpPr txBox="1">
            <a:spLocks noChangeArrowheads="1"/>
          </p:cNvSpPr>
          <p:nvPr/>
        </p:nvSpPr>
        <p:spPr bwMode="auto">
          <a:xfrm>
            <a:off x="4279900" y="5129213"/>
            <a:ext cx="261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0" i="0">
                <a:latin typeface="Courier New" pitchFamily="49" charset="0"/>
              </a:rPr>
              <a:t>0</a:t>
            </a:r>
            <a:endParaRPr lang="en-US" b="0" i="0"/>
          </a:p>
        </p:txBody>
      </p:sp>
      <p:sp>
        <p:nvSpPr>
          <p:cNvPr id="516105" name="Oval 9"/>
          <p:cNvSpPr>
            <a:spLocks noChangeArrowheads="1"/>
          </p:cNvSpPr>
          <p:nvPr/>
        </p:nvSpPr>
        <p:spPr bwMode="auto">
          <a:xfrm>
            <a:off x="6015038" y="5218113"/>
            <a:ext cx="146050" cy="1682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6106" name="Text Box 10"/>
          <p:cNvSpPr txBox="1">
            <a:spLocks noChangeArrowheads="1"/>
          </p:cNvSpPr>
          <p:nvPr/>
        </p:nvSpPr>
        <p:spPr bwMode="auto">
          <a:xfrm>
            <a:off x="5940425" y="5124450"/>
            <a:ext cx="261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0" i="0">
                <a:latin typeface="Courier New" pitchFamily="49" charset="0"/>
              </a:rPr>
              <a:t>0</a:t>
            </a:r>
            <a:endParaRPr lang="en-US" b="0" i="0"/>
          </a:p>
        </p:txBody>
      </p:sp>
      <p:sp>
        <p:nvSpPr>
          <p:cNvPr id="516107" name="Text Box 11"/>
          <p:cNvSpPr txBox="1">
            <a:spLocks noChangeArrowheads="1"/>
          </p:cNvSpPr>
          <p:nvPr/>
        </p:nvSpPr>
        <p:spPr bwMode="auto">
          <a:xfrm>
            <a:off x="635000" y="3417888"/>
            <a:ext cx="2201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/>
              <a:t>Odd parity scheme</a:t>
            </a:r>
          </a:p>
        </p:txBody>
      </p:sp>
      <p:sp>
        <p:nvSpPr>
          <p:cNvPr id="516108" name="Text Box 12"/>
          <p:cNvSpPr txBox="1">
            <a:spLocks noChangeArrowheads="1"/>
          </p:cNvSpPr>
          <p:nvPr/>
        </p:nvSpPr>
        <p:spPr bwMode="auto">
          <a:xfrm>
            <a:off x="425450" y="3932238"/>
            <a:ext cx="3268663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0"/>
              <a:t>Parity bit value is chosen such that number of 1’s send is odd. </a:t>
            </a:r>
          </a:p>
          <a:p>
            <a:r>
              <a:rPr lang="en-US" b="0" i="0"/>
              <a:t>Ex. 9 1’s in the data, so the parity bit is ‘0’.</a:t>
            </a:r>
          </a:p>
        </p:txBody>
      </p:sp>
      <p:sp>
        <p:nvSpPr>
          <p:cNvPr id="516109" name="Text Box 13"/>
          <p:cNvSpPr txBox="1">
            <a:spLocks noChangeArrowheads="1"/>
          </p:cNvSpPr>
          <p:nvPr/>
        </p:nvSpPr>
        <p:spPr bwMode="auto">
          <a:xfrm>
            <a:off x="4129088" y="5773738"/>
            <a:ext cx="1541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/>
              <a:t>(even parity)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E8A3F29E-AA43-40AD-AB4E-8FCC16B0CF5D}" type="slidenum">
              <a:rPr lang="en-US"/>
              <a:pPr/>
              <a:t>13</a:t>
            </a:fld>
            <a:endParaRPr lang="en-US"/>
          </a:p>
        </p:txBody>
      </p:sp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Internet checksum </a:t>
            </a:r>
            <a:r>
              <a:rPr lang="en-US" sz="3200" u="none"/>
              <a:t>(review)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8175" y="2619375"/>
            <a:ext cx="3657600" cy="349567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Sender:</a:t>
            </a:r>
            <a:endParaRPr lang="en-US" sz="2400"/>
          </a:p>
          <a:p>
            <a:r>
              <a:rPr lang="en-US" sz="2000"/>
              <a:t>treat segment contents as sequence of 16-bit integers</a:t>
            </a:r>
          </a:p>
          <a:p>
            <a:r>
              <a:rPr lang="en-US" sz="2000"/>
              <a:t>checksum: addition (1’s complement sum) of segment contents</a:t>
            </a:r>
          </a:p>
          <a:p>
            <a:r>
              <a:rPr lang="en-US" sz="2000"/>
              <a:t>sender puts checksum value into UDP checksum field</a:t>
            </a:r>
          </a:p>
          <a:p>
            <a:pPr>
              <a:buFont typeface="ZapfDingbats" pitchFamily="82" charset="2"/>
              <a:buNone/>
            </a:pPr>
            <a:endParaRPr lang="en-US" sz="2400"/>
          </a:p>
          <a:p>
            <a:endParaRPr lang="en-US" sz="2400"/>
          </a:p>
        </p:txBody>
      </p:sp>
      <p:sp>
        <p:nvSpPr>
          <p:cNvPr id="517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52700"/>
            <a:ext cx="4057650" cy="3414713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u="sng">
                <a:solidFill>
                  <a:srgbClr val="FF0000"/>
                </a:solidFill>
              </a:rPr>
              <a:t>Receiver:</a:t>
            </a:r>
            <a:endParaRPr lang="en-US" sz="2000"/>
          </a:p>
          <a:p>
            <a:r>
              <a:rPr lang="en-US" sz="2000"/>
              <a:t>compute checksum of received segment</a:t>
            </a:r>
          </a:p>
          <a:p>
            <a:r>
              <a:rPr lang="en-US" sz="2000"/>
              <a:t>check if computed checksum equals checksum field value:</a:t>
            </a:r>
          </a:p>
          <a:p>
            <a:pPr lvl="1"/>
            <a:r>
              <a:rPr lang="en-US" sz="2000"/>
              <a:t>NO - error detected</a:t>
            </a:r>
          </a:p>
          <a:p>
            <a:pPr lvl="1"/>
            <a:r>
              <a:rPr lang="en-US" sz="2000"/>
              <a:t>YES - no error detected. </a:t>
            </a:r>
            <a:r>
              <a:rPr lang="en-US" sz="2000" i="1"/>
              <a:t>But maybe errors nonetheless?</a:t>
            </a:r>
            <a:r>
              <a:rPr lang="en-US" sz="2000"/>
              <a:t> </a:t>
            </a:r>
            <a:endParaRPr lang="en-US" sz="1800"/>
          </a:p>
        </p:txBody>
      </p:sp>
      <p:sp>
        <p:nvSpPr>
          <p:cNvPr id="517125" name="Rectangle 5"/>
          <p:cNvSpPr>
            <a:spLocks noChangeArrowheads="1"/>
          </p:cNvSpPr>
          <p:nvPr/>
        </p:nvSpPr>
        <p:spPr bwMode="auto">
          <a:xfrm>
            <a:off x="695325" y="1457325"/>
            <a:ext cx="79248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 b="0" i="0" u="sng">
                <a:solidFill>
                  <a:srgbClr val="FF0000"/>
                </a:solidFill>
              </a:rPr>
              <a:t>Goal:</a:t>
            </a:r>
            <a:r>
              <a:rPr lang="en-US" sz="2400" b="0" i="0"/>
              <a:t> detect “errors” (e.g., flipped bits) in transmitted packet (note: used at transport layer</a:t>
            </a:r>
            <a:r>
              <a:rPr lang="en-US" sz="2400" b="0"/>
              <a:t> only</a:t>
            </a:r>
            <a:r>
              <a:rPr lang="en-US" sz="2400" b="0" i="0"/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400" b="0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EBDCAB8C-7011-408D-9859-67EE2670E41E}" type="slidenum">
              <a:rPr lang="en-US"/>
              <a:pPr/>
              <a:t>14</a:t>
            </a:fld>
            <a:endParaRPr lang="en-US"/>
          </a:p>
        </p:txBody>
      </p:sp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31188" cy="1143000"/>
          </a:xfrm>
        </p:spPr>
        <p:txBody>
          <a:bodyPr/>
          <a:lstStyle/>
          <a:p>
            <a:r>
              <a:rPr lang="en-US" sz="3200"/>
              <a:t>Checksumming: Cyclic Redundancy Check</a:t>
            </a:r>
            <a:endParaRPr lang="en-US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8" y="1362075"/>
            <a:ext cx="7772400" cy="3360738"/>
          </a:xfrm>
        </p:spPr>
        <p:txBody>
          <a:bodyPr/>
          <a:lstStyle/>
          <a:p>
            <a:r>
              <a:rPr lang="en-US" sz="2000"/>
              <a:t>view data bits, </a:t>
            </a:r>
            <a:r>
              <a:rPr lang="en-US" sz="2000">
                <a:solidFill>
                  <a:srgbClr val="FF0000"/>
                </a:solidFill>
              </a:rPr>
              <a:t>D</a:t>
            </a:r>
            <a:r>
              <a:rPr lang="en-US" sz="2000"/>
              <a:t>, as a binary number</a:t>
            </a:r>
          </a:p>
          <a:p>
            <a:r>
              <a:rPr lang="en-US" sz="2000"/>
              <a:t>choose r+1 bit pattern (generator), </a:t>
            </a:r>
            <a:r>
              <a:rPr lang="en-US" sz="2000">
                <a:solidFill>
                  <a:srgbClr val="FF0000"/>
                </a:solidFill>
              </a:rPr>
              <a:t>G</a:t>
            </a:r>
            <a:r>
              <a:rPr lang="en-US" sz="2000"/>
              <a:t> </a:t>
            </a:r>
          </a:p>
          <a:p>
            <a:r>
              <a:rPr lang="en-US" sz="2000"/>
              <a:t>goal: choose r CRC bits, </a:t>
            </a:r>
            <a:r>
              <a:rPr lang="en-US" sz="2000">
                <a:solidFill>
                  <a:srgbClr val="FF0000"/>
                </a:solidFill>
              </a:rPr>
              <a:t>R</a:t>
            </a:r>
            <a:r>
              <a:rPr lang="en-US" sz="2000"/>
              <a:t>, such that</a:t>
            </a:r>
          </a:p>
          <a:p>
            <a:pPr lvl="1"/>
            <a:r>
              <a:rPr lang="en-US" sz="1800"/>
              <a:t> &lt;D,R&gt; exactly divisible by G (modulo 2) </a:t>
            </a:r>
          </a:p>
          <a:p>
            <a:pPr lvl="1"/>
            <a:r>
              <a:rPr lang="en-US" sz="1800"/>
              <a:t>receiver knows G, divides &lt;D,R&gt; by G.  If non-zero remainder: error detected!</a:t>
            </a:r>
          </a:p>
          <a:p>
            <a:pPr lvl="1"/>
            <a:r>
              <a:rPr lang="en-US" sz="1800"/>
              <a:t>can detect all burst errors less than r+1 bits</a:t>
            </a:r>
          </a:p>
          <a:p>
            <a:r>
              <a:rPr lang="en-US" sz="2000"/>
              <a:t>widely used in practice (802.11 WiFi, ATM)</a:t>
            </a:r>
          </a:p>
        </p:txBody>
      </p:sp>
      <p:pic>
        <p:nvPicPr>
          <p:cNvPr id="518148" name="Picture 4" descr="524 CRC co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4950" y="4543425"/>
            <a:ext cx="5738813" cy="158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40190938-32E4-41A7-A837-7CFC65434F3B}" type="slidenum">
              <a:rPr lang="en-US"/>
              <a:pPr/>
              <a:t>15</a:t>
            </a:fld>
            <a:endParaRPr lang="en-US"/>
          </a:p>
        </p:txBody>
      </p:sp>
      <p:pic>
        <p:nvPicPr>
          <p:cNvPr id="519170" name="Picture 2" descr="525 CRC Exa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2150" y="1770063"/>
            <a:ext cx="3586163" cy="4343400"/>
          </a:xfrm>
          <a:prstGeom prst="rect">
            <a:avLst/>
          </a:prstGeom>
          <a:noFill/>
        </p:spPr>
      </p:pic>
      <p:sp>
        <p:nvSpPr>
          <p:cNvPr id="519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CRC Example</a:t>
            </a:r>
            <a:endParaRPr lang="en-US"/>
          </a:p>
        </p:txBody>
      </p:sp>
      <p:sp>
        <p:nvSpPr>
          <p:cNvPr id="519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92125" y="1281113"/>
            <a:ext cx="3478213" cy="32448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chemeClr val="accent2"/>
                </a:solidFill>
              </a:rPr>
              <a:t>Want:</a:t>
            </a:r>
            <a:endParaRPr lang="en-US"/>
          </a:p>
          <a:p>
            <a:pPr lvl="1">
              <a:buFont typeface="ZapfDingbats" pitchFamily="82" charset="2"/>
              <a:buNone/>
            </a:pPr>
            <a:r>
              <a:rPr lang="en-US"/>
              <a:t>D</a:t>
            </a:r>
            <a:r>
              <a:rPr lang="en-US" baseline="26000"/>
              <a:t>.</a:t>
            </a:r>
            <a:r>
              <a:rPr lang="en-US"/>
              <a:t>2</a:t>
            </a:r>
            <a:r>
              <a:rPr lang="en-US" baseline="30000"/>
              <a:t>r</a:t>
            </a:r>
            <a:r>
              <a:rPr lang="en-US"/>
              <a:t> XOR R = nG</a:t>
            </a:r>
          </a:p>
          <a:p>
            <a:pPr>
              <a:buFont typeface="ZapfDingbats" pitchFamily="82" charset="2"/>
              <a:buNone/>
            </a:pPr>
            <a:r>
              <a:rPr lang="en-US" sz="2400" i="1">
                <a:solidFill>
                  <a:schemeClr val="accent2"/>
                </a:solidFill>
              </a:rPr>
              <a:t>equivalently:</a:t>
            </a:r>
            <a:endParaRPr lang="en-US"/>
          </a:p>
          <a:p>
            <a:pPr lvl="1">
              <a:buFont typeface="ZapfDingbats" pitchFamily="82" charset="2"/>
              <a:buNone/>
            </a:pPr>
            <a:r>
              <a:rPr lang="en-US"/>
              <a:t>D</a:t>
            </a:r>
            <a:r>
              <a:rPr lang="en-US" baseline="26000"/>
              <a:t>.</a:t>
            </a:r>
            <a:r>
              <a:rPr lang="en-US"/>
              <a:t>2</a:t>
            </a:r>
            <a:r>
              <a:rPr lang="en-US" baseline="30000"/>
              <a:t>r</a:t>
            </a:r>
            <a:r>
              <a:rPr lang="en-US"/>
              <a:t> = nG XOR R </a:t>
            </a:r>
          </a:p>
          <a:p>
            <a:pPr>
              <a:buFont typeface="ZapfDingbats" pitchFamily="82" charset="2"/>
              <a:buNone/>
            </a:pPr>
            <a:r>
              <a:rPr lang="en-US" sz="2400" i="1">
                <a:solidFill>
                  <a:schemeClr val="accent2"/>
                </a:solidFill>
              </a:rPr>
              <a:t>equivalently:</a:t>
            </a:r>
            <a:r>
              <a:rPr lang="en-US" sz="2400"/>
              <a:t>  </a:t>
            </a:r>
          </a:p>
          <a:p>
            <a:pPr>
              <a:buFont typeface="ZapfDingbats" pitchFamily="82" charset="2"/>
              <a:buNone/>
            </a:pPr>
            <a:r>
              <a:rPr lang="en-US" sz="2400"/>
              <a:t>    if we divide D</a:t>
            </a:r>
            <a:r>
              <a:rPr lang="en-US" sz="2400" baseline="26000"/>
              <a:t>.</a:t>
            </a:r>
            <a:r>
              <a:rPr lang="en-US" sz="2400"/>
              <a:t>2</a:t>
            </a:r>
            <a:r>
              <a:rPr lang="en-US" sz="2400" baseline="30000"/>
              <a:t>r</a:t>
            </a:r>
            <a:r>
              <a:rPr lang="en-US" sz="2400"/>
              <a:t> by G, want remainder R</a:t>
            </a:r>
            <a:endParaRPr lang="en-US"/>
          </a:p>
        </p:txBody>
      </p:sp>
      <p:sp>
        <p:nvSpPr>
          <p:cNvPr id="519173" name="Text Box 5"/>
          <p:cNvSpPr txBox="1">
            <a:spLocks noChangeArrowheads="1"/>
          </p:cNvSpPr>
          <p:nvPr/>
        </p:nvSpPr>
        <p:spPr bwMode="auto">
          <a:xfrm>
            <a:off x="1082675" y="5213350"/>
            <a:ext cx="3767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0" i="0"/>
              <a:t>R</a:t>
            </a:r>
            <a:r>
              <a:rPr lang="en-US" b="0" i="0"/>
              <a:t> = remainder[           ]</a:t>
            </a:r>
          </a:p>
        </p:txBody>
      </p:sp>
      <p:sp>
        <p:nvSpPr>
          <p:cNvPr id="519174" name="Text Box 6"/>
          <p:cNvSpPr txBox="1">
            <a:spLocks noChangeArrowheads="1"/>
          </p:cNvSpPr>
          <p:nvPr/>
        </p:nvSpPr>
        <p:spPr bwMode="auto">
          <a:xfrm>
            <a:off x="2497138" y="5053013"/>
            <a:ext cx="1336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0" i="0"/>
              <a:t>D</a:t>
            </a:r>
            <a:r>
              <a:rPr lang="en-US" sz="2400" b="0" i="0" baseline="26000"/>
              <a:t>.</a:t>
            </a:r>
            <a:r>
              <a:rPr lang="en-US" sz="2400" b="0" i="0"/>
              <a:t>2</a:t>
            </a:r>
            <a:r>
              <a:rPr lang="en-US" sz="2400" b="0" i="0" baseline="30000"/>
              <a:t>r</a:t>
            </a:r>
          </a:p>
          <a:p>
            <a:pPr algn="ctr"/>
            <a:r>
              <a:rPr lang="en-US" sz="2400" b="0" i="0"/>
              <a:t>G</a:t>
            </a:r>
            <a:endParaRPr lang="en-US" sz="2400" b="0" i="0">
              <a:latin typeface="Times New Roman" pitchFamily="18" charset="0"/>
            </a:endParaRPr>
          </a:p>
        </p:txBody>
      </p:sp>
      <p:sp>
        <p:nvSpPr>
          <p:cNvPr id="519175" name="Line 7"/>
          <p:cNvSpPr>
            <a:spLocks noChangeShapeType="1"/>
          </p:cNvSpPr>
          <p:nvPr/>
        </p:nvSpPr>
        <p:spPr bwMode="auto">
          <a:xfrm>
            <a:off x="2840038" y="5468938"/>
            <a:ext cx="631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9176" name="Rectangle 8"/>
          <p:cNvSpPr>
            <a:spLocks noChangeArrowheads="1"/>
          </p:cNvSpPr>
          <p:nvPr/>
        </p:nvSpPr>
        <p:spPr bwMode="auto">
          <a:xfrm>
            <a:off x="911225" y="4878388"/>
            <a:ext cx="3201988" cy="11906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B3840ADD-554F-4E4D-9FF6-7E09C11AF02B}" type="slidenum">
              <a:rPr lang="en-US"/>
              <a:pPr/>
              <a:t>16</a:t>
            </a:fld>
            <a:endParaRPr lang="en-US"/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Layer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5.1 Introduction and services</a:t>
            </a:r>
          </a:p>
          <a:p>
            <a:r>
              <a:rPr lang="en-US" sz="2400"/>
              <a:t>5.2 Error detection and correction </a:t>
            </a:r>
          </a:p>
          <a:p>
            <a:r>
              <a:rPr lang="en-US" sz="2400">
                <a:solidFill>
                  <a:srgbClr val="FF0000"/>
                </a:solidFill>
              </a:rPr>
              <a:t>5.3Multiple access protocols</a:t>
            </a:r>
          </a:p>
          <a:p>
            <a:r>
              <a:rPr lang="en-US" sz="2400"/>
              <a:t>5.4 Link-layer Addressing</a:t>
            </a:r>
          </a:p>
          <a:p>
            <a:r>
              <a:rPr lang="en-US" sz="2400"/>
              <a:t>5.5 Ethernet</a:t>
            </a:r>
          </a:p>
        </p:txBody>
      </p:sp>
      <p:sp>
        <p:nvSpPr>
          <p:cNvPr id="5130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/>
              <a:t>5.6 Link-layer switches</a:t>
            </a:r>
          </a:p>
          <a:p>
            <a:r>
              <a:rPr lang="en-US" sz="2400"/>
              <a:t>5.7 PPP</a:t>
            </a:r>
          </a:p>
          <a:p>
            <a:r>
              <a:rPr lang="en-US" sz="2400"/>
              <a:t>5.8 Link Virtualization: ATM, MPLS</a:t>
            </a:r>
          </a:p>
          <a:p>
            <a:pPr>
              <a:buFont typeface="ZapfDingbats" pitchFamily="82" charset="2"/>
              <a:buNone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1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437FE485-553A-4E82-A13D-B64CAE99DF29}" type="slidenum">
              <a:rPr lang="en-US"/>
              <a:pPr/>
              <a:t>17</a:t>
            </a:fld>
            <a:endParaRPr lang="en-US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150"/>
            <a:ext cx="7772400" cy="1143000"/>
          </a:xfrm>
        </p:spPr>
        <p:txBody>
          <a:bodyPr/>
          <a:lstStyle/>
          <a:p>
            <a:r>
              <a:rPr lang="en-US" sz="3200"/>
              <a:t>Multiple Access Links and Protocols</a:t>
            </a:r>
            <a:endParaRPr lang="en-US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54100"/>
            <a:ext cx="7772400" cy="329247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/>
              <a:t>Two types of “links”:</a:t>
            </a:r>
          </a:p>
          <a:p>
            <a:r>
              <a:rPr lang="en-US" sz="2400"/>
              <a:t>point-to-point</a:t>
            </a:r>
          </a:p>
          <a:p>
            <a:pPr lvl="1"/>
            <a:r>
              <a:rPr lang="en-US" sz="2000"/>
              <a:t>PPP for dial-up access</a:t>
            </a:r>
          </a:p>
          <a:p>
            <a:pPr lvl="1"/>
            <a:r>
              <a:rPr lang="en-US" sz="2000"/>
              <a:t>point-to-point link between Ethernet switch and host</a:t>
            </a:r>
          </a:p>
          <a:p>
            <a:r>
              <a:rPr lang="en-US" sz="2400">
                <a:solidFill>
                  <a:srgbClr val="FF0000"/>
                </a:solidFill>
              </a:rPr>
              <a:t>broadcast</a:t>
            </a:r>
            <a:r>
              <a:rPr lang="en-US" sz="2400"/>
              <a:t> (shared wire or medium)</a:t>
            </a:r>
          </a:p>
          <a:p>
            <a:pPr lvl="1"/>
            <a:r>
              <a:rPr lang="en-US" sz="2000"/>
              <a:t>old-fashioned Ethernet</a:t>
            </a:r>
          </a:p>
          <a:p>
            <a:pPr lvl="1"/>
            <a:r>
              <a:rPr lang="en-US" sz="2000"/>
              <a:t>upstream HFC (hybrid fiber-coaxial cable)</a:t>
            </a:r>
          </a:p>
          <a:p>
            <a:pPr lvl="1"/>
            <a:r>
              <a:rPr lang="en-US" sz="2000"/>
              <a:t>802.11 wireless LAN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906463" y="5883275"/>
            <a:ext cx="1657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0" i="0"/>
              <a:t>shared wire (e.g., </a:t>
            </a:r>
          </a:p>
          <a:p>
            <a:pPr algn="ctr"/>
            <a:r>
              <a:rPr lang="en-US" sz="1400" b="0" i="0"/>
              <a:t>cabled Ethernet)</a:t>
            </a:r>
          </a:p>
        </p:txBody>
      </p:sp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2863850" y="5897563"/>
            <a:ext cx="1717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0" i="0"/>
              <a:t>shared RF</a:t>
            </a:r>
          </a:p>
          <a:p>
            <a:pPr algn="ctr"/>
            <a:r>
              <a:rPr lang="en-US" sz="1400" b="0" i="0"/>
              <a:t> (e.g., 802.11 WiFi)</a:t>
            </a:r>
          </a:p>
        </p:txBody>
      </p:sp>
      <p:sp>
        <p:nvSpPr>
          <p:cNvPr id="167943" name="Text Box 7"/>
          <p:cNvSpPr txBox="1">
            <a:spLocks noChangeArrowheads="1"/>
          </p:cNvSpPr>
          <p:nvPr/>
        </p:nvSpPr>
        <p:spPr bwMode="auto">
          <a:xfrm>
            <a:off x="5049838" y="5957888"/>
            <a:ext cx="10541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0" i="0"/>
              <a:t>shared RF</a:t>
            </a:r>
          </a:p>
          <a:p>
            <a:pPr algn="ctr"/>
            <a:r>
              <a:rPr lang="en-US" sz="1400" b="0" i="0"/>
              <a:t>(satellite) </a:t>
            </a:r>
          </a:p>
        </p:txBody>
      </p:sp>
      <p:sp>
        <p:nvSpPr>
          <p:cNvPr id="167944" name="Text Box 8"/>
          <p:cNvSpPr txBox="1">
            <a:spLocks noChangeArrowheads="1"/>
          </p:cNvSpPr>
          <p:nvPr/>
        </p:nvSpPr>
        <p:spPr bwMode="auto">
          <a:xfrm>
            <a:off x="6500813" y="5667375"/>
            <a:ext cx="2082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0" i="0"/>
              <a:t>humans at a</a:t>
            </a:r>
          </a:p>
          <a:p>
            <a:pPr algn="ctr"/>
            <a:r>
              <a:rPr lang="en-US" sz="1400" b="0" i="0"/>
              <a:t>cocktail party </a:t>
            </a:r>
          </a:p>
          <a:p>
            <a:pPr algn="ctr"/>
            <a:r>
              <a:rPr lang="en-US" sz="1400" b="0" i="0"/>
              <a:t>(shared air, acoustical)</a:t>
            </a:r>
          </a:p>
        </p:txBody>
      </p:sp>
      <p:graphicFrame>
        <p:nvGraphicFramePr>
          <p:cNvPr id="167980" name="Object 44"/>
          <p:cNvGraphicFramePr>
            <a:graphicFrameLocks noChangeAspect="1"/>
          </p:cNvGraphicFramePr>
          <p:nvPr>
            <p:ph idx="1"/>
          </p:nvPr>
        </p:nvGraphicFramePr>
        <p:xfrm>
          <a:off x="982663" y="5314950"/>
          <a:ext cx="439737" cy="366713"/>
        </p:xfrm>
        <a:graphic>
          <a:graphicData uri="http://schemas.openxmlformats.org/presentationml/2006/ole">
            <p:oleObj spid="_x0000_s167980" name="Clip" r:id="rId4" imgW="1305000" imgH="1085760" progId="MS_ClipArt_Gallery.2">
              <p:embed/>
            </p:oleObj>
          </a:graphicData>
        </a:graphic>
      </p:graphicFrame>
      <p:graphicFrame>
        <p:nvGraphicFramePr>
          <p:cNvPr id="167981" name="Object 45"/>
          <p:cNvGraphicFramePr>
            <a:graphicFrameLocks noChangeAspect="1"/>
          </p:cNvGraphicFramePr>
          <p:nvPr/>
        </p:nvGraphicFramePr>
        <p:xfrm>
          <a:off x="1138238" y="4930775"/>
          <a:ext cx="439737" cy="366713"/>
        </p:xfrm>
        <a:graphic>
          <a:graphicData uri="http://schemas.openxmlformats.org/presentationml/2006/ole">
            <p:oleObj spid="_x0000_s167981" name="Clip" r:id="rId5" imgW="1305000" imgH="1085760" progId="MS_ClipArt_Gallery.2">
              <p:embed/>
            </p:oleObj>
          </a:graphicData>
        </a:graphic>
      </p:graphicFrame>
      <p:graphicFrame>
        <p:nvGraphicFramePr>
          <p:cNvPr id="167982" name="Object 46"/>
          <p:cNvGraphicFramePr>
            <a:graphicFrameLocks noChangeAspect="1"/>
          </p:cNvGraphicFramePr>
          <p:nvPr/>
        </p:nvGraphicFramePr>
        <p:xfrm>
          <a:off x="1971675" y="4826000"/>
          <a:ext cx="439738" cy="366713"/>
        </p:xfrm>
        <a:graphic>
          <a:graphicData uri="http://schemas.openxmlformats.org/presentationml/2006/ole">
            <p:oleObj spid="_x0000_s167982" name="Clip" r:id="rId6" imgW="1305000" imgH="1085760" progId="MS_ClipArt_Gallery.2">
              <p:embed/>
            </p:oleObj>
          </a:graphicData>
        </a:graphic>
      </p:graphicFrame>
      <p:graphicFrame>
        <p:nvGraphicFramePr>
          <p:cNvPr id="167983" name="Object 47"/>
          <p:cNvGraphicFramePr>
            <a:graphicFrameLocks noChangeAspect="1"/>
          </p:cNvGraphicFramePr>
          <p:nvPr/>
        </p:nvGraphicFramePr>
        <p:xfrm>
          <a:off x="1792288" y="5295900"/>
          <a:ext cx="439737" cy="366713"/>
        </p:xfrm>
        <a:graphic>
          <a:graphicData uri="http://schemas.openxmlformats.org/presentationml/2006/ole">
            <p:oleObj spid="_x0000_s167983" name="Clip" r:id="rId7" imgW="1305000" imgH="1085760" progId="MS_ClipArt_Gallery.2">
              <p:embed/>
            </p:oleObj>
          </a:graphicData>
        </a:graphic>
      </p:graphicFrame>
      <p:grpSp>
        <p:nvGrpSpPr>
          <p:cNvPr id="167984" name="Group 48"/>
          <p:cNvGrpSpPr>
            <a:grpSpLocks/>
          </p:cNvGrpSpPr>
          <p:nvPr/>
        </p:nvGrpSpPr>
        <p:grpSpPr bwMode="auto">
          <a:xfrm>
            <a:off x="3976688" y="5238750"/>
            <a:ext cx="273050" cy="341313"/>
            <a:chOff x="2870" y="1518"/>
            <a:chExt cx="292" cy="320"/>
          </a:xfrm>
        </p:grpSpPr>
        <p:graphicFrame>
          <p:nvGraphicFramePr>
            <p:cNvPr id="167985" name="Object 4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167985" name="Clip" r:id="rId8" imgW="819000" imgH="847800" progId="MS_ClipArt_Gallery.2">
                <p:embed/>
              </p:oleObj>
            </a:graphicData>
          </a:graphic>
        </p:graphicFrame>
        <p:graphicFrame>
          <p:nvGraphicFramePr>
            <p:cNvPr id="167986" name="Object 5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167986" name="Clip" r:id="rId9" imgW="1266840" imgH="1200240" progId="MS_ClipArt_Gallery.2">
                <p:embed/>
              </p:oleObj>
            </a:graphicData>
          </a:graphic>
        </p:graphicFrame>
      </p:grpSp>
      <p:grpSp>
        <p:nvGrpSpPr>
          <p:cNvPr id="167987" name="Group 51"/>
          <p:cNvGrpSpPr>
            <a:grpSpLocks/>
          </p:cNvGrpSpPr>
          <p:nvPr/>
        </p:nvGrpSpPr>
        <p:grpSpPr bwMode="auto">
          <a:xfrm>
            <a:off x="3719513" y="5575300"/>
            <a:ext cx="349250" cy="322263"/>
            <a:chOff x="2870" y="1518"/>
            <a:chExt cx="292" cy="320"/>
          </a:xfrm>
        </p:grpSpPr>
        <p:graphicFrame>
          <p:nvGraphicFramePr>
            <p:cNvPr id="167988" name="Object 5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167988" name="Clip" r:id="rId10" imgW="819000" imgH="847800" progId="MS_ClipArt_Gallery.2">
                <p:embed/>
              </p:oleObj>
            </a:graphicData>
          </a:graphic>
        </p:graphicFrame>
        <p:graphicFrame>
          <p:nvGraphicFramePr>
            <p:cNvPr id="167989" name="Object 5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167989" name="Clip" r:id="rId11" imgW="1266840" imgH="1200240" progId="MS_ClipArt_Gallery.2">
                <p:embed/>
              </p:oleObj>
            </a:graphicData>
          </a:graphic>
        </p:graphicFrame>
      </p:grpSp>
      <p:sp>
        <p:nvSpPr>
          <p:cNvPr id="168109" name="Line 173"/>
          <p:cNvSpPr>
            <a:spLocks noChangeShapeType="1"/>
          </p:cNvSpPr>
          <p:nvPr/>
        </p:nvSpPr>
        <p:spPr bwMode="auto">
          <a:xfrm flipH="1">
            <a:off x="1544638" y="4667250"/>
            <a:ext cx="466725" cy="89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110" name="Line 174"/>
          <p:cNvSpPr>
            <a:spLocks noChangeShapeType="1"/>
          </p:cNvSpPr>
          <p:nvPr/>
        </p:nvSpPr>
        <p:spPr bwMode="auto">
          <a:xfrm>
            <a:off x="1527175" y="5138738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111" name="Line 175"/>
          <p:cNvSpPr>
            <a:spLocks noChangeShapeType="1"/>
          </p:cNvSpPr>
          <p:nvPr/>
        </p:nvSpPr>
        <p:spPr bwMode="auto">
          <a:xfrm>
            <a:off x="1392238" y="5475288"/>
            <a:ext cx="1905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112" name="Line 176"/>
          <p:cNvSpPr>
            <a:spLocks noChangeShapeType="1"/>
          </p:cNvSpPr>
          <p:nvPr/>
        </p:nvSpPr>
        <p:spPr bwMode="auto">
          <a:xfrm flipV="1">
            <a:off x="1836738" y="4999038"/>
            <a:ext cx="177800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68116" name="Group 180"/>
          <p:cNvGrpSpPr>
            <a:grpSpLocks/>
          </p:cNvGrpSpPr>
          <p:nvPr/>
        </p:nvGrpSpPr>
        <p:grpSpPr bwMode="auto">
          <a:xfrm>
            <a:off x="3598863" y="5027613"/>
            <a:ext cx="290512" cy="404812"/>
            <a:chOff x="2556" y="2689"/>
            <a:chExt cx="183" cy="255"/>
          </a:xfrm>
        </p:grpSpPr>
        <p:pic>
          <p:nvPicPr>
            <p:cNvPr id="168117" name="Picture 181" descr="31u_bnrz[1]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609" y="2770"/>
              <a:ext cx="121" cy="174"/>
            </a:xfrm>
            <a:prstGeom prst="rect">
              <a:avLst/>
            </a:prstGeom>
            <a:noFill/>
          </p:spPr>
        </p:pic>
        <p:sp>
          <p:nvSpPr>
            <p:cNvPr id="168118" name="Freeform 182"/>
            <p:cNvSpPr>
              <a:spLocks/>
            </p:cNvSpPr>
            <p:nvPr/>
          </p:nvSpPr>
          <p:spPr bwMode="auto">
            <a:xfrm>
              <a:off x="2605" y="2702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19" name="Freeform 183"/>
            <p:cNvSpPr>
              <a:spLocks/>
            </p:cNvSpPr>
            <p:nvPr/>
          </p:nvSpPr>
          <p:spPr bwMode="auto">
            <a:xfrm>
              <a:off x="2661" y="2701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20" name="Freeform 184"/>
            <p:cNvSpPr>
              <a:spLocks/>
            </p:cNvSpPr>
            <p:nvPr/>
          </p:nvSpPr>
          <p:spPr bwMode="auto">
            <a:xfrm>
              <a:off x="2584" y="2694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21" name="Freeform 185"/>
            <p:cNvSpPr>
              <a:spLocks/>
            </p:cNvSpPr>
            <p:nvPr/>
          </p:nvSpPr>
          <p:spPr bwMode="auto">
            <a:xfrm>
              <a:off x="2660" y="2692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22" name="Freeform 186"/>
            <p:cNvSpPr>
              <a:spLocks/>
            </p:cNvSpPr>
            <p:nvPr/>
          </p:nvSpPr>
          <p:spPr bwMode="auto">
            <a:xfrm>
              <a:off x="2564" y="2712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23" name="Freeform 187"/>
            <p:cNvSpPr>
              <a:spLocks/>
            </p:cNvSpPr>
            <p:nvPr/>
          </p:nvSpPr>
          <p:spPr bwMode="auto">
            <a:xfrm>
              <a:off x="2698" y="2689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24" name="Freeform 188"/>
            <p:cNvSpPr>
              <a:spLocks/>
            </p:cNvSpPr>
            <p:nvPr/>
          </p:nvSpPr>
          <p:spPr bwMode="auto">
            <a:xfrm>
              <a:off x="2653" y="2750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25" name="Freeform 189"/>
            <p:cNvSpPr>
              <a:spLocks/>
            </p:cNvSpPr>
            <p:nvPr/>
          </p:nvSpPr>
          <p:spPr bwMode="auto">
            <a:xfrm>
              <a:off x="2647" y="2733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26" name="Freeform 190"/>
            <p:cNvSpPr>
              <a:spLocks/>
            </p:cNvSpPr>
            <p:nvPr/>
          </p:nvSpPr>
          <p:spPr bwMode="auto">
            <a:xfrm>
              <a:off x="2641" y="2722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27" name="Freeform 191"/>
            <p:cNvSpPr>
              <a:spLocks/>
            </p:cNvSpPr>
            <p:nvPr/>
          </p:nvSpPr>
          <p:spPr bwMode="auto">
            <a:xfrm>
              <a:off x="2636" y="2714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28" name="Freeform 192"/>
            <p:cNvSpPr>
              <a:spLocks/>
            </p:cNvSpPr>
            <p:nvPr/>
          </p:nvSpPr>
          <p:spPr bwMode="auto">
            <a:xfrm>
              <a:off x="2596" y="2704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29" name="Freeform 193"/>
            <p:cNvSpPr>
              <a:spLocks/>
            </p:cNvSpPr>
            <p:nvPr/>
          </p:nvSpPr>
          <p:spPr bwMode="auto">
            <a:xfrm>
              <a:off x="2652" y="2704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30" name="Freeform 194"/>
            <p:cNvSpPr>
              <a:spLocks/>
            </p:cNvSpPr>
            <p:nvPr/>
          </p:nvSpPr>
          <p:spPr bwMode="auto">
            <a:xfrm>
              <a:off x="2575" y="2697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31" name="Freeform 195"/>
            <p:cNvSpPr>
              <a:spLocks/>
            </p:cNvSpPr>
            <p:nvPr/>
          </p:nvSpPr>
          <p:spPr bwMode="auto">
            <a:xfrm>
              <a:off x="2650" y="2695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32" name="Freeform 196"/>
            <p:cNvSpPr>
              <a:spLocks/>
            </p:cNvSpPr>
            <p:nvPr/>
          </p:nvSpPr>
          <p:spPr bwMode="auto">
            <a:xfrm>
              <a:off x="2556" y="2718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33" name="Freeform 197"/>
            <p:cNvSpPr>
              <a:spLocks/>
            </p:cNvSpPr>
            <p:nvPr/>
          </p:nvSpPr>
          <p:spPr bwMode="auto">
            <a:xfrm>
              <a:off x="2689" y="2692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8263" name="Group 327"/>
          <p:cNvGrpSpPr>
            <a:grpSpLocks/>
          </p:cNvGrpSpPr>
          <p:nvPr/>
        </p:nvGrpSpPr>
        <p:grpSpPr bwMode="auto">
          <a:xfrm>
            <a:off x="3149600" y="4864100"/>
            <a:ext cx="273050" cy="341313"/>
            <a:chOff x="2870" y="1518"/>
            <a:chExt cx="292" cy="320"/>
          </a:xfrm>
        </p:grpSpPr>
        <p:graphicFrame>
          <p:nvGraphicFramePr>
            <p:cNvPr id="168264" name="Object 32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168264" name="Clip" r:id="rId13" imgW="819000" imgH="847800" progId="MS_ClipArt_Gallery.2">
                <p:embed/>
              </p:oleObj>
            </a:graphicData>
          </a:graphic>
        </p:graphicFrame>
        <p:graphicFrame>
          <p:nvGraphicFramePr>
            <p:cNvPr id="168265" name="Object 32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168265" name="Clip" r:id="rId14" imgW="1266840" imgH="1200240" progId="MS_ClipArt_Gallery.2">
                <p:embed/>
              </p:oleObj>
            </a:graphicData>
          </a:graphic>
        </p:graphicFrame>
      </p:grpSp>
      <p:grpSp>
        <p:nvGrpSpPr>
          <p:cNvPr id="168266" name="Group 330"/>
          <p:cNvGrpSpPr>
            <a:grpSpLocks/>
          </p:cNvGrpSpPr>
          <p:nvPr/>
        </p:nvGrpSpPr>
        <p:grpSpPr bwMode="auto">
          <a:xfrm>
            <a:off x="3265488" y="5414963"/>
            <a:ext cx="273050" cy="341312"/>
            <a:chOff x="2870" y="1518"/>
            <a:chExt cx="292" cy="320"/>
          </a:xfrm>
        </p:grpSpPr>
        <p:graphicFrame>
          <p:nvGraphicFramePr>
            <p:cNvPr id="168267" name="Object 331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168267" name="Clip" r:id="rId15" imgW="819000" imgH="847800" progId="MS_ClipArt_Gallery.2">
                <p:embed/>
              </p:oleObj>
            </a:graphicData>
          </a:graphic>
        </p:graphicFrame>
        <p:graphicFrame>
          <p:nvGraphicFramePr>
            <p:cNvPr id="168268" name="Object 332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168268" name="Clip" r:id="rId16" imgW="1266840" imgH="1200240" progId="MS_ClipArt_Gallery.2">
                <p:embed/>
              </p:oleObj>
            </a:graphicData>
          </a:graphic>
        </p:graphicFrame>
      </p:grpSp>
      <p:grpSp>
        <p:nvGrpSpPr>
          <p:cNvPr id="168269" name="Group 333"/>
          <p:cNvGrpSpPr>
            <a:grpSpLocks/>
          </p:cNvGrpSpPr>
          <p:nvPr/>
        </p:nvGrpSpPr>
        <p:grpSpPr bwMode="auto">
          <a:xfrm>
            <a:off x="4041775" y="4887913"/>
            <a:ext cx="273050" cy="341312"/>
            <a:chOff x="2870" y="1518"/>
            <a:chExt cx="292" cy="320"/>
          </a:xfrm>
        </p:grpSpPr>
        <p:graphicFrame>
          <p:nvGraphicFramePr>
            <p:cNvPr id="168270" name="Object 33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168270" name="Clip" r:id="rId17" imgW="819000" imgH="847800" progId="MS_ClipArt_Gallery.2">
                <p:embed/>
              </p:oleObj>
            </a:graphicData>
          </a:graphic>
        </p:graphicFrame>
        <p:graphicFrame>
          <p:nvGraphicFramePr>
            <p:cNvPr id="168271" name="Object 33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168271" name="Clip" r:id="rId18" imgW="1266840" imgH="1200240" progId="MS_ClipArt_Gallery.2">
                <p:embed/>
              </p:oleObj>
            </a:graphicData>
          </a:graphic>
        </p:graphicFrame>
      </p:grpSp>
      <p:grpSp>
        <p:nvGrpSpPr>
          <p:cNvPr id="168318" name="Group 382"/>
          <p:cNvGrpSpPr>
            <a:grpSpLocks/>
          </p:cNvGrpSpPr>
          <p:nvPr/>
        </p:nvGrpSpPr>
        <p:grpSpPr bwMode="auto">
          <a:xfrm>
            <a:off x="4894263" y="5780088"/>
            <a:ext cx="203200" cy="157162"/>
            <a:chOff x="2274" y="2821"/>
            <a:chExt cx="215" cy="238"/>
          </a:xfrm>
        </p:grpSpPr>
        <p:sp>
          <p:nvSpPr>
            <p:cNvPr id="168319" name="Freeform 383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/>
              <a:ahLst/>
              <a:cxnLst>
                <a:cxn ang="0">
                  <a:pos x="26" y="18"/>
                </a:cxn>
                <a:cxn ang="0">
                  <a:pos x="0" y="18"/>
                </a:cxn>
                <a:cxn ang="0">
                  <a:pos x="0" y="50"/>
                </a:cxn>
                <a:cxn ang="0">
                  <a:pos x="430" y="50"/>
                </a:cxn>
                <a:cxn ang="0">
                  <a:pos x="430" y="18"/>
                </a:cxn>
                <a:cxn ang="0">
                  <a:pos x="376" y="18"/>
                </a:cxn>
                <a:cxn ang="0">
                  <a:pos x="376" y="0"/>
                </a:cxn>
                <a:cxn ang="0">
                  <a:pos x="26" y="0"/>
                </a:cxn>
                <a:cxn ang="0">
                  <a:pos x="26" y="18"/>
                </a:cxn>
                <a:cxn ang="0">
                  <a:pos x="376" y="18"/>
                </a:cxn>
                <a:cxn ang="0">
                  <a:pos x="33" y="18"/>
                </a:cxn>
                <a:cxn ang="0">
                  <a:pos x="376" y="18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20" name="Line 384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21" name="Freeform 385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/>
              <a:ahLst/>
              <a:cxnLst>
                <a:cxn ang="0">
                  <a:pos x="87" y="219"/>
                </a:cxn>
                <a:cxn ang="0">
                  <a:pos x="0" y="55"/>
                </a:cxn>
                <a:cxn ang="0">
                  <a:pos x="28" y="0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22" name="Line 386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23" name="Freeform 387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/>
              <a:ahLst/>
              <a:cxnLst>
                <a:cxn ang="0">
                  <a:pos x="28" y="55"/>
                </a:cxn>
                <a:cxn ang="0">
                  <a:pos x="0" y="0"/>
                </a:cxn>
                <a:cxn ang="0">
                  <a:pos x="172" y="0"/>
                </a:cxn>
                <a:cxn ang="0">
                  <a:pos x="146" y="55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24" name="Line 388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25" name="Freeform 389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/>
              <a:ahLst/>
              <a:cxnLst>
                <a:cxn ang="0">
                  <a:pos x="26" y="18"/>
                </a:cxn>
                <a:cxn ang="0">
                  <a:pos x="0" y="18"/>
                </a:cxn>
                <a:cxn ang="0">
                  <a:pos x="0" y="50"/>
                </a:cxn>
                <a:cxn ang="0">
                  <a:pos x="430" y="50"/>
                </a:cxn>
                <a:cxn ang="0">
                  <a:pos x="430" y="18"/>
                </a:cxn>
                <a:cxn ang="0">
                  <a:pos x="376" y="18"/>
                </a:cxn>
                <a:cxn ang="0">
                  <a:pos x="376" y="0"/>
                </a:cxn>
                <a:cxn ang="0">
                  <a:pos x="26" y="0"/>
                </a:cxn>
                <a:cxn ang="0">
                  <a:pos x="26" y="18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26" name="Freeform 390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/>
              <a:ahLst/>
              <a:cxnLst>
                <a:cxn ang="0">
                  <a:pos x="343" y="0"/>
                </a:cxn>
                <a:cxn ang="0">
                  <a:pos x="0" y="0"/>
                </a:cxn>
                <a:cxn ang="0">
                  <a:pos x="343" y="0"/>
                </a:cxn>
              </a:cxnLst>
              <a:rect l="0" t="0" r="r" b="b"/>
              <a:pathLst>
                <a:path w="343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27" name="Rectangle 391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28" name="Freeform 392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/>
              <a:ahLst/>
              <a:cxnLst>
                <a:cxn ang="0">
                  <a:pos x="1" y="32"/>
                </a:cxn>
                <a:cxn ang="0">
                  <a:pos x="3" y="78"/>
                </a:cxn>
                <a:cxn ang="0">
                  <a:pos x="18" y="130"/>
                </a:cxn>
                <a:cxn ang="0">
                  <a:pos x="51" y="185"/>
                </a:cxn>
                <a:cxn ang="0">
                  <a:pos x="97" y="236"/>
                </a:cxn>
                <a:cxn ang="0">
                  <a:pos x="151" y="282"/>
                </a:cxn>
                <a:cxn ang="0">
                  <a:pos x="212" y="318"/>
                </a:cxn>
                <a:cxn ang="0">
                  <a:pos x="270" y="341"/>
                </a:cxn>
                <a:cxn ang="0">
                  <a:pos x="325" y="350"/>
                </a:cxn>
                <a:cxn ang="0">
                  <a:pos x="371" y="341"/>
                </a:cxn>
                <a:cxn ang="0">
                  <a:pos x="402" y="318"/>
                </a:cxn>
                <a:cxn ang="0">
                  <a:pos x="406" y="309"/>
                </a:cxn>
                <a:cxn ang="0">
                  <a:pos x="382" y="316"/>
                </a:cxn>
                <a:cxn ang="0">
                  <a:pos x="343" y="307"/>
                </a:cxn>
                <a:cxn ang="0">
                  <a:pos x="295" y="288"/>
                </a:cxn>
                <a:cxn ang="0">
                  <a:pos x="239" y="259"/>
                </a:cxn>
                <a:cxn ang="0">
                  <a:pos x="182" y="220"/>
                </a:cxn>
                <a:cxn ang="0">
                  <a:pos x="126" y="178"/>
                </a:cxn>
                <a:cxn ang="0">
                  <a:pos x="76" y="131"/>
                </a:cxn>
                <a:cxn ang="0">
                  <a:pos x="38" y="89"/>
                </a:cxn>
                <a:cxn ang="0">
                  <a:pos x="14" y="51"/>
                </a:cxn>
                <a:cxn ang="0">
                  <a:pos x="5" y="23"/>
                </a:cxn>
                <a:cxn ang="0">
                  <a:pos x="8" y="12"/>
                </a:cxn>
                <a:cxn ang="0">
                  <a:pos x="24" y="0"/>
                </a:cxn>
                <a:cxn ang="0">
                  <a:pos x="56" y="2"/>
                </a:cxn>
                <a:cxn ang="0">
                  <a:pos x="100" y="16"/>
                </a:cxn>
                <a:cxn ang="0">
                  <a:pos x="153" y="41"/>
                </a:cxn>
                <a:cxn ang="0">
                  <a:pos x="210" y="74"/>
                </a:cxn>
                <a:cxn ang="0">
                  <a:pos x="268" y="115"/>
                </a:cxn>
                <a:cxn ang="0">
                  <a:pos x="321" y="160"/>
                </a:cxn>
                <a:cxn ang="0">
                  <a:pos x="365" y="204"/>
                </a:cxn>
                <a:cxn ang="0">
                  <a:pos x="396" y="245"/>
                </a:cxn>
                <a:cxn ang="0">
                  <a:pos x="412" y="279"/>
                </a:cxn>
                <a:cxn ang="0">
                  <a:pos x="412" y="302"/>
                </a:cxn>
                <a:cxn ang="0">
                  <a:pos x="396" y="314"/>
                </a:cxn>
                <a:cxn ang="0">
                  <a:pos x="365" y="313"/>
                </a:cxn>
                <a:cxn ang="0">
                  <a:pos x="321" y="300"/>
                </a:cxn>
                <a:cxn ang="0">
                  <a:pos x="268" y="275"/>
                </a:cxn>
                <a:cxn ang="0">
                  <a:pos x="210" y="240"/>
                </a:cxn>
                <a:cxn ang="0">
                  <a:pos x="153" y="199"/>
                </a:cxn>
                <a:cxn ang="0">
                  <a:pos x="100" y="154"/>
                </a:cxn>
                <a:cxn ang="0">
                  <a:pos x="56" y="110"/>
                </a:cxn>
                <a:cxn ang="0">
                  <a:pos x="24" y="69"/>
                </a:cxn>
                <a:cxn ang="0">
                  <a:pos x="8" y="35"/>
                </a:cxn>
                <a:cxn ang="0">
                  <a:pos x="8" y="12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29" name="Line 393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30" name="Line 394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31" name="Line 395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32" name="Freeform 396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4" y="0"/>
                </a:cxn>
                <a:cxn ang="0">
                  <a:pos x="13" y="1"/>
                </a:cxn>
                <a:cxn ang="0">
                  <a:pos x="24" y="3"/>
                </a:cxn>
                <a:cxn ang="0">
                  <a:pos x="37" y="10"/>
                </a:cxn>
                <a:cxn ang="0">
                  <a:pos x="51" y="19"/>
                </a:cxn>
                <a:cxn ang="0">
                  <a:pos x="66" y="30"/>
                </a:cxn>
                <a:cxn ang="0">
                  <a:pos x="79" y="40"/>
                </a:cxn>
                <a:cxn ang="0">
                  <a:pos x="90" y="51"/>
                </a:cxn>
                <a:cxn ang="0">
                  <a:pos x="97" y="62"/>
                </a:cxn>
                <a:cxn ang="0">
                  <a:pos x="101" y="71"/>
                </a:cxn>
                <a:cxn ang="0">
                  <a:pos x="101" y="76"/>
                </a:cxn>
                <a:cxn ang="0">
                  <a:pos x="97" y="80"/>
                </a:cxn>
                <a:cxn ang="0">
                  <a:pos x="90" y="78"/>
                </a:cxn>
                <a:cxn ang="0">
                  <a:pos x="79" y="74"/>
                </a:cxn>
                <a:cxn ang="0">
                  <a:pos x="66" y="69"/>
                </a:cxn>
                <a:cxn ang="0">
                  <a:pos x="51" y="60"/>
                </a:cxn>
                <a:cxn ang="0">
                  <a:pos x="37" y="49"/>
                </a:cxn>
                <a:cxn ang="0">
                  <a:pos x="23" y="39"/>
                </a:cxn>
                <a:cxn ang="0">
                  <a:pos x="13" y="28"/>
                </a:cxn>
                <a:cxn ang="0">
                  <a:pos x="4" y="17"/>
                </a:cxn>
                <a:cxn ang="0">
                  <a:pos x="0" y="8"/>
                </a:cxn>
                <a:cxn ang="0">
                  <a:pos x="0" y="3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8334" name="Group 398"/>
          <p:cNvGrpSpPr>
            <a:grpSpLocks/>
          </p:cNvGrpSpPr>
          <p:nvPr/>
        </p:nvGrpSpPr>
        <p:grpSpPr bwMode="auto">
          <a:xfrm>
            <a:off x="5314950" y="5784850"/>
            <a:ext cx="203200" cy="157163"/>
            <a:chOff x="2274" y="2821"/>
            <a:chExt cx="215" cy="238"/>
          </a:xfrm>
        </p:grpSpPr>
        <p:sp>
          <p:nvSpPr>
            <p:cNvPr id="168335" name="Freeform 399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/>
              <a:ahLst/>
              <a:cxnLst>
                <a:cxn ang="0">
                  <a:pos x="26" y="18"/>
                </a:cxn>
                <a:cxn ang="0">
                  <a:pos x="0" y="18"/>
                </a:cxn>
                <a:cxn ang="0">
                  <a:pos x="0" y="50"/>
                </a:cxn>
                <a:cxn ang="0">
                  <a:pos x="430" y="50"/>
                </a:cxn>
                <a:cxn ang="0">
                  <a:pos x="430" y="18"/>
                </a:cxn>
                <a:cxn ang="0">
                  <a:pos x="376" y="18"/>
                </a:cxn>
                <a:cxn ang="0">
                  <a:pos x="376" y="0"/>
                </a:cxn>
                <a:cxn ang="0">
                  <a:pos x="26" y="0"/>
                </a:cxn>
                <a:cxn ang="0">
                  <a:pos x="26" y="18"/>
                </a:cxn>
                <a:cxn ang="0">
                  <a:pos x="376" y="18"/>
                </a:cxn>
                <a:cxn ang="0">
                  <a:pos x="33" y="18"/>
                </a:cxn>
                <a:cxn ang="0">
                  <a:pos x="376" y="18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36" name="Line 400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37" name="Freeform 401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/>
              <a:ahLst/>
              <a:cxnLst>
                <a:cxn ang="0">
                  <a:pos x="87" y="219"/>
                </a:cxn>
                <a:cxn ang="0">
                  <a:pos x="0" y="55"/>
                </a:cxn>
                <a:cxn ang="0">
                  <a:pos x="28" y="0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38" name="Line 402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39" name="Freeform 403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/>
              <a:ahLst/>
              <a:cxnLst>
                <a:cxn ang="0">
                  <a:pos x="28" y="55"/>
                </a:cxn>
                <a:cxn ang="0">
                  <a:pos x="0" y="0"/>
                </a:cxn>
                <a:cxn ang="0">
                  <a:pos x="172" y="0"/>
                </a:cxn>
                <a:cxn ang="0">
                  <a:pos x="146" y="55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40" name="Line 404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41" name="Freeform 405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/>
              <a:ahLst/>
              <a:cxnLst>
                <a:cxn ang="0">
                  <a:pos x="26" y="18"/>
                </a:cxn>
                <a:cxn ang="0">
                  <a:pos x="0" y="18"/>
                </a:cxn>
                <a:cxn ang="0">
                  <a:pos x="0" y="50"/>
                </a:cxn>
                <a:cxn ang="0">
                  <a:pos x="430" y="50"/>
                </a:cxn>
                <a:cxn ang="0">
                  <a:pos x="430" y="18"/>
                </a:cxn>
                <a:cxn ang="0">
                  <a:pos x="376" y="18"/>
                </a:cxn>
                <a:cxn ang="0">
                  <a:pos x="376" y="0"/>
                </a:cxn>
                <a:cxn ang="0">
                  <a:pos x="26" y="0"/>
                </a:cxn>
                <a:cxn ang="0">
                  <a:pos x="26" y="18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42" name="Freeform 406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/>
              <a:ahLst/>
              <a:cxnLst>
                <a:cxn ang="0">
                  <a:pos x="343" y="0"/>
                </a:cxn>
                <a:cxn ang="0">
                  <a:pos x="0" y="0"/>
                </a:cxn>
                <a:cxn ang="0">
                  <a:pos x="343" y="0"/>
                </a:cxn>
              </a:cxnLst>
              <a:rect l="0" t="0" r="r" b="b"/>
              <a:pathLst>
                <a:path w="343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43" name="Rectangle 407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44" name="Freeform 408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/>
              <a:ahLst/>
              <a:cxnLst>
                <a:cxn ang="0">
                  <a:pos x="1" y="32"/>
                </a:cxn>
                <a:cxn ang="0">
                  <a:pos x="3" y="78"/>
                </a:cxn>
                <a:cxn ang="0">
                  <a:pos x="18" y="130"/>
                </a:cxn>
                <a:cxn ang="0">
                  <a:pos x="51" y="185"/>
                </a:cxn>
                <a:cxn ang="0">
                  <a:pos x="97" y="236"/>
                </a:cxn>
                <a:cxn ang="0">
                  <a:pos x="151" y="282"/>
                </a:cxn>
                <a:cxn ang="0">
                  <a:pos x="212" y="318"/>
                </a:cxn>
                <a:cxn ang="0">
                  <a:pos x="270" y="341"/>
                </a:cxn>
                <a:cxn ang="0">
                  <a:pos x="325" y="350"/>
                </a:cxn>
                <a:cxn ang="0">
                  <a:pos x="371" y="341"/>
                </a:cxn>
                <a:cxn ang="0">
                  <a:pos x="402" y="318"/>
                </a:cxn>
                <a:cxn ang="0">
                  <a:pos x="406" y="309"/>
                </a:cxn>
                <a:cxn ang="0">
                  <a:pos x="382" y="316"/>
                </a:cxn>
                <a:cxn ang="0">
                  <a:pos x="343" y="307"/>
                </a:cxn>
                <a:cxn ang="0">
                  <a:pos x="295" y="288"/>
                </a:cxn>
                <a:cxn ang="0">
                  <a:pos x="239" y="259"/>
                </a:cxn>
                <a:cxn ang="0">
                  <a:pos x="182" y="220"/>
                </a:cxn>
                <a:cxn ang="0">
                  <a:pos x="126" y="178"/>
                </a:cxn>
                <a:cxn ang="0">
                  <a:pos x="76" y="131"/>
                </a:cxn>
                <a:cxn ang="0">
                  <a:pos x="38" y="89"/>
                </a:cxn>
                <a:cxn ang="0">
                  <a:pos x="14" y="51"/>
                </a:cxn>
                <a:cxn ang="0">
                  <a:pos x="5" y="23"/>
                </a:cxn>
                <a:cxn ang="0">
                  <a:pos x="8" y="12"/>
                </a:cxn>
                <a:cxn ang="0">
                  <a:pos x="24" y="0"/>
                </a:cxn>
                <a:cxn ang="0">
                  <a:pos x="56" y="2"/>
                </a:cxn>
                <a:cxn ang="0">
                  <a:pos x="100" y="16"/>
                </a:cxn>
                <a:cxn ang="0">
                  <a:pos x="153" y="41"/>
                </a:cxn>
                <a:cxn ang="0">
                  <a:pos x="210" y="74"/>
                </a:cxn>
                <a:cxn ang="0">
                  <a:pos x="268" y="115"/>
                </a:cxn>
                <a:cxn ang="0">
                  <a:pos x="321" y="160"/>
                </a:cxn>
                <a:cxn ang="0">
                  <a:pos x="365" y="204"/>
                </a:cxn>
                <a:cxn ang="0">
                  <a:pos x="396" y="245"/>
                </a:cxn>
                <a:cxn ang="0">
                  <a:pos x="412" y="279"/>
                </a:cxn>
                <a:cxn ang="0">
                  <a:pos x="412" y="302"/>
                </a:cxn>
                <a:cxn ang="0">
                  <a:pos x="396" y="314"/>
                </a:cxn>
                <a:cxn ang="0">
                  <a:pos x="365" y="313"/>
                </a:cxn>
                <a:cxn ang="0">
                  <a:pos x="321" y="300"/>
                </a:cxn>
                <a:cxn ang="0">
                  <a:pos x="268" y="275"/>
                </a:cxn>
                <a:cxn ang="0">
                  <a:pos x="210" y="240"/>
                </a:cxn>
                <a:cxn ang="0">
                  <a:pos x="153" y="199"/>
                </a:cxn>
                <a:cxn ang="0">
                  <a:pos x="100" y="154"/>
                </a:cxn>
                <a:cxn ang="0">
                  <a:pos x="56" y="110"/>
                </a:cxn>
                <a:cxn ang="0">
                  <a:pos x="24" y="69"/>
                </a:cxn>
                <a:cxn ang="0">
                  <a:pos x="8" y="35"/>
                </a:cxn>
                <a:cxn ang="0">
                  <a:pos x="8" y="12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45" name="Line 409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46" name="Line 410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47" name="Line 411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48" name="Freeform 412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4" y="0"/>
                </a:cxn>
                <a:cxn ang="0">
                  <a:pos x="13" y="1"/>
                </a:cxn>
                <a:cxn ang="0">
                  <a:pos x="24" y="3"/>
                </a:cxn>
                <a:cxn ang="0">
                  <a:pos x="37" y="10"/>
                </a:cxn>
                <a:cxn ang="0">
                  <a:pos x="51" y="19"/>
                </a:cxn>
                <a:cxn ang="0">
                  <a:pos x="66" y="30"/>
                </a:cxn>
                <a:cxn ang="0">
                  <a:pos x="79" y="40"/>
                </a:cxn>
                <a:cxn ang="0">
                  <a:pos x="90" y="51"/>
                </a:cxn>
                <a:cxn ang="0">
                  <a:pos x="97" y="62"/>
                </a:cxn>
                <a:cxn ang="0">
                  <a:pos x="101" y="71"/>
                </a:cxn>
                <a:cxn ang="0">
                  <a:pos x="101" y="76"/>
                </a:cxn>
                <a:cxn ang="0">
                  <a:pos x="97" y="80"/>
                </a:cxn>
                <a:cxn ang="0">
                  <a:pos x="90" y="78"/>
                </a:cxn>
                <a:cxn ang="0">
                  <a:pos x="79" y="74"/>
                </a:cxn>
                <a:cxn ang="0">
                  <a:pos x="66" y="69"/>
                </a:cxn>
                <a:cxn ang="0">
                  <a:pos x="51" y="60"/>
                </a:cxn>
                <a:cxn ang="0">
                  <a:pos x="37" y="49"/>
                </a:cxn>
                <a:cxn ang="0">
                  <a:pos x="23" y="39"/>
                </a:cxn>
                <a:cxn ang="0">
                  <a:pos x="13" y="28"/>
                </a:cxn>
                <a:cxn ang="0">
                  <a:pos x="4" y="17"/>
                </a:cxn>
                <a:cxn ang="0">
                  <a:pos x="0" y="8"/>
                </a:cxn>
                <a:cxn ang="0">
                  <a:pos x="0" y="3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8349" name="Group 413"/>
          <p:cNvGrpSpPr>
            <a:grpSpLocks/>
          </p:cNvGrpSpPr>
          <p:nvPr/>
        </p:nvGrpSpPr>
        <p:grpSpPr bwMode="auto">
          <a:xfrm flipH="1">
            <a:off x="5789613" y="5770563"/>
            <a:ext cx="203200" cy="157162"/>
            <a:chOff x="2274" y="2821"/>
            <a:chExt cx="215" cy="238"/>
          </a:xfrm>
        </p:grpSpPr>
        <p:sp>
          <p:nvSpPr>
            <p:cNvPr id="168350" name="Freeform 414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/>
              <a:ahLst/>
              <a:cxnLst>
                <a:cxn ang="0">
                  <a:pos x="26" y="18"/>
                </a:cxn>
                <a:cxn ang="0">
                  <a:pos x="0" y="18"/>
                </a:cxn>
                <a:cxn ang="0">
                  <a:pos x="0" y="50"/>
                </a:cxn>
                <a:cxn ang="0">
                  <a:pos x="430" y="50"/>
                </a:cxn>
                <a:cxn ang="0">
                  <a:pos x="430" y="18"/>
                </a:cxn>
                <a:cxn ang="0">
                  <a:pos x="376" y="18"/>
                </a:cxn>
                <a:cxn ang="0">
                  <a:pos x="376" y="0"/>
                </a:cxn>
                <a:cxn ang="0">
                  <a:pos x="26" y="0"/>
                </a:cxn>
                <a:cxn ang="0">
                  <a:pos x="26" y="18"/>
                </a:cxn>
                <a:cxn ang="0">
                  <a:pos x="376" y="18"/>
                </a:cxn>
                <a:cxn ang="0">
                  <a:pos x="33" y="18"/>
                </a:cxn>
                <a:cxn ang="0">
                  <a:pos x="376" y="18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51" name="Line 415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52" name="Freeform 416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/>
              <a:ahLst/>
              <a:cxnLst>
                <a:cxn ang="0">
                  <a:pos x="87" y="219"/>
                </a:cxn>
                <a:cxn ang="0">
                  <a:pos x="0" y="55"/>
                </a:cxn>
                <a:cxn ang="0">
                  <a:pos x="28" y="0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53" name="Line 417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54" name="Freeform 418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/>
              <a:ahLst/>
              <a:cxnLst>
                <a:cxn ang="0">
                  <a:pos x="28" y="55"/>
                </a:cxn>
                <a:cxn ang="0">
                  <a:pos x="0" y="0"/>
                </a:cxn>
                <a:cxn ang="0">
                  <a:pos x="172" y="0"/>
                </a:cxn>
                <a:cxn ang="0">
                  <a:pos x="146" y="55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55" name="Line 419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56" name="Freeform 420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/>
              <a:ahLst/>
              <a:cxnLst>
                <a:cxn ang="0">
                  <a:pos x="26" y="18"/>
                </a:cxn>
                <a:cxn ang="0">
                  <a:pos x="0" y="18"/>
                </a:cxn>
                <a:cxn ang="0">
                  <a:pos x="0" y="50"/>
                </a:cxn>
                <a:cxn ang="0">
                  <a:pos x="430" y="50"/>
                </a:cxn>
                <a:cxn ang="0">
                  <a:pos x="430" y="18"/>
                </a:cxn>
                <a:cxn ang="0">
                  <a:pos x="376" y="18"/>
                </a:cxn>
                <a:cxn ang="0">
                  <a:pos x="376" y="0"/>
                </a:cxn>
                <a:cxn ang="0">
                  <a:pos x="26" y="0"/>
                </a:cxn>
                <a:cxn ang="0">
                  <a:pos x="26" y="18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57" name="Freeform 421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/>
              <a:ahLst/>
              <a:cxnLst>
                <a:cxn ang="0">
                  <a:pos x="343" y="0"/>
                </a:cxn>
                <a:cxn ang="0">
                  <a:pos x="0" y="0"/>
                </a:cxn>
                <a:cxn ang="0">
                  <a:pos x="343" y="0"/>
                </a:cxn>
              </a:cxnLst>
              <a:rect l="0" t="0" r="r" b="b"/>
              <a:pathLst>
                <a:path w="343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58" name="Rectangle 422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59" name="Freeform 423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/>
              <a:ahLst/>
              <a:cxnLst>
                <a:cxn ang="0">
                  <a:pos x="1" y="32"/>
                </a:cxn>
                <a:cxn ang="0">
                  <a:pos x="3" y="78"/>
                </a:cxn>
                <a:cxn ang="0">
                  <a:pos x="18" y="130"/>
                </a:cxn>
                <a:cxn ang="0">
                  <a:pos x="51" y="185"/>
                </a:cxn>
                <a:cxn ang="0">
                  <a:pos x="97" y="236"/>
                </a:cxn>
                <a:cxn ang="0">
                  <a:pos x="151" y="282"/>
                </a:cxn>
                <a:cxn ang="0">
                  <a:pos x="212" y="318"/>
                </a:cxn>
                <a:cxn ang="0">
                  <a:pos x="270" y="341"/>
                </a:cxn>
                <a:cxn ang="0">
                  <a:pos x="325" y="350"/>
                </a:cxn>
                <a:cxn ang="0">
                  <a:pos x="371" y="341"/>
                </a:cxn>
                <a:cxn ang="0">
                  <a:pos x="402" y="318"/>
                </a:cxn>
                <a:cxn ang="0">
                  <a:pos x="406" y="309"/>
                </a:cxn>
                <a:cxn ang="0">
                  <a:pos x="382" y="316"/>
                </a:cxn>
                <a:cxn ang="0">
                  <a:pos x="343" y="307"/>
                </a:cxn>
                <a:cxn ang="0">
                  <a:pos x="295" y="288"/>
                </a:cxn>
                <a:cxn ang="0">
                  <a:pos x="239" y="259"/>
                </a:cxn>
                <a:cxn ang="0">
                  <a:pos x="182" y="220"/>
                </a:cxn>
                <a:cxn ang="0">
                  <a:pos x="126" y="178"/>
                </a:cxn>
                <a:cxn ang="0">
                  <a:pos x="76" y="131"/>
                </a:cxn>
                <a:cxn ang="0">
                  <a:pos x="38" y="89"/>
                </a:cxn>
                <a:cxn ang="0">
                  <a:pos x="14" y="51"/>
                </a:cxn>
                <a:cxn ang="0">
                  <a:pos x="5" y="23"/>
                </a:cxn>
                <a:cxn ang="0">
                  <a:pos x="8" y="12"/>
                </a:cxn>
                <a:cxn ang="0">
                  <a:pos x="24" y="0"/>
                </a:cxn>
                <a:cxn ang="0">
                  <a:pos x="56" y="2"/>
                </a:cxn>
                <a:cxn ang="0">
                  <a:pos x="100" y="16"/>
                </a:cxn>
                <a:cxn ang="0">
                  <a:pos x="153" y="41"/>
                </a:cxn>
                <a:cxn ang="0">
                  <a:pos x="210" y="74"/>
                </a:cxn>
                <a:cxn ang="0">
                  <a:pos x="268" y="115"/>
                </a:cxn>
                <a:cxn ang="0">
                  <a:pos x="321" y="160"/>
                </a:cxn>
                <a:cxn ang="0">
                  <a:pos x="365" y="204"/>
                </a:cxn>
                <a:cxn ang="0">
                  <a:pos x="396" y="245"/>
                </a:cxn>
                <a:cxn ang="0">
                  <a:pos x="412" y="279"/>
                </a:cxn>
                <a:cxn ang="0">
                  <a:pos x="412" y="302"/>
                </a:cxn>
                <a:cxn ang="0">
                  <a:pos x="396" y="314"/>
                </a:cxn>
                <a:cxn ang="0">
                  <a:pos x="365" y="313"/>
                </a:cxn>
                <a:cxn ang="0">
                  <a:pos x="321" y="300"/>
                </a:cxn>
                <a:cxn ang="0">
                  <a:pos x="268" y="275"/>
                </a:cxn>
                <a:cxn ang="0">
                  <a:pos x="210" y="240"/>
                </a:cxn>
                <a:cxn ang="0">
                  <a:pos x="153" y="199"/>
                </a:cxn>
                <a:cxn ang="0">
                  <a:pos x="100" y="154"/>
                </a:cxn>
                <a:cxn ang="0">
                  <a:pos x="56" y="110"/>
                </a:cxn>
                <a:cxn ang="0">
                  <a:pos x="24" y="69"/>
                </a:cxn>
                <a:cxn ang="0">
                  <a:pos x="8" y="35"/>
                </a:cxn>
                <a:cxn ang="0">
                  <a:pos x="8" y="12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60" name="Line 424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61" name="Line 425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62" name="Line 426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63" name="Freeform 427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4" y="0"/>
                </a:cxn>
                <a:cxn ang="0">
                  <a:pos x="13" y="1"/>
                </a:cxn>
                <a:cxn ang="0">
                  <a:pos x="24" y="3"/>
                </a:cxn>
                <a:cxn ang="0">
                  <a:pos x="37" y="10"/>
                </a:cxn>
                <a:cxn ang="0">
                  <a:pos x="51" y="19"/>
                </a:cxn>
                <a:cxn ang="0">
                  <a:pos x="66" y="30"/>
                </a:cxn>
                <a:cxn ang="0">
                  <a:pos x="79" y="40"/>
                </a:cxn>
                <a:cxn ang="0">
                  <a:pos x="90" y="51"/>
                </a:cxn>
                <a:cxn ang="0">
                  <a:pos x="97" y="62"/>
                </a:cxn>
                <a:cxn ang="0">
                  <a:pos x="101" y="71"/>
                </a:cxn>
                <a:cxn ang="0">
                  <a:pos x="101" y="76"/>
                </a:cxn>
                <a:cxn ang="0">
                  <a:pos x="97" y="80"/>
                </a:cxn>
                <a:cxn ang="0">
                  <a:pos x="90" y="78"/>
                </a:cxn>
                <a:cxn ang="0">
                  <a:pos x="79" y="74"/>
                </a:cxn>
                <a:cxn ang="0">
                  <a:pos x="66" y="69"/>
                </a:cxn>
                <a:cxn ang="0">
                  <a:pos x="51" y="60"/>
                </a:cxn>
                <a:cxn ang="0">
                  <a:pos x="37" y="49"/>
                </a:cxn>
                <a:cxn ang="0">
                  <a:pos x="23" y="39"/>
                </a:cxn>
                <a:cxn ang="0">
                  <a:pos x="13" y="28"/>
                </a:cxn>
                <a:cxn ang="0">
                  <a:pos x="4" y="17"/>
                </a:cxn>
                <a:cxn ang="0">
                  <a:pos x="0" y="8"/>
                </a:cxn>
                <a:cxn ang="0">
                  <a:pos x="0" y="3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8365" name="Picture 429" descr="MMj03957750000[1]"/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240338" y="4905375"/>
            <a:ext cx="387350" cy="330200"/>
          </a:xfrm>
          <a:prstGeom prst="rect">
            <a:avLst/>
          </a:prstGeom>
          <a:noFill/>
        </p:spPr>
      </p:pic>
      <p:pic>
        <p:nvPicPr>
          <p:cNvPr id="168368" name="Picture 432" descr="cocktail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469063" y="4668838"/>
            <a:ext cx="2030412" cy="1041400"/>
          </a:xfrm>
          <a:prstGeom prst="rect">
            <a:avLst/>
          </a:prstGeom>
          <a:noFill/>
        </p:spPr>
      </p:pic>
      <p:graphicFrame>
        <p:nvGraphicFramePr>
          <p:cNvPr id="168369" name="Object 433"/>
          <p:cNvGraphicFramePr>
            <a:graphicFrameLocks noChangeAspect="1"/>
          </p:cNvGraphicFramePr>
          <p:nvPr/>
        </p:nvGraphicFramePr>
        <p:xfrm>
          <a:off x="1309688" y="4502150"/>
          <a:ext cx="439737" cy="366713"/>
        </p:xfrm>
        <a:graphic>
          <a:graphicData uri="http://schemas.openxmlformats.org/presentationml/2006/ole">
            <p:oleObj spid="_x0000_s168369" name="Clip" r:id="rId21" imgW="1305000" imgH="1085760" progId="MS_ClipArt_Gallery.2">
              <p:embed/>
            </p:oleObj>
          </a:graphicData>
        </a:graphic>
      </p:graphicFrame>
      <p:sp>
        <p:nvSpPr>
          <p:cNvPr id="168370" name="Line 434"/>
          <p:cNvSpPr>
            <a:spLocks noChangeShapeType="1"/>
          </p:cNvSpPr>
          <p:nvPr/>
        </p:nvSpPr>
        <p:spPr bwMode="auto">
          <a:xfrm>
            <a:off x="1708150" y="4772025"/>
            <a:ext cx="2428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371" name="Line 435"/>
          <p:cNvSpPr>
            <a:spLocks noChangeShapeType="1"/>
          </p:cNvSpPr>
          <p:nvPr/>
        </p:nvSpPr>
        <p:spPr bwMode="auto">
          <a:xfrm>
            <a:off x="1708150" y="4772025"/>
            <a:ext cx="2428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372" name="Line 436"/>
          <p:cNvSpPr>
            <a:spLocks noChangeShapeType="1"/>
          </p:cNvSpPr>
          <p:nvPr/>
        </p:nvSpPr>
        <p:spPr bwMode="auto">
          <a:xfrm>
            <a:off x="1639888" y="5408613"/>
            <a:ext cx="1905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A1CE7B8B-CBD0-41FE-8DE8-3BF75F56250D}" type="slidenum">
              <a:rPr lang="en-US"/>
              <a:pPr/>
              <a:t>18</a:t>
            </a:fld>
            <a:endParaRPr lang="en-US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Access protocols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95413"/>
            <a:ext cx="8396287" cy="4648200"/>
          </a:xfrm>
        </p:spPr>
        <p:txBody>
          <a:bodyPr/>
          <a:lstStyle/>
          <a:p>
            <a:r>
              <a:rPr lang="en-US" sz="2400"/>
              <a:t>single shared broadcast channel </a:t>
            </a:r>
          </a:p>
          <a:p>
            <a:r>
              <a:rPr lang="en-US" sz="2400"/>
              <a:t>two or more simultaneous transmissions by nodes: interference </a:t>
            </a:r>
          </a:p>
          <a:p>
            <a:pPr lvl="1"/>
            <a:r>
              <a:rPr lang="en-US" sz="2000">
                <a:solidFill>
                  <a:srgbClr val="FF0000"/>
                </a:solidFill>
              </a:rPr>
              <a:t>collision</a:t>
            </a:r>
            <a:r>
              <a:rPr lang="en-US" sz="2000"/>
              <a:t> if node receives two or more signals at the same time</a:t>
            </a:r>
          </a:p>
          <a:p>
            <a:pPr>
              <a:buFont typeface="ZapfDingbats" pitchFamily="82" charset="2"/>
              <a:buNone/>
            </a:pPr>
            <a:r>
              <a:rPr lang="en-US" sz="2400" i="1" u="sng">
                <a:solidFill>
                  <a:srgbClr val="FF0000"/>
                </a:solidFill>
              </a:rPr>
              <a:t>multiple access protocol</a:t>
            </a:r>
            <a:endParaRPr lang="en-US" sz="2400"/>
          </a:p>
          <a:p>
            <a:r>
              <a:rPr lang="en-US" sz="2400"/>
              <a:t>distributed algorithm that determines how nodes share channel, i.e., determine when node can transmit</a:t>
            </a:r>
          </a:p>
          <a:p>
            <a:r>
              <a:rPr lang="en-US" sz="2400"/>
              <a:t>communication about channel sharing must use channel itself! </a:t>
            </a:r>
          </a:p>
          <a:p>
            <a:pPr lvl="1"/>
            <a:r>
              <a:rPr lang="en-US" sz="2000"/>
              <a:t>no out-of-band channel for coordination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66F64C98-93D8-40CE-BC09-9B4B3A4C69D7}" type="slidenum">
              <a:rPr lang="en-US"/>
              <a:pPr/>
              <a:t>19</a:t>
            </a:fld>
            <a:endParaRPr lang="en-US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Ideal Multiple Access Protocol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Broadcast channel of rate R bps</a:t>
            </a:r>
            <a:endParaRPr lang="en-US" sz="2400"/>
          </a:p>
          <a:p>
            <a:pPr>
              <a:buFont typeface="ZapfDingbats" pitchFamily="82" charset="2"/>
              <a:buNone/>
            </a:pPr>
            <a:r>
              <a:rPr lang="en-US" sz="2400"/>
              <a:t>1. when one node wants to transmit, it can send at rate R.</a:t>
            </a:r>
          </a:p>
          <a:p>
            <a:pPr>
              <a:buFont typeface="ZapfDingbats" pitchFamily="82" charset="2"/>
              <a:buNone/>
            </a:pPr>
            <a:r>
              <a:rPr lang="en-US" sz="2400"/>
              <a:t>2. when M nodes want to transmit, each can send at average rate R/M</a:t>
            </a:r>
          </a:p>
          <a:p>
            <a:pPr>
              <a:buFont typeface="ZapfDingbats" pitchFamily="82" charset="2"/>
              <a:buNone/>
            </a:pPr>
            <a:r>
              <a:rPr lang="en-US" sz="2400"/>
              <a:t>3. fully decentralized:</a:t>
            </a:r>
          </a:p>
          <a:p>
            <a:pPr lvl="1"/>
            <a:r>
              <a:rPr lang="en-US" sz="2000"/>
              <a:t>no special node to coordinate transmissions</a:t>
            </a:r>
          </a:p>
          <a:p>
            <a:pPr lvl="1"/>
            <a:r>
              <a:rPr lang="en-US" sz="2000"/>
              <a:t>no synchronization of clocks, slots</a:t>
            </a:r>
            <a:endParaRPr lang="en-US"/>
          </a:p>
          <a:p>
            <a:pPr>
              <a:buFont typeface="ZapfDingbats" pitchFamily="82" charset="2"/>
              <a:buNone/>
            </a:pPr>
            <a:r>
              <a:rPr lang="en-US" sz="2400"/>
              <a:t>4. simple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55D7146C-6774-403E-A330-58E157004080}" type="slidenum">
              <a:rPr lang="en-US"/>
              <a:pPr/>
              <a:t>2</a:t>
            </a:fld>
            <a:endParaRPr lang="en-US"/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5: The Data Link Layer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3056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u="sng">
                <a:solidFill>
                  <a:srgbClr val="FF0000"/>
                </a:solidFill>
              </a:rPr>
              <a:t>Our goals:</a:t>
            </a:r>
            <a:r>
              <a:rPr lang="en-US" sz="2400"/>
              <a:t> </a:t>
            </a:r>
          </a:p>
          <a:p>
            <a:r>
              <a:rPr lang="en-US" sz="2400"/>
              <a:t>understand principles behind data link layer services:</a:t>
            </a:r>
          </a:p>
          <a:p>
            <a:pPr lvl="1"/>
            <a:r>
              <a:rPr lang="en-US" sz="2000"/>
              <a:t>error detection, correction</a:t>
            </a:r>
          </a:p>
          <a:p>
            <a:pPr lvl="1"/>
            <a:r>
              <a:rPr lang="en-US" sz="2000"/>
              <a:t>sharing a broadcast channel: multiple access</a:t>
            </a:r>
          </a:p>
          <a:p>
            <a:pPr lvl="1"/>
            <a:r>
              <a:rPr lang="en-US" sz="2000"/>
              <a:t>link layer addressing</a:t>
            </a:r>
          </a:p>
          <a:p>
            <a:pPr lvl="1"/>
            <a:r>
              <a:rPr lang="en-US" sz="2000"/>
              <a:t>reliable data transfer, flow control: </a:t>
            </a:r>
            <a:r>
              <a:rPr lang="en-US" sz="2000" i="1">
                <a:solidFill>
                  <a:schemeClr val="accent2"/>
                </a:solidFill>
              </a:rPr>
              <a:t>done!</a:t>
            </a:r>
            <a:endParaRPr lang="en-US" sz="2000"/>
          </a:p>
          <a:p>
            <a:r>
              <a:rPr lang="en-US" sz="2400"/>
              <a:t>instantiation and implementation of various link layer technologies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72F58583-CBD3-40EB-BEDB-9E7F1FF0040C}" type="slidenum">
              <a:rPr lang="en-US"/>
              <a:pPr/>
              <a:t>20</a:t>
            </a:fld>
            <a:endParaRPr lang="en-US"/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01013" cy="1143000"/>
          </a:xfrm>
        </p:spPr>
        <p:txBody>
          <a:bodyPr/>
          <a:lstStyle/>
          <a:p>
            <a:r>
              <a:rPr lang="en-US" sz="3200"/>
              <a:t>MAC Protocols: a taxonomy</a:t>
            </a:r>
            <a:endParaRPr lang="en-US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71588"/>
            <a:ext cx="77724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/>
              <a:t>Three broad classes:</a:t>
            </a:r>
          </a:p>
          <a:p>
            <a:r>
              <a:rPr lang="en-US" sz="2400">
                <a:solidFill>
                  <a:srgbClr val="FF0000"/>
                </a:solidFill>
              </a:rPr>
              <a:t>Channel Partitioning</a:t>
            </a:r>
            <a:endParaRPr lang="en-US"/>
          </a:p>
          <a:p>
            <a:pPr lvl="1"/>
            <a:r>
              <a:rPr lang="en-US" sz="2000"/>
              <a:t>divide channel into smaller “pieces” (time slots, frequency, code)</a:t>
            </a:r>
          </a:p>
          <a:p>
            <a:pPr lvl="1"/>
            <a:r>
              <a:rPr lang="en-US" sz="2000"/>
              <a:t>allocate piece to node for exclusive use</a:t>
            </a:r>
            <a:endParaRPr lang="en-US"/>
          </a:p>
          <a:p>
            <a:r>
              <a:rPr lang="en-US" sz="2400">
                <a:solidFill>
                  <a:srgbClr val="FF0000"/>
                </a:solidFill>
              </a:rPr>
              <a:t>Random Access</a:t>
            </a:r>
            <a:endParaRPr lang="en-US"/>
          </a:p>
          <a:p>
            <a:pPr lvl="1"/>
            <a:r>
              <a:rPr lang="en-US" sz="2000"/>
              <a:t>channel not divided, allow collisions</a:t>
            </a:r>
          </a:p>
          <a:p>
            <a:pPr lvl="1"/>
            <a:r>
              <a:rPr lang="en-US" sz="2000"/>
              <a:t>“recover” from collisions</a:t>
            </a:r>
            <a:endParaRPr lang="en-US"/>
          </a:p>
          <a:p>
            <a:r>
              <a:rPr lang="en-US" sz="2400">
                <a:solidFill>
                  <a:srgbClr val="FF0000"/>
                </a:solidFill>
              </a:rPr>
              <a:t>“Taking turns”</a:t>
            </a:r>
            <a:endParaRPr lang="en-US"/>
          </a:p>
          <a:p>
            <a:pPr lvl="1"/>
            <a:r>
              <a:rPr lang="en-US" sz="2000"/>
              <a:t>nodes take turns, but nodes with more to send can take longer turns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366F657E-D159-4753-AA9E-54F6555D4437}" type="slidenum">
              <a:rPr lang="en-US"/>
              <a:pPr/>
              <a:t>21</a:t>
            </a:fld>
            <a:endParaRPr lang="en-US"/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28600"/>
            <a:ext cx="8629650" cy="1143000"/>
          </a:xfrm>
        </p:spPr>
        <p:txBody>
          <a:bodyPr/>
          <a:lstStyle/>
          <a:p>
            <a:r>
              <a:rPr lang="en-US" sz="3200"/>
              <a:t>Channel Partitioning MAC protocols: TDMA</a:t>
            </a:r>
            <a:endParaRPr lang="en-US"/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1422400"/>
            <a:ext cx="7772400" cy="29305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>
                <a:solidFill>
                  <a:srgbClr val="FF0000"/>
                </a:solidFill>
              </a:rPr>
              <a:t>TDMA: time division multiple access</a:t>
            </a:r>
            <a:r>
              <a:rPr lang="en-US"/>
              <a:t> </a:t>
            </a:r>
          </a:p>
          <a:p>
            <a:r>
              <a:rPr lang="en-US" sz="2400"/>
              <a:t>access to channel in "rounds" </a:t>
            </a:r>
          </a:p>
          <a:p>
            <a:r>
              <a:rPr lang="en-US" sz="2400"/>
              <a:t>each station gets fixed length slot (length = pkt trans time) in each round </a:t>
            </a:r>
          </a:p>
          <a:p>
            <a:r>
              <a:rPr lang="en-US" sz="2400"/>
              <a:t>unused slots go idle </a:t>
            </a:r>
          </a:p>
          <a:p>
            <a:r>
              <a:rPr lang="en-US" sz="2400"/>
              <a:t>example: 6-station LAN, 1,3,4 have pkt, slots 2,5,6 idle </a:t>
            </a:r>
            <a:endParaRPr lang="en-US"/>
          </a:p>
        </p:txBody>
      </p:sp>
      <p:sp>
        <p:nvSpPr>
          <p:cNvPr id="534535" name="Line 7"/>
          <p:cNvSpPr>
            <a:spLocks noChangeShapeType="1"/>
          </p:cNvSpPr>
          <p:nvPr/>
        </p:nvSpPr>
        <p:spPr bwMode="auto">
          <a:xfrm>
            <a:off x="1052513" y="5440363"/>
            <a:ext cx="6084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4536" name="Rectangle 8"/>
          <p:cNvSpPr>
            <a:spLocks noChangeArrowheads="1"/>
          </p:cNvSpPr>
          <p:nvPr/>
        </p:nvSpPr>
        <p:spPr bwMode="auto">
          <a:xfrm>
            <a:off x="1274763" y="5213350"/>
            <a:ext cx="479425" cy="2301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4538" name="Rectangle 10"/>
          <p:cNvSpPr>
            <a:spLocks noChangeArrowheads="1"/>
          </p:cNvSpPr>
          <p:nvPr/>
        </p:nvSpPr>
        <p:spPr bwMode="auto">
          <a:xfrm>
            <a:off x="2233613" y="5213350"/>
            <a:ext cx="479425" cy="2301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4539" name="Rectangle 11"/>
          <p:cNvSpPr>
            <a:spLocks noChangeArrowheads="1"/>
          </p:cNvSpPr>
          <p:nvPr/>
        </p:nvSpPr>
        <p:spPr bwMode="auto">
          <a:xfrm>
            <a:off x="2708275" y="5213350"/>
            <a:ext cx="479425" cy="230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4541" name="Line 13"/>
          <p:cNvSpPr>
            <a:spLocks noChangeShapeType="1"/>
          </p:cNvSpPr>
          <p:nvPr/>
        </p:nvSpPr>
        <p:spPr bwMode="auto">
          <a:xfrm>
            <a:off x="1276350" y="5100638"/>
            <a:ext cx="0" cy="338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4544" name="Line 16"/>
          <p:cNvSpPr>
            <a:spLocks noChangeShapeType="1"/>
          </p:cNvSpPr>
          <p:nvPr/>
        </p:nvSpPr>
        <p:spPr bwMode="auto">
          <a:xfrm>
            <a:off x="4141788" y="5103813"/>
            <a:ext cx="0" cy="33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4551" name="Text Box 23"/>
          <p:cNvSpPr txBox="1">
            <a:spLocks noChangeArrowheads="1"/>
          </p:cNvSpPr>
          <p:nvPr/>
        </p:nvSpPr>
        <p:spPr bwMode="auto">
          <a:xfrm>
            <a:off x="1374775" y="5184775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i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34552" name="Text Box 24"/>
          <p:cNvSpPr txBox="1">
            <a:spLocks noChangeArrowheads="1"/>
          </p:cNvSpPr>
          <p:nvPr/>
        </p:nvSpPr>
        <p:spPr bwMode="auto">
          <a:xfrm>
            <a:off x="2320925" y="5170488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i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34553" name="Text Box 25"/>
          <p:cNvSpPr txBox="1">
            <a:spLocks noChangeArrowheads="1"/>
          </p:cNvSpPr>
          <p:nvPr/>
        </p:nvSpPr>
        <p:spPr bwMode="auto">
          <a:xfrm>
            <a:off x="2786063" y="5176838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i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34554" name="Rectangle 26"/>
          <p:cNvSpPr>
            <a:spLocks noChangeArrowheads="1"/>
          </p:cNvSpPr>
          <p:nvPr/>
        </p:nvSpPr>
        <p:spPr bwMode="auto">
          <a:xfrm>
            <a:off x="4132263" y="5208588"/>
            <a:ext cx="479425" cy="230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4555" name="Rectangle 27"/>
          <p:cNvSpPr>
            <a:spLocks noChangeArrowheads="1"/>
          </p:cNvSpPr>
          <p:nvPr/>
        </p:nvSpPr>
        <p:spPr bwMode="auto">
          <a:xfrm>
            <a:off x="5091113" y="5208588"/>
            <a:ext cx="479425" cy="2301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4556" name="Rectangle 28"/>
          <p:cNvSpPr>
            <a:spLocks noChangeArrowheads="1"/>
          </p:cNvSpPr>
          <p:nvPr/>
        </p:nvSpPr>
        <p:spPr bwMode="auto">
          <a:xfrm>
            <a:off x="5565775" y="5208588"/>
            <a:ext cx="479425" cy="230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4557" name="Line 29"/>
          <p:cNvSpPr>
            <a:spLocks noChangeShapeType="1"/>
          </p:cNvSpPr>
          <p:nvPr/>
        </p:nvSpPr>
        <p:spPr bwMode="auto">
          <a:xfrm>
            <a:off x="4133850" y="5095875"/>
            <a:ext cx="0" cy="338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4558" name="Text Box 30"/>
          <p:cNvSpPr txBox="1">
            <a:spLocks noChangeArrowheads="1"/>
          </p:cNvSpPr>
          <p:nvPr/>
        </p:nvSpPr>
        <p:spPr bwMode="auto">
          <a:xfrm>
            <a:off x="4232275" y="5180013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i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34559" name="Text Box 31"/>
          <p:cNvSpPr txBox="1">
            <a:spLocks noChangeArrowheads="1"/>
          </p:cNvSpPr>
          <p:nvPr/>
        </p:nvSpPr>
        <p:spPr bwMode="auto">
          <a:xfrm>
            <a:off x="5178425" y="5165725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i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34560" name="Text Box 32"/>
          <p:cNvSpPr txBox="1">
            <a:spLocks noChangeArrowheads="1"/>
          </p:cNvSpPr>
          <p:nvPr/>
        </p:nvSpPr>
        <p:spPr bwMode="auto">
          <a:xfrm>
            <a:off x="5643563" y="5172075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i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34562" name="Line 34"/>
          <p:cNvSpPr>
            <a:spLocks noChangeShapeType="1"/>
          </p:cNvSpPr>
          <p:nvPr/>
        </p:nvSpPr>
        <p:spPr bwMode="auto">
          <a:xfrm>
            <a:off x="175736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4563" name="Line 35"/>
          <p:cNvSpPr>
            <a:spLocks noChangeShapeType="1"/>
          </p:cNvSpPr>
          <p:nvPr/>
        </p:nvSpPr>
        <p:spPr bwMode="auto">
          <a:xfrm>
            <a:off x="223361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4564" name="Line 36"/>
          <p:cNvSpPr>
            <a:spLocks noChangeShapeType="1"/>
          </p:cNvSpPr>
          <p:nvPr/>
        </p:nvSpPr>
        <p:spPr bwMode="auto">
          <a:xfrm>
            <a:off x="270986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4565" name="Line 37"/>
          <p:cNvSpPr>
            <a:spLocks noChangeShapeType="1"/>
          </p:cNvSpPr>
          <p:nvPr/>
        </p:nvSpPr>
        <p:spPr bwMode="auto">
          <a:xfrm>
            <a:off x="318611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4566" name="Line 38"/>
          <p:cNvSpPr>
            <a:spLocks noChangeShapeType="1"/>
          </p:cNvSpPr>
          <p:nvPr/>
        </p:nvSpPr>
        <p:spPr bwMode="auto">
          <a:xfrm>
            <a:off x="3667125" y="520065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4567" name="Line 39"/>
          <p:cNvSpPr>
            <a:spLocks noChangeShapeType="1"/>
          </p:cNvSpPr>
          <p:nvPr/>
        </p:nvSpPr>
        <p:spPr bwMode="auto">
          <a:xfrm>
            <a:off x="461486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4568" name="Line 40"/>
          <p:cNvSpPr>
            <a:spLocks noChangeShapeType="1"/>
          </p:cNvSpPr>
          <p:nvPr/>
        </p:nvSpPr>
        <p:spPr bwMode="auto">
          <a:xfrm>
            <a:off x="5562600" y="520065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4569" name="Line 41"/>
          <p:cNvSpPr>
            <a:spLocks noChangeShapeType="1"/>
          </p:cNvSpPr>
          <p:nvPr/>
        </p:nvSpPr>
        <p:spPr bwMode="auto">
          <a:xfrm>
            <a:off x="6510338" y="5195888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4570" name="Line 42"/>
          <p:cNvSpPr>
            <a:spLocks noChangeShapeType="1"/>
          </p:cNvSpPr>
          <p:nvPr/>
        </p:nvSpPr>
        <p:spPr bwMode="auto">
          <a:xfrm>
            <a:off x="604361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4571" name="Line 43"/>
          <p:cNvSpPr>
            <a:spLocks noChangeShapeType="1"/>
          </p:cNvSpPr>
          <p:nvPr/>
        </p:nvSpPr>
        <p:spPr bwMode="auto">
          <a:xfrm>
            <a:off x="6991350" y="5110163"/>
            <a:ext cx="0" cy="338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4572" name="Line 44"/>
          <p:cNvSpPr>
            <a:spLocks noChangeShapeType="1"/>
          </p:cNvSpPr>
          <p:nvPr/>
        </p:nvSpPr>
        <p:spPr bwMode="auto">
          <a:xfrm>
            <a:off x="509111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4573" name="Text Box 45"/>
          <p:cNvSpPr txBox="1">
            <a:spLocks noChangeArrowheads="1"/>
          </p:cNvSpPr>
          <p:nvPr/>
        </p:nvSpPr>
        <p:spPr bwMode="auto">
          <a:xfrm>
            <a:off x="2320925" y="4586288"/>
            <a:ext cx="7588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i="0"/>
              <a:t>6-slot</a:t>
            </a:r>
          </a:p>
          <a:p>
            <a:r>
              <a:rPr lang="en-US" sz="1600" b="0" i="0"/>
              <a:t>frame</a:t>
            </a:r>
          </a:p>
        </p:txBody>
      </p:sp>
      <p:sp>
        <p:nvSpPr>
          <p:cNvPr id="534574" name="Line 46"/>
          <p:cNvSpPr>
            <a:spLocks noChangeShapeType="1"/>
          </p:cNvSpPr>
          <p:nvPr/>
        </p:nvSpPr>
        <p:spPr bwMode="auto">
          <a:xfrm>
            <a:off x="3132138" y="4918075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4575" name="Line 47"/>
          <p:cNvSpPr>
            <a:spLocks noChangeShapeType="1"/>
          </p:cNvSpPr>
          <p:nvPr/>
        </p:nvSpPr>
        <p:spPr bwMode="auto">
          <a:xfrm flipH="1">
            <a:off x="1287463" y="4913313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4576" name="Line 48"/>
          <p:cNvSpPr>
            <a:spLocks noChangeShapeType="1"/>
          </p:cNvSpPr>
          <p:nvPr/>
        </p:nvSpPr>
        <p:spPr bwMode="auto">
          <a:xfrm>
            <a:off x="1266825" y="4826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4577" name="Line 49"/>
          <p:cNvSpPr>
            <a:spLocks noChangeShapeType="1"/>
          </p:cNvSpPr>
          <p:nvPr/>
        </p:nvSpPr>
        <p:spPr bwMode="auto">
          <a:xfrm>
            <a:off x="4125913" y="47831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54395716-8B3F-44D9-A0F6-AE56FF3D5AD2}" type="slidenum">
              <a:rPr lang="en-US"/>
              <a:pPr/>
              <a:t>22</a:t>
            </a:fld>
            <a:endParaRPr lang="en-US"/>
          </a:p>
        </p:txBody>
      </p:sp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28600"/>
            <a:ext cx="8629650" cy="1143000"/>
          </a:xfrm>
        </p:spPr>
        <p:txBody>
          <a:bodyPr/>
          <a:lstStyle/>
          <a:p>
            <a:r>
              <a:rPr lang="en-US" sz="3200"/>
              <a:t>Channel Partitioning MAC protocols: FDMA</a:t>
            </a:r>
            <a:endParaRPr lang="en-US"/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1370013"/>
            <a:ext cx="822325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>
                <a:solidFill>
                  <a:srgbClr val="FF0000"/>
                </a:solidFill>
              </a:rPr>
              <a:t>FDMA: frequency division multiple access</a:t>
            </a:r>
            <a:r>
              <a:rPr lang="en-US"/>
              <a:t> </a:t>
            </a:r>
          </a:p>
          <a:p>
            <a:r>
              <a:rPr lang="en-US" sz="2400"/>
              <a:t>channel spectrum divided into frequency bands</a:t>
            </a:r>
          </a:p>
          <a:p>
            <a:r>
              <a:rPr lang="en-US" sz="2400"/>
              <a:t>each station assigned fixed frequency band</a:t>
            </a:r>
          </a:p>
          <a:p>
            <a:r>
              <a:rPr lang="en-US" sz="2400"/>
              <a:t>unused transmission time in frequency bands go idle </a:t>
            </a:r>
          </a:p>
          <a:p>
            <a:r>
              <a:rPr lang="en-US" sz="2400"/>
              <a:t>example: 6-station LAN, 1,3,4 have pkt, frequency bands 2,5,6 idle </a:t>
            </a:r>
            <a:endParaRPr lang="en-US"/>
          </a:p>
        </p:txBody>
      </p:sp>
      <p:sp>
        <p:nvSpPr>
          <p:cNvPr id="535556" name="Rectangle 4"/>
          <p:cNvSpPr>
            <a:spLocks noChangeArrowheads="1"/>
          </p:cNvSpPr>
          <p:nvPr/>
        </p:nvSpPr>
        <p:spPr bwMode="auto">
          <a:xfrm>
            <a:off x="4627563" y="4138613"/>
            <a:ext cx="627062" cy="225107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5557" name="Line 5"/>
          <p:cNvSpPr>
            <a:spLocks noChangeShapeType="1"/>
          </p:cNvSpPr>
          <p:nvPr/>
        </p:nvSpPr>
        <p:spPr bwMode="auto">
          <a:xfrm flipV="1">
            <a:off x="4625975" y="5243513"/>
            <a:ext cx="6223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5558" name="Line 6"/>
          <p:cNvSpPr>
            <a:spLocks noChangeShapeType="1"/>
          </p:cNvSpPr>
          <p:nvPr/>
        </p:nvSpPr>
        <p:spPr bwMode="auto">
          <a:xfrm flipV="1">
            <a:off x="4621213" y="5635625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5559" name="Line 7"/>
          <p:cNvSpPr>
            <a:spLocks noChangeShapeType="1"/>
          </p:cNvSpPr>
          <p:nvPr/>
        </p:nvSpPr>
        <p:spPr bwMode="auto">
          <a:xfrm flipV="1">
            <a:off x="4625975" y="6021388"/>
            <a:ext cx="6270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5560" name="Line 8"/>
          <p:cNvSpPr>
            <a:spLocks noChangeShapeType="1"/>
          </p:cNvSpPr>
          <p:nvPr/>
        </p:nvSpPr>
        <p:spPr bwMode="auto">
          <a:xfrm flipV="1">
            <a:off x="4621213" y="4857750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5561" name="Line 9"/>
          <p:cNvSpPr>
            <a:spLocks noChangeShapeType="1"/>
          </p:cNvSpPr>
          <p:nvPr/>
        </p:nvSpPr>
        <p:spPr bwMode="auto">
          <a:xfrm flipV="1">
            <a:off x="4625975" y="4471988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5563" name="Line 11"/>
          <p:cNvSpPr>
            <a:spLocks noChangeShapeType="1"/>
          </p:cNvSpPr>
          <p:nvPr/>
        </p:nvSpPr>
        <p:spPr bwMode="auto">
          <a:xfrm>
            <a:off x="5346700" y="44116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5564" name="Freeform 12"/>
          <p:cNvSpPr>
            <a:spLocks/>
          </p:cNvSpPr>
          <p:nvPr/>
        </p:nvSpPr>
        <p:spPr bwMode="auto">
          <a:xfrm>
            <a:off x="5494338" y="4292600"/>
            <a:ext cx="1728787" cy="114300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3"/>
              </a:cxn>
              <a:cxn ang="0">
                <a:pos x="1089" y="0"/>
              </a:cxn>
              <a:cxn ang="0">
                <a:pos x="1089" y="72"/>
              </a:cxn>
            </a:cxnLst>
            <a:rect l="0" t="0" r="r" b="b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chemeClr val="accent2"/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5565" name="Line 13"/>
          <p:cNvSpPr>
            <a:spLocks noChangeShapeType="1"/>
          </p:cNvSpPr>
          <p:nvPr/>
        </p:nvSpPr>
        <p:spPr bwMode="auto">
          <a:xfrm>
            <a:off x="5394325" y="4814888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5567" name="Line 15"/>
          <p:cNvSpPr>
            <a:spLocks noChangeShapeType="1"/>
          </p:cNvSpPr>
          <p:nvPr/>
        </p:nvSpPr>
        <p:spPr bwMode="auto">
          <a:xfrm>
            <a:off x="5394325" y="5213350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5568" name="Freeform 16"/>
          <p:cNvSpPr>
            <a:spLocks/>
          </p:cNvSpPr>
          <p:nvPr/>
        </p:nvSpPr>
        <p:spPr bwMode="auto">
          <a:xfrm>
            <a:off x="5541963" y="5094288"/>
            <a:ext cx="1728787" cy="114300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3"/>
              </a:cxn>
              <a:cxn ang="0">
                <a:pos x="1089" y="0"/>
              </a:cxn>
              <a:cxn ang="0">
                <a:pos x="1089" y="72"/>
              </a:cxn>
            </a:cxnLst>
            <a:rect l="0" t="0" r="r" b="b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5569" name="Group 17"/>
          <p:cNvGrpSpPr>
            <a:grpSpLocks/>
          </p:cNvGrpSpPr>
          <p:nvPr/>
        </p:nvGrpSpPr>
        <p:grpSpPr bwMode="auto">
          <a:xfrm>
            <a:off x="5411788" y="5499100"/>
            <a:ext cx="2228850" cy="119063"/>
            <a:chOff x="1884" y="2826"/>
            <a:chExt cx="1404" cy="75"/>
          </a:xfrm>
        </p:grpSpPr>
        <p:sp>
          <p:nvSpPr>
            <p:cNvPr id="535570" name="Line 18"/>
            <p:cNvSpPr>
              <a:spLocks noChangeShapeType="1"/>
            </p:cNvSpPr>
            <p:nvPr/>
          </p:nvSpPr>
          <p:spPr bwMode="auto">
            <a:xfrm>
              <a:off x="1884" y="2901"/>
              <a:ext cx="1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5571" name="Freeform 19"/>
            <p:cNvSpPr>
              <a:spLocks/>
            </p:cNvSpPr>
            <p:nvPr/>
          </p:nvSpPr>
          <p:spPr bwMode="auto">
            <a:xfrm>
              <a:off x="1977" y="2826"/>
              <a:ext cx="1089" cy="7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0" y="3"/>
                </a:cxn>
                <a:cxn ang="0">
                  <a:pos x="1089" y="0"/>
                </a:cxn>
                <a:cxn ang="0">
                  <a:pos x="1089" y="72"/>
                </a:cxn>
              </a:cxnLst>
              <a:rect l="0" t="0" r="r" b="b"/>
              <a:pathLst>
                <a:path w="1089" h="72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solidFill>
              <a:srgbClr val="00CC66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5572" name="Line 20"/>
          <p:cNvSpPr>
            <a:spLocks noChangeShapeType="1"/>
          </p:cNvSpPr>
          <p:nvPr/>
        </p:nvSpPr>
        <p:spPr bwMode="auto">
          <a:xfrm>
            <a:off x="5441950" y="60245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5573" name="Line 21"/>
          <p:cNvSpPr>
            <a:spLocks noChangeShapeType="1"/>
          </p:cNvSpPr>
          <p:nvPr/>
        </p:nvSpPr>
        <p:spPr bwMode="auto">
          <a:xfrm>
            <a:off x="5448300" y="63547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5574" name="Text Box 22"/>
          <p:cNvSpPr txBox="1">
            <a:spLocks noChangeArrowheads="1"/>
          </p:cNvSpPr>
          <p:nvPr/>
        </p:nvSpPr>
        <p:spPr bwMode="auto">
          <a:xfrm rot="-5400000">
            <a:off x="3393281" y="4987132"/>
            <a:ext cx="1939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/>
              <a:t>frequency bands</a:t>
            </a:r>
          </a:p>
        </p:txBody>
      </p:sp>
      <p:sp>
        <p:nvSpPr>
          <p:cNvPr id="535575" name="Text Box 23"/>
          <p:cNvSpPr txBox="1">
            <a:spLocks noChangeArrowheads="1"/>
          </p:cNvSpPr>
          <p:nvPr/>
        </p:nvSpPr>
        <p:spPr bwMode="auto">
          <a:xfrm rot="67766">
            <a:off x="7332663" y="3965575"/>
            <a:ext cx="658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/>
              <a:t>time</a:t>
            </a:r>
          </a:p>
        </p:txBody>
      </p:sp>
      <p:sp>
        <p:nvSpPr>
          <p:cNvPr id="535606" name="Freeform 54"/>
          <p:cNvSpPr>
            <a:spLocks/>
          </p:cNvSpPr>
          <p:nvPr/>
        </p:nvSpPr>
        <p:spPr bwMode="auto">
          <a:xfrm>
            <a:off x="2032000" y="4348163"/>
            <a:ext cx="595313" cy="1538287"/>
          </a:xfrm>
          <a:custGeom>
            <a:avLst/>
            <a:gdLst/>
            <a:ahLst/>
            <a:cxnLst>
              <a:cxn ang="0">
                <a:pos x="375" y="0"/>
              </a:cxn>
              <a:cxn ang="0">
                <a:pos x="0" y="485"/>
              </a:cxn>
              <a:cxn ang="0">
                <a:pos x="375" y="969"/>
              </a:cxn>
              <a:cxn ang="0">
                <a:pos x="375" y="0"/>
              </a:cxn>
            </a:cxnLst>
            <a:rect l="0" t="0" r="r" b="b"/>
            <a:pathLst>
              <a:path w="375" h="969">
                <a:moveTo>
                  <a:pt x="375" y="0"/>
                </a:moveTo>
                <a:lnTo>
                  <a:pt x="0" y="485"/>
                </a:lnTo>
                <a:lnTo>
                  <a:pt x="375" y="969"/>
                </a:lnTo>
                <a:lnTo>
                  <a:pt x="375" y="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 w="3175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35608" name="Group 56"/>
          <p:cNvGrpSpPr>
            <a:grpSpLocks/>
          </p:cNvGrpSpPr>
          <p:nvPr/>
        </p:nvGrpSpPr>
        <p:grpSpPr bwMode="auto">
          <a:xfrm>
            <a:off x="293688" y="4986338"/>
            <a:ext cx="1666875" cy="314325"/>
            <a:chOff x="1614" y="1494"/>
            <a:chExt cx="1050" cy="198"/>
          </a:xfrm>
        </p:grpSpPr>
        <p:sp>
          <p:nvSpPr>
            <p:cNvPr id="535609" name="Rectangle 57"/>
            <p:cNvSpPr>
              <a:spLocks noChangeArrowheads="1"/>
            </p:cNvSpPr>
            <p:nvPr/>
          </p:nvSpPr>
          <p:spPr bwMode="auto">
            <a:xfrm>
              <a:off x="2358" y="1500"/>
              <a:ext cx="168" cy="1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5610" name="Freeform 58"/>
            <p:cNvSpPr>
              <a:spLocks/>
            </p:cNvSpPr>
            <p:nvPr/>
          </p:nvSpPr>
          <p:spPr bwMode="auto">
            <a:xfrm>
              <a:off x="1614" y="1494"/>
              <a:ext cx="896" cy="19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96"/>
                </a:cxn>
                <a:cxn ang="0">
                  <a:pos x="18" y="198"/>
                </a:cxn>
                <a:cxn ang="0">
                  <a:pos x="774" y="198"/>
                </a:cxn>
                <a:cxn ang="0">
                  <a:pos x="750" y="90"/>
                </a:cxn>
                <a:cxn ang="0">
                  <a:pos x="774" y="0"/>
                </a:cxn>
                <a:cxn ang="0">
                  <a:pos x="18" y="0"/>
                </a:cxn>
              </a:cxnLst>
              <a:rect l="0" t="0" r="r" b="b"/>
              <a:pathLst>
                <a:path w="896" h="198">
                  <a:moveTo>
                    <a:pt x="18" y="0"/>
                  </a:moveTo>
                  <a:lnTo>
                    <a:pt x="0" y="96"/>
                  </a:lnTo>
                  <a:lnTo>
                    <a:pt x="18" y="198"/>
                  </a:lnTo>
                  <a:lnTo>
                    <a:pt x="774" y="198"/>
                  </a:lnTo>
                  <a:cubicBezTo>
                    <a:pt x="896" y="180"/>
                    <a:pt x="750" y="123"/>
                    <a:pt x="750" y="90"/>
                  </a:cubicBezTo>
                  <a:cubicBezTo>
                    <a:pt x="750" y="57"/>
                    <a:pt x="896" y="15"/>
                    <a:pt x="774" y="0"/>
                  </a:cubicBezTo>
                  <a:lnTo>
                    <a:pt x="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5611" name="Oval 59"/>
            <p:cNvSpPr>
              <a:spLocks noChangeArrowheads="1"/>
            </p:cNvSpPr>
            <p:nvPr/>
          </p:nvSpPr>
          <p:spPr bwMode="auto">
            <a:xfrm>
              <a:off x="2502" y="1506"/>
              <a:ext cx="6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5612" name="Line 60"/>
            <p:cNvSpPr>
              <a:spLocks noChangeShapeType="1"/>
            </p:cNvSpPr>
            <p:nvPr/>
          </p:nvSpPr>
          <p:spPr bwMode="auto">
            <a:xfrm>
              <a:off x="2526" y="1584"/>
              <a:ext cx="1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5617" name="Freeform 65"/>
          <p:cNvSpPr>
            <a:spLocks/>
          </p:cNvSpPr>
          <p:nvPr/>
        </p:nvSpPr>
        <p:spPr bwMode="auto">
          <a:xfrm>
            <a:off x="2803525" y="5040313"/>
            <a:ext cx="892175" cy="173037"/>
          </a:xfrm>
          <a:custGeom>
            <a:avLst/>
            <a:gdLst/>
            <a:ahLst/>
            <a:cxnLst>
              <a:cxn ang="0">
                <a:pos x="4" y="264"/>
              </a:cxn>
              <a:cxn ang="0">
                <a:pos x="52" y="6"/>
              </a:cxn>
              <a:cxn ang="0">
                <a:pos x="108" y="266"/>
              </a:cxn>
              <a:cxn ang="0">
                <a:pos x="174" y="0"/>
              </a:cxn>
              <a:cxn ang="0">
                <a:pos x="228" y="264"/>
              </a:cxn>
              <a:cxn ang="0">
                <a:pos x="288" y="8"/>
              </a:cxn>
              <a:cxn ang="0">
                <a:pos x="354" y="266"/>
              </a:cxn>
              <a:cxn ang="0">
                <a:pos x="402" y="8"/>
              </a:cxn>
              <a:cxn ang="0">
                <a:pos x="464" y="264"/>
              </a:cxn>
              <a:cxn ang="0">
                <a:pos x="506" y="6"/>
              </a:cxn>
              <a:cxn ang="0">
                <a:pos x="556" y="266"/>
              </a:cxn>
            </a:cxnLst>
            <a:rect l="0" t="0" r="r" b="b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5618" name="Freeform 66"/>
          <p:cNvSpPr>
            <a:spLocks/>
          </p:cNvSpPr>
          <p:nvPr/>
        </p:nvSpPr>
        <p:spPr bwMode="auto">
          <a:xfrm>
            <a:off x="2846388" y="4270375"/>
            <a:ext cx="427037" cy="219075"/>
          </a:xfrm>
          <a:custGeom>
            <a:avLst/>
            <a:gdLst/>
            <a:ahLst/>
            <a:cxnLst>
              <a:cxn ang="0">
                <a:pos x="4" y="264"/>
              </a:cxn>
              <a:cxn ang="0">
                <a:pos x="52" y="6"/>
              </a:cxn>
              <a:cxn ang="0">
                <a:pos x="108" y="266"/>
              </a:cxn>
              <a:cxn ang="0">
                <a:pos x="174" y="0"/>
              </a:cxn>
              <a:cxn ang="0">
                <a:pos x="228" y="264"/>
              </a:cxn>
              <a:cxn ang="0">
                <a:pos x="288" y="8"/>
              </a:cxn>
              <a:cxn ang="0">
                <a:pos x="354" y="266"/>
              </a:cxn>
              <a:cxn ang="0">
                <a:pos x="402" y="8"/>
              </a:cxn>
              <a:cxn ang="0">
                <a:pos x="464" y="264"/>
              </a:cxn>
              <a:cxn ang="0">
                <a:pos x="506" y="6"/>
              </a:cxn>
              <a:cxn ang="0">
                <a:pos x="556" y="266"/>
              </a:cxn>
            </a:cxnLst>
            <a:rect l="0" t="0" r="r" b="b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5620" name="Freeform 68"/>
          <p:cNvSpPr>
            <a:spLocks/>
          </p:cNvSpPr>
          <p:nvPr/>
        </p:nvSpPr>
        <p:spPr bwMode="auto">
          <a:xfrm>
            <a:off x="2755900" y="6069013"/>
            <a:ext cx="989013" cy="185737"/>
          </a:xfrm>
          <a:custGeom>
            <a:avLst/>
            <a:gdLst/>
            <a:ahLst/>
            <a:cxnLst>
              <a:cxn ang="0">
                <a:pos x="20" y="113"/>
              </a:cxn>
              <a:cxn ang="0">
                <a:pos x="114" y="2"/>
              </a:cxn>
              <a:cxn ang="0">
                <a:pos x="256" y="114"/>
              </a:cxn>
              <a:cxn ang="0">
                <a:pos x="394" y="0"/>
              </a:cxn>
              <a:cxn ang="0">
                <a:pos x="522" y="116"/>
              </a:cxn>
              <a:cxn ang="0">
                <a:pos x="616" y="14"/>
              </a:cxn>
            </a:cxnLst>
            <a:rect l="0" t="0" r="r" b="b"/>
            <a:pathLst>
              <a:path w="623" h="117">
                <a:moveTo>
                  <a:pt x="20" y="113"/>
                </a:moveTo>
                <a:cubicBezTo>
                  <a:pt x="44" y="68"/>
                  <a:pt x="0" y="1"/>
                  <a:pt x="114" y="2"/>
                </a:cubicBezTo>
                <a:cubicBezTo>
                  <a:pt x="233" y="1"/>
                  <a:pt x="144" y="114"/>
                  <a:pt x="256" y="114"/>
                </a:cubicBezTo>
                <a:cubicBezTo>
                  <a:pt x="368" y="114"/>
                  <a:pt x="288" y="0"/>
                  <a:pt x="394" y="0"/>
                </a:cubicBezTo>
                <a:cubicBezTo>
                  <a:pt x="500" y="0"/>
                  <a:pt x="421" y="117"/>
                  <a:pt x="522" y="116"/>
                </a:cubicBezTo>
                <a:cubicBezTo>
                  <a:pt x="623" y="115"/>
                  <a:pt x="570" y="64"/>
                  <a:pt x="616" y="1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5621" name="Text Box 69"/>
          <p:cNvSpPr txBox="1">
            <a:spLocks noChangeArrowheads="1"/>
          </p:cNvSpPr>
          <p:nvPr/>
        </p:nvSpPr>
        <p:spPr bwMode="auto">
          <a:xfrm>
            <a:off x="442913" y="5703888"/>
            <a:ext cx="1314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/>
              <a:t>FDM cable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20E3A655-E250-4CF5-8D3E-3C011B625D29}" type="slidenum">
              <a:rPr lang="en-US"/>
              <a:pPr/>
              <a:t>23</a:t>
            </a:fld>
            <a:endParaRPr lang="en-US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Access Protocols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When node has packet to send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transmit at full channel data rate R.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no </a:t>
            </a:r>
            <a:r>
              <a:rPr lang="en-US" sz="2000" i="1"/>
              <a:t>a priori</a:t>
            </a:r>
            <a:r>
              <a:rPr lang="en-US" sz="2000"/>
              <a:t> coordination among nodes</a:t>
            </a:r>
          </a:p>
          <a:p>
            <a:pPr>
              <a:lnSpc>
                <a:spcPct val="80000"/>
              </a:lnSpc>
            </a:pPr>
            <a:r>
              <a:rPr lang="en-US" sz="2400"/>
              <a:t>two or more transmitting nodes </a:t>
            </a:r>
            <a:r>
              <a:rPr lang="en-US" sz="2400">
                <a:latin typeface="MS Mincho" pitchFamily="49" charset="-128"/>
                <a:ea typeface="MS Mincho" pitchFamily="49" charset="-128"/>
              </a:rPr>
              <a:t>➜</a:t>
            </a:r>
            <a:r>
              <a:rPr lang="en-US" sz="2400"/>
              <a:t> “collision”,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rgbClr val="FF0000"/>
                </a:solidFill>
              </a:rPr>
              <a:t>random access MAC protocol</a:t>
            </a:r>
            <a:r>
              <a:rPr lang="en-US" sz="2400"/>
              <a:t> specifies: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how to detect collisions (e.g., no Ack, or bad reception)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how to recover from collisions (e.g., via delayed retransmissions)</a:t>
            </a:r>
          </a:p>
          <a:p>
            <a:pPr>
              <a:lnSpc>
                <a:spcPct val="80000"/>
              </a:lnSpc>
            </a:pPr>
            <a:r>
              <a:rPr lang="en-US" sz="2400"/>
              <a:t>Examples of random access MAC protocols: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ALOHA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slotted ALOHA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CSMA: Carrier Sense Multiple Access,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CSMA/CD (Ethernet): CSMA with collision detection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CSMA/CA (WiFi 802.11): CSMA with collision avoidance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CEF3B06F-686E-464F-A485-15819730CDA4}" type="slidenum">
              <a:rPr lang="en-US"/>
              <a:pPr/>
              <a:t>24</a:t>
            </a:fld>
            <a:endParaRPr lang="en-US"/>
          </a:p>
        </p:txBody>
      </p:sp>
      <p:sp>
        <p:nvSpPr>
          <p:cNvPr id="71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000"/>
              <a:t>Random MAC (Medium Access Control) Techniques</a:t>
            </a:r>
          </a:p>
        </p:txBody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772400" cy="5410200"/>
          </a:xfrm>
        </p:spPr>
        <p:txBody>
          <a:bodyPr/>
          <a:lstStyle/>
          <a:p>
            <a:r>
              <a:rPr lang="en-US"/>
              <a:t>ALOHA (‘70) [packet radio network]</a:t>
            </a:r>
          </a:p>
          <a:p>
            <a:pPr lvl="1"/>
            <a:r>
              <a:rPr lang="en-US"/>
              <a:t>A station sends whenever it has a packet/frame</a:t>
            </a:r>
          </a:p>
          <a:p>
            <a:pPr lvl="1"/>
            <a:r>
              <a:rPr lang="en-US"/>
              <a:t>Listens for round-trip-time delay for Ack</a:t>
            </a:r>
          </a:p>
          <a:p>
            <a:pPr lvl="1"/>
            <a:r>
              <a:rPr lang="en-US"/>
              <a:t>If no Ack then re-send packet/frame after random delay</a:t>
            </a:r>
          </a:p>
          <a:p>
            <a:pPr lvl="2"/>
            <a:r>
              <a:rPr lang="en-US"/>
              <a:t>too short </a:t>
            </a:r>
            <a:r>
              <a:rPr lang="en-US">
                <a:sym typeface="Symbol" pitchFamily="18" charset="2"/>
              </a:rPr>
              <a:t> more collisions</a:t>
            </a:r>
          </a:p>
          <a:p>
            <a:pPr lvl="2"/>
            <a:r>
              <a:rPr lang="en-US">
                <a:sym typeface="Symbol" pitchFamily="18" charset="2"/>
              </a:rPr>
              <a:t>too long  under utilization</a:t>
            </a:r>
            <a:endParaRPr lang="en-US"/>
          </a:p>
          <a:p>
            <a:pPr lvl="1"/>
            <a:r>
              <a:rPr lang="en-US"/>
              <a:t>No carrier sense is used</a:t>
            </a:r>
          </a:p>
          <a:p>
            <a:pPr lvl="1"/>
            <a:r>
              <a:rPr lang="en-US"/>
              <a:t>If two stations transmit about the same time frames collide</a:t>
            </a:r>
          </a:p>
          <a:p>
            <a:pPr lvl="1"/>
            <a:r>
              <a:rPr lang="en-US"/>
              <a:t>Utilization of ALOHA is low ~18%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66E4E69C-A811-4A25-834C-CF813E883592}" type="slidenum">
              <a:rPr lang="en-US"/>
              <a:pPr/>
              <a:t>25</a:t>
            </a:fld>
            <a:endParaRPr lang="en-US"/>
          </a:p>
        </p:txBody>
      </p:sp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Pure (unslotted) ALOHA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22400"/>
            <a:ext cx="8343900" cy="4648200"/>
          </a:xfrm>
        </p:spPr>
        <p:txBody>
          <a:bodyPr/>
          <a:lstStyle/>
          <a:p>
            <a:r>
              <a:rPr lang="en-US" sz="2400"/>
              <a:t>unslotted Aloha: simple, no synchronization</a:t>
            </a:r>
          </a:p>
          <a:p>
            <a:r>
              <a:rPr lang="en-US" sz="2400"/>
              <a:t>when frame first arrives</a:t>
            </a:r>
          </a:p>
          <a:p>
            <a:pPr lvl="1"/>
            <a:r>
              <a:rPr lang="en-US" sz="2000"/>
              <a:t> transmit immediately </a:t>
            </a:r>
          </a:p>
          <a:p>
            <a:r>
              <a:rPr lang="en-US" sz="2400"/>
              <a:t>collision probability increases:</a:t>
            </a:r>
          </a:p>
          <a:p>
            <a:pPr lvl="1"/>
            <a:r>
              <a:rPr lang="en-US" sz="2000"/>
              <a:t>frame sent at t</a:t>
            </a:r>
            <a:r>
              <a:rPr lang="en-US" sz="2000" baseline="-25000"/>
              <a:t>0</a:t>
            </a:r>
            <a:r>
              <a:rPr lang="en-US" sz="2000"/>
              <a:t> collides with other frames sent in [t</a:t>
            </a:r>
            <a:r>
              <a:rPr lang="en-US" sz="2000" baseline="-25000"/>
              <a:t>0</a:t>
            </a:r>
            <a:r>
              <a:rPr lang="en-US" sz="2000"/>
              <a:t>-1,t</a:t>
            </a:r>
            <a:r>
              <a:rPr lang="en-US" sz="2000" baseline="-25000"/>
              <a:t>0</a:t>
            </a:r>
            <a:r>
              <a:rPr lang="en-US" sz="2000"/>
              <a:t>+1]</a:t>
            </a:r>
          </a:p>
        </p:txBody>
      </p:sp>
      <p:pic>
        <p:nvPicPr>
          <p:cNvPr id="692228" name="Picture 4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38575"/>
            <a:ext cx="6280150" cy="254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948FF86A-73F8-46CE-930B-200BD13C7880}" type="slidenum">
              <a:rPr lang="en-US"/>
              <a:pPr/>
              <a:t>26</a:t>
            </a:fld>
            <a:endParaRPr lang="en-US"/>
          </a:p>
        </p:txBody>
      </p:sp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Pure Aloha efficiency</a:t>
            </a:r>
            <a:endParaRPr lang="en-US"/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28738"/>
            <a:ext cx="82645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/>
              <a:t>P(success by given node) = P(node transmits) </a:t>
            </a:r>
            <a:r>
              <a:rPr lang="en-US" baseline="16000"/>
              <a:t>.</a:t>
            </a:r>
            <a:endParaRPr lang="en-US" sz="2000"/>
          </a:p>
          <a:p>
            <a:pPr>
              <a:buFont typeface="ZapfDingbats" pitchFamily="82" charset="2"/>
              <a:buNone/>
            </a:pPr>
            <a:r>
              <a:rPr lang="en-US" sz="2000"/>
              <a:t>                                         P(no other node transmits in [t</a:t>
            </a:r>
            <a:r>
              <a:rPr lang="en-US" sz="2000" baseline="-25000"/>
              <a:t>0</a:t>
            </a:r>
            <a:r>
              <a:rPr lang="en-US" sz="2000"/>
              <a:t>-1,t</a:t>
            </a:r>
            <a:r>
              <a:rPr lang="en-US" sz="2000" baseline="-25000"/>
              <a:t>0</a:t>
            </a:r>
            <a:r>
              <a:rPr lang="en-US" sz="2000"/>
              <a:t>] </a:t>
            </a:r>
            <a:r>
              <a:rPr lang="en-US" baseline="16000"/>
              <a:t>.</a:t>
            </a:r>
            <a:endParaRPr lang="en-US" sz="2000"/>
          </a:p>
          <a:p>
            <a:pPr>
              <a:buFont typeface="ZapfDingbats" pitchFamily="82" charset="2"/>
              <a:buNone/>
            </a:pPr>
            <a:r>
              <a:rPr lang="en-US" sz="2000"/>
              <a:t>                                         P(no other node transmits in [t</a:t>
            </a:r>
            <a:r>
              <a:rPr lang="en-US" sz="2000" baseline="-25000"/>
              <a:t>0</a:t>
            </a:r>
            <a:r>
              <a:rPr lang="en-US" sz="2000"/>
              <a:t>,t</a:t>
            </a:r>
            <a:r>
              <a:rPr lang="en-US" sz="2000" baseline="-25000"/>
              <a:t>0</a:t>
            </a:r>
            <a:r>
              <a:rPr lang="en-US" sz="2000"/>
              <a:t>+1] </a:t>
            </a:r>
          </a:p>
          <a:p>
            <a:pPr>
              <a:buFont typeface="ZapfDingbats" pitchFamily="82" charset="2"/>
              <a:buNone/>
            </a:pPr>
            <a:r>
              <a:rPr lang="en-US" sz="2000"/>
              <a:t>                                      = p </a:t>
            </a:r>
            <a:r>
              <a:rPr lang="en-US" baseline="16000"/>
              <a:t>. </a:t>
            </a:r>
            <a:r>
              <a:rPr lang="en-US" sz="2000"/>
              <a:t>(1-p)</a:t>
            </a:r>
            <a:r>
              <a:rPr lang="en-US" sz="2000" b="1" baseline="30000"/>
              <a:t>N-1</a:t>
            </a:r>
            <a:r>
              <a:rPr lang="en-US" baseline="16000"/>
              <a:t> . </a:t>
            </a:r>
            <a:r>
              <a:rPr lang="en-US" sz="2000"/>
              <a:t>(1-p)</a:t>
            </a:r>
            <a:r>
              <a:rPr lang="en-US" sz="2000" b="1" baseline="30000"/>
              <a:t>N-1</a:t>
            </a:r>
          </a:p>
          <a:p>
            <a:pPr>
              <a:buFont typeface="ZapfDingbats" pitchFamily="82" charset="2"/>
              <a:buNone/>
            </a:pPr>
            <a:r>
              <a:rPr lang="en-US" sz="2000" b="1" baseline="30000"/>
              <a:t>                                        </a:t>
            </a:r>
            <a:r>
              <a:rPr lang="en-US" sz="2000" b="1"/>
              <a:t>= </a:t>
            </a:r>
            <a:r>
              <a:rPr lang="en-US" sz="2000"/>
              <a:t>p </a:t>
            </a:r>
            <a:r>
              <a:rPr lang="en-US" baseline="16000"/>
              <a:t>. </a:t>
            </a:r>
            <a:r>
              <a:rPr lang="en-US" sz="2000"/>
              <a:t>(1-p)</a:t>
            </a:r>
            <a:r>
              <a:rPr lang="en-US" sz="2000" b="1" baseline="30000"/>
              <a:t>2(N-1)</a:t>
            </a:r>
            <a:r>
              <a:rPr lang="en-US" baseline="16000"/>
              <a:t> </a:t>
            </a:r>
            <a:endParaRPr lang="en-US" sz="2000"/>
          </a:p>
          <a:p>
            <a:pPr>
              <a:buFont typeface="ZapfDingbats" pitchFamily="82" charset="2"/>
              <a:buNone/>
            </a:pPr>
            <a:endParaRPr lang="en-US" baseline="16000"/>
          </a:p>
          <a:p>
            <a:pPr>
              <a:buFont typeface="ZapfDingbats" pitchFamily="82" charset="2"/>
              <a:buNone/>
            </a:pPr>
            <a:r>
              <a:rPr lang="en-US" baseline="16000"/>
              <a:t>                              … choosing optimum p and then letting n -&gt; infty ...</a:t>
            </a:r>
          </a:p>
          <a:p>
            <a:pPr>
              <a:buFont typeface="ZapfDingbats" pitchFamily="82" charset="2"/>
              <a:buNone/>
            </a:pPr>
            <a:r>
              <a:rPr lang="en-US" baseline="16000"/>
              <a:t>                                        </a:t>
            </a:r>
            <a:br>
              <a:rPr lang="en-US" baseline="16000"/>
            </a:br>
            <a:r>
              <a:rPr lang="en-US" baseline="16000"/>
              <a:t>                                    = 1/(2e) = .18 </a:t>
            </a:r>
            <a:r>
              <a:rPr lang="en-US" sz="2000"/>
              <a:t>	</a:t>
            </a:r>
            <a:endParaRPr lang="en-US" sz="2400" b="1" i="1"/>
          </a:p>
          <a:p>
            <a:endParaRPr lang="en-US"/>
          </a:p>
        </p:txBody>
      </p:sp>
      <p:sp>
        <p:nvSpPr>
          <p:cNvPr id="694276" name="Text Box 4"/>
          <p:cNvSpPr txBox="1">
            <a:spLocks noChangeArrowheads="1"/>
          </p:cNvSpPr>
          <p:nvPr/>
        </p:nvSpPr>
        <p:spPr bwMode="auto">
          <a:xfrm>
            <a:off x="2222500" y="5227638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i="0">
                <a:solidFill>
                  <a:srgbClr val="FF0000"/>
                </a:solidFill>
              </a:rPr>
              <a:t>Very bad, can we do better?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41D7E13D-83B1-4F3D-A36F-089D6C66E994}" type="slidenum">
              <a:rPr lang="en-US"/>
              <a:pPr/>
              <a:t>27</a:t>
            </a:fld>
            <a:endParaRPr lang="en-US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Slotted ALOHA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4013" y="1600200"/>
            <a:ext cx="3989387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Assumptions: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all frames same size</a:t>
            </a:r>
          </a:p>
          <a:p>
            <a:pPr>
              <a:lnSpc>
                <a:spcPct val="90000"/>
              </a:lnSpc>
            </a:pPr>
            <a:r>
              <a:rPr lang="en-US" sz="2400"/>
              <a:t>time divided into equal size slots (time to transmit 1 frame)</a:t>
            </a:r>
          </a:p>
          <a:p>
            <a:pPr>
              <a:lnSpc>
                <a:spcPct val="90000"/>
              </a:lnSpc>
            </a:pPr>
            <a:r>
              <a:rPr lang="en-US" sz="2400"/>
              <a:t>nodes start to transmit only slot beginning </a:t>
            </a:r>
          </a:p>
          <a:p>
            <a:pPr>
              <a:lnSpc>
                <a:spcPct val="90000"/>
              </a:lnSpc>
            </a:pPr>
            <a:r>
              <a:rPr lang="en-US" sz="2400"/>
              <a:t>nodes are synchronized</a:t>
            </a:r>
          </a:p>
          <a:p>
            <a:pPr>
              <a:lnSpc>
                <a:spcPct val="90000"/>
              </a:lnSpc>
            </a:pPr>
            <a:r>
              <a:rPr lang="en-US" sz="2400"/>
              <a:t>if 2 or more nodes transmit in slot, all nodes detect collision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332288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Operation: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when node obtains fresh frame, transmits in next slot</a:t>
            </a:r>
          </a:p>
          <a:p>
            <a:pPr lvl="1">
              <a:lnSpc>
                <a:spcPct val="90000"/>
              </a:lnSpc>
            </a:pPr>
            <a:r>
              <a:rPr lang="en-US" i="1"/>
              <a:t>if no collision:</a:t>
            </a:r>
            <a:r>
              <a:rPr lang="en-US"/>
              <a:t> node can send new frame in next slot</a:t>
            </a:r>
          </a:p>
          <a:p>
            <a:pPr lvl="1">
              <a:lnSpc>
                <a:spcPct val="90000"/>
              </a:lnSpc>
            </a:pPr>
            <a:r>
              <a:rPr lang="en-US" i="1"/>
              <a:t>if collision:</a:t>
            </a:r>
            <a:r>
              <a:rPr lang="en-US"/>
              <a:t> node retransmits frame in each subsequent slot with prob. p until success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C393CE5B-6A2A-4F76-ACFB-2D21A2467387}" type="slidenum">
              <a:rPr lang="en-US"/>
              <a:pPr/>
              <a:t>28</a:t>
            </a:fld>
            <a:endParaRPr lang="en-US"/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0"/>
            <a:ext cx="7772400" cy="1143000"/>
          </a:xfrm>
        </p:spPr>
        <p:txBody>
          <a:bodyPr/>
          <a:lstStyle/>
          <a:p>
            <a:r>
              <a:rPr lang="en-US"/>
              <a:t>Slotted ALOHA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255963"/>
            <a:ext cx="3810000" cy="320357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Pros</a:t>
            </a:r>
            <a:endParaRPr lang="en-US" sz="2400"/>
          </a:p>
          <a:p>
            <a:r>
              <a:rPr lang="en-US" sz="2400"/>
              <a:t>single active node can continuously transmit at full rate of channel</a:t>
            </a:r>
          </a:p>
          <a:p>
            <a:r>
              <a:rPr lang="en-US" sz="2400"/>
              <a:t>highly decentralized: only slots in nodes need to be in sync</a:t>
            </a:r>
          </a:p>
          <a:p>
            <a:r>
              <a:rPr lang="en-US" sz="2400"/>
              <a:t>simple</a:t>
            </a:r>
          </a:p>
          <a:p>
            <a:endParaRPr lang="en-US" sz="2400"/>
          </a:p>
        </p:txBody>
      </p:sp>
      <p:sp>
        <p:nvSpPr>
          <p:cNvPr id="3123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3255963"/>
            <a:ext cx="3810000" cy="32004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Cons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collisions, wasting slots</a:t>
            </a:r>
          </a:p>
          <a:p>
            <a:pPr>
              <a:lnSpc>
                <a:spcPct val="90000"/>
              </a:lnSpc>
            </a:pPr>
            <a:r>
              <a:rPr lang="en-US" sz="2400"/>
              <a:t>idle slots</a:t>
            </a:r>
          </a:p>
          <a:p>
            <a:pPr>
              <a:lnSpc>
                <a:spcPct val="90000"/>
              </a:lnSpc>
            </a:pPr>
            <a:r>
              <a:rPr lang="en-US" sz="2400"/>
              <a:t>nodes may be able to detect collision in less than time to transmit packet</a:t>
            </a:r>
          </a:p>
          <a:p>
            <a:pPr>
              <a:lnSpc>
                <a:spcPct val="90000"/>
              </a:lnSpc>
            </a:pPr>
            <a:r>
              <a:rPr lang="en-US" sz="2400"/>
              <a:t>clock synchronization</a:t>
            </a:r>
          </a:p>
        </p:txBody>
      </p:sp>
      <p:pic>
        <p:nvPicPr>
          <p:cNvPr id="312328" name="Picture 8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8089900" cy="1954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C0311394-DF53-4DEF-994A-7588B4604D12}" type="slidenum">
              <a:rPr lang="en-US"/>
              <a:pPr/>
              <a:t>29</a:t>
            </a:fld>
            <a:endParaRPr lang="en-US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r>
              <a:rPr lang="en-US"/>
              <a:t>Slotted Aloha efficiency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1950" y="2986088"/>
            <a:ext cx="3810000" cy="3128962"/>
          </a:xfrm>
        </p:spPr>
        <p:txBody>
          <a:bodyPr/>
          <a:lstStyle/>
          <a:p>
            <a:r>
              <a:rPr lang="en-US" sz="2400" i="1"/>
              <a:t>suppose:</a:t>
            </a:r>
            <a:r>
              <a:rPr lang="en-US" sz="2400"/>
              <a:t> N nodes with many frames to send, each transmits in slot with probability </a:t>
            </a:r>
            <a:r>
              <a:rPr lang="en-US" sz="2400" i="1"/>
              <a:t>p</a:t>
            </a:r>
          </a:p>
          <a:p>
            <a:r>
              <a:rPr lang="en-US" sz="2400"/>
              <a:t>prob that given node has success in a slot</a:t>
            </a:r>
            <a:r>
              <a:rPr lang="en-US" sz="2000"/>
              <a:t>  = p(1-p)</a:t>
            </a:r>
            <a:r>
              <a:rPr lang="en-US" sz="2000" b="1" baseline="30000"/>
              <a:t>N-1</a:t>
            </a:r>
          </a:p>
          <a:p>
            <a:r>
              <a:rPr lang="en-US" sz="2400"/>
              <a:t>prob that </a:t>
            </a:r>
            <a:r>
              <a:rPr lang="en-US" sz="2400" i="1"/>
              <a:t>any</a:t>
            </a:r>
            <a:r>
              <a:rPr lang="en-US" sz="2400"/>
              <a:t> node has a success</a:t>
            </a:r>
            <a:r>
              <a:rPr lang="en-US" sz="2000"/>
              <a:t> = Np(1-p)</a:t>
            </a:r>
            <a:r>
              <a:rPr lang="en-US" sz="2000" b="1" baseline="30000"/>
              <a:t>N-1</a:t>
            </a:r>
          </a:p>
          <a:p>
            <a:endParaRPr lang="en-US" sz="2000" b="1" baseline="30000"/>
          </a:p>
          <a:p>
            <a:endParaRPr lang="en-US" sz="2000"/>
          </a:p>
          <a:p>
            <a:pPr>
              <a:buFont typeface="ZapfDingbats" pitchFamily="82" charset="2"/>
              <a:buNone/>
            </a:pPr>
            <a:r>
              <a:rPr lang="en-US" sz="2000"/>
              <a:t>          </a:t>
            </a:r>
            <a:endParaRPr lang="en-US" sz="2000" b="1" i="1"/>
          </a:p>
          <a:p>
            <a:pPr>
              <a:buFont typeface="ZapfDingbats" pitchFamily="82" charset="2"/>
              <a:buNone/>
            </a:pPr>
            <a:endParaRPr lang="en-US" sz="2000" i="1"/>
          </a:p>
        </p:txBody>
      </p:sp>
      <p:sp>
        <p:nvSpPr>
          <p:cNvPr id="17715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148263" y="1108075"/>
            <a:ext cx="3810000" cy="3238500"/>
          </a:xfrm>
        </p:spPr>
        <p:txBody>
          <a:bodyPr/>
          <a:lstStyle/>
          <a:p>
            <a:r>
              <a:rPr lang="en-US" sz="2400"/>
              <a:t>max efficiency: find p* that maximizes </a:t>
            </a:r>
            <a:br>
              <a:rPr lang="en-US" sz="2400"/>
            </a:br>
            <a:r>
              <a:rPr lang="en-US" sz="2400"/>
              <a:t>Np(1-p)</a:t>
            </a:r>
            <a:r>
              <a:rPr lang="en-US" sz="2400" b="1" baseline="30000"/>
              <a:t>N-1</a:t>
            </a:r>
            <a:endParaRPr lang="en-US" sz="2000" b="1" baseline="30000"/>
          </a:p>
          <a:p>
            <a:r>
              <a:rPr lang="en-US" sz="2400"/>
              <a:t>for many nodes, take limit of Np*(1-p*)</a:t>
            </a:r>
            <a:r>
              <a:rPr lang="en-US" sz="2400" b="1" baseline="30000"/>
              <a:t>N-1 </a:t>
            </a:r>
            <a:r>
              <a:rPr lang="en-US" sz="2400"/>
              <a:t>as N goes to infinity, gives:</a:t>
            </a:r>
          </a:p>
          <a:p>
            <a:pPr>
              <a:buFont typeface="ZapfDingbats" pitchFamily="82" charset="2"/>
              <a:buNone/>
            </a:pPr>
            <a:r>
              <a:rPr lang="en-US" sz="2000"/>
              <a:t>Max efficiency = 1/e = .37</a:t>
            </a:r>
            <a:endParaRPr lang="en-US" sz="2000" b="1" baseline="30000"/>
          </a:p>
        </p:txBody>
      </p:sp>
      <p:sp>
        <p:nvSpPr>
          <p:cNvPr id="177161" name="Text Box 9"/>
          <p:cNvSpPr txBox="1">
            <a:spLocks noChangeArrowheads="1"/>
          </p:cNvSpPr>
          <p:nvPr/>
        </p:nvSpPr>
        <p:spPr bwMode="auto">
          <a:xfrm>
            <a:off x="361950" y="1143000"/>
            <a:ext cx="4171950" cy="15779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i="0">
                <a:solidFill>
                  <a:srgbClr val="FF0000"/>
                </a:solidFill>
              </a:rPr>
              <a:t>Efficiency</a:t>
            </a:r>
            <a:r>
              <a:rPr lang="en-US" sz="2400" b="0" i="0"/>
              <a:t> : long-run </a:t>
            </a:r>
            <a:br>
              <a:rPr lang="en-US" sz="2400" b="0" i="0"/>
            </a:br>
            <a:r>
              <a:rPr lang="en-US" sz="2400" b="0" i="0"/>
              <a:t>fraction of successful slots </a:t>
            </a:r>
            <a:br>
              <a:rPr lang="en-US" sz="2400" b="0" i="0"/>
            </a:br>
            <a:r>
              <a:rPr lang="en-US" sz="2400" b="0" i="0"/>
              <a:t>(many nodes, all with many frames to send)</a:t>
            </a:r>
            <a:endParaRPr lang="en-US" b="0" i="0"/>
          </a:p>
        </p:txBody>
      </p:sp>
      <p:sp>
        <p:nvSpPr>
          <p:cNvPr id="177162" name="Text Box 10"/>
          <p:cNvSpPr txBox="1">
            <a:spLocks noChangeArrowheads="1"/>
          </p:cNvSpPr>
          <p:nvPr/>
        </p:nvSpPr>
        <p:spPr bwMode="auto">
          <a:xfrm>
            <a:off x="5106988" y="4529138"/>
            <a:ext cx="3143250" cy="15779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0">
                <a:solidFill>
                  <a:srgbClr val="FF0000"/>
                </a:solidFill>
              </a:rPr>
              <a:t>At best:</a:t>
            </a:r>
            <a:r>
              <a:rPr lang="en-US" sz="2400" b="0" i="0"/>
              <a:t> channel</a:t>
            </a:r>
          </a:p>
          <a:p>
            <a:r>
              <a:rPr lang="en-US" sz="2400" b="0" i="0"/>
              <a:t>used for useful </a:t>
            </a:r>
          </a:p>
          <a:p>
            <a:r>
              <a:rPr lang="en-US" sz="2400" b="0" i="0"/>
              <a:t>transmissions 37%</a:t>
            </a:r>
          </a:p>
          <a:p>
            <a:r>
              <a:rPr lang="en-US" sz="2400" b="0" i="0"/>
              <a:t>of time!</a:t>
            </a:r>
            <a:endParaRPr lang="en-US" b="0" i="0"/>
          </a:p>
        </p:txBody>
      </p:sp>
      <p:sp>
        <p:nvSpPr>
          <p:cNvPr id="177163" name="Text Box 11"/>
          <p:cNvSpPr txBox="1">
            <a:spLocks noChangeArrowheads="1"/>
          </p:cNvSpPr>
          <p:nvPr/>
        </p:nvSpPr>
        <p:spPr bwMode="auto">
          <a:xfrm>
            <a:off x="8367713" y="4533900"/>
            <a:ext cx="47466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 b="0" i="0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D8541718-FC8F-48BB-B8C7-3D75820C173B}" type="slidenum">
              <a:rPr lang="en-US"/>
              <a:pPr/>
              <a:t>3</a:t>
            </a:fld>
            <a:endParaRPr lang="en-US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Layer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5.1 Introduction and services</a:t>
            </a:r>
          </a:p>
          <a:p>
            <a:r>
              <a:rPr lang="en-US" sz="2400"/>
              <a:t>5.2 Error detection and correction </a:t>
            </a:r>
          </a:p>
          <a:p>
            <a:r>
              <a:rPr lang="en-US" sz="2400"/>
              <a:t>5.3Multiple access protocols</a:t>
            </a:r>
          </a:p>
          <a:p>
            <a:r>
              <a:rPr lang="en-US" sz="2400"/>
              <a:t>5.4 Link-layer Addressing</a:t>
            </a:r>
          </a:p>
          <a:p>
            <a:r>
              <a:rPr lang="en-US" sz="2400"/>
              <a:t>5.5 Ethernet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/>
              <a:t>5.6 Link-layer switches</a:t>
            </a:r>
          </a:p>
          <a:p>
            <a:r>
              <a:rPr lang="en-US" sz="2400"/>
              <a:t>5.7 PPP</a:t>
            </a:r>
          </a:p>
          <a:p>
            <a:r>
              <a:rPr lang="en-US" sz="2400"/>
              <a:t>5.8 Link virtualization: ATM, MPLS</a:t>
            </a:r>
          </a:p>
          <a:p>
            <a:pPr>
              <a:buFont typeface="ZapfDingbats" pitchFamily="82" charset="2"/>
              <a:buNone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73F54528-0DD8-4ED7-B1F3-D1F43FD138EA}" type="slidenum">
              <a:rPr lang="en-US"/>
              <a:pPr/>
              <a:t>30</a:t>
            </a:fld>
            <a:endParaRPr lang="en-US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228600"/>
            <a:ext cx="8464550" cy="1143000"/>
          </a:xfrm>
        </p:spPr>
        <p:txBody>
          <a:bodyPr/>
          <a:lstStyle/>
          <a:p>
            <a:r>
              <a:rPr lang="en-US" sz="3600"/>
              <a:t>CSMA (Carrier Sense Multiple Access)</a:t>
            </a:r>
            <a:endParaRPr lang="en-US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89113"/>
            <a:ext cx="8296275" cy="3246437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b="1" u="sng">
                <a:solidFill>
                  <a:srgbClr val="FF0000"/>
                </a:solidFill>
              </a:rPr>
              <a:t>CSMA</a:t>
            </a:r>
            <a:r>
              <a:rPr lang="en-US" sz="2400" u="sng">
                <a:solidFill>
                  <a:srgbClr val="FF0000"/>
                </a:solidFill>
              </a:rPr>
              <a:t>:</a:t>
            </a:r>
            <a:r>
              <a:rPr lang="en-US" sz="2400"/>
              <a:t> listen before transmit:</a:t>
            </a:r>
          </a:p>
          <a:p>
            <a:pPr>
              <a:buFont typeface="ZapfDingbats" pitchFamily="82" charset="2"/>
              <a:buNone/>
            </a:pPr>
            <a:r>
              <a:rPr lang="en-US" sz="2400"/>
              <a:t>If channel sensed idle: transmit entire frame</a:t>
            </a:r>
          </a:p>
          <a:p>
            <a:r>
              <a:rPr lang="en-US" sz="2400"/>
              <a:t>If channel sensed busy, defer transmission </a:t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B1EE0B8C-8F34-4017-9587-DE544DF3961C}" type="slidenum">
              <a:rPr lang="en-US"/>
              <a:pPr/>
              <a:t>31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CSMA collisions</a:t>
            </a:r>
          </a:p>
        </p:txBody>
      </p:sp>
      <p:pic>
        <p:nvPicPr>
          <p:cNvPr id="180227" name="Picture 3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3413" y="1322388"/>
            <a:ext cx="4287837" cy="5049837"/>
          </a:xfrm>
          <a:prstGeom prst="rect">
            <a:avLst/>
          </a:prstGeom>
          <a:noFill/>
        </p:spPr>
      </p:pic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307975" y="1536700"/>
            <a:ext cx="37941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0" i="0">
                <a:solidFill>
                  <a:schemeClr val="accent2"/>
                </a:solidFill>
              </a:rPr>
              <a:t>collisions </a:t>
            </a:r>
            <a:r>
              <a:rPr lang="en-US" sz="2400" b="0">
                <a:solidFill>
                  <a:schemeClr val="accent2"/>
                </a:solidFill>
              </a:rPr>
              <a:t>can</a:t>
            </a:r>
            <a:r>
              <a:rPr lang="en-US" sz="2400" b="0" i="0">
                <a:solidFill>
                  <a:schemeClr val="accent2"/>
                </a:solidFill>
              </a:rPr>
              <a:t> still occur:</a:t>
            </a:r>
            <a:endParaRPr lang="en-US" sz="2400" b="0" i="0"/>
          </a:p>
          <a:p>
            <a:r>
              <a:rPr lang="en-US" sz="2000" b="0" i="0"/>
              <a:t>propagation delay means </a:t>
            </a:r>
          </a:p>
          <a:p>
            <a:r>
              <a:rPr lang="en-US" sz="2000" b="0" i="0"/>
              <a:t>two nodes may not hear</a:t>
            </a:r>
          </a:p>
          <a:p>
            <a:r>
              <a:rPr lang="en-US" sz="2000" b="0" i="0"/>
              <a:t>each other’s transmission</a:t>
            </a:r>
            <a:endParaRPr lang="en-US" sz="2400" b="0" i="0">
              <a:latin typeface="Times New Roman" pitchFamily="18" charset="0"/>
            </a:endParaRPr>
          </a:p>
        </p:txBody>
      </p:sp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307975" y="3059113"/>
            <a:ext cx="3498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0" i="0">
                <a:solidFill>
                  <a:schemeClr val="accent2"/>
                </a:solidFill>
              </a:rPr>
              <a:t>collision:</a:t>
            </a:r>
            <a:endParaRPr lang="en-US" sz="2400" b="0" i="0"/>
          </a:p>
          <a:p>
            <a:r>
              <a:rPr lang="en-US" sz="2000" b="0" i="0"/>
              <a:t>entire packet transmission </a:t>
            </a:r>
          </a:p>
          <a:p>
            <a:r>
              <a:rPr lang="en-US" sz="2000" b="0" i="0"/>
              <a:t>time wasted</a:t>
            </a:r>
            <a:endParaRPr lang="en-US" sz="2000" b="0" i="0">
              <a:latin typeface="Times New Roman" pitchFamily="18" charset="0"/>
            </a:endParaRPr>
          </a:p>
        </p:txBody>
      </p:sp>
      <p:sp>
        <p:nvSpPr>
          <p:cNvPr id="180230" name="Rectangle 6"/>
          <p:cNvSpPr>
            <a:spLocks noChangeArrowheads="1"/>
          </p:cNvSpPr>
          <p:nvPr/>
        </p:nvSpPr>
        <p:spPr bwMode="auto">
          <a:xfrm>
            <a:off x="4759325" y="874713"/>
            <a:ext cx="3546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0" i="0"/>
              <a:t>spatial layout of nodes </a:t>
            </a:r>
            <a:endParaRPr lang="en-US" sz="2000" b="0" i="0">
              <a:latin typeface="Times New Roman" pitchFamily="18" charset="0"/>
            </a:endParaRPr>
          </a:p>
        </p:txBody>
      </p:sp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307975" y="4125913"/>
            <a:ext cx="41354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0" i="0">
                <a:solidFill>
                  <a:schemeClr val="accent2"/>
                </a:solidFill>
              </a:rPr>
              <a:t>note:</a:t>
            </a:r>
            <a:endParaRPr lang="en-US" sz="2400" b="0" i="0"/>
          </a:p>
          <a:p>
            <a:r>
              <a:rPr lang="en-US" sz="2000" b="0" i="0"/>
              <a:t>role of distance &amp; propagation delay in determining collision probability</a:t>
            </a:r>
            <a:endParaRPr lang="en-US" sz="2000" b="0" i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417C2B89-6DB7-459E-9CB9-D7154F8BA3A4}" type="slidenum">
              <a:rPr lang="en-US"/>
              <a:pPr/>
              <a:t>32</a:t>
            </a:fld>
            <a:endParaRPr lang="en-US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CSMA/CD (Collision Detection)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433513"/>
            <a:ext cx="826452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>
                <a:solidFill>
                  <a:srgbClr val="FF0000"/>
                </a:solidFill>
              </a:rPr>
              <a:t>CSMA/CD:</a:t>
            </a:r>
            <a:r>
              <a:rPr lang="en-US"/>
              <a:t> carrier sensing, deferral as in CSMA</a:t>
            </a:r>
          </a:p>
          <a:p>
            <a:pPr lvl="1">
              <a:lnSpc>
                <a:spcPct val="90000"/>
              </a:lnSpc>
            </a:pPr>
            <a:r>
              <a:rPr lang="en-US"/>
              <a:t>collisions </a:t>
            </a:r>
            <a:r>
              <a:rPr lang="en-US" i="1"/>
              <a:t>detected</a:t>
            </a:r>
            <a:r>
              <a:rPr lang="en-US"/>
              <a:t> within short time</a:t>
            </a:r>
          </a:p>
          <a:p>
            <a:pPr lvl="1">
              <a:lnSpc>
                <a:spcPct val="90000"/>
              </a:lnSpc>
            </a:pPr>
            <a:r>
              <a:rPr lang="en-US"/>
              <a:t>colliding transmissions aborted, reducing channel wastage </a:t>
            </a:r>
          </a:p>
          <a:p>
            <a:pPr>
              <a:lnSpc>
                <a:spcPct val="90000"/>
              </a:lnSpc>
            </a:pPr>
            <a:r>
              <a:rPr lang="en-US"/>
              <a:t>collision detection:</a:t>
            </a:r>
            <a:r>
              <a:rPr lang="en-US" sz="2400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easy in wired LANs: measure signal strengths, compare transmitted, received signals</a:t>
            </a:r>
          </a:p>
          <a:p>
            <a:pPr lvl="1">
              <a:lnSpc>
                <a:spcPct val="90000"/>
              </a:lnSpc>
            </a:pPr>
            <a:r>
              <a:rPr lang="en-US"/>
              <a:t>difficult in wireless LANs: received signal strength overwhelmed by local transmission strength  (use CSMA/CA: we’ll get back to that in Ch 6)</a:t>
            </a:r>
          </a:p>
          <a:p>
            <a:pPr>
              <a:lnSpc>
                <a:spcPct val="90000"/>
              </a:lnSpc>
            </a:pPr>
            <a:r>
              <a:rPr lang="en-US"/>
              <a:t>human analogy: the polite conversationalist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31BF0045-DC29-42F7-B58B-2B6948F9FF8B}" type="slidenum">
              <a:rPr lang="en-US"/>
              <a:pPr/>
              <a:t>33</a:t>
            </a:fld>
            <a:endParaRPr lang="en-US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CSMA/CD collision detection</a:t>
            </a:r>
          </a:p>
        </p:txBody>
      </p:sp>
      <p:pic>
        <p:nvPicPr>
          <p:cNvPr id="182275" name="Picture 3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425" y="1374775"/>
            <a:ext cx="4433888" cy="3870325"/>
          </a:xfrm>
          <a:prstGeom prst="rect">
            <a:avLst/>
          </a:prstGeom>
          <a:noFill/>
        </p:spPr>
      </p:pic>
      <p:pic>
        <p:nvPicPr>
          <p:cNvPr id="182276" name="Picture 4" descr="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513" y="1184275"/>
            <a:ext cx="4287837" cy="5049838"/>
          </a:xfrm>
          <a:prstGeom prst="rect">
            <a:avLst/>
          </a:prstGeom>
          <a:noFill/>
        </p:spPr>
      </p:pic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1554163" y="6018213"/>
            <a:ext cx="849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/>
              <a:t>CSMA</a:t>
            </a:r>
          </a:p>
        </p:txBody>
      </p:sp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6400800" y="5872163"/>
            <a:ext cx="1270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/>
              <a:t>CSMA/CD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2B1C6CA3-8800-4620-BC06-7B7223E60331}" type="slidenum">
              <a:rPr lang="en-US"/>
              <a:pPr/>
              <a:t>34</a:t>
            </a:fld>
            <a:endParaRPr lang="en-US"/>
          </a:p>
        </p:txBody>
      </p:sp>
      <p:sp>
        <p:nvSpPr>
          <p:cNvPr id="72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Shared meduim bus</a:t>
            </a:r>
          </a:p>
        </p:txBody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270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81200"/>
            <a:ext cx="8686800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BEF3EF7E-7609-4FCE-8390-EFEC082A1329}" type="slidenum">
              <a:rPr lang="en-US"/>
              <a:pPr/>
              <a:t>35</a:t>
            </a:fld>
            <a:endParaRPr lang="en-US"/>
          </a:p>
        </p:txBody>
      </p:sp>
      <p:sp>
        <p:nvSpPr>
          <p:cNvPr id="72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More on CSMA/CD and Ethernet</a:t>
            </a:r>
          </a:p>
        </p:txBody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/>
              <a:t>uses broadcast and filtration: all stations on the bus receive the frame, but only the station with the appropriate data link D-L (MAC) destination address picks up the frame. For multicast, filteration may be done at the D-L layer or at the network layer (with more overhead)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5E520B2D-0DBC-458B-855A-ED9065148CC1}" type="slidenum">
              <a:rPr lang="en-US"/>
              <a:pPr/>
              <a:t>36</a:t>
            </a:fld>
            <a:endParaRPr lang="en-US"/>
          </a:p>
        </p:txBody>
      </p:sp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Analyzing CSMA/CD</a:t>
            </a:r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800600"/>
            <a:ext cx="7772400" cy="16764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/>
              <a:t>Utilization or ‘efficiency’ is fraction of the time used for useful/successful data transmission</a:t>
            </a:r>
          </a:p>
        </p:txBody>
      </p:sp>
      <p:pic>
        <p:nvPicPr>
          <p:cNvPr id="7239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11350"/>
            <a:ext cx="762000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3973" name="Rectangle 5"/>
          <p:cNvSpPr>
            <a:spLocks noChangeArrowheads="1"/>
          </p:cNvSpPr>
          <p:nvPr/>
        </p:nvSpPr>
        <p:spPr bwMode="auto">
          <a:xfrm>
            <a:off x="1676400" y="3886200"/>
            <a:ext cx="5257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0" i="0">
                <a:latin typeface="Times New Roman" pitchFamily="18" charset="0"/>
              </a:rPr>
              <a:t>Av. Time wasted ~ 5 Prop</a:t>
            </a:r>
          </a:p>
        </p:txBody>
      </p:sp>
      <p:sp>
        <p:nvSpPr>
          <p:cNvPr id="723974" name="Rectangle 6"/>
          <p:cNvSpPr>
            <a:spLocks noChangeArrowheads="1"/>
          </p:cNvSpPr>
          <p:nvPr/>
        </p:nvSpPr>
        <p:spPr bwMode="auto">
          <a:xfrm>
            <a:off x="1828800" y="1981200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0" i="0">
                <a:latin typeface="Times New Roman" pitchFamily="18" charset="0"/>
              </a:rPr>
              <a:t>Collision</a:t>
            </a:r>
          </a:p>
        </p:txBody>
      </p:sp>
      <p:sp>
        <p:nvSpPr>
          <p:cNvPr id="723975" name="Rectangle 7"/>
          <p:cNvSpPr>
            <a:spLocks noChangeArrowheads="1"/>
          </p:cNvSpPr>
          <p:nvPr/>
        </p:nvSpPr>
        <p:spPr bwMode="auto">
          <a:xfrm>
            <a:off x="4343400" y="1981200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0" i="0">
                <a:latin typeface="Times New Roman" pitchFamily="18" charset="0"/>
              </a:rPr>
              <a:t>Collision</a:t>
            </a:r>
          </a:p>
        </p:txBody>
      </p:sp>
      <p:sp>
        <p:nvSpPr>
          <p:cNvPr id="723976" name="Rectangle 8"/>
          <p:cNvSpPr>
            <a:spLocks noChangeArrowheads="1"/>
          </p:cNvSpPr>
          <p:nvPr/>
        </p:nvSpPr>
        <p:spPr bwMode="auto">
          <a:xfrm>
            <a:off x="7086600" y="2057400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0" i="0">
                <a:latin typeface="Times New Roman" pitchFamily="18" charset="0"/>
              </a:rPr>
              <a:t>Success</a:t>
            </a:r>
          </a:p>
        </p:txBody>
      </p:sp>
      <p:sp>
        <p:nvSpPr>
          <p:cNvPr id="723977" name="Rectangle 9"/>
          <p:cNvSpPr>
            <a:spLocks noChangeArrowheads="1"/>
          </p:cNvSpPr>
          <p:nvPr/>
        </p:nvSpPr>
        <p:spPr bwMode="auto">
          <a:xfrm>
            <a:off x="7010400" y="3886200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0" i="0">
                <a:latin typeface="Times New Roman" pitchFamily="18" charset="0"/>
              </a:rPr>
              <a:t>TRANS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0924E57F-2D36-4670-B5EB-101374AB1196}" type="slidenum">
              <a:rPr lang="en-US"/>
              <a:pPr/>
              <a:t>37</a:t>
            </a:fld>
            <a:endParaRPr lang="en-US"/>
          </a:p>
        </p:txBody>
      </p:sp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/>
              <a:t>u=TRANS/(TRANS+wasted)=TRANS/(TRANS+5PROP)=1/(1+5a), where a=PROP/TRANS </a:t>
            </a:r>
          </a:p>
          <a:p>
            <a:pPr>
              <a:buFontTx/>
              <a:buChar char="-"/>
            </a:pPr>
            <a:r>
              <a:rPr lang="en-US"/>
              <a:t>if a is small, stations learn about collisions and u increases</a:t>
            </a:r>
          </a:p>
          <a:p>
            <a:pPr>
              <a:buFontTx/>
              <a:buChar char="-"/>
            </a:pPr>
            <a:r>
              <a:rPr lang="en-US"/>
              <a:t>if a is large, then u decreases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AA557636-303F-42BA-9352-D64EEF22AE6E}" type="slidenum">
              <a:rPr lang="en-US"/>
              <a:pPr/>
              <a:t>38</a:t>
            </a:fld>
            <a:endParaRPr lang="en-US"/>
          </a:p>
        </p:txBody>
      </p:sp>
      <p:sp>
        <p:nvSpPr>
          <p:cNvPr id="72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260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6050"/>
            <a:ext cx="80772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4D6F06AB-D37A-41D6-A2F5-BD2B56833B2B}" type="slidenum">
              <a:rPr lang="en-US"/>
              <a:pPr/>
              <a:t>39</a:t>
            </a:fld>
            <a:endParaRPr lang="en-US"/>
          </a:p>
        </p:txBody>
      </p:sp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Collision detection in Wireless</a:t>
            </a:r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Need special equipment to detect collision at receiver</a:t>
            </a:r>
          </a:p>
          <a:p>
            <a:pPr>
              <a:lnSpc>
                <a:spcPct val="90000"/>
              </a:lnSpc>
            </a:pPr>
            <a:r>
              <a:rPr lang="en-US"/>
              <a:t>We care about the collision at the reciever</a:t>
            </a:r>
          </a:p>
          <a:p>
            <a:pPr lvl="1">
              <a:lnSpc>
                <a:spcPct val="90000"/>
              </a:lnSpc>
            </a:pPr>
            <a:r>
              <a:rPr lang="en-US"/>
              <a:t>1. no-collision detected at sender but collision detected at receiver</a:t>
            </a:r>
          </a:p>
          <a:p>
            <a:pPr lvl="1">
              <a:lnSpc>
                <a:spcPct val="90000"/>
              </a:lnSpc>
            </a:pPr>
            <a:r>
              <a:rPr lang="en-US"/>
              <a:t>2. collision at sender but no collision at receiver</a:t>
            </a:r>
          </a:p>
          <a:p>
            <a:pPr>
              <a:lnSpc>
                <a:spcPct val="90000"/>
              </a:lnSpc>
            </a:pPr>
            <a:r>
              <a:rPr lang="en-US"/>
              <a:t>Neighborhood of sender and receiver are not the same (it’s not a shared wire, but define relatively (locally) to a node [hidden terminal problem]</a:t>
            </a:r>
          </a:p>
          <a:p>
            <a:pPr>
              <a:lnSpc>
                <a:spcPct val="90000"/>
              </a:lnSpc>
            </a:pPr>
            <a:r>
              <a:rPr lang="en-US"/>
              <a:t>… more later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66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7A2E6113-8424-42E0-9820-75C0FEAAAE57}" type="slidenum">
              <a:rPr lang="en-US"/>
              <a:pPr/>
              <a:t>4</a:t>
            </a:fld>
            <a:endParaRPr lang="en-US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/>
              <a:t>Link Layer: Introduction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2263" y="1219200"/>
            <a:ext cx="4267200" cy="3802063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Some terminology:</a:t>
            </a:r>
            <a:endParaRPr lang="en-US" sz="2400"/>
          </a:p>
          <a:p>
            <a:r>
              <a:rPr lang="en-US" sz="2000"/>
              <a:t>hosts and routers are </a:t>
            </a:r>
            <a:r>
              <a:rPr lang="en-US" sz="2000" b="1">
                <a:solidFill>
                  <a:srgbClr val="FF0000"/>
                </a:solidFill>
              </a:rPr>
              <a:t>nodes</a:t>
            </a:r>
          </a:p>
          <a:p>
            <a:r>
              <a:rPr lang="en-US" sz="2000"/>
              <a:t>communication channels that connect adjacent nodes along communication path are </a:t>
            </a:r>
            <a:r>
              <a:rPr lang="en-US" sz="2000" b="1">
                <a:solidFill>
                  <a:srgbClr val="FF0000"/>
                </a:solidFill>
              </a:rPr>
              <a:t>links</a:t>
            </a:r>
          </a:p>
          <a:p>
            <a:pPr lvl="1"/>
            <a:r>
              <a:rPr lang="en-US" sz="1800"/>
              <a:t>wired links</a:t>
            </a:r>
          </a:p>
          <a:p>
            <a:pPr lvl="1"/>
            <a:r>
              <a:rPr lang="en-US" sz="1800"/>
              <a:t>wireless links</a:t>
            </a:r>
          </a:p>
          <a:p>
            <a:pPr lvl="1"/>
            <a:r>
              <a:rPr lang="en-US" sz="1800"/>
              <a:t>LANs</a:t>
            </a:r>
            <a:endParaRPr lang="en-US" sz="1800" b="1">
              <a:solidFill>
                <a:srgbClr val="FF0000"/>
              </a:solidFill>
            </a:endParaRPr>
          </a:p>
          <a:p>
            <a:r>
              <a:rPr lang="en-US" sz="2000"/>
              <a:t>layer-2 packet is a </a:t>
            </a:r>
            <a:r>
              <a:rPr lang="en-US" sz="2000" b="1">
                <a:solidFill>
                  <a:srgbClr val="FF0000"/>
                </a:solidFill>
              </a:rPr>
              <a:t>frame</a:t>
            </a:r>
            <a:r>
              <a:rPr lang="en-US" sz="2000" b="1"/>
              <a:t>,</a:t>
            </a:r>
            <a:r>
              <a:rPr lang="en-US" sz="2000" b="1">
                <a:solidFill>
                  <a:srgbClr val="FF0000"/>
                </a:solidFill>
              </a:rPr>
              <a:t> </a:t>
            </a:r>
            <a:r>
              <a:rPr lang="en-US" sz="2000"/>
              <a:t>encapsulates datagram</a:t>
            </a:r>
          </a:p>
          <a:p>
            <a:pPr>
              <a:buFont typeface="ZapfDingbats" pitchFamily="82" charset="2"/>
              <a:buNone/>
            </a:pPr>
            <a:endParaRPr lang="en-US" sz="2400"/>
          </a:p>
          <a:p>
            <a:endParaRPr lang="en-US" sz="2400"/>
          </a:p>
        </p:txBody>
      </p:sp>
      <p:sp>
        <p:nvSpPr>
          <p:cNvPr id="302547" name="Text Box 467"/>
          <p:cNvSpPr txBox="1">
            <a:spLocks noChangeArrowheads="1"/>
          </p:cNvSpPr>
          <p:nvPr/>
        </p:nvSpPr>
        <p:spPr bwMode="auto">
          <a:xfrm>
            <a:off x="236538" y="5268913"/>
            <a:ext cx="5616575" cy="12065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>
                <a:solidFill>
                  <a:srgbClr val="FF0000"/>
                </a:solidFill>
              </a:rPr>
              <a:t>data-link layer</a:t>
            </a:r>
            <a:r>
              <a:rPr lang="en-US" sz="2400" b="0" i="0"/>
              <a:t> has responsibility of </a:t>
            </a:r>
          </a:p>
          <a:p>
            <a:r>
              <a:rPr lang="en-US" sz="2400" b="0" i="0"/>
              <a:t>transferring datagram from one node </a:t>
            </a:r>
          </a:p>
          <a:p>
            <a:r>
              <a:rPr lang="en-US" sz="2400" b="0" i="0"/>
              <a:t>to adjacent node over a link</a:t>
            </a:r>
            <a:endParaRPr lang="en-US" b="0" i="0"/>
          </a:p>
        </p:txBody>
      </p:sp>
      <p:sp>
        <p:nvSpPr>
          <p:cNvPr id="312329" name="Freeform 9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330" name="Freeform 10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331" name="Freeform 11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12332" name="Group 12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312333" name="Rectangle 13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34" name="AutoShape 14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b="0" i="0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sp>
        <p:nvSpPr>
          <p:cNvPr id="312335" name="Line 15"/>
          <p:cNvSpPr>
            <a:spLocks noChangeShapeType="1"/>
          </p:cNvSpPr>
          <p:nvPr/>
        </p:nvSpPr>
        <p:spPr bwMode="auto">
          <a:xfrm flipH="1">
            <a:off x="5854700" y="2020888"/>
            <a:ext cx="92075" cy="3111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2336" name="Line 16"/>
          <p:cNvSpPr>
            <a:spLocks noChangeShapeType="1"/>
          </p:cNvSpPr>
          <p:nvPr/>
        </p:nvSpPr>
        <p:spPr bwMode="auto">
          <a:xfrm>
            <a:off x="5946775" y="2020888"/>
            <a:ext cx="90488" cy="3095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2337" name="Line 17"/>
          <p:cNvSpPr>
            <a:spLocks noChangeShapeType="1"/>
          </p:cNvSpPr>
          <p:nvPr/>
        </p:nvSpPr>
        <p:spPr bwMode="auto">
          <a:xfrm>
            <a:off x="5854700" y="2330450"/>
            <a:ext cx="92075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2338" name="Line 18"/>
          <p:cNvSpPr>
            <a:spLocks noChangeShapeType="1"/>
          </p:cNvSpPr>
          <p:nvPr/>
        </p:nvSpPr>
        <p:spPr bwMode="auto">
          <a:xfrm flipH="1">
            <a:off x="5946775" y="2330450"/>
            <a:ext cx="90488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2339" name="Line 19"/>
          <p:cNvSpPr>
            <a:spLocks noChangeShapeType="1"/>
          </p:cNvSpPr>
          <p:nvPr/>
        </p:nvSpPr>
        <p:spPr bwMode="auto">
          <a:xfrm>
            <a:off x="5946775" y="2027238"/>
            <a:ext cx="0" cy="3365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2340" name="Line 20"/>
          <p:cNvSpPr>
            <a:spLocks noChangeShapeType="1"/>
          </p:cNvSpPr>
          <p:nvPr/>
        </p:nvSpPr>
        <p:spPr bwMode="auto">
          <a:xfrm flipV="1">
            <a:off x="5854700" y="2298700"/>
            <a:ext cx="92075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2341" name="Line 21"/>
          <p:cNvSpPr>
            <a:spLocks noChangeShapeType="1"/>
          </p:cNvSpPr>
          <p:nvPr/>
        </p:nvSpPr>
        <p:spPr bwMode="auto">
          <a:xfrm flipH="1" flipV="1">
            <a:off x="5946775" y="2298700"/>
            <a:ext cx="90488" cy="31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2342" name="Line 22"/>
          <p:cNvSpPr>
            <a:spLocks noChangeShapeType="1"/>
          </p:cNvSpPr>
          <p:nvPr/>
        </p:nvSpPr>
        <p:spPr bwMode="auto">
          <a:xfrm>
            <a:off x="5894388" y="2195513"/>
            <a:ext cx="52387" cy="269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2343" name="Line 23"/>
          <p:cNvSpPr>
            <a:spLocks noChangeShapeType="1"/>
          </p:cNvSpPr>
          <p:nvPr/>
        </p:nvSpPr>
        <p:spPr bwMode="auto">
          <a:xfrm flipV="1">
            <a:off x="5946775" y="2195513"/>
            <a:ext cx="55563" cy="269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2344" name="Line 24"/>
          <p:cNvSpPr>
            <a:spLocks noChangeShapeType="1"/>
          </p:cNvSpPr>
          <p:nvPr/>
        </p:nvSpPr>
        <p:spPr bwMode="auto">
          <a:xfrm>
            <a:off x="5876925" y="2241550"/>
            <a:ext cx="66675" cy="349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2345" name="Line 25"/>
          <p:cNvSpPr>
            <a:spLocks noChangeShapeType="1"/>
          </p:cNvSpPr>
          <p:nvPr/>
        </p:nvSpPr>
        <p:spPr bwMode="auto">
          <a:xfrm flipV="1">
            <a:off x="5946775" y="2247900"/>
            <a:ext cx="68263" cy="31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2346" name="Line 26"/>
          <p:cNvSpPr>
            <a:spLocks noChangeShapeType="1"/>
          </p:cNvSpPr>
          <p:nvPr/>
        </p:nvSpPr>
        <p:spPr bwMode="auto">
          <a:xfrm flipV="1">
            <a:off x="5946775" y="2149475"/>
            <a:ext cx="34925" cy="127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2347" name="Line 27"/>
          <p:cNvSpPr>
            <a:spLocks noChangeShapeType="1"/>
          </p:cNvSpPr>
          <p:nvPr/>
        </p:nvSpPr>
        <p:spPr bwMode="auto">
          <a:xfrm flipV="1">
            <a:off x="5946775" y="2085975"/>
            <a:ext cx="22225" cy="79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2348" name="Line 28"/>
          <p:cNvSpPr>
            <a:spLocks noChangeShapeType="1"/>
          </p:cNvSpPr>
          <p:nvPr/>
        </p:nvSpPr>
        <p:spPr bwMode="auto">
          <a:xfrm>
            <a:off x="5907088" y="2144713"/>
            <a:ext cx="42862" cy="174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2349" name="Line 29"/>
          <p:cNvSpPr>
            <a:spLocks noChangeShapeType="1"/>
          </p:cNvSpPr>
          <p:nvPr/>
        </p:nvSpPr>
        <p:spPr bwMode="auto">
          <a:xfrm>
            <a:off x="5926138" y="2082800"/>
            <a:ext cx="23812" cy="158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312350" name="Group 30"/>
          <p:cNvGrpSpPr>
            <a:grpSpLocks/>
          </p:cNvGrpSpPr>
          <p:nvPr/>
        </p:nvGrpSpPr>
        <p:grpSpPr bwMode="auto">
          <a:xfrm>
            <a:off x="5962650" y="1992313"/>
            <a:ext cx="152400" cy="58737"/>
            <a:chOff x="4227" y="1360"/>
            <a:chExt cx="863" cy="270"/>
          </a:xfrm>
        </p:grpSpPr>
        <p:sp>
          <p:nvSpPr>
            <p:cNvPr id="312351" name="Line 31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2352" name="Line 32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2353" name="Line 33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2354" name="Line 34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12355" name="Group 35"/>
          <p:cNvGrpSpPr>
            <a:grpSpLocks/>
          </p:cNvGrpSpPr>
          <p:nvPr/>
        </p:nvGrpSpPr>
        <p:grpSpPr bwMode="auto">
          <a:xfrm rot="5700496">
            <a:off x="5870575" y="1889125"/>
            <a:ext cx="168275" cy="53975"/>
            <a:chOff x="4227" y="1360"/>
            <a:chExt cx="863" cy="270"/>
          </a:xfrm>
        </p:grpSpPr>
        <p:sp>
          <p:nvSpPr>
            <p:cNvPr id="312356" name="Line 36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2357" name="Line 37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2358" name="Line 38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2359" name="Line 39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12360" name="Group 40"/>
          <p:cNvGrpSpPr>
            <a:grpSpLocks/>
          </p:cNvGrpSpPr>
          <p:nvPr/>
        </p:nvGrpSpPr>
        <p:grpSpPr bwMode="auto">
          <a:xfrm rot="10800000">
            <a:off x="5778500" y="1985963"/>
            <a:ext cx="152400" cy="58737"/>
            <a:chOff x="4227" y="1360"/>
            <a:chExt cx="863" cy="270"/>
          </a:xfrm>
        </p:grpSpPr>
        <p:sp>
          <p:nvSpPr>
            <p:cNvPr id="312361" name="Line 41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2362" name="Line 42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2363" name="Line 43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2364" name="Line 44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12365" name="Oval 45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66" name="Line 46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67" name="Line 47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68" name="Rectangle 48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b="0" i="0">
              <a:latin typeface="Times New Roman" pitchFamily="18" charset="0"/>
            </a:endParaRPr>
          </a:p>
        </p:txBody>
      </p:sp>
      <p:sp>
        <p:nvSpPr>
          <p:cNvPr id="312369" name="Oval 49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2370" name="Group 50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312371" name="Line 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72" name="Line 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73" name="Line 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2374" name="Group 54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312375" name="Line 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76" name="Line 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77" name="Line 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2378" name="Oval 58"/>
          <p:cNvSpPr>
            <a:spLocks noChangeArrowheads="1"/>
          </p:cNvSpPr>
          <p:nvPr/>
        </p:nvSpPr>
        <p:spPr bwMode="auto">
          <a:xfrm>
            <a:off x="7191375" y="39322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79" name="Line 59"/>
          <p:cNvSpPr>
            <a:spLocks noChangeShapeType="1"/>
          </p:cNvSpPr>
          <p:nvPr/>
        </p:nvSpPr>
        <p:spPr bwMode="auto">
          <a:xfrm>
            <a:off x="7191375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80" name="Line 60"/>
          <p:cNvSpPr>
            <a:spLocks noChangeShapeType="1"/>
          </p:cNvSpPr>
          <p:nvPr/>
        </p:nvSpPr>
        <p:spPr bwMode="auto">
          <a:xfrm>
            <a:off x="7550150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81" name="Rectangle 61"/>
          <p:cNvSpPr>
            <a:spLocks noChangeArrowheads="1"/>
          </p:cNvSpPr>
          <p:nvPr/>
        </p:nvSpPr>
        <p:spPr bwMode="auto">
          <a:xfrm>
            <a:off x="7191375" y="39243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b="0" i="0">
              <a:latin typeface="Times New Roman" pitchFamily="18" charset="0"/>
            </a:endParaRPr>
          </a:p>
        </p:txBody>
      </p:sp>
      <p:sp>
        <p:nvSpPr>
          <p:cNvPr id="312382" name="Oval 62"/>
          <p:cNvSpPr>
            <a:spLocks noChangeArrowheads="1"/>
          </p:cNvSpPr>
          <p:nvPr/>
        </p:nvSpPr>
        <p:spPr bwMode="auto">
          <a:xfrm>
            <a:off x="7188200" y="38560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2383" name="Group 63"/>
          <p:cNvGrpSpPr>
            <a:grpSpLocks/>
          </p:cNvGrpSpPr>
          <p:nvPr/>
        </p:nvGrpSpPr>
        <p:grpSpPr bwMode="auto">
          <a:xfrm>
            <a:off x="7273925" y="3879850"/>
            <a:ext cx="179388" cy="65088"/>
            <a:chOff x="2848" y="848"/>
            <a:chExt cx="140" cy="98"/>
          </a:xfrm>
        </p:grpSpPr>
        <p:sp>
          <p:nvSpPr>
            <p:cNvPr id="312384" name="Line 6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85" name="Line 6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86" name="Line 6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2387" name="Group 67"/>
          <p:cNvGrpSpPr>
            <a:grpSpLocks/>
          </p:cNvGrpSpPr>
          <p:nvPr/>
        </p:nvGrpSpPr>
        <p:grpSpPr bwMode="auto">
          <a:xfrm flipV="1">
            <a:off x="7273925" y="3879850"/>
            <a:ext cx="179388" cy="65088"/>
            <a:chOff x="2848" y="848"/>
            <a:chExt cx="140" cy="98"/>
          </a:xfrm>
        </p:grpSpPr>
        <p:sp>
          <p:nvSpPr>
            <p:cNvPr id="312388" name="Line 6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89" name="Line 6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90" name="Line 7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2391" name="Oval 71"/>
          <p:cNvSpPr>
            <a:spLocks noChangeArrowheads="1"/>
          </p:cNvSpPr>
          <p:nvPr/>
        </p:nvSpPr>
        <p:spPr bwMode="auto">
          <a:xfrm>
            <a:off x="7470775" y="36655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92" name="Line 72"/>
          <p:cNvSpPr>
            <a:spLocks noChangeShapeType="1"/>
          </p:cNvSpPr>
          <p:nvPr/>
        </p:nvSpPr>
        <p:spPr bwMode="auto">
          <a:xfrm>
            <a:off x="7470775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93" name="Line 73"/>
          <p:cNvSpPr>
            <a:spLocks noChangeShapeType="1"/>
          </p:cNvSpPr>
          <p:nvPr/>
        </p:nvSpPr>
        <p:spPr bwMode="auto">
          <a:xfrm>
            <a:off x="7829550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94" name="Rectangle 74"/>
          <p:cNvSpPr>
            <a:spLocks noChangeArrowheads="1"/>
          </p:cNvSpPr>
          <p:nvPr/>
        </p:nvSpPr>
        <p:spPr bwMode="auto">
          <a:xfrm>
            <a:off x="7470775" y="36576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b="0" i="0">
              <a:latin typeface="Times New Roman" pitchFamily="18" charset="0"/>
            </a:endParaRPr>
          </a:p>
        </p:txBody>
      </p:sp>
      <p:sp>
        <p:nvSpPr>
          <p:cNvPr id="312395" name="Oval 75"/>
          <p:cNvSpPr>
            <a:spLocks noChangeArrowheads="1"/>
          </p:cNvSpPr>
          <p:nvPr/>
        </p:nvSpPr>
        <p:spPr bwMode="auto">
          <a:xfrm>
            <a:off x="7467600" y="35893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2396" name="Group 76"/>
          <p:cNvGrpSpPr>
            <a:grpSpLocks/>
          </p:cNvGrpSpPr>
          <p:nvPr/>
        </p:nvGrpSpPr>
        <p:grpSpPr bwMode="auto">
          <a:xfrm>
            <a:off x="7553325" y="3613150"/>
            <a:ext cx="179388" cy="65088"/>
            <a:chOff x="2848" y="848"/>
            <a:chExt cx="140" cy="98"/>
          </a:xfrm>
        </p:grpSpPr>
        <p:sp>
          <p:nvSpPr>
            <p:cNvPr id="312397" name="Line 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98" name="Line 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99" name="Line 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2400" name="Group 80"/>
          <p:cNvGrpSpPr>
            <a:grpSpLocks/>
          </p:cNvGrpSpPr>
          <p:nvPr/>
        </p:nvGrpSpPr>
        <p:grpSpPr bwMode="auto">
          <a:xfrm flipV="1">
            <a:off x="7553325" y="3613150"/>
            <a:ext cx="179388" cy="65088"/>
            <a:chOff x="2848" y="848"/>
            <a:chExt cx="140" cy="98"/>
          </a:xfrm>
        </p:grpSpPr>
        <p:sp>
          <p:nvSpPr>
            <p:cNvPr id="312401" name="Line 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02" name="Line 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03" name="Line 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2404" name="Oval 84"/>
          <p:cNvSpPr>
            <a:spLocks noChangeArrowheads="1"/>
          </p:cNvSpPr>
          <p:nvPr/>
        </p:nvSpPr>
        <p:spPr bwMode="auto">
          <a:xfrm>
            <a:off x="6935788" y="250348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405" name="Line 85"/>
          <p:cNvSpPr>
            <a:spLocks noChangeShapeType="1"/>
          </p:cNvSpPr>
          <p:nvPr/>
        </p:nvSpPr>
        <p:spPr bwMode="auto">
          <a:xfrm>
            <a:off x="6935788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406" name="Line 86"/>
          <p:cNvSpPr>
            <a:spLocks noChangeShapeType="1"/>
          </p:cNvSpPr>
          <p:nvPr/>
        </p:nvSpPr>
        <p:spPr bwMode="auto">
          <a:xfrm>
            <a:off x="7283450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407" name="Rectangle 87"/>
          <p:cNvSpPr>
            <a:spLocks noChangeArrowheads="1"/>
          </p:cNvSpPr>
          <p:nvPr/>
        </p:nvSpPr>
        <p:spPr bwMode="auto">
          <a:xfrm>
            <a:off x="6935788" y="2495550"/>
            <a:ext cx="344487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b="0" i="0">
              <a:latin typeface="Times New Roman" pitchFamily="18" charset="0"/>
            </a:endParaRPr>
          </a:p>
        </p:txBody>
      </p:sp>
      <p:sp>
        <p:nvSpPr>
          <p:cNvPr id="312408" name="Oval 88"/>
          <p:cNvSpPr>
            <a:spLocks noChangeArrowheads="1"/>
          </p:cNvSpPr>
          <p:nvPr/>
        </p:nvSpPr>
        <p:spPr bwMode="auto">
          <a:xfrm>
            <a:off x="6932613" y="243205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2409" name="Group 89"/>
          <p:cNvGrpSpPr>
            <a:grpSpLocks/>
          </p:cNvGrpSpPr>
          <p:nvPr/>
        </p:nvGrpSpPr>
        <p:grpSpPr bwMode="auto">
          <a:xfrm>
            <a:off x="7016750" y="2454275"/>
            <a:ext cx="171450" cy="61913"/>
            <a:chOff x="2848" y="848"/>
            <a:chExt cx="140" cy="98"/>
          </a:xfrm>
        </p:grpSpPr>
        <p:sp>
          <p:nvSpPr>
            <p:cNvPr id="312410" name="Line 9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11" name="Line 9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12" name="Line 9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2413" name="Group 93"/>
          <p:cNvGrpSpPr>
            <a:grpSpLocks/>
          </p:cNvGrpSpPr>
          <p:nvPr/>
        </p:nvGrpSpPr>
        <p:grpSpPr bwMode="auto">
          <a:xfrm flipV="1">
            <a:off x="7016750" y="2454275"/>
            <a:ext cx="171450" cy="60325"/>
            <a:chOff x="2848" y="848"/>
            <a:chExt cx="140" cy="98"/>
          </a:xfrm>
        </p:grpSpPr>
        <p:sp>
          <p:nvSpPr>
            <p:cNvPr id="312414" name="Line 9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15" name="Line 9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16" name="Line 9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2417" name="Oval 97"/>
          <p:cNvSpPr>
            <a:spLocks noChangeArrowheads="1"/>
          </p:cNvSpPr>
          <p:nvPr/>
        </p:nvSpPr>
        <p:spPr bwMode="auto">
          <a:xfrm>
            <a:off x="6934200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418" name="Line 98"/>
          <p:cNvSpPr>
            <a:spLocks noChangeShapeType="1"/>
          </p:cNvSpPr>
          <p:nvPr/>
        </p:nvSpPr>
        <p:spPr bwMode="auto">
          <a:xfrm>
            <a:off x="693420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419" name="Line 99"/>
          <p:cNvSpPr>
            <a:spLocks noChangeShapeType="1"/>
          </p:cNvSpPr>
          <p:nvPr/>
        </p:nvSpPr>
        <p:spPr bwMode="auto">
          <a:xfrm>
            <a:off x="72929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420" name="Rectangle 100"/>
          <p:cNvSpPr>
            <a:spLocks noChangeArrowheads="1"/>
          </p:cNvSpPr>
          <p:nvPr/>
        </p:nvSpPr>
        <p:spPr bwMode="auto">
          <a:xfrm>
            <a:off x="6934200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b="0" i="0">
              <a:latin typeface="Times New Roman" pitchFamily="18" charset="0"/>
            </a:endParaRPr>
          </a:p>
        </p:txBody>
      </p:sp>
      <p:sp>
        <p:nvSpPr>
          <p:cNvPr id="312421" name="Oval 101"/>
          <p:cNvSpPr>
            <a:spLocks noChangeArrowheads="1"/>
          </p:cNvSpPr>
          <p:nvPr/>
        </p:nvSpPr>
        <p:spPr bwMode="auto">
          <a:xfrm>
            <a:off x="6931025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2422" name="Group 102"/>
          <p:cNvGrpSpPr>
            <a:grpSpLocks/>
          </p:cNvGrpSpPr>
          <p:nvPr/>
        </p:nvGrpSpPr>
        <p:grpSpPr bwMode="auto">
          <a:xfrm>
            <a:off x="7016750" y="2711450"/>
            <a:ext cx="179388" cy="65088"/>
            <a:chOff x="2848" y="848"/>
            <a:chExt cx="140" cy="98"/>
          </a:xfrm>
        </p:grpSpPr>
        <p:sp>
          <p:nvSpPr>
            <p:cNvPr id="312423" name="Line 10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24" name="Line 10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25" name="Line 10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2426" name="Group 106"/>
          <p:cNvGrpSpPr>
            <a:grpSpLocks/>
          </p:cNvGrpSpPr>
          <p:nvPr/>
        </p:nvGrpSpPr>
        <p:grpSpPr bwMode="auto">
          <a:xfrm flipV="1">
            <a:off x="7016750" y="2711450"/>
            <a:ext cx="179388" cy="65088"/>
            <a:chOff x="2848" y="848"/>
            <a:chExt cx="140" cy="98"/>
          </a:xfrm>
        </p:grpSpPr>
        <p:sp>
          <p:nvSpPr>
            <p:cNvPr id="312427" name="Line 10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28" name="Line 10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29" name="Line 10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2430" name="Oval 110"/>
          <p:cNvSpPr>
            <a:spLocks noChangeArrowheads="1"/>
          </p:cNvSpPr>
          <p:nvPr/>
        </p:nvSpPr>
        <p:spPr bwMode="auto">
          <a:xfrm>
            <a:off x="7410450" y="240506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431" name="Line 111"/>
          <p:cNvSpPr>
            <a:spLocks noChangeShapeType="1"/>
          </p:cNvSpPr>
          <p:nvPr/>
        </p:nvSpPr>
        <p:spPr bwMode="auto">
          <a:xfrm>
            <a:off x="74104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432" name="Line 112"/>
          <p:cNvSpPr>
            <a:spLocks noChangeShapeType="1"/>
          </p:cNvSpPr>
          <p:nvPr/>
        </p:nvSpPr>
        <p:spPr bwMode="auto">
          <a:xfrm>
            <a:off x="77406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433" name="Rectangle 113"/>
          <p:cNvSpPr>
            <a:spLocks noChangeArrowheads="1"/>
          </p:cNvSpPr>
          <p:nvPr/>
        </p:nvSpPr>
        <p:spPr bwMode="auto">
          <a:xfrm>
            <a:off x="7410450" y="2398713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b="0" i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12434" name="Oval 114"/>
          <p:cNvSpPr>
            <a:spLocks noChangeArrowheads="1"/>
          </p:cNvSpPr>
          <p:nvPr/>
        </p:nvSpPr>
        <p:spPr bwMode="auto">
          <a:xfrm>
            <a:off x="7407275" y="233680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2435" name="Group 115"/>
          <p:cNvGrpSpPr>
            <a:grpSpLocks/>
          </p:cNvGrpSpPr>
          <p:nvPr/>
        </p:nvGrpSpPr>
        <p:grpSpPr bwMode="auto">
          <a:xfrm>
            <a:off x="7486650" y="2359025"/>
            <a:ext cx="163513" cy="57150"/>
            <a:chOff x="2848" y="848"/>
            <a:chExt cx="140" cy="98"/>
          </a:xfrm>
        </p:grpSpPr>
        <p:sp>
          <p:nvSpPr>
            <p:cNvPr id="312436" name="Line 1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37" name="Line 1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38" name="Line 1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2439" name="Group 119"/>
          <p:cNvGrpSpPr>
            <a:grpSpLocks/>
          </p:cNvGrpSpPr>
          <p:nvPr/>
        </p:nvGrpSpPr>
        <p:grpSpPr bwMode="auto">
          <a:xfrm flipV="1">
            <a:off x="7486650" y="2357438"/>
            <a:ext cx="163513" cy="58737"/>
            <a:chOff x="2848" y="848"/>
            <a:chExt cx="140" cy="98"/>
          </a:xfrm>
        </p:grpSpPr>
        <p:sp>
          <p:nvSpPr>
            <p:cNvPr id="312440" name="Line 12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41" name="Line 12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42" name="Line 12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2443" name="Oval 123"/>
          <p:cNvSpPr>
            <a:spLocks noChangeArrowheads="1"/>
          </p:cNvSpPr>
          <p:nvPr/>
        </p:nvSpPr>
        <p:spPr bwMode="auto">
          <a:xfrm>
            <a:off x="7496175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444" name="Line 124"/>
          <p:cNvSpPr>
            <a:spLocks noChangeShapeType="1"/>
          </p:cNvSpPr>
          <p:nvPr/>
        </p:nvSpPr>
        <p:spPr bwMode="auto">
          <a:xfrm>
            <a:off x="74961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445" name="Line 125"/>
          <p:cNvSpPr>
            <a:spLocks noChangeShapeType="1"/>
          </p:cNvSpPr>
          <p:nvPr/>
        </p:nvSpPr>
        <p:spPr bwMode="auto">
          <a:xfrm>
            <a:off x="785495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446" name="Rectangle 126"/>
          <p:cNvSpPr>
            <a:spLocks noChangeArrowheads="1"/>
          </p:cNvSpPr>
          <p:nvPr/>
        </p:nvSpPr>
        <p:spPr bwMode="auto">
          <a:xfrm>
            <a:off x="7496175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b="0" i="0">
              <a:latin typeface="Times New Roman" pitchFamily="18" charset="0"/>
            </a:endParaRPr>
          </a:p>
        </p:txBody>
      </p:sp>
      <p:sp>
        <p:nvSpPr>
          <p:cNvPr id="312447" name="Oval 127"/>
          <p:cNvSpPr>
            <a:spLocks noChangeArrowheads="1"/>
          </p:cNvSpPr>
          <p:nvPr/>
        </p:nvSpPr>
        <p:spPr bwMode="auto">
          <a:xfrm>
            <a:off x="7493000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2448" name="Group 128"/>
          <p:cNvGrpSpPr>
            <a:grpSpLocks/>
          </p:cNvGrpSpPr>
          <p:nvPr/>
        </p:nvGrpSpPr>
        <p:grpSpPr bwMode="auto">
          <a:xfrm>
            <a:off x="7578725" y="2711450"/>
            <a:ext cx="179388" cy="65088"/>
            <a:chOff x="2848" y="848"/>
            <a:chExt cx="140" cy="98"/>
          </a:xfrm>
        </p:grpSpPr>
        <p:sp>
          <p:nvSpPr>
            <p:cNvPr id="312449" name="Line 1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50" name="Line 1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51" name="Line 1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2452" name="Group 132"/>
          <p:cNvGrpSpPr>
            <a:grpSpLocks/>
          </p:cNvGrpSpPr>
          <p:nvPr/>
        </p:nvGrpSpPr>
        <p:grpSpPr bwMode="auto">
          <a:xfrm flipV="1">
            <a:off x="7578725" y="2711450"/>
            <a:ext cx="179388" cy="65088"/>
            <a:chOff x="2848" y="848"/>
            <a:chExt cx="140" cy="98"/>
          </a:xfrm>
        </p:grpSpPr>
        <p:sp>
          <p:nvSpPr>
            <p:cNvPr id="312453" name="Line 13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54" name="Line 13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55" name="Line 13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2456" name="Oval 136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457" name="Line 137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458" name="Line 138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459" name="Rectangle 139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b="0" i="0">
              <a:latin typeface="Times New Roman" pitchFamily="18" charset="0"/>
            </a:endParaRPr>
          </a:p>
        </p:txBody>
      </p:sp>
      <p:sp>
        <p:nvSpPr>
          <p:cNvPr id="312460" name="Oval 140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2461" name="Group 141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312462" name="Line 14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63" name="Line 14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64" name="Line 14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2465" name="Group 145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312466" name="Line 14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67" name="Line 14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68" name="Line 14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2469" name="Oval 149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470" name="Line 150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471" name="Line 151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472" name="Rectangle 152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b="0" i="0">
              <a:latin typeface="Times New Roman" pitchFamily="18" charset="0"/>
            </a:endParaRPr>
          </a:p>
        </p:txBody>
      </p:sp>
      <p:sp>
        <p:nvSpPr>
          <p:cNvPr id="312473" name="Oval 153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2474" name="Group 154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312475" name="Line 1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76" name="Line 1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77" name="Line 1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2478" name="Group 158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312479" name="Line 15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80" name="Line 16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81" name="Line 16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2483" name="Line 163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484" name="Line 164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485" name="Line 165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486" name="Line 166"/>
          <p:cNvSpPr>
            <a:spLocks noChangeShapeType="1"/>
          </p:cNvSpPr>
          <p:nvPr/>
        </p:nvSpPr>
        <p:spPr bwMode="auto">
          <a:xfrm>
            <a:off x="6134100" y="3670300"/>
            <a:ext cx="6794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487" name="Line 167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488" name="Line 168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489" name="Freeform 169"/>
          <p:cNvSpPr>
            <a:spLocks/>
          </p:cNvSpPr>
          <p:nvPr/>
        </p:nvSpPr>
        <p:spPr bwMode="auto">
          <a:xfrm>
            <a:off x="5316538" y="4352925"/>
            <a:ext cx="2979737" cy="1455738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490" name="Line 170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491" name="Line 171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492" name="Line 172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2493" name="Group 173"/>
          <p:cNvGrpSpPr>
            <a:grpSpLocks/>
          </p:cNvGrpSpPr>
          <p:nvPr/>
        </p:nvGrpSpPr>
        <p:grpSpPr bwMode="auto">
          <a:xfrm>
            <a:off x="7462838" y="4756150"/>
            <a:ext cx="501650" cy="234950"/>
            <a:chOff x="4701" y="2996"/>
            <a:chExt cx="316" cy="148"/>
          </a:xfrm>
        </p:grpSpPr>
        <p:sp>
          <p:nvSpPr>
            <p:cNvPr id="312494" name="Oval 174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95" name="Line 175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96" name="Line 176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97" name="Rectangle 177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b="0" i="0">
                <a:latin typeface="Times New Roman" pitchFamily="18" charset="0"/>
              </a:endParaRPr>
            </a:p>
          </p:txBody>
        </p:sp>
        <p:sp>
          <p:nvSpPr>
            <p:cNvPr id="312498" name="Oval 178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2499" name="Group 179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312500" name="Line 18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01" name="Line 18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02" name="Line 18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2503" name="Group 183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312504" name="Line 1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05" name="Line 18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06" name="Line 1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12507" name="Group 187"/>
          <p:cNvGrpSpPr>
            <a:grpSpLocks/>
          </p:cNvGrpSpPr>
          <p:nvPr/>
        </p:nvGrpSpPr>
        <p:grpSpPr bwMode="auto">
          <a:xfrm>
            <a:off x="6646863" y="4479925"/>
            <a:ext cx="501650" cy="234950"/>
            <a:chOff x="3600" y="219"/>
            <a:chExt cx="360" cy="175"/>
          </a:xfrm>
        </p:grpSpPr>
        <p:sp>
          <p:nvSpPr>
            <p:cNvPr id="312508" name="Oval 18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09" name="Line 18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10" name="Line 19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11" name="Rectangle 19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b="0" i="0">
                <a:latin typeface="Times New Roman" pitchFamily="18" charset="0"/>
              </a:endParaRPr>
            </a:p>
          </p:txBody>
        </p:sp>
        <p:sp>
          <p:nvSpPr>
            <p:cNvPr id="312512" name="Oval 19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2513" name="Group 19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12514" name="Line 19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15" name="Line 19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16" name="Line 19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2517" name="Group 19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12518" name="Line 19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19" name="Line 19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20" name="Line 20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12521" name="Group 201"/>
          <p:cNvGrpSpPr>
            <a:grpSpLocks/>
          </p:cNvGrpSpPr>
          <p:nvPr/>
        </p:nvGrpSpPr>
        <p:grpSpPr bwMode="auto">
          <a:xfrm>
            <a:off x="5981700" y="4784725"/>
            <a:ext cx="501650" cy="234950"/>
            <a:chOff x="3600" y="219"/>
            <a:chExt cx="360" cy="175"/>
          </a:xfrm>
        </p:grpSpPr>
        <p:sp>
          <p:nvSpPr>
            <p:cNvPr id="312522" name="Oval 20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23" name="Line 20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24" name="Line 20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25" name="Rectangle 20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b="0" i="0">
                <a:latin typeface="Times New Roman" pitchFamily="18" charset="0"/>
              </a:endParaRPr>
            </a:p>
          </p:txBody>
        </p:sp>
        <p:sp>
          <p:nvSpPr>
            <p:cNvPr id="312526" name="Oval 20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2527" name="Group 20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12528" name="Line 20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29" name="Line 20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30" name="Line 21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2531" name="Group 21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12532" name="Line 2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33" name="Line 2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34" name="Line 2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2535" name="Line 215"/>
          <p:cNvSpPr>
            <a:spLocks noChangeShapeType="1"/>
          </p:cNvSpPr>
          <p:nvPr/>
        </p:nvSpPr>
        <p:spPr bwMode="auto">
          <a:xfrm>
            <a:off x="7096125" y="4691063"/>
            <a:ext cx="358775" cy="120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536" name="Line 216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537" name="Line 217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538" name="Line 218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539" name="Line 219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540" name="Line 220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541" name="Line 221"/>
          <p:cNvSpPr>
            <a:spLocks noChangeShapeType="1"/>
          </p:cNvSpPr>
          <p:nvPr/>
        </p:nvSpPr>
        <p:spPr bwMode="auto">
          <a:xfrm>
            <a:off x="5918200" y="5119688"/>
            <a:ext cx="4921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542" name="Line 222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543" name="Line 223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544" name="Line 224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545" name="Line 225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546" name="Line 226"/>
          <p:cNvSpPr>
            <a:spLocks noChangeShapeType="1"/>
          </p:cNvSpPr>
          <p:nvPr/>
        </p:nvSpPr>
        <p:spPr bwMode="auto">
          <a:xfrm>
            <a:off x="5899150" y="4918075"/>
            <a:ext cx="8096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547" name="Line 227"/>
          <p:cNvSpPr>
            <a:spLocks noChangeShapeType="1"/>
          </p:cNvSpPr>
          <p:nvPr/>
        </p:nvSpPr>
        <p:spPr bwMode="auto">
          <a:xfrm flipH="1">
            <a:off x="5988050" y="3440113"/>
            <a:ext cx="3175" cy="1444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548" name="Line 228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549" name="Line 229"/>
          <p:cNvSpPr>
            <a:spLocks noChangeShapeType="1"/>
          </p:cNvSpPr>
          <p:nvPr/>
        </p:nvSpPr>
        <p:spPr bwMode="auto">
          <a:xfrm>
            <a:off x="7112000" y="2595563"/>
            <a:ext cx="0" cy="825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550" name="Line 230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551" name="Line 231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552" name="Line 232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553" name="Line 233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554" name="Line 234"/>
          <p:cNvSpPr>
            <a:spLocks noChangeShapeType="1"/>
          </p:cNvSpPr>
          <p:nvPr/>
        </p:nvSpPr>
        <p:spPr bwMode="auto">
          <a:xfrm>
            <a:off x="7856538" y="2787650"/>
            <a:ext cx="17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555" name="Line 235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556" name="Line 236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12557" name="Group 237"/>
          <p:cNvGrpSpPr>
            <a:grpSpLocks/>
          </p:cNvGrpSpPr>
          <p:nvPr/>
        </p:nvGrpSpPr>
        <p:grpSpPr bwMode="auto">
          <a:xfrm>
            <a:off x="6645275" y="4481513"/>
            <a:ext cx="501650" cy="234950"/>
            <a:chOff x="4701" y="2996"/>
            <a:chExt cx="316" cy="148"/>
          </a:xfrm>
        </p:grpSpPr>
        <p:sp>
          <p:nvSpPr>
            <p:cNvPr id="312558" name="Oval 238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59" name="Line 239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60" name="Line 240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61" name="Rectangle 241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b="0" i="0">
                <a:latin typeface="Times New Roman" pitchFamily="18" charset="0"/>
              </a:endParaRPr>
            </a:p>
          </p:txBody>
        </p:sp>
        <p:sp>
          <p:nvSpPr>
            <p:cNvPr id="312562" name="Oval 242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2563" name="Group 243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312564" name="Line 24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65" name="Line 24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66" name="Line 24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2567" name="Group 247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312568" name="Line 24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69" name="Line 24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70" name="Line 25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12571" name="Group 251"/>
          <p:cNvGrpSpPr>
            <a:grpSpLocks/>
          </p:cNvGrpSpPr>
          <p:nvPr/>
        </p:nvGrpSpPr>
        <p:grpSpPr bwMode="auto">
          <a:xfrm>
            <a:off x="5980113" y="4783138"/>
            <a:ext cx="501650" cy="234950"/>
            <a:chOff x="4701" y="2996"/>
            <a:chExt cx="316" cy="148"/>
          </a:xfrm>
        </p:grpSpPr>
        <p:sp>
          <p:nvSpPr>
            <p:cNvPr id="312572" name="Oval 252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73" name="Line 253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74" name="Line 254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75" name="Rectangle 255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b="0" i="0">
                <a:latin typeface="Times New Roman" pitchFamily="18" charset="0"/>
              </a:endParaRPr>
            </a:p>
          </p:txBody>
        </p:sp>
        <p:sp>
          <p:nvSpPr>
            <p:cNvPr id="312576" name="Oval 256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2577" name="Group 257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312578" name="Line 25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79" name="Line 25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80" name="Line 26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2581" name="Group 261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312582" name="Line 26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83" name="Line 26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84" name="Line 26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312585" name="Picture 265" descr="imgyjavg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1938" y="1878013"/>
            <a:ext cx="368300" cy="266700"/>
          </a:xfrm>
          <a:prstGeom prst="rect">
            <a:avLst/>
          </a:prstGeom>
          <a:noFill/>
        </p:spPr>
      </p:pic>
      <p:grpSp>
        <p:nvGrpSpPr>
          <p:cNvPr id="312586" name="Group 266"/>
          <p:cNvGrpSpPr>
            <a:grpSpLocks/>
          </p:cNvGrpSpPr>
          <p:nvPr/>
        </p:nvGrpSpPr>
        <p:grpSpPr bwMode="auto">
          <a:xfrm>
            <a:off x="7464425" y="5226050"/>
            <a:ext cx="198438" cy="365125"/>
            <a:chOff x="4702" y="3292"/>
            <a:chExt cx="125" cy="230"/>
          </a:xfrm>
        </p:grpSpPr>
        <p:sp>
          <p:nvSpPr>
            <p:cNvPr id="312587" name="AutoShape 267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88" name="Rectangle 268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89" name="Rectangle 269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90" name="AutoShape 270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91" name="Line 271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92" name="Line 272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93" name="Rectangle 273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94" name="Rectangle 274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2595" name="Group 275"/>
          <p:cNvGrpSpPr>
            <a:grpSpLocks/>
          </p:cNvGrpSpPr>
          <p:nvPr/>
        </p:nvGrpSpPr>
        <p:grpSpPr bwMode="auto">
          <a:xfrm>
            <a:off x="7926388" y="4949825"/>
            <a:ext cx="198437" cy="365125"/>
            <a:chOff x="4702" y="3292"/>
            <a:chExt cx="125" cy="230"/>
          </a:xfrm>
        </p:grpSpPr>
        <p:sp>
          <p:nvSpPr>
            <p:cNvPr id="312596" name="AutoShape 276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97" name="Rectangle 277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98" name="Rectangle 278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99" name="AutoShape 279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600" name="Line 280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601" name="Line 281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602" name="Rectangle 282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603" name="Rectangle 283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2604" name="AutoShape 284"/>
          <p:cNvSpPr>
            <a:spLocks noChangeAspect="1" noChangeArrowheads="1" noTextEdit="1"/>
          </p:cNvSpPr>
          <p:nvPr/>
        </p:nvSpPr>
        <p:spPr bwMode="auto">
          <a:xfrm>
            <a:off x="7143750" y="5394325"/>
            <a:ext cx="233363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05" name="Freeform 285"/>
          <p:cNvSpPr>
            <a:spLocks/>
          </p:cNvSpPr>
          <p:nvPr/>
        </p:nvSpPr>
        <p:spPr bwMode="auto">
          <a:xfrm>
            <a:off x="7145338" y="5394325"/>
            <a:ext cx="231775" cy="252413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668" y="0"/>
              </a:cxn>
              <a:cxn ang="0">
                <a:pos x="699" y="1"/>
              </a:cxn>
              <a:cxn ang="0">
                <a:pos x="742" y="3"/>
              </a:cxn>
              <a:cxn ang="0">
                <a:pos x="799" y="6"/>
              </a:cxn>
              <a:cxn ang="0">
                <a:pos x="865" y="10"/>
              </a:cxn>
              <a:cxn ang="0">
                <a:pos x="941" y="17"/>
              </a:cxn>
              <a:cxn ang="0">
                <a:pos x="1025" y="26"/>
              </a:cxn>
              <a:cxn ang="0">
                <a:pos x="1116" y="38"/>
              </a:cxn>
              <a:cxn ang="0">
                <a:pos x="1213" y="55"/>
              </a:cxn>
              <a:cxn ang="0">
                <a:pos x="1315" y="73"/>
              </a:cxn>
              <a:cxn ang="0">
                <a:pos x="1418" y="97"/>
              </a:cxn>
              <a:cxn ang="0">
                <a:pos x="1525" y="125"/>
              </a:cxn>
              <a:cxn ang="0">
                <a:pos x="1632" y="159"/>
              </a:cxn>
              <a:cxn ang="0">
                <a:pos x="1739" y="197"/>
              </a:cxn>
              <a:cxn ang="0">
                <a:pos x="1843" y="241"/>
              </a:cxn>
              <a:cxn ang="0">
                <a:pos x="1729" y="1139"/>
              </a:cxn>
              <a:cxn ang="0">
                <a:pos x="1742" y="1146"/>
              </a:cxn>
              <a:cxn ang="0">
                <a:pos x="1768" y="1173"/>
              </a:cxn>
              <a:cxn ang="0">
                <a:pos x="1781" y="1234"/>
              </a:cxn>
              <a:cxn ang="0">
                <a:pos x="1760" y="1341"/>
              </a:cxn>
              <a:cxn ang="0">
                <a:pos x="1432" y="1765"/>
              </a:cxn>
              <a:cxn ang="0">
                <a:pos x="1322" y="1904"/>
              </a:cxn>
              <a:cxn ang="0">
                <a:pos x="1304" y="1902"/>
              </a:cxn>
              <a:cxn ang="0">
                <a:pos x="1270" y="1897"/>
              </a:cxn>
              <a:cxn ang="0">
                <a:pos x="1223" y="1891"/>
              </a:cxn>
              <a:cxn ang="0">
                <a:pos x="1162" y="1881"/>
              </a:cxn>
              <a:cxn ang="0">
                <a:pos x="1091" y="1869"/>
              </a:cxn>
              <a:cxn ang="0">
                <a:pos x="1008" y="1854"/>
              </a:cxn>
              <a:cxn ang="0">
                <a:pos x="918" y="1835"/>
              </a:cxn>
              <a:cxn ang="0">
                <a:pos x="820" y="1813"/>
              </a:cxn>
              <a:cxn ang="0">
                <a:pos x="717" y="1786"/>
              </a:cxn>
              <a:cxn ang="0">
                <a:pos x="610" y="1755"/>
              </a:cxn>
              <a:cxn ang="0">
                <a:pos x="501" y="1720"/>
              </a:cxn>
              <a:cxn ang="0">
                <a:pos x="390" y="1681"/>
              </a:cxn>
              <a:cxn ang="0">
                <a:pos x="280" y="1636"/>
              </a:cxn>
              <a:cxn ang="0">
                <a:pos x="172" y="1585"/>
              </a:cxn>
              <a:cxn ang="0">
                <a:pos x="67" y="1530"/>
              </a:cxn>
              <a:cxn ang="0">
                <a:pos x="16" y="1495"/>
              </a:cxn>
              <a:cxn ang="0">
                <a:pos x="8" y="1457"/>
              </a:cxn>
              <a:cxn ang="0">
                <a:pos x="0" y="1401"/>
              </a:cxn>
              <a:cxn ang="0">
                <a:pos x="4" y="1343"/>
              </a:cxn>
              <a:cxn ang="0">
                <a:pos x="388" y="965"/>
              </a:cxn>
              <a:cxn ang="0">
                <a:pos x="386" y="952"/>
              </a:cxn>
              <a:cxn ang="0">
                <a:pos x="390" y="917"/>
              </a:cxn>
              <a:cxn ang="0">
                <a:pos x="412" y="868"/>
              </a:cxn>
              <a:cxn ang="0">
                <a:pos x="468" y="814"/>
              </a:cxn>
            </a:cxnLst>
            <a:rect l="0" t="0" r="r" b="b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06" name="Freeform 286"/>
          <p:cNvSpPr>
            <a:spLocks/>
          </p:cNvSpPr>
          <p:nvPr/>
        </p:nvSpPr>
        <p:spPr bwMode="auto">
          <a:xfrm>
            <a:off x="7173913" y="5554663"/>
            <a:ext cx="134937" cy="42862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1106" y="277"/>
              </a:cxn>
              <a:cxn ang="0">
                <a:pos x="1071" y="331"/>
              </a:cxn>
              <a:cxn ang="0">
                <a:pos x="0" y="36"/>
              </a:cxn>
              <a:cxn ang="0">
                <a:pos x="40" y="0"/>
              </a:cxn>
            </a:cxnLst>
            <a:rect l="0" t="0" r="r" b="b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07" name="Freeform 287"/>
          <p:cNvSpPr>
            <a:spLocks/>
          </p:cNvSpPr>
          <p:nvPr/>
        </p:nvSpPr>
        <p:spPr bwMode="auto">
          <a:xfrm>
            <a:off x="7151688" y="5573713"/>
            <a:ext cx="157162" cy="66675"/>
          </a:xfrm>
          <a:custGeom>
            <a:avLst/>
            <a:gdLst/>
            <a:ahLst/>
            <a:cxnLst>
              <a:cxn ang="0">
                <a:pos x="1282" y="391"/>
              </a:cxn>
              <a:cxn ang="0">
                <a:pos x="1264" y="389"/>
              </a:cxn>
              <a:cxn ang="0">
                <a:pos x="1232" y="385"/>
              </a:cxn>
              <a:cxn ang="0">
                <a:pos x="1183" y="378"/>
              </a:cxn>
              <a:cxn ang="0">
                <a:pos x="1124" y="369"/>
              </a:cxn>
              <a:cxn ang="0">
                <a:pos x="1052" y="355"/>
              </a:cxn>
              <a:cxn ang="0">
                <a:pos x="971" y="340"/>
              </a:cxn>
              <a:cxn ang="0">
                <a:pos x="881" y="322"/>
              </a:cxn>
              <a:cxn ang="0">
                <a:pos x="785" y="299"/>
              </a:cxn>
              <a:cxn ang="0">
                <a:pos x="684" y="273"/>
              </a:cxn>
              <a:cxn ang="0">
                <a:pos x="579" y="244"/>
              </a:cxn>
              <a:cxn ang="0">
                <a:pos x="472" y="209"/>
              </a:cxn>
              <a:cxn ang="0">
                <a:pos x="364" y="171"/>
              </a:cxn>
              <a:cxn ang="0">
                <a:pos x="259" y="128"/>
              </a:cxn>
              <a:cxn ang="0">
                <a:pos x="155" y="81"/>
              </a:cxn>
              <a:cxn ang="0">
                <a:pos x="55" y="28"/>
              </a:cxn>
              <a:cxn ang="0">
                <a:pos x="6" y="4"/>
              </a:cxn>
              <a:cxn ang="0">
                <a:pos x="2" y="32"/>
              </a:cxn>
              <a:cxn ang="0">
                <a:pos x="0" y="76"/>
              </a:cxn>
              <a:cxn ang="0">
                <a:pos x="8" y="120"/>
              </a:cxn>
              <a:cxn ang="0">
                <a:pos x="19" y="139"/>
              </a:cxn>
              <a:cxn ang="0">
                <a:pos x="28" y="144"/>
              </a:cxn>
              <a:cxn ang="0">
                <a:pos x="47" y="155"/>
              </a:cxn>
              <a:cxn ang="0">
                <a:pos x="75" y="170"/>
              </a:cxn>
              <a:cxn ang="0">
                <a:pos x="112" y="190"/>
              </a:cxn>
              <a:cxn ang="0">
                <a:pos x="159" y="212"/>
              </a:cxn>
              <a:cxn ang="0">
                <a:pos x="215" y="238"/>
              </a:cxn>
              <a:cxn ang="0">
                <a:pos x="281" y="267"/>
              </a:cxn>
              <a:cxn ang="0">
                <a:pos x="358" y="296"/>
              </a:cxn>
              <a:cxn ang="0">
                <a:pos x="443" y="326"/>
              </a:cxn>
              <a:cxn ang="0">
                <a:pos x="540" y="357"/>
              </a:cxn>
              <a:cxn ang="0">
                <a:pos x="647" y="387"/>
              </a:cxn>
              <a:cxn ang="0">
                <a:pos x="764" y="416"/>
              </a:cxn>
              <a:cxn ang="0">
                <a:pos x="890" y="444"/>
              </a:cxn>
              <a:cxn ang="0">
                <a:pos x="1028" y="472"/>
              </a:cxn>
              <a:cxn ang="0">
                <a:pos x="1177" y="494"/>
              </a:cxn>
              <a:cxn ang="0">
                <a:pos x="1256" y="503"/>
              </a:cxn>
              <a:cxn ang="0">
                <a:pos x="1265" y="487"/>
              </a:cxn>
              <a:cxn ang="0">
                <a:pos x="1278" y="456"/>
              </a:cxn>
              <a:cxn ang="0">
                <a:pos x="1285" y="415"/>
              </a:cxn>
            </a:cxnLst>
            <a:rect l="0" t="0" r="r" b="b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08" name="AutoShape 288"/>
          <p:cNvSpPr>
            <a:spLocks noChangeAspect="1" noChangeArrowheads="1" noTextEdit="1"/>
          </p:cNvSpPr>
          <p:nvPr/>
        </p:nvSpPr>
        <p:spPr bwMode="auto">
          <a:xfrm>
            <a:off x="7104063" y="5305425"/>
            <a:ext cx="2540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09" name="Freeform 289"/>
          <p:cNvSpPr>
            <a:spLocks/>
          </p:cNvSpPr>
          <p:nvPr/>
        </p:nvSpPr>
        <p:spPr bwMode="auto">
          <a:xfrm>
            <a:off x="7156450" y="5324475"/>
            <a:ext cx="36513" cy="49213"/>
          </a:xfrm>
          <a:custGeom>
            <a:avLst/>
            <a:gdLst/>
            <a:ahLst/>
            <a:cxnLst>
              <a:cxn ang="0">
                <a:pos x="63" y="28"/>
              </a:cxn>
              <a:cxn ang="0">
                <a:pos x="49" y="37"/>
              </a:cxn>
              <a:cxn ang="0">
                <a:pos x="38" y="47"/>
              </a:cxn>
              <a:cxn ang="0">
                <a:pos x="27" y="59"/>
              </a:cxn>
              <a:cxn ang="0">
                <a:pos x="18" y="72"/>
              </a:cxn>
              <a:cxn ang="0">
                <a:pos x="10" y="86"/>
              </a:cxn>
              <a:cxn ang="0">
                <a:pos x="5" y="101"/>
              </a:cxn>
              <a:cxn ang="0">
                <a:pos x="2" y="117"/>
              </a:cxn>
              <a:cxn ang="0">
                <a:pos x="0" y="133"/>
              </a:cxn>
              <a:cxn ang="0">
                <a:pos x="2" y="155"/>
              </a:cxn>
              <a:cxn ang="0">
                <a:pos x="10" y="173"/>
              </a:cxn>
              <a:cxn ang="0">
                <a:pos x="23" y="190"/>
              </a:cxn>
              <a:cxn ang="0">
                <a:pos x="40" y="201"/>
              </a:cxn>
              <a:cxn ang="0">
                <a:pos x="59" y="211"/>
              </a:cxn>
              <a:cxn ang="0">
                <a:pos x="79" y="215"/>
              </a:cxn>
              <a:cxn ang="0">
                <a:pos x="100" y="216"/>
              </a:cxn>
              <a:cxn ang="0">
                <a:pos x="120" y="213"/>
              </a:cxn>
              <a:cxn ang="0">
                <a:pos x="124" y="213"/>
              </a:cxn>
              <a:cxn ang="0">
                <a:pos x="128" y="211"/>
              </a:cxn>
              <a:cxn ang="0">
                <a:pos x="131" y="208"/>
              </a:cxn>
              <a:cxn ang="0">
                <a:pos x="132" y="203"/>
              </a:cxn>
              <a:cxn ang="0">
                <a:pos x="130" y="198"/>
              </a:cxn>
              <a:cxn ang="0">
                <a:pos x="126" y="194"/>
              </a:cxn>
              <a:cxn ang="0">
                <a:pos x="121" y="190"/>
              </a:cxn>
              <a:cxn ang="0">
                <a:pos x="116" y="187"/>
              </a:cxn>
              <a:cxn ang="0">
                <a:pos x="105" y="184"/>
              </a:cxn>
              <a:cxn ang="0">
                <a:pos x="95" y="182"/>
              </a:cxn>
              <a:cxn ang="0">
                <a:pos x="84" y="180"/>
              </a:cxn>
              <a:cxn ang="0">
                <a:pos x="75" y="178"/>
              </a:cxn>
              <a:cxn ang="0">
                <a:pos x="65" y="175"/>
              </a:cxn>
              <a:cxn ang="0">
                <a:pos x="56" y="170"/>
              </a:cxn>
              <a:cxn ang="0">
                <a:pos x="47" y="165"/>
              </a:cxn>
              <a:cxn ang="0">
                <a:pos x="39" y="156"/>
              </a:cxn>
              <a:cxn ang="0">
                <a:pos x="36" y="120"/>
              </a:cxn>
              <a:cxn ang="0">
                <a:pos x="44" y="90"/>
              </a:cxn>
              <a:cxn ang="0">
                <a:pos x="61" y="67"/>
              </a:cxn>
              <a:cxn ang="0">
                <a:pos x="84" y="47"/>
              </a:cxn>
              <a:cxn ang="0">
                <a:pos x="109" y="32"/>
              </a:cxn>
              <a:cxn ang="0">
                <a:pos x="136" y="21"/>
              </a:cxn>
              <a:cxn ang="0">
                <a:pos x="160" y="12"/>
              </a:cxn>
              <a:cxn ang="0">
                <a:pos x="179" y="5"/>
              </a:cxn>
              <a:cxn ang="0">
                <a:pos x="167" y="1"/>
              </a:cxn>
              <a:cxn ang="0">
                <a:pos x="154" y="0"/>
              </a:cxn>
              <a:cxn ang="0">
                <a:pos x="140" y="2"/>
              </a:cxn>
              <a:cxn ang="0">
                <a:pos x="124" y="5"/>
              </a:cxn>
              <a:cxn ang="0">
                <a:pos x="108" y="10"/>
              </a:cxn>
              <a:cxn ang="0">
                <a:pos x="92" y="15"/>
              </a:cxn>
              <a:cxn ang="0">
                <a:pos x="77" y="22"/>
              </a:cxn>
              <a:cxn ang="0">
                <a:pos x="63" y="28"/>
              </a:cxn>
            </a:cxnLst>
            <a:rect l="0" t="0" r="r" b="b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10" name="Freeform 290"/>
          <p:cNvSpPr>
            <a:spLocks/>
          </p:cNvSpPr>
          <p:nvPr/>
        </p:nvSpPr>
        <p:spPr bwMode="auto">
          <a:xfrm>
            <a:off x="7218363" y="5322888"/>
            <a:ext cx="22225" cy="38100"/>
          </a:xfrm>
          <a:custGeom>
            <a:avLst/>
            <a:gdLst/>
            <a:ahLst/>
            <a:cxnLst>
              <a:cxn ang="0">
                <a:pos x="96" y="55"/>
              </a:cxn>
              <a:cxn ang="0">
                <a:pos x="101" y="72"/>
              </a:cxn>
              <a:cxn ang="0">
                <a:pos x="100" y="88"/>
              </a:cxn>
              <a:cxn ang="0">
                <a:pos x="92" y="101"/>
              </a:cxn>
              <a:cxn ang="0">
                <a:pos x="82" y="112"/>
              </a:cxn>
              <a:cxn ang="0">
                <a:pos x="69" y="123"/>
              </a:cxn>
              <a:cxn ang="0">
                <a:pos x="54" y="134"/>
              </a:cxn>
              <a:cxn ang="0">
                <a:pos x="40" y="143"/>
              </a:cxn>
              <a:cxn ang="0">
                <a:pos x="27" y="153"/>
              </a:cxn>
              <a:cxn ang="0">
                <a:pos x="25" y="156"/>
              </a:cxn>
              <a:cxn ang="0">
                <a:pos x="24" y="158"/>
              </a:cxn>
              <a:cxn ang="0">
                <a:pos x="24" y="162"/>
              </a:cxn>
              <a:cxn ang="0">
                <a:pos x="25" y="165"/>
              </a:cxn>
              <a:cxn ang="0">
                <a:pos x="28" y="167"/>
              </a:cxn>
              <a:cxn ang="0">
                <a:pos x="31" y="168"/>
              </a:cxn>
              <a:cxn ang="0">
                <a:pos x="33" y="168"/>
              </a:cxn>
              <a:cxn ang="0">
                <a:pos x="37" y="167"/>
              </a:cxn>
              <a:cxn ang="0">
                <a:pos x="53" y="157"/>
              </a:cxn>
              <a:cxn ang="0">
                <a:pos x="69" y="147"/>
              </a:cxn>
              <a:cxn ang="0">
                <a:pos x="84" y="135"/>
              </a:cxn>
              <a:cxn ang="0">
                <a:pos x="97" y="121"/>
              </a:cxn>
              <a:cxn ang="0">
                <a:pos x="107" y="106"/>
              </a:cxn>
              <a:cxn ang="0">
                <a:pos x="113" y="89"/>
              </a:cxn>
              <a:cxn ang="0">
                <a:pos x="114" y="71"/>
              </a:cxn>
              <a:cxn ang="0">
                <a:pos x="110" y="51"/>
              </a:cxn>
              <a:cxn ang="0">
                <a:pos x="101" y="36"/>
              </a:cxn>
              <a:cxn ang="0">
                <a:pos x="87" y="24"/>
              </a:cxn>
              <a:cxn ang="0">
                <a:pos x="70" y="14"/>
              </a:cxn>
              <a:cxn ang="0">
                <a:pos x="51" y="7"/>
              </a:cxn>
              <a:cxn ang="0">
                <a:pos x="32" y="2"/>
              </a:cxn>
              <a:cxn ang="0">
                <a:pos x="17" y="0"/>
              </a:cxn>
              <a:cxn ang="0">
                <a:pos x="5" y="0"/>
              </a:cxn>
              <a:cxn ang="0">
                <a:pos x="0" y="3"/>
              </a:cxn>
              <a:cxn ang="0">
                <a:pos x="12" y="9"/>
              </a:cxn>
              <a:cxn ang="0">
                <a:pos x="26" y="13"/>
              </a:cxn>
              <a:cxn ang="0">
                <a:pos x="41" y="17"/>
              </a:cxn>
              <a:cxn ang="0">
                <a:pos x="54" y="22"/>
              </a:cxn>
              <a:cxn ang="0">
                <a:pos x="68" y="27"/>
              </a:cxn>
              <a:cxn ang="0">
                <a:pos x="80" y="34"/>
              </a:cxn>
              <a:cxn ang="0">
                <a:pos x="89" y="43"/>
              </a:cxn>
              <a:cxn ang="0">
                <a:pos x="96" y="55"/>
              </a:cxn>
            </a:cxnLst>
            <a:rect l="0" t="0" r="r" b="b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11" name="Freeform 291"/>
          <p:cNvSpPr>
            <a:spLocks/>
          </p:cNvSpPr>
          <p:nvPr/>
        </p:nvSpPr>
        <p:spPr bwMode="auto">
          <a:xfrm>
            <a:off x="7134225" y="5314950"/>
            <a:ext cx="58738" cy="793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5" y="155"/>
              </a:cxn>
              <a:cxn ang="0">
                <a:pos x="0" y="210"/>
              </a:cxn>
              <a:cxn ang="0">
                <a:pos x="3" y="248"/>
              </a:cxn>
              <a:cxn ang="0">
                <a:pos x="8" y="262"/>
              </a:cxn>
              <a:cxn ang="0">
                <a:pos x="17" y="276"/>
              </a:cxn>
              <a:cxn ang="0">
                <a:pos x="29" y="288"/>
              </a:cxn>
              <a:cxn ang="0">
                <a:pos x="50" y="301"/>
              </a:cxn>
              <a:cxn ang="0">
                <a:pos x="77" y="315"/>
              </a:cxn>
              <a:cxn ang="0">
                <a:pos x="107" y="326"/>
              </a:cxn>
              <a:cxn ang="0">
                <a:pos x="136" y="334"/>
              </a:cxn>
              <a:cxn ang="0">
                <a:pos x="167" y="341"/>
              </a:cxn>
              <a:cxn ang="0">
                <a:pos x="197" y="345"/>
              </a:cxn>
              <a:cxn ang="0">
                <a:pos x="228" y="348"/>
              </a:cxn>
              <a:cxn ang="0">
                <a:pos x="259" y="350"/>
              </a:cxn>
              <a:cxn ang="0">
                <a:pos x="279" y="351"/>
              </a:cxn>
              <a:cxn ang="0">
                <a:pos x="286" y="345"/>
              </a:cxn>
              <a:cxn ang="0">
                <a:pos x="289" y="335"/>
              </a:cxn>
              <a:cxn ang="0">
                <a:pos x="282" y="328"/>
              </a:cxn>
              <a:cxn ang="0">
                <a:pos x="263" y="322"/>
              </a:cxn>
              <a:cxn ang="0">
                <a:pos x="236" y="317"/>
              </a:cxn>
              <a:cxn ang="0">
                <a:pos x="208" y="313"/>
              </a:cxn>
              <a:cxn ang="0">
                <a:pos x="179" y="308"/>
              </a:cxn>
              <a:cxn ang="0">
                <a:pos x="152" y="303"/>
              </a:cxn>
              <a:cxn ang="0">
                <a:pos x="125" y="296"/>
              </a:cxn>
              <a:cxn ang="0">
                <a:pos x="98" y="287"/>
              </a:cxn>
              <a:cxn ang="0">
                <a:pos x="72" y="276"/>
              </a:cxn>
              <a:cxn ang="0">
                <a:pos x="49" y="261"/>
              </a:cxn>
              <a:cxn ang="0">
                <a:pos x="34" y="241"/>
              </a:cxn>
              <a:cxn ang="0">
                <a:pos x="30" y="215"/>
              </a:cxn>
              <a:cxn ang="0">
                <a:pos x="34" y="186"/>
              </a:cxn>
              <a:cxn ang="0">
                <a:pos x="46" y="158"/>
              </a:cxn>
              <a:cxn ang="0">
                <a:pos x="64" y="128"/>
              </a:cxn>
              <a:cxn ang="0">
                <a:pos x="85" y="102"/>
              </a:cxn>
              <a:cxn ang="0">
                <a:pos x="110" y="77"/>
              </a:cxn>
              <a:cxn ang="0">
                <a:pos x="137" y="53"/>
              </a:cxn>
              <a:cxn ang="0">
                <a:pos x="175" y="35"/>
              </a:cxn>
              <a:cxn ang="0">
                <a:pos x="213" y="19"/>
              </a:cxn>
              <a:cxn ang="0">
                <a:pos x="237" y="6"/>
              </a:cxn>
              <a:cxn ang="0">
                <a:pos x="230" y="0"/>
              </a:cxn>
              <a:cxn ang="0">
                <a:pos x="198" y="4"/>
              </a:cxn>
              <a:cxn ang="0">
                <a:pos x="161" y="17"/>
              </a:cxn>
              <a:cxn ang="0">
                <a:pos x="127" y="35"/>
              </a:cxn>
            </a:cxnLst>
            <a:rect l="0" t="0" r="r" b="b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12" name="Freeform 292"/>
          <p:cNvSpPr>
            <a:spLocks/>
          </p:cNvSpPr>
          <p:nvPr/>
        </p:nvSpPr>
        <p:spPr bwMode="auto">
          <a:xfrm>
            <a:off x="7215188" y="5311775"/>
            <a:ext cx="50800" cy="53975"/>
          </a:xfrm>
          <a:custGeom>
            <a:avLst/>
            <a:gdLst/>
            <a:ahLst/>
            <a:cxnLst>
              <a:cxn ang="0">
                <a:pos x="210" y="71"/>
              </a:cxn>
              <a:cxn ang="0">
                <a:pos x="222" y="84"/>
              </a:cxn>
              <a:cxn ang="0">
                <a:pos x="229" y="99"/>
              </a:cxn>
              <a:cxn ang="0">
                <a:pos x="232" y="115"/>
              </a:cxn>
              <a:cxn ang="0">
                <a:pos x="232" y="132"/>
              </a:cxn>
              <a:cxn ang="0">
                <a:pos x="230" y="146"/>
              </a:cxn>
              <a:cxn ang="0">
                <a:pos x="226" y="158"/>
              </a:cxn>
              <a:cxn ang="0">
                <a:pos x="219" y="170"/>
              </a:cxn>
              <a:cxn ang="0">
                <a:pos x="211" y="179"/>
              </a:cxn>
              <a:cxn ang="0">
                <a:pos x="202" y="190"/>
              </a:cxn>
              <a:cxn ang="0">
                <a:pos x="193" y="199"/>
              </a:cxn>
              <a:cxn ang="0">
                <a:pos x="183" y="208"/>
              </a:cxn>
              <a:cxn ang="0">
                <a:pos x="174" y="218"/>
              </a:cxn>
              <a:cxn ang="0">
                <a:pos x="172" y="221"/>
              </a:cxn>
              <a:cxn ang="0">
                <a:pos x="172" y="224"/>
              </a:cxn>
              <a:cxn ang="0">
                <a:pos x="172" y="227"/>
              </a:cxn>
              <a:cxn ang="0">
                <a:pos x="174" y="231"/>
              </a:cxn>
              <a:cxn ang="0">
                <a:pos x="177" y="233"/>
              </a:cxn>
              <a:cxn ang="0">
                <a:pos x="181" y="234"/>
              </a:cxn>
              <a:cxn ang="0">
                <a:pos x="184" y="233"/>
              </a:cxn>
              <a:cxn ang="0">
                <a:pos x="187" y="231"/>
              </a:cxn>
              <a:cxn ang="0">
                <a:pos x="208" y="217"/>
              </a:cxn>
              <a:cxn ang="0">
                <a:pos x="226" y="199"/>
              </a:cxn>
              <a:cxn ang="0">
                <a:pos x="240" y="178"/>
              </a:cxn>
              <a:cxn ang="0">
                <a:pos x="249" y="155"/>
              </a:cxn>
              <a:cxn ang="0">
                <a:pos x="254" y="131"/>
              </a:cxn>
              <a:cxn ang="0">
                <a:pos x="251" y="107"/>
              </a:cxn>
              <a:cxn ang="0">
                <a:pos x="243" y="84"/>
              </a:cxn>
              <a:cxn ang="0">
                <a:pos x="226" y="64"/>
              </a:cxn>
              <a:cxn ang="0">
                <a:pos x="214" y="53"/>
              </a:cxn>
              <a:cxn ang="0">
                <a:pos x="199" y="45"/>
              </a:cxn>
              <a:cxn ang="0">
                <a:pos x="183" y="36"/>
              </a:cxn>
              <a:cxn ang="0">
                <a:pos x="165" y="29"/>
              </a:cxn>
              <a:cxn ang="0">
                <a:pos x="147" y="21"/>
              </a:cxn>
              <a:cxn ang="0">
                <a:pos x="129" y="16"/>
              </a:cxn>
              <a:cxn ang="0">
                <a:pos x="111" y="12"/>
              </a:cxn>
              <a:cxn ang="0">
                <a:pos x="93" y="7"/>
              </a:cxn>
              <a:cxn ang="0">
                <a:pos x="75" y="4"/>
              </a:cxn>
              <a:cxn ang="0">
                <a:pos x="59" y="2"/>
              </a:cxn>
              <a:cxn ang="0">
                <a:pos x="43" y="0"/>
              </a:cxn>
              <a:cxn ang="0">
                <a:pos x="31" y="0"/>
              </a:cxn>
              <a:cxn ang="0">
                <a:pos x="19" y="0"/>
              </a:cxn>
              <a:cxn ang="0">
                <a:pos x="10" y="0"/>
              </a:cxn>
              <a:cxn ang="0">
                <a:pos x="3" y="2"/>
              </a:cxn>
              <a:cxn ang="0">
                <a:pos x="0" y="4"/>
              </a:cxn>
              <a:cxn ang="0">
                <a:pos x="11" y="6"/>
              </a:cxn>
              <a:cxn ang="0">
                <a:pos x="21" y="7"/>
              </a:cxn>
              <a:cxn ang="0">
                <a:pos x="34" y="9"/>
              </a:cxn>
              <a:cxn ang="0">
                <a:pos x="46" y="12"/>
              </a:cxn>
              <a:cxn ang="0">
                <a:pos x="59" y="15"/>
              </a:cxn>
              <a:cxn ang="0">
                <a:pos x="74" y="17"/>
              </a:cxn>
              <a:cxn ang="0">
                <a:pos x="87" y="20"/>
              </a:cxn>
              <a:cxn ang="0">
                <a:pos x="102" y="23"/>
              </a:cxn>
              <a:cxn ang="0">
                <a:pos x="116" y="28"/>
              </a:cxn>
              <a:cxn ang="0">
                <a:pos x="131" y="32"/>
              </a:cxn>
              <a:cxn ang="0">
                <a:pos x="145" y="36"/>
              </a:cxn>
              <a:cxn ang="0">
                <a:pos x="159" y="42"/>
              </a:cxn>
              <a:cxn ang="0">
                <a:pos x="173" y="48"/>
              </a:cxn>
              <a:cxn ang="0">
                <a:pos x="186" y="55"/>
              </a:cxn>
              <a:cxn ang="0">
                <a:pos x="199" y="63"/>
              </a:cxn>
              <a:cxn ang="0">
                <a:pos x="210" y="71"/>
              </a:cxn>
            </a:cxnLst>
            <a:rect l="0" t="0" r="r" b="b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13" name="Freeform 293"/>
          <p:cNvSpPr>
            <a:spLocks/>
          </p:cNvSpPr>
          <p:nvPr/>
        </p:nvSpPr>
        <p:spPr bwMode="auto">
          <a:xfrm>
            <a:off x="7113588" y="5337175"/>
            <a:ext cx="20637" cy="49213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0" y="139"/>
              </a:cxn>
              <a:cxn ang="0">
                <a:pos x="4" y="156"/>
              </a:cxn>
              <a:cxn ang="0">
                <a:pos x="12" y="172"/>
              </a:cxn>
              <a:cxn ang="0">
                <a:pos x="22" y="186"/>
              </a:cxn>
              <a:cxn ang="0">
                <a:pos x="35" y="197"/>
              </a:cxn>
              <a:cxn ang="0">
                <a:pos x="50" y="208"/>
              </a:cxn>
              <a:cxn ang="0">
                <a:pos x="66" y="216"/>
              </a:cxn>
              <a:cxn ang="0">
                <a:pos x="83" y="220"/>
              </a:cxn>
              <a:cxn ang="0">
                <a:pos x="89" y="221"/>
              </a:cxn>
              <a:cxn ang="0">
                <a:pos x="94" y="219"/>
              </a:cxn>
              <a:cxn ang="0">
                <a:pos x="98" y="216"/>
              </a:cxn>
              <a:cxn ang="0">
                <a:pos x="100" y="211"/>
              </a:cxn>
              <a:cxn ang="0">
                <a:pos x="100" y="206"/>
              </a:cxn>
              <a:cxn ang="0">
                <a:pos x="99" y="201"/>
              </a:cxn>
              <a:cxn ang="0">
                <a:pos x="96" y="196"/>
              </a:cxn>
              <a:cxn ang="0">
                <a:pos x="91" y="194"/>
              </a:cxn>
              <a:cxn ang="0">
                <a:pos x="74" y="188"/>
              </a:cxn>
              <a:cxn ang="0">
                <a:pos x="58" y="179"/>
              </a:cxn>
              <a:cxn ang="0">
                <a:pos x="45" y="168"/>
              </a:cxn>
              <a:cxn ang="0">
                <a:pos x="36" y="155"/>
              </a:cxn>
              <a:cxn ang="0">
                <a:pos x="30" y="139"/>
              </a:cxn>
              <a:cxn ang="0">
                <a:pos x="27" y="122"/>
              </a:cxn>
              <a:cxn ang="0">
                <a:pos x="27" y="103"/>
              </a:cxn>
              <a:cxn ang="0">
                <a:pos x="32" y="84"/>
              </a:cxn>
              <a:cxn ang="0">
                <a:pos x="38" y="70"/>
              </a:cxn>
              <a:cxn ang="0">
                <a:pos x="46" y="57"/>
              </a:cxn>
              <a:cxn ang="0">
                <a:pos x="56" y="46"/>
              </a:cxn>
              <a:cxn ang="0">
                <a:pos x="66" y="35"/>
              </a:cxn>
              <a:cxn ang="0">
                <a:pos x="76" y="25"/>
              </a:cxn>
              <a:cxn ang="0">
                <a:pos x="86" y="17"/>
              </a:cxn>
              <a:cxn ang="0">
                <a:pos x="96" y="8"/>
              </a:cxn>
              <a:cxn ang="0">
                <a:pos x="103" y="1"/>
              </a:cxn>
              <a:cxn ang="0">
                <a:pos x="96" y="0"/>
              </a:cxn>
              <a:cxn ang="0">
                <a:pos x="84" y="5"/>
              </a:cxn>
              <a:cxn ang="0">
                <a:pos x="69" y="17"/>
              </a:cxn>
              <a:cxn ang="0">
                <a:pos x="51" y="33"/>
              </a:cxn>
              <a:cxn ang="0">
                <a:pos x="34" y="53"/>
              </a:cxn>
              <a:cxn ang="0">
                <a:pos x="18" y="75"/>
              </a:cxn>
              <a:cxn ang="0">
                <a:pos x="7" y="98"/>
              </a:cxn>
              <a:cxn ang="0">
                <a:pos x="0" y="121"/>
              </a:cxn>
            </a:cxnLst>
            <a:rect l="0" t="0" r="r" b="b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14" name="Freeform 294"/>
          <p:cNvSpPr>
            <a:spLocks/>
          </p:cNvSpPr>
          <p:nvPr/>
        </p:nvSpPr>
        <p:spPr bwMode="auto">
          <a:xfrm>
            <a:off x="7256463" y="5308600"/>
            <a:ext cx="44450" cy="65088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7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7" y="194"/>
              </a:cxn>
              <a:cxn ang="0">
                <a:pos x="170" y="212"/>
              </a:cxn>
              <a:cxn ang="0">
                <a:pos x="150" y="229"/>
              </a:cxn>
              <a:cxn ang="0">
                <a:pos x="129" y="246"/>
              </a:cxn>
              <a:cxn ang="0">
                <a:pos x="116" y="258"/>
              </a:cxn>
              <a:cxn ang="0">
                <a:pos x="112" y="267"/>
              </a:cxn>
              <a:cxn ang="0">
                <a:pos x="109" y="276"/>
              </a:cxn>
              <a:cxn ang="0">
                <a:pos x="110" y="284"/>
              </a:cxn>
              <a:cxn ang="0">
                <a:pos x="117" y="288"/>
              </a:cxn>
              <a:cxn ang="0">
                <a:pos x="125" y="287"/>
              </a:cxn>
              <a:cxn ang="0">
                <a:pos x="139" y="272"/>
              </a:cxn>
              <a:cxn ang="0">
                <a:pos x="162" y="250"/>
              </a:cxn>
              <a:cxn ang="0">
                <a:pos x="186" y="229"/>
              </a:cxn>
              <a:cxn ang="0">
                <a:pos x="207" y="204"/>
              </a:cxn>
              <a:cxn ang="0">
                <a:pos x="220" y="174"/>
              </a:cxn>
              <a:cxn ang="0">
                <a:pos x="218" y="142"/>
              </a:cxn>
              <a:cxn ang="0">
                <a:pos x="204" y="112"/>
              </a:cxn>
              <a:cxn ang="0">
                <a:pos x="181" y="87"/>
              </a:cxn>
              <a:cxn ang="0">
                <a:pos x="159" y="69"/>
              </a:cxn>
              <a:cxn ang="0">
                <a:pos x="137" y="55"/>
              </a:cxn>
              <a:cxn ang="0">
                <a:pos x="114" y="40"/>
              </a:cxn>
              <a:cxn ang="0">
                <a:pos x="89" y="27"/>
              </a:cxn>
              <a:cxn ang="0">
                <a:pos x="66" y="15"/>
              </a:cxn>
              <a:cxn ang="0">
                <a:pos x="42" y="6"/>
              </a:cxn>
              <a:cxn ang="0">
                <a:pos x="22" y="1"/>
              </a:cxn>
              <a:cxn ang="0">
                <a:pos x="7" y="1"/>
              </a:cxn>
              <a:cxn ang="0">
                <a:pos x="8" y="5"/>
              </a:cxn>
              <a:cxn ang="0">
                <a:pos x="26" y="13"/>
              </a:cxn>
              <a:cxn ang="0">
                <a:pos x="47" y="22"/>
              </a:cxn>
              <a:cxn ang="0">
                <a:pos x="71" y="34"/>
              </a:cxn>
              <a:cxn ang="0">
                <a:pos x="96" y="48"/>
              </a:cxn>
              <a:cxn ang="0">
                <a:pos x="121" y="64"/>
              </a:cxn>
              <a:cxn ang="0">
                <a:pos x="146" y="81"/>
              </a:cxn>
              <a:cxn ang="0">
                <a:pos x="169" y="98"/>
              </a:cxn>
            </a:cxnLst>
            <a:rect l="0" t="0" r="r" b="b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15" name="Freeform 295"/>
          <p:cNvSpPr>
            <a:spLocks/>
          </p:cNvSpPr>
          <p:nvPr/>
        </p:nvSpPr>
        <p:spPr bwMode="auto">
          <a:xfrm>
            <a:off x="7208838" y="5384800"/>
            <a:ext cx="14287" cy="39688"/>
          </a:xfrm>
          <a:custGeom>
            <a:avLst/>
            <a:gdLst/>
            <a:ahLst/>
            <a:cxnLst>
              <a:cxn ang="0">
                <a:pos x="28" y="12"/>
              </a:cxn>
              <a:cxn ang="0">
                <a:pos x="26" y="7"/>
              </a:cxn>
              <a:cxn ang="0">
                <a:pos x="23" y="3"/>
              </a:cxn>
              <a:cxn ang="0">
                <a:pos x="17" y="1"/>
              </a:cxn>
              <a:cxn ang="0">
                <a:pos x="12" y="0"/>
              </a:cxn>
              <a:cxn ang="0">
                <a:pos x="7" y="2"/>
              </a:cxn>
              <a:cxn ang="0">
                <a:pos x="3" y="5"/>
              </a:cxn>
              <a:cxn ang="0">
                <a:pos x="0" y="10"/>
              </a:cxn>
              <a:cxn ang="0">
                <a:pos x="0" y="16"/>
              </a:cxn>
              <a:cxn ang="0">
                <a:pos x="5" y="39"/>
              </a:cxn>
              <a:cxn ang="0">
                <a:pos x="13" y="66"/>
              </a:cxn>
              <a:cxn ang="0">
                <a:pos x="24" y="92"/>
              </a:cxn>
              <a:cxn ang="0">
                <a:pos x="36" y="118"/>
              </a:cxn>
              <a:cxn ang="0">
                <a:pos x="49" y="141"/>
              </a:cxn>
              <a:cxn ang="0">
                <a:pos x="61" y="159"/>
              </a:cxn>
              <a:cxn ang="0">
                <a:pos x="69" y="171"/>
              </a:cxn>
              <a:cxn ang="0">
                <a:pos x="74" y="174"/>
              </a:cxn>
              <a:cxn ang="0">
                <a:pos x="72" y="162"/>
              </a:cxn>
              <a:cxn ang="0">
                <a:pos x="67" y="147"/>
              </a:cxn>
              <a:cxn ang="0">
                <a:pos x="61" y="128"/>
              </a:cxn>
              <a:cxn ang="0">
                <a:pos x="53" y="105"/>
              </a:cxn>
              <a:cxn ang="0">
                <a:pos x="46" y="82"/>
              </a:cxn>
              <a:cxn ang="0">
                <a:pos x="38" y="58"/>
              </a:cxn>
              <a:cxn ang="0">
                <a:pos x="32" y="35"/>
              </a:cxn>
              <a:cxn ang="0">
                <a:pos x="28" y="12"/>
              </a:cxn>
            </a:cxnLst>
            <a:rect l="0" t="0" r="r" b="b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16" name="Freeform 296"/>
          <p:cNvSpPr>
            <a:spLocks/>
          </p:cNvSpPr>
          <p:nvPr/>
        </p:nvSpPr>
        <p:spPr bwMode="auto">
          <a:xfrm>
            <a:off x="7202488" y="5364163"/>
            <a:ext cx="7937" cy="19050"/>
          </a:xfrm>
          <a:custGeom>
            <a:avLst/>
            <a:gdLst/>
            <a:ahLst/>
            <a:cxnLst>
              <a:cxn ang="0">
                <a:pos x="20" y="9"/>
              </a:cxn>
              <a:cxn ang="0">
                <a:pos x="19" y="5"/>
              </a:cxn>
              <a:cxn ang="0">
                <a:pos x="16" y="2"/>
              </a:cxn>
              <a:cxn ang="0">
                <a:pos x="13" y="0"/>
              </a:cxn>
              <a:cxn ang="0">
                <a:pos x="8" y="0"/>
              </a:cxn>
              <a:cxn ang="0">
                <a:pos x="5" y="1"/>
              </a:cxn>
              <a:cxn ang="0">
                <a:pos x="2" y="3"/>
              </a:cxn>
              <a:cxn ang="0">
                <a:pos x="0" y="6"/>
              </a:cxn>
              <a:cxn ang="0">
                <a:pos x="0" y="10"/>
              </a:cxn>
              <a:cxn ang="0">
                <a:pos x="0" y="22"/>
              </a:cxn>
              <a:cxn ang="0">
                <a:pos x="3" y="35"/>
              </a:cxn>
              <a:cxn ang="0">
                <a:pos x="7" y="48"/>
              </a:cxn>
              <a:cxn ang="0">
                <a:pos x="13" y="60"/>
              </a:cxn>
              <a:cxn ang="0">
                <a:pos x="19" y="72"/>
              </a:cxn>
              <a:cxn ang="0">
                <a:pos x="25" y="81"/>
              </a:cxn>
              <a:cxn ang="0">
                <a:pos x="33" y="86"/>
              </a:cxn>
              <a:cxn ang="0">
                <a:pos x="38" y="87"/>
              </a:cxn>
              <a:cxn ang="0">
                <a:pos x="39" y="70"/>
              </a:cxn>
              <a:cxn ang="0">
                <a:pos x="34" y="50"/>
              </a:cxn>
              <a:cxn ang="0">
                <a:pos x="27" y="29"/>
              </a:cxn>
              <a:cxn ang="0">
                <a:pos x="20" y="9"/>
              </a:cxn>
            </a:cxnLst>
            <a:rect l="0" t="0" r="r" b="b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17" name="Freeform 297"/>
          <p:cNvSpPr>
            <a:spLocks/>
          </p:cNvSpPr>
          <p:nvPr/>
        </p:nvSpPr>
        <p:spPr bwMode="auto">
          <a:xfrm>
            <a:off x="7196138" y="5349875"/>
            <a:ext cx="6350" cy="11113"/>
          </a:xfrm>
          <a:custGeom>
            <a:avLst/>
            <a:gdLst/>
            <a:ahLst/>
            <a:cxnLst>
              <a:cxn ang="0">
                <a:pos x="18" y="7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7" y="5"/>
              </a:cxn>
              <a:cxn ang="0">
                <a:pos x="14" y="1"/>
              </a:cxn>
              <a:cxn ang="0">
                <a:pos x="11" y="0"/>
              </a:cxn>
              <a:cxn ang="0">
                <a:pos x="7" y="0"/>
              </a:cxn>
              <a:cxn ang="0">
                <a:pos x="4" y="1"/>
              </a:cxn>
              <a:cxn ang="0">
                <a:pos x="1" y="5"/>
              </a:cxn>
              <a:cxn ang="0">
                <a:pos x="0" y="8"/>
              </a:cxn>
              <a:cxn ang="0">
                <a:pos x="0" y="11"/>
              </a:cxn>
              <a:cxn ang="0">
                <a:pos x="1" y="16"/>
              </a:cxn>
              <a:cxn ang="0">
                <a:pos x="4" y="23"/>
              </a:cxn>
              <a:cxn ang="0">
                <a:pos x="8" y="30"/>
              </a:cxn>
              <a:cxn ang="0">
                <a:pos x="13" y="37"/>
              </a:cxn>
              <a:cxn ang="0">
                <a:pos x="18" y="43"/>
              </a:cxn>
              <a:cxn ang="0">
                <a:pos x="25" y="47"/>
              </a:cxn>
              <a:cxn ang="0">
                <a:pos x="30" y="51"/>
              </a:cxn>
              <a:cxn ang="0">
                <a:pos x="34" y="51"/>
              </a:cxn>
              <a:cxn ang="0">
                <a:pos x="33" y="40"/>
              </a:cxn>
              <a:cxn ang="0">
                <a:pos x="29" y="27"/>
              </a:cxn>
              <a:cxn ang="0">
                <a:pos x="23" y="15"/>
              </a:cxn>
              <a:cxn ang="0">
                <a:pos x="18" y="7"/>
              </a:cxn>
            </a:cxnLst>
            <a:rect l="0" t="0" r="r" b="b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18" name="Freeform 298"/>
          <p:cNvSpPr>
            <a:spLocks/>
          </p:cNvSpPr>
          <p:nvPr/>
        </p:nvSpPr>
        <p:spPr bwMode="auto">
          <a:xfrm>
            <a:off x="7189788" y="5340350"/>
            <a:ext cx="9525" cy="6350"/>
          </a:xfrm>
          <a:custGeom>
            <a:avLst/>
            <a:gdLst/>
            <a:ahLst/>
            <a:cxnLst>
              <a:cxn ang="0">
                <a:pos x="37" y="24"/>
              </a:cxn>
              <a:cxn ang="0">
                <a:pos x="41" y="22"/>
              </a:cxn>
              <a:cxn ang="0">
                <a:pos x="45" y="19"/>
              </a:cxn>
              <a:cxn ang="0">
                <a:pos x="46" y="15"/>
              </a:cxn>
              <a:cxn ang="0">
                <a:pos x="46" y="10"/>
              </a:cxn>
              <a:cxn ang="0">
                <a:pos x="44" y="5"/>
              </a:cxn>
              <a:cxn ang="0">
                <a:pos x="41" y="2"/>
              </a:cxn>
              <a:cxn ang="0">
                <a:pos x="37" y="0"/>
              </a:cxn>
              <a:cxn ang="0">
                <a:pos x="32" y="0"/>
              </a:cxn>
              <a:cxn ang="0">
                <a:pos x="29" y="0"/>
              </a:cxn>
              <a:cxn ang="0">
                <a:pos x="25" y="1"/>
              </a:cxn>
              <a:cxn ang="0">
                <a:pos x="19" y="3"/>
              </a:cxn>
              <a:cxn ang="0">
                <a:pos x="12" y="7"/>
              </a:cxn>
              <a:cxn ang="0">
                <a:pos x="5" y="14"/>
              </a:cxn>
              <a:cxn ang="0">
                <a:pos x="2" y="20"/>
              </a:cxn>
              <a:cxn ang="0">
                <a:pos x="0" y="26"/>
              </a:cxn>
              <a:cxn ang="0">
                <a:pos x="0" y="29"/>
              </a:cxn>
              <a:cxn ang="0">
                <a:pos x="3" y="31"/>
              </a:cxn>
              <a:cxn ang="0">
                <a:pos x="7" y="33"/>
              </a:cxn>
              <a:cxn ang="0">
                <a:pos x="12" y="33"/>
              </a:cxn>
              <a:cxn ang="0">
                <a:pos x="16" y="33"/>
              </a:cxn>
              <a:cxn ang="0">
                <a:pos x="21" y="31"/>
              </a:cxn>
              <a:cxn ang="0">
                <a:pos x="26" y="30"/>
              </a:cxn>
              <a:cxn ang="0">
                <a:pos x="32" y="28"/>
              </a:cxn>
              <a:cxn ang="0">
                <a:pos x="37" y="24"/>
              </a:cxn>
            </a:cxnLst>
            <a:rect l="0" t="0" r="r" b="b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19" name="Freeform 299"/>
          <p:cNvSpPr>
            <a:spLocks/>
          </p:cNvSpPr>
          <p:nvPr/>
        </p:nvSpPr>
        <p:spPr bwMode="auto">
          <a:xfrm>
            <a:off x="7146925" y="5327650"/>
            <a:ext cx="36513" cy="49213"/>
          </a:xfrm>
          <a:custGeom>
            <a:avLst/>
            <a:gdLst/>
            <a:ahLst/>
            <a:cxnLst>
              <a:cxn ang="0">
                <a:pos x="65" y="33"/>
              </a:cxn>
              <a:cxn ang="0">
                <a:pos x="52" y="43"/>
              </a:cxn>
              <a:cxn ang="0">
                <a:pos x="41" y="54"/>
              </a:cxn>
              <a:cxn ang="0">
                <a:pos x="29" y="66"/>
              </a:cxn>
              <a:cxn ang="0">
                <a:pos x="20" y="79"/>
              </a:cxn>
              <a:cxn ang="0">
                <a:pos x="12" y="93"/>
              </a:cxn>
              <a:cxn ang="0">
                <a:pos x="6" y="107"/>
              </a:cxn>
              <a:cxn ang="0">
                <a:pos x="2" y="121"/>
              </a:cxn>
              <a:cxn ang="0">
                <a:pos x="0" y="136"/>
              </a:cxn>
              <a:cxn ang="0">
                <a:pos x="2" y="158"/>
              </a:cxn>
              <a:cxn ang="0">
                <a:pos x="10" y="177"/>
              </a:cxn>
              <a:cxn ang="0">
                <a:pos x="23" y="193"/>
              </a:cxn>
              <a:cxn ang="0">
                <a:pos x="38" y="204"/>
              </a:cxn>
              <a:cxn ang="0">
                <a:pos x="57" y="213"/>
              </a:cxn>
              <a:cxn ang="0">
                <a:pos x="78" y="218"/>
              </a:cxn>
              <a:cxn ang="0">
                <a:pos x="98" y="219"/>
              </a:cxn>
              <a:cxn ang="0">
                <a:pos x="118" y="216"/>
              </a:cxn>
              <a:cxn ang="0">
                <a:pos x="123" y="216"/>
              </a:cxn>
              <a:cxn ang="0">
                <a:pos x="127" y="214"/>
              </a:cxn>
              <a:cxn ang="0">
                <a:pos x="130" y="210"/>
              </a:cxn>
              <a:cxn ang="0">
                <a:pos x="131" y="205"/>
              </a:cxn>
              <a:cxn ang="0">
                <a:pos x="130" y="203"/>
              </a:cxn>
              <a:cxn ang="0">
                <a:pos x="127" y="203"/>
              </a:cxn>
              <a:cxn ang="0">
                <a:pos x="123" y="202"/>
              </a:cxn>
              <a:cxn ang="0">
                <a:pos x="117" y="202"/>
              </a:cxn>
              <a:cxn ang="0">
                <a:pos x="111" y="202"/>
              </a:cxn>
              <a:cxn ang="0">
                <a:pos x="106" y="202"/>
              </a:cxn>
              <a:cxn ang="0">
                <a:pos x="100" y="202"/>
              </a:cxn>
              <a:cxn ang="0">
                <a:pos x="97" y="202"/>
              </a:cxn>
              <a:cxn ang="0">
                <a:pos x="87" y="201"/>
              </a:cxn>
              <a:cxn ang="0">
                <a:pos x="77" y="200"/>
              </a:cxn>
              <a:cxn ang="0">
                <a:pos x="67" y="199"/>
              </a:cxn>
              <a:cxn ang="0">
                <a:pos x="56" y="196"/>
              </a:cxn>
              <a:cxn ang="0">
                <a:pos x="46" y="193"/>
              </a:cxn>
              <a:cxn ang="0">
                <a:pos x="35" y="185"/>
              </a:cxn>
              <a:cxn ang="0">
                <a:pos x="26" y="175"/>
              </a:cxn>
              <a:cxn ang="0">
                <a:pos x="15" y="162"/>
              </a:cxn>
              <a:cxn ang="0">
                <a:pos x="13" y="146"/>
              </a:cxn>
              <a:cxn ang="0">
                <a:pos x="14" y="131"/>
              </a:cxn>
              <a:cxn ang="0">
                <a:pos x="19" y="116"/>
              </a:cxn>
              <a:cxn ang="0">
                <a:pos x="25" y="102"/>
              </a:cxn>
              <a:cxn ang="0">
                <a:pos x="34" y="89"/>
              </a:cxn>
              <a:cxn ang="0">
                <a:pos x="45" y="76"/>
              </a:cxn>
              <a:cxn ang="0">
                <a:pos x="56" y="65"/>
              </a:cxn>
              <a:cxn ang="0">
                <a:pos x="70" y="55"/>
              </a:cxn>
              <a:cxn ang="0">
                <a:pos x="84" y="45"/>
              </a:cxn>
              <a:cxn ang="0">
                <a:pos x="98" y="37"/>
              </a:cxn>
              <a:cxn ang="0">
                <a:pos x="113" y="29"/>
              </a:cxn>
              <a:cxn ang="0">
                <a:pos x="127" y="23"/>
              </a:cxn>
              <a:cxn ang="0">
                <a:pos x="141" y="17"/>
              </a:cxn>
              <a:cxn ang="0">
                <a:pos x="154" y="12"/>
              </a:cxn>
              <a:cxn ang="0">
                <a:pos x="167" y="9"/>
              </a:cxn>
              <a:cxn ang="0">
                <a:pos x="177" y="7"/>
              </a:cxn>
              <a:cxn ang="0">
                <a:pos x="170" y="2"/>
              </a:cxn>
              <a:cxn ang="0">
                <a:pos x="158" y="0"/>
              </a:cxn>
              <a:cxn ang="0">
                <a:pos x="145" y="2"/>
              </a:cxn>
              <a:cxn ang="0">
                <a:pos x="129" y="6"/>
              </a:cxn>
              <a:cxn ang="0">
                <a:pos x="111" y="11"/>
              </a:cxn>
              <a:cxn ang="0">
                <a:pos x="94" y="17"/>
              </a:cxn>
              <a:cxn ang="0">
                <a:pos x="78" y="26"/>
              </a:cxn>
              <a:cxn ang="0">
                <a:pos x="65" y="33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20" name="Freeform 300"/>
          <p:cNvSpPr>
            <a:spLocks/>
          </p:cNvSpPr>
          <p:nvPr/>
        </p:nvSpPr>
        <p:spPr bwMode="auto">
          <a:xfrm>
            <a:off x="7207250" y="5326063"/>
            <a:ext cx="23813" cy="39687"/>
          </a:xfrm>
          <a:custGeom>
            <a:avLst/>
            <a:gdLst/>
            <a:ahLst/>
            <a:cxnLst>
              <a:cxn ang="0">
                <a:pos x="97" y="57"/>
              </a:cxn>
              <a:cxn ang="0">
                <a:pos x="100" y="75"/>
              </a:cxn>
              <a:cxn ang="0">
                <a:pos x="98" y="90"/>
              </a:cxn>
              <a:cxn ang="0">
                <a:pos x="91" y="103"/>
              </a:cxn>
              <a:cxn ang="0">
                <a:pos x="80" y="114"/>
              </a:cxn>
              <a:cxn ang="0">
                <a:pos x="68" y="125"/>
              </a:cxn>
              <a:cxn ang="0">
                <a:pos x="54" y="135"/>
              </a:cxn>
              <a:cxn ang="0">
                <a:pos x="39" y="145"/>
              </a:cxn>
              <a:cxn ang="0">
                <a:pos x="27" y="155"/>
              </a:cxn>
              <a:cxn ang="0">
                <a:pos x="25" y="158"/>
              </a:cxn>
              <a:cxn ang="0">
                <a:pos x="23" y="160"/>
              </a:cxn>
              <a:cxn ang="0">
                <a:pos x="23" y="164"/>
              </a:cxn>
              <a:cxn ang="0">
                <a:pos x="26" y="167"/>
              </a:cxn>
              <a:cxn ang="0">
                <a:pos x="28" y="169"/>
              </a:cxn>
              <a:cxn ang="0">
                <a:pos x="31" y="170"/>
              </a:cxn>
              <a:cxn ang="0">
                <a:pos x="34" y="170"/>
              </a:cxn>
              <a:cxn ang="0">
                <a:pos x="37" y="169"/>
              </a:cxn>
              <a:cxn ang="0">
                <a:pos x="53" y="159"/>
              </a:cxn>
              <a:cxn ang="0">
                <a:pos x="69" y="149"/>
              </a:cxn>
              <a:cxn ang="0">
                <a:pos x="83" y="137"/>
              </a:cxn>
              <a:cxn ang="0">
                <a:pos x="97" y="123"/>
              </a:cxn>
              <a:cxn ang="0">
                <a:pos x="106" y="108"/>
              </a:cxn>
              <a:cxn ang="0">
                <a:pos x="113" y="91"/>
              </a:cxn>
              <a:cxn ang="0">
                <a:pos x="115" y="73"/>
              </a:cxn>
              <a:cxn ang="0">
                <a:pos x="111" y="53"/>
              </a:cxn>
              <a:cxn ang="0">
                <a:pos x="101" y="39"/>
              </a:cxn>
              <a:cxn ang="0">
                <a:pos x="89" y="26"/>
              </a:cxn>
              <a:cxn ang="0">
                <a:pos x="72" y="15"/>
              </a:cxn>
              <a:cxn ang="0">
                <a:pos x="55" y="8"/>
              </a:cxn>
              <a:cxn ang="0">
                <a:pos x="37" y="2"/>
              </a:cxn>
              <a:cxn ang="0">
                <a:pos x="21" y="0"/>
              </a:cxn>
              <a:cxn ang="0">
                <a:pos x="9" y="1"/>
              </a:cxn>
              <a:cxn ang="0">
                <a:pos x="0" y="5"/>
              </a:cxn>
              <a:cxn ang="0">
                <a:pos x="15" y="10"/>
              </a:cxn>
              <a:cxn ang="0">
                <a:pos x="30" y="13"/>
              </a:cxn>
              <a:cxn ang="0">
                <a:pos x="43" y="16"/>
              </a:cxn>
              <a:cxn ang="0">
                <a:pos x="57" y="20"/>
              </a:cxn>
              <a:cxn ang="0">
                <a:pos x="70" y="26"/>
              </a:cxn>
              <a:cxn ang="0">
                <a:pos x="81" y="33"/>
              </a:cxn>
              <a:cxn ang="0">
                <a:pos x="91" y="43"/>
              </a:cxn>
              <a:cxn ang="0">
                <a:pos x="97" y="57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21" name="Freeform 301"/>
          <p:cNvSpPr>
            <a:spLocks/>
          </p:cNvSpPr>
          <p:nvPr/>
        </p:nvSpPr>
        <p:spPr bwMode="auto">
          <a:xfrm>
            <a:off x="7124700" y="5318125"/>
            <a:ext cx="57150" cy="793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6" y="156"/>
              </a:cxn>
              <a:cxn ang="0">
                <a:pos x="0" y="211"/>
              </a:cxn>
              <a:cxn ang="0">
                <a:pos x="3" y="249"/>
              </a:cxn>
              <a:cxn ang="0">
                <a:pos x="10" y="264"/>
              </a:cxn>
              <a:cxn ang="0">
                <a:pos x="19" y="277"/>
              </a:cxn>
              <a:cxn ang="0">
                <a:pos x="31" y="289"/>
              </a:cxn>
              <a:cxn ang="0">
                <a:pos x="51" y="302"/>
              </a:cxn>
              <a:cxn ang="0">
                <a:pos x="78" y="316"/>
              </a:cxn>
              <a:cxn ang="0">
                <a:pos x="107" y="327"/>
              </a:cxn>
              <a:cxn ang="0">
                <a:pos x="137" y="335"/>
              </a:cxn>
              <a:cxn ang="0">
                <a:pos x="167" y="342"/>
              </a:cxn>
              <a:cxn ang="0">
                <a:pos x="198" y="346"/>
              </a:cxn>
              <a:cxn ang="0">
                <a:pos x="229" y="349"/>
              </a:cxn>
              <a:cxn ang="0">
                <a:pos x="260" y="351"/>
              </a:cxn>
              <a:cxn ang="0">
                <a:pos x="280" y="352"/>
              </a:cxn>
              <a:cxn ang="0">
                <a:pos x="287" y="346"/>
              </a:cxn>
              <a:cxn ang="0">
                <a:pos x="289" y="335"/>
              </a:cxn>
              <a:cxn ang="0">
                <a:pos x="283" y="328"/>
              </a:cxn>
              <a:cxn ang="0">
                <a:pos x="264" y="327"/>
              </a:cxn>
              <a:cxn ang="0">
                <a:pos x="235" y="326"/>
              </a:cxn>
              <a:cxn ang="0">
                <a:pos x="207" y="323"/>
              </a:cxn>
              <a:cxn ang="0">
                <a:pos x="179" y="319"/>
              </a:cxn>
              <a:cxn ang="0">
                <a:pos x="150" y="314"/>
              </a:cxn>
              <a:cxn ang="0">
                <a:pos x="122" y="306"/>
              </a:cxn>
              <a:cxn ang="0">
                <a:pos x="95" y="298"/>
              </a:cxn>
              <a:cxn ang="0">
                <a:pos x="68" y="285"/>
              </a:cxn>
              <a:cxn ang="0">
                <a:pos x="45" y="271"/>
              </a:cxn>
              <a:cxn ang="0">
                <a:pos x="32" y="250"/>
              </a:cxn>
              <a:cxn ang="0">
                <a:pos x="27" y="222"/>
              </a:cxn>
              <a:cxn ang="0">
                <a:pos x="34" y="183"/>
              </a:cxn>
              <a:cxn ang="0">
                <a:pos x="45" y="153"/>
              </a:cxn>
              <a:cxn ang="0">
                <a:pos x="61" y="127"/>
              </a:cxn>
              <a:cxn ang="0">
                <a:pos x="80" y="103"/>
              </a:cxn>
              <a:cxn ang="0">
                <a:pos x="102" y="82"/>
              </a:cxn>
              <a:cxn ang="0">
                <a:pos x="129" y="59"/>
              </a:cxn>
              <a:cxn ang="0">
                <a:pos x="162" y="38"/>
              </a:cxn>
              <a:cxn ang="0">
                <a:pos x="197" y="20"/>
              </a:cxn>
              <a:cxn ang="0">
                <a:pos x="227" y="6"/>
              </a:cxn>
              <a:cxn ang="0">
                <a:pos x="228" y="0"/>
              </a:cxn>
              <a:cxn ang="0">
                <a:pos x="198" y="5"/>
              </a:cxn>
              <a:cxn ang="0">
                <a:pos x="162" y="18"/>
              </a:cxn>
              <a:cxn ang="0">
                <a:pos x="127" y="36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22" name="Freeform 302"/>
          <p:cNvSpPr>
            <a:spLocks/>
          </p:cNvSpPr>
          <p:nvPr/>
        </p:nvSpPr>
        <p:spPr bwMode="auto">
          <a:xfrm>
            <a:off x="7205663" y="5314950"/>
            <a:ext cx="50800" cy="53975"/>
          </a:xfrm>
          <a:custGeom>
            <a:avLst/>
            <a:gdLst/>
            <a:ahLst/>
            <a:cxnLst>
              <a:cxn ang="0">
                <a:pos x="210" y="72"/>
              </a:cxn>
              <a:cxn ang="0">
                <a:pos x="222" y="85"/>
              </a:cxn>
              <a:cxn ang="0">
                <a:pos x="228" y="100"/>
              </a:cxn>
              <a:cxn ang="0">
                <a:pos x="232" y="116"/>
              </a:cxn>
              <a:cxn ang="0">
                <a:pos x="232" y="133"/>
              </a:cxn>
              <a:cxn ang="0">
                <a:pos x="230" y="147"/>
              </a:cxn>
              <a:cxn ang="0">
                <a:pos x="226" y="159"/>
              </a:cxn>
              <a:cxn ang="0">
                <a:pos x="218" y="171"/>
              </a:cxn>
              <a:cxn ang="0">
                <a:pos x="211" y="180"/>
              </a:cxn>
              <a:cxn ang="0">
                <a:pos x="202" y="191"/>
              </a:cxn>
              <a:cxn ang="0">
                <a:pos x="192" y="200"/>
              </a:cxn>
              <a:cxn ang="0">
                <a:pos x="183" y="209"/>
              </a:cxn>
              <a:cxn ang="0">
                <a:pos x="173" y="219"/>
              </a:cxn>
              <a:cxn ang="0">
                <a:pos x="171" y="222"/>
              </a:cxn>
              <a:cxn ang="0">
                <a:pos x="170" y="225"/>
              </a:cxn>
              <a:cxn ang="0">
                <a:pos x="171" y="229"/>
              </a:cxn>
              <a:cxn ang="0">
                <a:pos x="173" y="232"/>
              </a:cxn>
              <a:cxn ang="0">
                <a:pos x="176" y="234"/>
              </a:cxn>
              <a:cxn ang="0">
                <a:pos x="180" y="235"/>
              </a:cxn>
              <a:cxn ang="0">
                <a:pos x="184" y="234"/>
              </a:cxn>
              <a:cxn ang="0">
                <a:pos x="187" y="232"/>
              </a:cxn>
              <a:cxn ang="0">
                <a:pos x="208" y="218"/>
              </a:cxn>
              <a:cxn ang="0">
                <a:pos x="225" y="200"/>
              </a:cxn>
              <a:cxn ang="0">
                <a:pos x="239" y="178"/>
              </a:cxn>
              <a:cxn ang="0">
                <a:pos x="249" y="156"/>
              </a:cxn>
              <a:cxn ang="0">
                <a:pos x="252" y="131"/>
              </a:cxn>
              <a:cxn ang="0">
                <a:pos x="250" y="108"/>
              </a:cxn>
              <a:cxn ang="0">
                <a:pos x="242" y="85"/>
              </a:cxn>
              <a:cxn ang="0">
                <a:pos x="225" y="65"/>
              </a:cxn>
              <a:cxn ang="0">
                <a:pos x="212" y="54"/>
              </a:cxn>
              <a:cxn ang="0">
                <a:pos x="197" y="45"/>
              </a:cxn>
              <a:cxn ang="0">
                <a:pos x="181" y="36"/>
              </a:cxn>
              <a:cxn ang="0">
                <a:pos x="164" y="29"/>
              </a:cxn>
              <a:cxn ang="0">
                <a:pos x="146" y="22"/>
              </a:cxn>
              <a:cxn ang="0">
                <a:pos x="127" y="17"/>
              </a:cxn>
              <a:cxn ang="0">
                <a:pos x="109" y="12"/>
              </a:cxn>
              <a:cxn ang="0">
                <a:pos x="90" y="7"/>
              </a:cxn>
              <a:cxn ang="0">
                <a:pos x="73" y="4"/>
              </a:cxn>
              <a:cxn ang="0">
                <a:pos x="57" y="2"/>
              </a:cxn>
              <a:cxn ang="0">
                <a:pos x="42" y="0"/>
              </a:cxn>
              <a:cxn ang="0">
                <a:pos x="28" y="0"/>
              </a:cxn>
              <a:cxn ang="0">
                <a:pos x="17" y="0"/>
              </a:cxn>
              <a:cxn ang="0">
                <a:pos x="8" y="1"/>
              </a:cxn>
              <a:cxn ang="0">
                <a:pos x="3" y="3"/>
              </a:cxn>
              <a:cxn ang="0">
                <a:pos x="0" y="5"/>
              </a:cxn>
              <a:cxn ang="0">
                <a:pos x="10" y="7"/>
              </a:cxn>
              <a:cxn ang="0">
                <a:pos x="22" y="8"/>
              </a:cxn>
              <a:cxn ang="0">
                <a:pos x="33" y="11"/>
              </a:cxn>
              <a:cxn ang="0">
                <a:pos x="46" y="13"/>
              </a:cxn>
              <a:cxn ang="0">
                <a:pos x="60" y="15"/>
              </a:cxn>
              <a:cxn ang="0">
                <a:pos x="73" y="17"/>
              </a:cxn>
              <a:cxn ang="0">
                <a:pos x="87" y="20"/>
              </a:cxn>
              <a:cxn ang="0">
                <a:pos x="102" y="23"/>
              </a:cxn>
              <a:cxn ang="0">
                <a:pos x="115" y="28"/>
              </a:cxn>
              <a:cxn ang="0">
                <a:pos x="130" y="32"/>
              </a:cxn>
              <a:cxn ang="0">
                <a:pos x="145" y="37"/>
              </a:cxn>
              <a:cxn ang="0">
                <a:pos x="159" y="43"/>
              </a:cxn>
              <a:cxn ang="0">
                <a:pos x="172" y="49"/>
              </a:cxn>
              <a:cxn ang="0">
                <a:pos x="186" y="55"/>
              </a:cxn>
              <a:cxn ang="0">
                <a:pos x="198" y="64"/>
              </a:cxn>
              <a:cxn ang="0">
                <a:pos x="210" y="72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23" name="Freeform 303"/>
          <p:cNvSpPr>
            <a:spLocks/>
          </p:cNvSpPr>
          <p:nvPr/>
        </p:nvSpPr>
        <p:spPr bwMode="auto">
          <a:xfrm>
            <a:off x="7105650" y="5343525"/>
            <a:ext cx="20638" cy="50800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0" y="138"/>
              </a:cxn>
              <a:cxn ang="0">
                <a:pos x="4" y="155"/>
              </a:cxn>
              <a:cxn ang="0">
                <a:pos x="12" y="171"/>
              </a:cxn>
              <a:cxn ang="0">
                <a:pos x="22" y="185"/>
              </a:cxn>
              <a:cxn ang="0">
                <a:pos x="35" y="197"/>
              </a:cxn>
              <a:cxn ang="0">
                <a:pos x="50" y="207"/>
              </a:cxn>
              <a:cxn ang="0">
                <a:pos x="66" y="215"/>
              </a:cxn>
              <a:cxn ang="0">
                <a:pos x="83" y="219"/>
              </a:cxn>
              <a:cxn ang="0">
                <a:pos x="89" y="220"/>
              </a:cxn>
              <a:cxn ang="0">
                <a:pos x="94" y="218"/>
              </a:cxn>
              <a:cxn ang="0">
                <a:pos x="98" y="215"/>
              </a:cxn>
              <a:cxn ang="0">
                <a:pos x="100" y="211"/>
              </a:cxn>
              <a:cxn ang="0">
                <a:pos x="100" y="205"/>
              </a:cxn>
              <a:cxn ang="0">
                <a:pos x="99" y="200"/>
              </a:cxn>
              <a:cxn ang="0">
                <a:pos x="96" y="196"/>
              </a:cxn>
              <a:cxn ang="0">
                <a:pos x="91" y="193"/>
              </a:cxn>
              <a:cxn ang="0">
                <a:pos x="74" y="187"/>
              </a:cxn>
              <a:cxn ang="0">
                <a:pos x="58" y="178"/>
              </a:cxn>
              <a:cxn ang="0">
                <a:pos x="45" y="167"/>
              </a:cxn>
              <a:cxn ang="0">
                <a:pos x="36" y="154"/>
              </a:cxn>
              <a:cxn ang="0">
                <a:pos x="30" y="138"/>
              </a:cxn>
              <a:cxn ang="0">
                <a:pos x="27" y="121"/>
              </a:cxn>
              <a:cxn ang="0">
                <a:pos x="27" y="103"/>
              </a:cxn>
              <a:cxn ang="0">
                <a:pos x="32" y="83"/>
              </a:cxn>
              <a:cxn ang="0">
                <a:pos x="39" y="69"/>
              </a:cxn>
              <a:cxn ang="0">
                <a:pos x="51" y="56"/>
              </a:cxn>
              <a:cxn ang="0">
                <a:pos x="63" y="43"/>
              </a:cxn>
              <a:cxn ang="0">
                <a:pos x="77" y="31"/>
              </a:cxn>
              <a:cxn ang="0">
                <a:pos x="89" y="21"/>
              </a:cxn>
              <a:cxn ang="0">
                <a:pos x="98" y="12"/>
              </a:cxn>
              <a:cxn ang="0">
                <a:pos x="103" y="5"/>
              </a:cxn>
              <a:cxn ang="0">
                <a:pos x="103" y="0"/>
              </a:cxn>
              <a:cxn ang="0">
                <a:pos x="92" y="4"/>
              </a:cxn>
              <a:cxn ang="0">
                <a:pos x="77" y="12"/>
              </a:cxn>
              <a:cxn ang="0">
                <a:pos x="61" y="25"/>
              </a:cxn>
              <a:cxn ang="0">
                <a:pos x="44" y="40"/>
              </a:cxn>
              <a:cxn ang="0">
                <a:pos x="29" y="57"/>
              </a:cxn>
              <a:cxn ang="0">
                <a:pos x="16" y="77"/>
              </a:cxn>
              <a:cxn ang="0">
                <a:pos x="6" y="98"/>
              </a:cxn>
              <a:cxn ang="0">
                <a:pos x="0" y="120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24" name="Freeform 304"/>
          <p:cNvSpPr>
            <a:spLocks/>
          </p:cNvSpPr>
          <p:nvPr/>
        </p:nvSpPr>
        <p:spPr bwMode="auto">
          <a:xfrm>
            <a:off x="7246938" y="5311775"/>
            <a:ext cx="44450" cy="65088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6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6" y="194"/>
              </a:cxn>
              <a:cxn ang="0">
                <a:pos x="168" y="213"/>
              </a:cxn>
              <a:cxn ang="0">
                <a:pos x="148" y="229"/>
              </a:cxn>
              <a:cxn ang="0">
                <a:pos x="127" y="246"/>
              </a:cxn>
              <a:cxn ang="0">
                <a:pos x="115" y="258"/>
              </a:cxn>
              <a:cxn ang="0">
                <a:pos x="110" y="267"/>
              </a:cxn>
              <a:cxn ang="0">
                <a:pos x="107" y="276"/>
              </a:cxn>
              <a:cxn ang="0">
                <a:pos x="109" y="284"/>
              </a:cxn>
              <a:cxn ang="0">
                <a:pos x="117" y="288"/>
              </a:cxn>
              <a:cxn ang="0">
                <a:pos x="124" y="287"/>
              </a:cxn>
              <a:cxn ang="0">
                <a:pos x="138" y="271"/>
              </a:cxn>
              <a:cxn ang="0">
                <a:pos x="161" y="250"/>
              </a:cxn>
              <a:cxn ang="0">
                <a:pos x="185" y="229"/>
              </a:cxn>
              <a:cxn ang="0">
                <a:pos x="206" y="204"/>
              </a:cxn>
              <a:cxn ang="0">
                <a:pos x="219" y="173"/>
              </a:cxn>
              <a:cxn ang="0">
                <a:pos x="218" y="141"/>
              </a:cxn>
              <a:cxn ang="0">
                <a:pos x="204" y="111"/>
              </a:cxn>
              <a:cxn ang="0">
                <a:pos x="182" y="86"/>
              </a:cxn>
              <a:cxn ang="0">
                <a:pos x="158" y="70"/>
              </a:cxn>
              <a:cxn ang="0">
                <a:pos x="134" y="56"/>
              </a:cxn>
              <a:cxn ang="0">
                <a:pos x="109" y="43"/>
              </a:cxn>
              <a:cxn ang="0">
                <a:pos x="83" y="29"/>
              </a:cxn>
              <a:cxn ang="0">
                <a:pos x="59" y="17"/>
              </a:cxn>
              <a:cxn ang="0">
                <a:pos x="36" y="7"/>
              </a:cxn>
              <a:cxn ang="0">
                <a:pos x="18" y="1"/>
              </a:cxn>
              <a:cxn ang="0">
                <a:pos x="4" y="0"/>
              </a:cxn>
              <a:cxn ang="0">
                <a:pos x="9" y="7"/>
              </a:cxn>
              <a:cxn ang="0">
                <a:pos x="31" y="18"/>
              </a:cxn>
              <a:cxn ang="0">
                <a:pos x="54" y="29"/>
              </a:cxn>
              <a:cxn ang="0">
                <a:pos x="77" y="40"/>
              </a:cxn>
              <a:cxn ang="0">
                <a:pos x="101" y="53"/>
              </a:cxn>
              <a:cxn ang="0">
                <a:pos x="124" y="66"/>
              </a:cxn>
              <a:cxn ang="0">
                <a:pos x="147" y="82"/>
              </a:cxn>
              <a:cxn ang="0">
                <a:pos x="168" y="98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25" name="Freeform 305"/>
          <p:cNvSpPr>
            <a:spLocks/>
          </p:cNvSpPr>
          <p:nvPr/>
        </p:nvSpPr>
        <p:spPr bwMode="auto">
          <a:xfrm>
            <a:off x="7204075" y="5411788"/>
            <a:ext cx="169863" cy="112712"/>
          </a:xfrm>
          <a:custGeom>
            <a:avLst/>
            <a:gdLst/>
            <a:ahLst/>
            <a:cxnLst>
              <a:cxn ang="0">
                <a:pos x="141" y="0"/>
              </a:cxn>
              <a:cxn ang="0">
                <a:pos x="1070" y="194"/>
              </a:cxn>
              <a:cxn ang="0">
                <a:pos x="919" y="844"/>
              </a:cxn>
              <a:cxn ang="0">
                <a:pos x="0" y="624"/>
              </a:cxn>
              <a:cxn ang="0">
                <a:pos x="141" y="0"/>
              </a:cxn>
            </a:cxnLst>
            <a:rect l="0" t="0" r="r" b="b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26" name="Freeform 306"/>
          <p:cNvSpPr>
            <a:spLocks/>
          </p:cNvSpPr>
          <p:nvPr/>
        </p:nvSpPr>
        <p:spPr bwMode="auto">
          <a:xfrm>
            <a:off x="7218363" y="5414963"/>
            <a:ext cx="130175" cy="44450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819" y="139"/>
              </a:cxn>
              <a:cxn ang="0">
                <a:pos x="172" y="98"/>
              </a:cxn>
              <a:cxn ang="0">
                <a:pos x="0" y="333"/>
              </a:cxn>
              <a:cxn ang="0">
                <a:pos x="97" y="0"/>
              </a:cxn>
            </a:cxnLst>
            <a:rect l="0" t="0" r="r" b="b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27" name="Freeform 307"/>
          <p:cNvSpPr>
            <a:spLocks/>
          </p:cNvSpPr>
          <p:nvPr/>
        </p:nvSpPr>
        <p:spPr bwMode="auto">
          <a:xfrm>
            <a:off x="7186613" y="5546725"/>
            <a:ext cx="171450" cy="4127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1083" y="261"/>
              </a:cxn>
              <a:cxn ang="0">
                <a:pos x="1055" y="306"/>
              </a:cxn>
              <a:cxn ang="0">
                <a:pos x="0" y="28"/>
              </a:cxn>
              <a:cxn ang="0">
                <a:pos x="34" y="0"/>
              </a:cxn>
            </a:cxnLst>
            <a:rect l="0" t="0" r="r" b="b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28" name="Freeform 308"/>
          <p:cNvSpPr>
            <a:spLocks/>
          </p:cNvSpPr>
          <p:nvPr/>
        </p:nvSpPr>
        <p:spPr bwMode="auto">
          <a:xfrm>
            <a:off x="7170738" y="5559425"/>
            <a:ext cx="173037" cy="41275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1088" y="260"/>
              </a:cxn>
              <a:cxn ang="0">
                <a:pos x="1055" y="311"/>
              </a:cxn>
              <a:cxn ang="0">
                <a:pos x="0" y="34"/>
              </a:cxn>
              <a:cxn ang="0">
                <a:pos x="39" y="0"/>
              </a:cxn>
            </a:cxnLst>
            <a:rect l="0" t="0" r="r" b="b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29" name="Freeform 309"/>
          <p:cNvSpPr>
            <a:spLocks/>
          </p:cNvSpPr>
          <p:nvPr/>
        </p:nvSpPr>
        <p:spPr bwMode="auto">
          <a:xfrm>
            <a:off x="7197725" y="5597525"/>
            <a:ext cx="25400" cy="9525"/>
          </a:xfrm>
          <a:custGeom>
            <a:avLst/>
            <a:gdLst/>
            <a:ahLst/>
            <a:cxnLst>
              <a:cxn ang="0">
                <a:pos x="16" y="1"/>
              </a:cxn>
              <a:cxn ang="0">
                <a:pos x="21" y="1"/>
              </a:cxn>
              <a:cxn ang="0">
                <a:pos x="35" y="0"/>
              </a:cxn>
              <a:cxn ang="0">
                <a:pos x="54" y="0"/>
              </a:cxn>
              <a:cxn ang="0">
                <a:pos x="78" y="2"/>
              </a:cxn>
              <a:cxn ang="0">
                <a:pos x="104" y="7"/>
              </a:cxn>
              <a:cxn ang="0">
                <a:pos x="128" y="17"/>
              </a:cxn>
              <a:cxn ang="0">
                <a:pos x="149" y="31"/>
              </a:cxn>
              <a:cxn ang="0">
                <a:pos x="164" y="51"/>
              </a:cxn>
              <a:cxn ang="0">
                <a:pos x="164" y="52"/>
              </a:cxn>
              <a:cxn ang="0">
                <a:pos x="164" y="57"/>
              </a:cxn>
              <a:cxn ang="0">
                <a:pos x="163" y="62"/>
              </a:cxn>
              <a:cxn ang="0">
                <a:pos x="161" y="67"/>
              </a:cxn>
              <a:cxn ang="0">
                <a:pos x="156" y="71"/>
              </a:cxn>
              <a:cxn ang="0">
                <a:pos x="149" y="72"/>
              </a:cxn>
              <a:cxn ang="0">
                <a:pos x="138" y="71"/>
              </a:cxn>
              <a:cxn ang="0">
                <a:pos x="124" y="65"/>
              </a:cxn>
              <a:cxn ang="0">
                <a:pos x="124" y="63"/>
              </a:cxn>
              <a:cxn ang="0">
                <a:pos x="123" y="59"/>
              </a:cxn>
              <a:cxn ang="0">
                <a:pos x="120" y="52"/>
              </a:cxn>
              <a:cxn ang="0">
                <a:pos x="113" y="45"/>
              </a:cxn>
              <a:cxn ang="0">
                <a:pos x="100" y="38"/>
              </a:cxn>
              <a:cxn ang="0">
                <a:pos x="81" y="32"/>
              </a:cxn>
              <a:cxn ang="0">
                <a:pos x="55" y="29"/>
              </a:cxn>
              <a:cxn ang="0">
                <a:pos x="20" y="29"/>
              </a:cxn>
              <a:cxn ang="0">
                <a:pos x="18" y="29"/>
              </a:cxn>
              <a:cxn ang="0">
                <a:pos x="14" y="27"/>
              </a:cxn>
              <a:cxn ang="0">
                <a:pos x="9" y="25"/>
              </a:cxn>
              <a:cxn ang="0">
                <a:pos x="4" y="22"/>
              </a:cxn>
              <a:cxn ang="0">
                <a:pos x="0" y="18"/>
              </a:cxn>
              <a:cxn ang="0">
                <a:pos x="0" y="14"/>
              </a:cxn>
              <a:cxn ang="0">
                <a:pos x="5" y="7"/>
              </a:cxn>
              <a:cxn ang="0">
                <a:pos x="16" y="1"/>
              </a:cxn>
            </a:cxnLst>
            <a:rect l="0" t="0" r="r" b="b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30" name="Freeform 310"/>
          <p:cNvSpPr>
            <a:spLocks/>
          </p:cNvSpPr>
          <p:nvPr/>
        </p:nvSpPr>
        <p:spPr bwMode="auto">
          <a:xfrm>
            <a:off x="7202488" y="5529263"/>
            <a:ext cx="23812" cy="14287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3"/>
              </a:cxn>
              <a:cxn ang="0">
                <a:pos x="26" y="7"/>
              </a:cxn>
              <a:cxn ang="0">
                <a:pos x="15" y="14"/>
              </a:cxn>
              <a:cxn ang="0">
                <a:pos x="6" y="24"/>
              </a:cxn>
              <a:cxn ang="0">
                <a:pos x="1" y="39"/>
              </a:cxn>
              <a:cxn ang="0">
                <a:pos x="0" y="59"/>
              </a:cxn>
              <a:cxn ang="0">
                <a:pos x="6" y="85"/>
              </a:cxn>
              <a:cxn ang="0">
                <a:pos x="85" y="109"/>
              </a:cxn>
              <a:cxn ang="0">
                <a:pos x="84" y="104"/>
              </a:cxn>
              <a:cxn ang="0">
                <a:pos x="84" y="93"/>
              </a:cxn>
              <a:cxn ang="0">
                <a:pos x="84" y="76"/>
              </a:cxn>
              <a:cxn ang="0">
                <a:pos x="87" y="58"/>
              </a:cxn>
              <a:cxn ang="0">
                <a:pos x="93" y="40"/>
              </a:cxn>
              <a:cxn ang="0">
                <a:pos x="104" y="27"/>
              </a:cxn>
              <a:cxn ang="0">
                <a:pos x="121" y="20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31" name="Freeform 311"/>
          <p:cNvSpPr>
            <a:spLocks/>
          </p:cNvSpPr>
          <p:nvPr/>
        </p:nvSpPr>
        <p:spPr bwMode="auto">
          <a:xfrm>
            <a:off x="7334250" y="5554663"/>
            <a:ext cx="23813" cy="14287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2"/>
              </a:cxn>
              <a:cxn ang="0">
                <a:pos x="25" y="6"/>
              </a:cxn>
              <a:cxn ang="0">
                <a:pos x="15" y="12"/>
              </a:cxn>
              <a:cxn ang="0">
                <a:pos x="6" y="23"/>
              </a:cxn>
              <a:cxn ang="0">
                <a:pos x="0" y="38"/>
              </a:cxn>
              <a:cxn ang="0">
                <a:pos x="0" y="58"/>
              </a:cxn>
              <a:cxn ang="0">
                <a:pos x="6" y="85"/>
              </a:cxn>
              <a:cxn ang="0">
                <a:pos x="84" y="107"/>
              </a:cxn>
              <a:cxn ang="0">
                <a:pos x="83" y="103"/>
              </a:cxn>
              <a:cxn ang="0">
                <a:pos x="83" y="91"/>
              </a:cxn>
              <a:cxn ang="0">
                <a:pos x="83" y="75"/>
              </a:cxn>
              <a:cxn ang="0">
                <a:pos x="86" y="56"/>
              </a:cxn>
              <a:cxn ang="0">
                <a:pos x="92" y="40"/>
              </a:cxn>
              <a:cxn ang="0">
                <a:pos x="103" y="27"/>
              </a:cxn>
              <a:cxn ang="0">
                <a:pos x="121" y="19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32" name="Freeform 312"/>
          <p:cNvSpPr>
            <a:spLocks/>
          </p:cNvSpPr>
          <p:nvPr/>
        </p:nvSpPr>
        <p:spPr bwMode="auto">
          <a:xfrm>
            <a:off x="7227888" y="5532438"/>
            <a:ext cx="100012" cy="2540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601" y="182"/>
              </a:cxn>
              <a:cxn ang="0">
                <a:pos x="629" y="142"/>
              </a:cxn>
              <a:cxn ang="0">
                <a:pos x="29" y="0"/>
              </a:cxn>
              <a:cxn ang="0">
                <a:pos x="0" y="40"/>
              </a:cxn>
            </a:cxnLst>
            <a:rect l="0" t="0" r="r" b="b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33" name="Freeform 313"/>
          <p:cNvSpPr>
            <a:spLocks/>
          </p:cNvSpPr>
          <p:nvPr/>
        </p:nvSpPr>
        <p:spPr bwMode="auto">
          <a:xfrm>
            <a:off x="7227888" y="5543550"/>
            <a:ext cx="95250" cy="2222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34" name="Freeform 314"/>
          <p:cNvSpPr>
            <a:spLocks/>
          </p:cNvSpPr>
          <p:nvPr/>
        </p:nvSpPr>
        <p:spPr bwMode="auto">
          <a:xfrm>
            <a:off x="7227888" y="5527675"/>
            <a:ext cx="95250" cy="2222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35" name="AutoShape 315"/>
          <p:cNvSpPr>
            <a:spLocks noChangeAspect="1" noChangeArrowheads="1" noTextEdit="1"/>
          </p:cNvSpPr>
          <p:nvPr/>
        </p:nvSpPr>
        <p:spPr bwMode="auto">
          <a:xfrm>
            <a:off x="6686550" y="5411788"/>
            <a:ext cx="2333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36" name="Freeform 316"/>
          <p:cNvSpPr>
            <a:spLocks/>
          </p:cNvSpPr>
          <p:nvPr/>
        </p:nvSpPr>
        <p:spPr bwMode="auto">
          <a:xfrm>
            <a:off x="6688138" y="5411788"/>
            <a:ext cx="231775" cy="252412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668" y="0"/>
              </a:cxn>
              <a:cxn ang="0">
                <a:pos x="699" y="1"/>
              </a:cxn>
              <a:cxn ang="0">
                <a:pos x="742" y="3"/>
              </a:cxn>
              <a:cxn ang="0">
                <a:pos x="799" y="6"/>
              </a:cxn>
              <a:cxn ang="0">
                <a:pos x="865" y="10"/>
              </a:cxn>
              <a:cxn ang="0">
                <a:pos x="941" y="17"/>
              </a:cxn>
              <a:cxn ang="0">
                <a:pos x="1025" y="26"/>
              </a:cxn>
              <a:cxn ang="0">
                <a:pos x="1116" y="38"/>
              </a:cxn>
              <a:cxn ang="0">
                <a:pos x="1213" y="55"/>
              </a:cxn>
              <a:cxn ang="0">
                <a:pos x="1315" y="73"/>
              </a:cxn>
              <a:cxn ang="0">
                <a:pos x="1418" y="97"/>
              </a:cxn>
              <a:cxn ang="0">
                <a:pos x="1525" y="125"/>
              </a:cxn>
              <a:cxn ang="0">
                <a:pos x="1632" y="159"/>
              </a:cxn>
              <a:cxn ang="0">
                <a:pos x="1739" y="197"/>
              </a:cxn>
              <a:cxn ang="0">
                <a:pos x="1843" y="241"/>
              </a:cxn>
              <a:cxn ang="0">
                <a:pos x="1729" y="1139"/>
              </a:cxn>
              <a:cxn ang="0">
                <a:pos x="1742" y="1146"/>
              </a:cxn>
              <a:cxn ang="0">
                <a:pos x="1768" y="1173"/>
              </a:cxn>
              <a:cxn ang="0">
                <a:pos x="1781" y="1234"/>
              </a:cxn>
              <a:cxn ang="0">
                <a:pos x="1760" y="1341"/>
              </a:cxn>
              <a:cxn ang="0">
                <a:pos x="1432" y="1765"/>
              </a:cxn>
              <a:cxn ang="0">
                <a:pos x="1322" y="1904"/>
              </a:cxn>
              <a:cxn ang="0">
                <a:pos x="1304" y="1902"/>
              </a:cxn>
              <a:cxn ang="0">
                <a:pos x="1270" y="1897"/>
              </a:cxn>
              <a:cxn ang="0">
                <a:pos x="1223" y="1891"/>
              </a:cxn>
              <a:cxn ang="0">
                <a:pos x="1162" y="1881"/>
              </a:cxn>
              <a:cxn ang="0">
                <a:pos x="1091" y="1869"/>
              </a:cxn>
              <a:cxn ang="0">
                <a:pos x="1008" y="1854"/>
              </a:cxn>
              <a:cxn ang="0">
                <a:pos x="918" y="1835"/>
              </a:cxn>
              <a:cxn ang="0">
                <a:pos x="820" y="1813"/>
              </a:cxn>
              <a:cxn ang="0">
                <a:pos x="717" y="1786"/>
              </a:cxn>
              <a:cxn ang="0">
                <a:pos x="610" y="1755"/>
              </a:cxn>
              <a:cxn ang="0">
                <a:pos x="501" y="1720"/>
              </a:cxn>
              <a:cxn ang="0">
                <a:pos x="390" y="1681"/>
              </a:cxn>
              <a:cxn ang="0">
                <a:pos x="280" y="1636"/>
              </a:cxn>
              <a:cxn ang="0">
                <a:pos x="172" y="1585"/>
              </a:cxn>
              <a:cxn ang="0">
                <a:pos x="67" y="1530"/>
              </a:cxn>
              <a:cxn ang="0">
                <a:pos x="16" y="1495"/>
              </a:cxn>
              <a:cxn ang="0">
                <a:pos x="8" y="1457"/>
              </a:cxn>
              <a:cxn ang="0">
                <a:pos x="0" y="1401"/>
              </a:cxn>
              <a:cxn ang="0">
                <a:pos x="4" y="1343"/>
              </a:cxn>
              <a:cxn ang="0">
                <a:pos x="388" y="965"/>
              </a:cxn>
              <a:cxn ang="0">
                <a:pos x="386" y="952"/>
              </a:cxn>
              <a:cxn ang="0">
                <a:pos x="390" y="917"/>
              </a:cxn>
              <a:cxn ang="0">
                <a:pos x="412" y="868"/>
              </a:cxn>
              <a:cxn ang="0">
                <a:pos x="468" y="814"/>
              </a:cxn>
            </a:cxnLst>
            <a:rect l="0" t="0" r="r" b="b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37" name="Freeform 317"/>
          <p:cNvSpPr>
            <a:spLocks/>
          </p:cNvSpPr>
          <p:nvPr/>
        </p:nvSpPr>
        <p:spPr bwMode="auto">
          <a:xfrm>
            <a:off x="6716713" y="5572125"/>
            <a:ext cx="134937" cy="42863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1106" y="277"/>
              </a:cxn>
              <a:cxn ang="0">
                <a:pos x="1071" y="331"/>
              </a:cxn>
              <a:cxn ang="0">
                <a:pos x="0" y="36"/>
              </a:cxn>
              <a:cxn ang="0">
                <a:pos x="40" y="0"/>
              </a:cxn>
            </a:cxnLst>
            <a:rect l="0" t="0" r="r" b="b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38" name="Freeform 318"/>
          <p:cNvSpPr>
            <a:spLocks/>
          </p:cNvSpPr>
          <p:nvPr/>
        </p:nvSpPr>
        <p:spPr bwMode="auto">
          <a:xfrm>
            <a:off x="6694488" y="5591175"/>
            <a:ext cx="157162" cy="66675"/>
          </a:xfrm>
          <a:custGeom>
            <a:avLst/>
            <a:gdLst/>
            <a:ahLst/>
            <a:cxnLst>
              <a:cxn ang="0">
                <a:pos x="1282" y="391"/>
              </a:cxn>
              <a:cxn ang="0">
                <a:pos x="1264" y="389"/>
              </a:cxn>
              <a:cxn ang="0">
                <a:pos x="1232" y="385"/>
              </a:cxn>
              <a:cxn ang="0">
                <a:pos x="1183" y="378"/>
              </a:cxn>
              <a:cxn ang="0">
                <a:pos x="1124" y="369"/>
              </a:cxn>
              <a:cxn ang="0">
                <a:pos x="1052" y="355"/>
              </a:cxn>
              <a:cxn ang="0">
                <a:pos x="971" y="340"/>
              </a:cxn>
              <a:cxn ang="0">
                <a:pos x="881" y="322"/>
              </a:cxn>
              <a:cxn ang="0">
                <a:pos x="785" y="299"/>
              </a:cxn>
              <a:cxn ang="0">
                <a:pos x="684" y="273"/>
              </a:cxn>
              <a:cxn ang="0">
                <a:pos x="579" y="244"/>
              </a:cxn>
              <a:cxn ang="0">
                <a:pos x="472" y="209"/>
              </a:cxn>
              <a:cxn ang="0">
                <a:pos x="364" y="171"/>
              </a:cxn>
              <a:cxn ang="0">
                <a:pos x="259" y="128"/>
              </a:cxn>
              <a:cxn ang="0">
                <a:pos x="155" y="81"/>
              </a:cxn>
              <a:cxn ang="0">
                <a:pos x="55" y="28"/>
              </a:cxn>
              <a:cxn ang="0">
                <a:pos x="6" y="4"/>
              </a:cxn>
              <a:cxn ang="0">
                <a:pos x="2" y="32"/>
              </a:cxn>
              <a:cxn ang="0">
                <a:pos x="0" y="76"/>
              </a:cxn>
              <a:cxn ang="0">
                <a:pos x="8" y="120"/>
              </a:cxn>
              <a:cxn ang="0">
                <a:pos x="19" y="139"/>
              </a:cxn>
              <a:cxn ang="0">
                <a:pos x="28" y="144"/>
              </a:cxn>
              <a:cxn ang="0">
                <a:pos x="47" y="155"/>
              </a:cxn>
              <a:cxn ang="0">
                <a:pos x="75" y="170"/>
              </a:cxn>
              <a:cxn ang="0">
                <a:pos x="112" y="190"/>
              </a:cxn>
              <a:cxn ang="0">
                <a:pos x="159" y="212"/>
              </a:cxn>
              <a:cxn ang="0">
                <a:pos x="215" y="238"/>
              </a:cxn>
              <a:cxn ang="0">
                <a:pos x="281" y="267"/>
              </a:cxn>
              <a:cxn ang="0">
                <a:pos x="358" y="296"/>
              </a:cxn>
              <a:cxn ang="0">
                <a:pos x="443" y="326"/>
              </a:cxn>
              <a:cxn ang="0">
                <a:pos x="540" y="357"/>
              </a:cxn>
              <a:cxn ang="0">
                <a:pos x="647" y="387"/>
              </a:cxn>
              <a:cxn ang="0">
                <a:pos x="764" y="416"/>
              </a:cxn>
              <a:cxn ang="0">
                <a:pos x="890" y="444"/>
              </a:cxn>
              <a:cxn ang="0">
                <a:pos x="1028" y="472"/>
              </a:cxn>
              <a:cxn ang="0">
                <a:pos x="1177" y="494"/>
              </a:cxn>
              <a:cxn ang="0">
                <a:pos x="1256" y="503"/>
              </a:cxn>
              <a:cxn ang="0">
                <a:pos x="1265" y="487"/>
              </a:cxn>
              <a:cxn ang="0">
                <a:pos x="1278" y="456"/>
              </a:cxn>
              <a:cxn ang="0">
                <a:pos x="1285" y="415"/>
              </a:cxn>
            </a:cxnLst>
            <a:rect l="0" t="0" r="r" b="b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39" name="AutoShape 319"/>
          <p:cNvSpPr>
            <a:spLocks noChangeAspect="1" noChangeArrowheads="1" noTextEdit="1"/>
          </p:cNvSpPr>
          <p:nvPr/>
        </p:nvSpPr>
        <p:spPr bwMode="auto">
          <a:xfrm>
            <a:off x="6646863" y="5322888"/>
            <a:ext cx="2540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40" name="Freeform 320"/>
          <p:cNvSpPr>
            <a:spLocks/>
          </p:cNvSpPr>
          <p:nvPr/>
        </p:nvSpPr>
        <p:spPr bwMode="auto">
          <a:xfrm>
            <a:off x="6699250" y="5341938"/>
            <a:ext cx="36513" cy="49212"/>
          </a:xfrm>
          <a:custGeom>
            <a:avLst/>
            <a:gdLst/>
            <a:ahLst/>
            <a:cxnLst>
              <a:cxn ang="0">
                <a:pos x="63" y="28"/>
              </a:cxn>
              <a:cxn ang="0">
                <a:pos x="49" y="37"/>
              </a:cxn>
              <a:cxn ang="0">
                <a:pos x="38" y="47"/>
              </a:cxn>
              <a:cxn ang="0">
                <a:pos x="27" y="59"/>
              </a:cxn>
              <a:cxn ang="0">
                <a:pos x="18" y="72"/>
              </a:cxn>
              <a:cxn ang="0">
                <a:pos x="10" y="86"/>
              </a:cxn>
              <a:cxn ang="0">
                <a:pos x="5" y="101"/>
              </a:cxn>
              <a:cxn ang="0">
                <a:pos x="2" y="117"/>
              </a:cxn>
              <a:cxn ang="0">
                <a:pos x="0" y="133"/>
              </a:cxn>
              <a:cxn ang="0">
                <a:pos x="2" y="155"/>
              </a:cxn>
              <a:cxn ang="0">
                <a:pos x="10" y="173"/>
              </a:cxn>
              <a:cxn ang="0">
                <a:pos x="23" y="190"/>
              </a:cxn>
              <a:cxn ang="0">
                <a:pos x="40" y="201"/>
              </a:cxn>
              <a:cxn ang="0">
                <a:pos x="59" y="211"/>
              </a:cxn>
              <a:cxn ang="0">
                <a:pos x="79" y="215"/>
              </a:cxn>
              <a:cxn ang="0">
                <a:pos x="100" y="216"/>
              </a:cxn>
              <a:cxn ang="0">
                <a:pos x="120" y="213"/>
              </a:cxn>
              <a:cxn ang="0">
                <a:pos x="124" y="213"/>
              </a:cxn>
              <a:cxn ang="0">
                <a:pos x="128" y="211"/>
              </a:cxn>
              <a:cxn ang="0">
                <a:pos x="131" y="208"/>
              </a:cxn>
              <a:cxn ang="0">
                <a:pos x="132" y="203"/>
              </a:cxn>
              <a:cxn ang="0">
                <a:pos x="130" y="198"/>
              </a:cxn>
              <a:cxn ang="0">
                <a:pos x="126" y="194"/>
              </a:cxn>
              <a:cxn ang="0">
                <a:pos x="121" y="190"/>
              </a:cxn>
              <a:cxn ang="0">
                <a:pos x="116" y="187"/>
              </a:cxn>
              <a:cxn ang="0">
                <a:pos x="105" y="184"/>
              </a:cxn>
              <a:cxn ang="0">
                <a:pos x="95" y="182"/>
              </a:cxn>
              <a:cxn ang="0">
                <a:pos x="84" y="180"/>
              </a:cxn>
              <a:cxn ang="0">
                <a:pos x="75" y="178"/>
              </a:cxn>
              <a:cxn ang="0">
                <a:pos x="65" y="175"/>
              </a:cxn>
              <a:cxn ang="0">
                <a:pos x="56" y="170"/>
              </a:cxn>
              <a:cxn ang="0">
                <a:pos x="47" y="165"/>
              </a:cxn>
              <a:cxn ang="0">
                <a:pos x="39" y="156"/>
              </a:cxn>
              <a:cxn ang="0">
                <a:pos x="36" y="120"/>
              </a:cxn>
              <a:cxn ang="0">
                <a:pos x="44" y="90"/>
              </a:cxn>
              <a:cxn ang="0">
                <a:pos x="61" y="67"/>
              </a:cxn>
              <a:cxn ang="0">
                <a:pos x="84" y="47"/>
              </a:cxn>
              <a:cxn ang="0">
                <a:pos x="109" y="32"/>
              </a:cxn>
              <a:cxn ang="0">
                <a:pos x="136" y="21"/>
              </a:cxn>
              <a:cxn ang="0">
                <a:pos x="160" y="12"/>
              </a:cxn>
              <a:cxn ang="0">
                <a:pos x="179" y="5"/>
              </a:cxn>
              <a:cxn ang="0">
                <a:pos x="167" y="1"/>
              </a:cxn>
              <a:cxn ang="0">
                <a:pos x="154" y="0"/>
              </a:cxn>
              <a:cxn ang="0">
                <a:pos x="140" y="2"/>
              </a:cxn>
              <a:cxn ang="0">
                <a:pos x="124" y="5"/>
              </a:cxn>
              <a:cxn ang="0">
                <a:pos x="108" y="10"/>
              </a:cxn>
              <a:cxn ang="0">
                <a:pos x="92" y="15"/>
              </a:cxn>
              <a:cxn ang="0">
                <a:pos x="77" y="22"/>
              </a:cxn>
              <a:cxn ang="0">
                <a:pos x="63" y="28"/>
              </a:cxn>
            </a:cxnLst>
            <a:rect l="0" t="0" r="r" b="b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41" name="Freeform 321"/>
          <p:cNvSpPr>
            <a:spLocks/>
          </p:cNvSpPr>
          <p:nvPr/>
        </p:nvSpPr>
        <p:spPr bwMode="auto">
          <a:xfrm>
            <a:off x="6761163" y="5340350"/>
            <a:ext cx="22225" cy="38100"/>
          </a:xfrm>
          <a:custGeom>
            <a:avLst/>
            <a:gdLst/>
            <a:ahLst/>
            <a:cxnLst>
              <a:cxn ang="0">
                <a:pos x="96" y="55"/>
              </a:cxn>
              <a:cxn ang="0">
                <a:pos x="101" y="72"/>
              </a:cxn>
              <a:cxn ang="0">
                <a:pos x="100" y="88"/>
              </a:cxn>
              <a:cxn ang="0">
                <a:pos x="92" y="101"/>
              </a:cxn>
              <a:cxn ang="0">
                <a:pos x="82" y="112"/>
              </a:cxn>
              <a:cxn ang="0">
                <a:pos x="69" y="123"/>
              </a:cxn>
              <a:cxn ang="0">
                <a:pos x="54" y="134"/>
              </a:cxn>
              <a:cxn ang="0">
                <a:pos x="40" y="143"/>
              </a:cxn>
              <a:cxn ang="0">
                <a:pos x="27" y="153"/>
              </a:cxn>
              <a:cxn ang="0">
                <a:pos x="25" y="156"/>
              </a:cxn>
              <a:cxn ang="0">
                <a:pos x="24" y="158"/>
              </a:cxn>
              <a:cxn ang="0">
                <a:pos x="24" y="162"/>
              </a:cxn>
              <a:cxn ang="0">
                <a:pos x="25" y="165"/>
              </a:cxn>
              <a:cxn ang="0">
                <a:pos x="28" y="167"/>
              </a:cxn>
              <a:cxn ang="0">
                <a:pos x="31" y="168"/>
              </a:cxn>
              <a:cxn ang="0">
                <a:pos x="33" y="168"/>
              </a:cxn>
              <a:cxn ang="0">
                <a:pos x="37" y="167"/>
              </a:cxn>
              <a:cxn ang="0">
                <a:pos x="53" y="157"/>
              </a:cxn>
              <a:cxn ang="0">
                <a:pos x="69" y="147"/>
              </a:cxn>
              <a:cxn ang="0">
                <a:pos x="84" y="135"/>
              </a:cxn>
              <a:cxn ang="0">
                <a:pos x="97" y="121"/>
              </a:cxn>
              <a:cxn ang="0">
                <a:pos x="107" y="106"/>
              </a:cxn>
              <a:cxn ang="0">
                <a:pos x="113" y="89"/>
              </a:cxn>
              <a:cxn ang="0">
                <a:pos x="114" y="71"/>
              </a:cxn>
              <a:cxn ang="0">
                <a:pos x="110" y="51"/>
              </a:cxn>
              <a:cxn ang="0">
                <a:pos x="101" y="36"/>
              </a:cxn>
              <a:cxn ang="0">
                <a:pos x="87" y="24"/>
              </a:cxn>
              <a:cxn ang="0">
                <a:pos x="70" y="14"/>
              </a:cxn>
              <a:cxn ang="0">
                <a:pos x="51" y="7"/>
              </a:cxn>
              <a:cxn ang="0">
                <a:pos x="32" y="2"/>
              </a:cxn>
              <a:cxn ang="0">
                <a:pos x="17" y="0"/>
              </a:cxn>
              <a:cxn ang="0">
                <a:pos x="5" y="0"/>
              </a:cxn>
              <a:cxn ang="0">
                <a:pos x="0" y="3"/>
              </a:cxn>
              <a:cxn ang="0">
                <a:pos x="12" y="9"/>
              </a:cxn>
              <a:cxn ang="0">
                <a:pos x="26" y="13"/>
              </a:cxn>
              <a:cxn ang="0">
                <a:pos x="41" y="17"/>
              </a:cxn>
              <a:cxn ang="0">
                <a:pos x="54" y="22"/>
              </a:cxn>
              <a:cxn ang="0">
                <a:pos x="68" y="27"/>
              </a:cxn>
              <a:cxn ang="0">
                <a:pos x="80" y="34"/>
              </a:cxn>
              <a:cxn ang="0">
                <a:pos x="89" y="43"/>
              </a:cxn>
              <a:cxn ang="0">
                <a:pos x="96" y="55"/>
              </a:cxn>
            </a:cxnLst>
            <a:rect l="0" t="0" r="r" b="b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42" name="Freeform 322"/>
          <p:cNvSpPr>
            <a:spLocks/>
          </p:cNvSpPr>
          <p:nvPr/>
        </p:nvSpPr>
        <p:spPr bwMode="auto">
          <a:xfrm>
            <a:off x="6677025" y="5332413"/>
            <a:ext cx="58738" cy="793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5" y="155"/>
              </a:cxn>
              <a:cxn ang="0">
                <a:pos x="0" y="210"/>
              </a:cxn>
              <a:cxn ang="0">
                <a:pos x="3" y="248"/>
              </a:cxn>
              <a:cxn ang="0">
                <a:pos x="8" y="262"/>
              </a:cxn>
              <a:cxn ang="0">
                <a:pos x="17" y="276"/>
              </a:cxn>
              <a:cxn ang="0">
                <a:pos x="29" y="288"/>
              </a:cxn>
              <a:cxn ang="0">
                <a:pos x="50" y="301"/>
              </a:cxn>
              <a:cxn ang="0">
                <a:pos x="77" y="315"/>
              </a:cxn>
              <a:cxn ang="0">
                <a:pos x="107" y="326"/>
              </a:cxn>
              <a:cxn ang="0">
                <a:pos x="136" y="334"/>
              </a:cxn>
              <a:cxn ang="0">
                <a:pos x="167" y="341"/>
              </a:cxn>
              <a:cxn ang="0">
                <a:pos x="197" y="345"/>
              </a:cxn>
              <a:cxn ang="0">
                <a:pos x="228" y="348"/>
              </a:cxn>
              <a:cxn ang="0">
                <a:pos x="259" y="350"/>
              </a:cxn>
              <a:cxn ang="0">
                <a:pos x="279" y="351"/>
              </a:cxn>
              <a:cxn ang="0">
                <a:pos x="286" y="345"/>
              </a:cxn>
              <a:cxn ang="0">
                <a:pos x="289" y="335"/>
              </a:cxn>
              <a:cxn ang="0">
                <a:pos x="282" y="328"/>
              </a:cxn>
              <a:cxn ang="0">
                <a:pos x="263" y="322"/>
              </a:cxn>
              <a:cxn ang="0">
                <a:pos x="236" y="317"/>
              </a:cxn>
              <a:cxn ang="0">
                <a:pos x="208" y="313"/>
              </a:cxn>
              <a:cxn ang="0">
                <a:pos x="179" y="308"/>
              </a:cxn>
              <a:cxn ang="0">
                <a:pos x="152" y="303"/>
              </a:cxn>
              <a:cxn ang="0">
                <a:pos x="125" y="296"/>
              </a:cxn>
              <a:cxn ang="0">
                <a:pos x="98" y="287"/>
              </a:cxn>
              <a:cxn ang="0">
                <a:pos x="72" y="276"/>
              </a:cxn>
              <a:cxn ang="0">
                <a:pos x="49" y="261"/>
              </a:cxn>
              <a:cxn ang="0">
                <a:pos x="34" y="241"/>
              </a:cxn>
              <a:cxn ang="0">
                <a:pos x="30" y="215"/>
              </a:cxn>
              <a:cxn ang="0">
                <a:pos x="34" y="186"/>
              </a:cxn>
              <a:cxn ang="0">
                <a:pos x="46" y="158"/>
              </a:cxn>
              <a:cxn ang="0">
                <a:pos x="64" y="128"/>
              </a:cxn>
              <a:cxn ang="0">
                <a:pos x="85" y="102"/>
              </a:cxn>
              <a:cxn ang="0">
                <a:pos x="110" y="77"/>
              </a:cxn>
              <a:cxn ang="0">
                <a:pos x="137" y="53"/>
              </a:cxn>
              <a:cxn ang="0">
                <a:pos x="175" y="35"/>
              </a:cxn>
              <a:cxn ang="0">
                <a:pos x="213" y="19"/>
              </a:cxn>
              <a:cxn ang="0">
                <a:pos x="237" y="6"/>
              </a:cxn>
              <a:cxn ang="0">
                <a:pos x="230" y="0"/>
              </a:cxn>
              <a:cxn ang="0">
                <a:pos x="198" y="4"/>
              </a:cxn>
              <a:cxn ang="0">
                <a:pos x="161" y="17"/>
              </a:cxn>
              <a:cxn ang="0">
                <a:pos x="127" y="35"/>
              </a:cxn>
            </a:cxnLst>
            <a:rect l="0" t="0" r="r" b="b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43" name="Freeform 323"/>
          <p:cNvSpPr>
            <a:spLocks/>
          </p:cNvSpPr>
          <p:nvPr/>
        </p:nvSpPr>
        <p:spPr bwMode="auto">
          <a:xfrm>
            <a:off x="6757988" y="5329238"/>
            <a:ext cx="50800" cy="53975"/>
          </a:xfrm>
          <a:custGeom>
            <a:avLst/>
            <a:gdLst/>
            <a:ahLst/>
            <a:cxnLst>
              <a:cxn ang="0">
                <a:pos x="210" y="71"/>
              </a:cxn>
              <a:cxn ang="0">
                <a:pos x="222" y="84"/>
              </a:cxn>
              <a:cxn ang="0">
                <a:pos x="229" y="99"/>
              </a:cxn>
              <a:cxn ang="0">
                <a:pos x="232" y="115"/>
              </a:cxn>
              <a:cxn ang="0">
                <a:pos x="232" y="132"/>
              </a:cxn>
              <a:cxn ang="0">
                <a:pos x="230" y="146"/>
              </a:cxn>
              <a:cxn ang="0">
                <a:pos x="226" y="158"/>
              </a:cxn>
              <a:cxn ang="0">
                <a:pos x="219" y="170"/>
              </a:cxn>
              <a:cxn ang="0">
                <a:pos x="211" y="179"/>
              </a:cxn>
              <a:cxn ang="0">
                <a:pos x="202" y="190"/>
              </a:cxn>
              <a:cxn ang="0">
                <a:pos x="193" y="199"/>
              </a:cxn>
              <a:cxn ang="0">
                <a:pos x="183" y="208"/>
              </a:cxn>
              <a:cxn ang="0">
                <a:pos x="174" y="218"/>
              </a:cxn>
              <a:cxn ang="0">
                <a:pos x="172" y="221"/>
              </a:cxn>
              <a:cxn ang="0">
                <a:pos x="172" y="224"/>
              </a:cxn>
              <a:cxn ang="0">
                <a:pos x="172" y="227"/>
              </a:cxn>
              <a:cxn ang="0">
                <a:pos x="174" y="231"/>
              </a:cxn>
              <a:cxn ang="0">
                <a:pos x="177" y="233"/>
              </a:cxn>
              <a:cxn ang="0">
                <a:pos x="181" y="234"/>
              </a:cxn>
              <a:cxn ang="0">
                <a:pos x="184" y="233"/>
              </a:cxn>
              <a:cxn ang="0">
                <a:pos x="187" y="231"/>
              </a:cxn>
              <a:cxn ang="0">
                <a:pos x="208" y="217"/>
              </a:cxn>
              <a:cxn ang="0">
                <a:pos x="226" y="199"/>
              </a:cxn>
              <a:cxn ang="0">
                <a:pos x="240" y="178"/>
              </a:cxn>
              <a:cxn ang="0">
                <a:pos x="249" y="155"/>
              </a:cxn>
              <a:cxn ang="0">
                <a:pos x="254" y="131"/>
              </a:cxn>
              <a:cxn ang="0">
                <a:pos x="251" y="107"/>
              </a:cxn>
              <a:cxn ang="0">
                <a:pos x="243" y="84"/>
              </a:cxn>
              <a:cxn ang="0">
                <a:pos x="226" y="64"/>
              </a:cxn>
              <a:cxn ang="0">
                <a:pos x="214" y="53"/>
              </a:cxn>
              <a:cxn ang="0">
                <a:pos x="199" y="45"/>
              </a:cxn>
              <a:cxn ang="0">
                <a:pos x="183" y="36"/>
              </a:cxn>
              <a:cxn ang="0">
                <a:pos x="165" y="29"/>
              </a:cxn>
              <a:cxn ang="0">
                <a:pos x="147" y="21"/>
              </a:cxn>
              <a:cxn ang="0">
                <a:pos x="129" y="16"/>
              </a:cxn>
              <a:cxn ang="0">
                <a:pos x="111" y="12"/>
              </a:cxn>
              <a:cxn ang="0">
                <a:pos x="93" y="7"/>
              </a:cxn>
              <a:cxn ang="0">
                <a:pos x="75" y="4"/>
              </a:cxn>
              <a:cxn ang="0">
                <a:pos x="59" y="2"/>
              </a:cxn>
              <a:cxn ang="0">
                <a:pos x="43" y="0"/>
              </a:cxn>
              <a:cxn ang="0">
                <a:pos x="31" y="0"/>
              </a:cxn>
              <a:cxn ang="0">
                <a:pos x="19" y="0"/>
              </a:cxn>
              <a:cxn ang="0">
                <a:pos x="10" y="0"/>
              </a:cxn>
              <a:cxn ang="0">
                <a:pos x="3" y="2"/>
              </a:cxn>
              <a:cxn ang="0">
                <a:pos x="0" y="4"/>
              </a:cxn>
              <a:cxn ang="0">
                <a:pos x="11" y="6"/>
              </a:cxn>
              <a:cxn ang="0">
                <a:pos x="21" y="7"/>
              </a:cxn>
              <a:cxn ang="0">
                <a:pos x="34" y="9"/>
              </a:cxn>
              <a:cxn ang="0">
                <a:pos x="46" y="12"/>
              </a:cxn>
              <a:cxn ang="0">
                <a:pos x="59" y="15"/>
              </a:cxn>
              <a:cxn ang="0">
                <a:pos x="74" y="17"/>
              </a:cxn>
              <a:cxn ang="0">
                <a:pos x="87" y="20"/>
              </a:cxn>
              <a:cxn ang="0">
                <a:pos x="102" y="23"/>
              </a:cxn>
              <a:cxn ang="0">
                <a:pos x="116" y="28"/>
              </a:cxn>
              <a:cxn ang="0">
                <a:pos x="131" y="32"/>
              </a:cxn>
              <a:cxn ang="0">
                <a:pos x="145" y="36"/>
              </a:cxn>
              <a:cxn ang="0">
                <a:pos x="159" y="42"/>
              </a:cxn>
              <a:cxn ang="0">
                <a:pos x="173" y="48"/>
              </a:cxn>
              <a:cxn ang="0">
                <a:pos x="186" y="55"/>
              </a:cxn>
              <a:cxn ang="0">
                <a:pos x="199" y="63"/>
              </a:cxn>
              <a:cxn ang="0">
                <a:pos x="210" y="71"/>
              </a:cxn>
            </a:cxnLst>
            <a:rect l="0" t="0" r="r" b="b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44" name="Freeform 324"/>
          <p:cNvSpPr>
            <a:spLocks/>
          </p:cNvSpPr>
          <p:nvPr/>
        </p:nvSpPr>
        <p:spPr bwMode="auto">
          <a:xfrm>
            <a:off x="6656388" y="5354638"/>
            <a:ext cx="20637" cy="49212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0" y="139"/>
              </a:cxn>
              <a:cxn ang="0">
                <a:pos x="4" y="156"/>
              </a:cxn>
              <a:cxn ang="0">
                <a:pos x="12" y="172"/>
              </a:cxn>
              <a:cxn ang="0">
                <a:pos x="22" y="186"/>
              </a:cxn>
              <a:cxn ang="0">
                <a:pos x="35" y="197"/>
              </a:cxn>
              <a:cxn ang="0">
                <a:pos x="50" y="208"/>
              </a:cxn>
              <a:cxn ang="0">
                <a:pos x="66" y="216"/>
              </a:cxn>
              <a:cxn ang="0">
                <a:pos x="83" y="220"/>
              </a:cxn>
              <a:cxn ang="0">
                <a:pos x="89" y="221"/>
              </a:cxn>
              <a:cxn ang="0">
                <a:pos x="94" y="219"/>
              </a:cxn>
              <a:cxn ang="0">
                <a:pos x="98" y="216"/>
              </a:cxn>
              <a:cxn ang="0">
                <a:pos x="100" y="211"/>
              </a:cxn>
              <a:cxn ang="0">
                <a:pos x="100" y="206"/>
              </a:cxn>
              <a:cxn ang="0">
                <a:pos x="99" y="201"/>
              </a:cxn>
              <a:cxn ang="0">
                <a:pos x="96" y="196"/>
              </a:cxn>
              <a:cxn ang="0">
                <a:pos x="91" y="194"/>
              </a:cxn>
              <a:cxn ang="0">
                <a:pos x="74" y="188"/>
              </a:cxn>
              <a:cxn ang="0">
                <a:pos x="58" y="179"/>
              </a:cxn>
              <a:cxn ang="0">
                <a:pos x="45" y="168"/>
              </a:cxn>
              <a:cxn ang="0">
                <a:pos x="36" y="155"/>
              </a:cxn>
              <a:cxn ang="0">
                <a:pos x="30" y="139"/>
              </a:cxn>
              <a:cxn ang="0">
                <a:pos x="27" y="122"/>
              </a:cxn>
              <a:cxn ang="0">
                <a:pos x="27" y="103"/>
              </a:cxn>
              <a:cxn ang="0">
                <a:pos x="32" y="84"/>
              </a:cxn>
              <a:cxn ang="0">
                <a:pos x="38" y="70"/>
              </a:cxn>
              <a:cxn ang="0">
                <a:pos x="46" y="57"/>
              </a:cxn>
              <a:cxn ang="0">
                <a:pos x="56" y="46"/>
              </a:cxn>
              <a:cxn ang="0">
                <a:pos x="66" y="35"/>
              </a:cxn>
              <a:cxn ang="0">
                <a:pos x="76" y="25"/>
              </a:cxn>
              <a:cxn ang="0">
                <a:pos x="86" y="17"/>
              </a:cxn>
              <a:cxn ang="0">
                <a:pos x="96" y="8"/>
              </a:cxn>
              <a:cxn ang="0">
                <a:pos x="103" y="1"/>
              </a:cxn>
              <a:cxn ang="0">
                <a:pos x="96" y="0"/>
              </a:cxn>
              <a:cxn ang="0">
                <a:pos x="84" y="5"/>
              </a:cxn>
              <a:cxn ang="0">
                <a:pos x="69" y="17"/>
              </a:cxn>
              <a:cxn ang="0">
                <a:pos x="51" y="33"/>
              </a:cxn>
              <a:cxn ang="0">
                <a:pos x="34" y="53"/>
              </a:cxn>
              <a:cxn ang="0">
                <a:pos x="18" y="75"/>
              </a:cxn>
              <a:cxn ang="0">
                <a:pos x="7" y="98"/>
              </a:cxn>
              <a:cxn ang="0">
                <a:pos x="0" y="121"/>
              </a:cxn>
            </a:cxnLst>
            <a:rect l="0" t="0" r="r" b="b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45" name="Freeform 325"/>
          <p:cNvSpPr>
            <a:spLocks/>
          </p:cNvSpPr>
          <p:nvPr/>
        </p:nvSpPr>
        <p:spPr bwMode="auto">
          <a:xfrm>
            <a:off x="6799263" y="5326063"/>
            <a:ext cx="44450" cy="65087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7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7" y="194"/>
              </a:cxn>
              <a:cxn ang="0">
                <a:pos x="170" y="212"/>
              </a:cxn>
              <a:cxn ang="0">
                <a:pos x="150" y="229"/>
              </a:cxn>
              <a:cxn ang="0">
                <a:pos x="129" y="246"/>
              </a:cxn>
              <a:cxn ang="0">
                <a:pos x="116" y="258"/>
              </a:cxn>
              <a:cxn ang="0">
                <a:pos x="112" y="267"/>
              </a:cxn>
              <a:cxn ang="0">
                <a:pos x="109" y="276"/>
              </a:cxn>
              <a:cxn ang="0">
                <a:pos x="110" y="284"/>
              </a:cxn>
              <a:cxn ang="0">
                <a:pos x="117" y="288"/>
              </a:cxn>
              <a:cxn ang="0">
                <a:pos x="125" y="287"/>
              </a:cxn>
              <a:cxn ang="0">
                <a:pos x="139" y="272"/>
              </a:cxn>
              <a:cxn ang="0">
                <a:pos x="162" y="250"/>
              </a:cxn>
              <a:cxn ang="0">
                <a:pos x="186" y="229"/>
              </a:cxn>
              <a:cxn ang="0">
                <a:pos x="207" y="204"/>
              </a:cxn>
              <a:cxn ang="0">
                <a:pos x="220" y="174"/>
              </a:cxn>
              <a:cxn ang="0">
                <a:pos x="218" y="142"/>
              </a:cxn>
              <a:cxn ang="0">
                <a:pos x="204" y="112"/>
              </a:cxn>
              <a:cxn ang="0">
                <a:pos x="181" y="87"/>
              </a:cxn>
              <a:cxn ang="0">
                <a:pos x="159" y="69"/>
              </a:cxn>
              <a:cxn ang="0">
                <a:pos x="137" y="55"/>
              </a:cxn>
              <a:cxn ang="0">
                <a:pos x="114" y="40"/>
              </a:cxn>
              <a:cxn ang="0">
                <a:pos x="89" y="27"/>
              </a:cxn>
              <a:cxn ang="0">
                <a:pos x="66" y="15"/>
              </a:cxn>
              <a:cxn ang="0">
                <a:pos x="42" y="6"/>
              </a:cxn>
              <a:cxn ang="0">
                <a:pos x="22" y="1"/>
              </a:cxn>
              <a:cxn ang="0">
                <a:pos x="7" y="1"/>
              </a:cxn>
              <a:cxn ang="0">
                <a:pos x="8" y="5"/>
              </a:cxn>
              <a:cxn ang="0">
                <a:pos x="26" y="13"/>
              </a:cxn>
              <a:cxn ang="0">
                <a:pos x="47" y="22"/>
              </a:cxn>
              <a:cxn ang="0">
                <a:pos x="71" y="34"/>
              </a:cxn>
              <a:cxn ang="0">
                <a:pos x="96" y="48"/>
              </a:cxn>
              <a:cxn ang="0">
                <a:pos x="121" y="64"/>
              </a:cxn>
              <a:cxn ang="0">
                <a:pos x="146" y="81"/>
              </a:cxn>
              <a:cxn ang="0">
                <a:pos x="169" y="98"/>
              </a:cxn>
            </a:cxnLst>
            <a:rect l="0" t="0" r="r" b="b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46" name="Freeform 326"/>
          <p:cNvSpPr>
            <a:spLocks/>
          </p:cNvSpPr>
          <p:nvPr/>
        </p:nvSpPr>
        <p:spPr bwMode="auto">
          <a:xfrm>
            <a:off x="6751638" y="5402263"/>
            <a:ext cx="14287" cy="39687"/>
          </a:xfrm>
          <a:custGeom>
            <a:avLst/>
            <a:gdLst/>
            <a:ahLst/>
            <a:cxnLst>
              <a:cxn ang="0">
                <a:pos x="28" y="12"/>
              </a:cxn>
              <a:cxn ang="0">
                <a:pos x="26" y="7"/>
              </a:cxn>
              <a:cxn ang="0">
                <a:pos x="23" y="3"/>
              </a:cxn>
              <a:cxn ang="0">
                <a:pos x="17" y="1"/>
              </a:cxn>
              <a:cxn ang="0">
                <a:pos x="12" y="0"/>
              </a:cxn>
              <a:cxn ang="0">
                <a:pos x="7" y="2"/>
              </a:cxn>
              <a:cxn ang="0">
                <a:pos x="3" y="5"/>
              </a:cxn>
              <a:cxn ang="0">
                <a:pos x="0" y="10"/>
              </a:cxn>
              <a:cxn ang="0">
                <a:pos x="0" y="16"/>
              </a:cxn>
              <a:cxn ang="0">
                <a:pos x="5" y="39"/>
              </a:cxn>
              <a:cxn ang="0">
                <a:pos x="13" y="66"/>
              </a:cxn>
              <a:cxn ang="0">
                <a:pos x="24" y="92"/>
              </a:cxn>
              <a:cxn ang="0">
                <a:pos x="36" y="118"/>
              </a:cxn>
              <a:cxn ang="0">
                <a:pos x="49" y="141"/>
              </a:cxn>
              <a:cxn ang="0">
                <a:pos x="61" y="159"/>
              </a:cxn>
              <a:cxn ang="0">
                <a:pos x="69" y="171"/>
              </a:cxn>
              <a:cxn ang="0">
                <a:pos x="74" y="174"/>
              </a:cxn>
              <a:cxn ang="0">
                <a:pos x="72" y="162"/>
              </a:cxn>
              <a:cxn ang="0">
                <a:pos x="67" y="147"/>
              </a:cxn>
              <a:cxn ang="0">
                <a:pos x="61" y="128"/>
              </a:cxn>
              <a:cxn ang="0">
                <a:pos x="53" y="105"/>
              </a:cxn>
              <a:cxn ang="0">
                <a:pos x="46" y="82"/>
              </a:cxn>
              <a:cxn ang="0">
                <a:pos x="38" y="58"/>
              </a:cxn>
              <a:cxn ang="0">
                <a:pos x="32" y="35"/>
              </a:cxn>
              <a:cxn ang="0">
                <a:pos x="28" y="12"/>
              </a:cxn>
            </a:cxnLst>
            <a:rect l="0" t="0" r="r" b="b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47" name="Freeform 327"/>
          <p:cNvSpPr>
            <a:spLocks/>
          </p:cNvSpPr>
          <p:nvPr/>
        </p:nvSpPr>
        <p:spPr bwMode="auto">
          <a:xfrm>
            <a:off x="6745288" y="5381625"/>
            <a:ext cx="7937" cy="19050"/>
          </a:xfrm>
          <a:custGeom>
            <a:avLst/>
            <a:gdLst/>
            <a:ahLst/>
            <a:cxnLst>
              <a:cxn ang="0">
                <a:pos x="20" y="9"/>
              </a:cxn>
              <a:cxn ang="0">
                <a:pos x="19" y="5"/>
              </a:cxn>
              <a:cxn ang="0">
                <a:pos x="16" y="2"/>
              </a:cxn>
              <a:cxn ang="0">
                <a:pos x="13" y="0"/>
              </a:cxn>
              <a:cxn ang="0">
                <a:pos x="8" y="0"/>
              </a:cxn>
              <a:cxn ang="0">
                <a:pos x="5" y="1"/>
              </a:cxn>
              <a:cxn ang="0">
                <a:pos x="2" y="3"/>
              </a:cxn>
              <a:cxn ang="0">
                <a:pos x="0" y="6"/>
              </a:cxn>
              <a:cxn ang="0">
                <a:pos x="0" y="10"/>
              </a:cxn>
              <a:cxn ang="0">
                <a:pos x="0" y="22"/>
              </a:cxn>
              <a:cxn ang="0">
                <a:pos x="3" y="35"/>
              </a:cxn>
              <a:cxn ang="0">
                <a:pos x="7" y="48"/>
              </a:cxn>
              <a:cxn ang="0">
                <a:pos x="13" y="60"/>
              </a:cxn>
              <a:cxn ang="0">
                <a:pos x="19" y="72"/>
              </a:cxn>
              <a:cxn ang="0">
                <a:pos x="25" y="81"/>
              </a:cxn>
              <a:cxn ang="0">
                <a:pos x="33" y="86"/>
              </a:cxn>
              <a:cxn ang="0">
                <a:pos x="38" y="87"/>
              </a:cxn>
              <a:cxn ang="0">
                <a:pos x="39" y="70"/>
              </a:cxn>
              <a:cxn ang="0">
                <a:pos x="34" y="50"/>
              </a:cxn>
              <a:cxn ang="0">
                <a:pos x="27" y="29"/>
              </a:cxn>
              <a:cxn ang="0">
                <a:pos x="20" y="9"/>
              </a:cxn>
            </a:cxnLst>
            <a:rect l="0" t="0" r="r" b="b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48" name="Freeform 328"/>
          <p:cNvSpPr>
            <a:spLocks/>
          </p:cNvSpPr>
          <p:nvPr/>
        </p:nvSpPr>
        <p:spPr bwMode="auto">
          <a:xfrm>
            <a:off x="6738938" y="5367338"/>
            <a:ext cx="6350" cy="11112"/>
          </a:xfrm>
          <a:custGeom>
            <a:avLst/>
            <a:gdLst/>
            <a:ahLst/>
            <a:cxnLst>
              <a:cxn ang="0">
                <a:pos x="18" y="7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7" y="5"/>
              </a:cxn>
              <a:cxn ang="0">
                <a:pos x="14" y="1"/>
              </a:cxn>
              <a:cxn ang="0">
                <a:pos x="11" y="0"/>
              </a:cxn>
              <a:cxn ang="0">
                <a:pos x="7" y="0"/>
              </a:cxn>
              <a:cxn ang="0">
                <a:pos x="4" y="1"/>
              </a:cxn>
              <a:cxn ang="0">
                <a:pos x="1" y="5"/>
              </a:cxn>
              <a:cxn ang="0">
                <a:pos x="0" y="8"/>
              </a:cxn>
              <a:cxn ang="0">
                <a:pos x="0" y="11"/>
              </a:cxn>
              <a:cxn ang="0">
                <a:pos x="1" y="16"/>
              </a:cxn>
              <a:cxn ang="0">
                <a:pos x="4" y="23"/>
              </a:cxn>
              <a:cxn ang="0">
                <a:pos x="8" y="30"/>
              </a:cxn>
              <a:cxn ang="0">
                <a:pos x="13" y="37"/>
              </a:cxn>
              <a:cxn ang="0">
                <a:pos x="18" y="43"/>
              </a:cxn>
              <a:cxn ang="0">
                <a:pos x="25" y="47"/>
              </a:cxn>
              <a:cxn ang="0">
                <a:pos x="30" y="51"/>
              </a:cxn>
              <a:cxn ang="0">
                <a:pos x="34" y="51"/>
              </a:cxn>
              <a:cxn ang="0">
                <a:pos x="33" y="40"/>
              </a:cxn>
              <a:cxn ang="0">
                <a:pos x="29" y="27"/>
              </a:cxn>
              <a:cxn ang="0">
                <a:pos x="23" y="15"/>
              </a:cxn>
              <a:cxn ang="0">
                <a:pos x="18" y="7"/>
              </a:cxn>
            </a:cxnLst>
            <a:rect l="0" t="0" r="r" b="b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49" name="Freeform 329"/>
          <p:cNvSpPr>
            <a:spLocks/>
          </p:cNvSpPr>
          <p:nvPr/>
        </p:nvSpPr>
        <p:spPr bwMode="auto">
          <a:xfrm>
            <a:off x="6732588" y="5357813"/>
            <a:ext cx="9525" cy="6350"/>
          </a:xfrm>
          <a:custGeom>
            <a:avLst/>
            <a:gdLst/>
            <a:ahLst/>
            <a:cxnLst>
              <a:cxn ang="0">
                <a:pos x="37" y="24"/>
              </a:cxn>
              <a:cxn ang="0">
                <a:pos x="41" y="22"/>
              </a:cxn>
              <a:cxn ang="0">
                <a:pos x="45" y="19"/>
              </a:cxn>
              <a:cxn ang="0">
                <a:pos x="46" y="15"/>
              </a:cxn>
              <a:cxn ang="0">
                <a:pos x="46" y="10"/>
              </a:cxn>
              <a:cxn ang="0">
                <a:pos x="44" y="5"/>
              </a:cxn>
              <a:cxn ang="0">
                <a:pos x="41" y="2"/>
              </a:cxn>
              <a:cxn ang="0">
                <a:pos x="37" y="0"/>
              </a:cxn>
              <a:cxn ang="0">
                <a:pos x="32" y="0"/>
              </a:cxn>
              <a:cxn ang="0">
                <a:pos x="29" y="0"/>
              </a:cxn>
              <a:cxn ang="0">
                <a:pos x="25" y="1"/>
              </a:cxn>
              <a:cxn ang="0">
                <a:pos x="19" y="3"/>
              </a:cxn>
              <a:cxn ang="0">
                <a:pos x="12" y="7"/>
              </a:cxn>
              <a:cxn ang="0">
                <a:pos x="5" y="14"/>
              </a:cxn>
              <a:cxn ang="0">
                <a:pos x="2" y="20"/>
              </a:cxn>
              <a:cxn ang="0">
                <a:pos x="0" y="26"/>
              </a:cxn>
              <a:cxn ang="0">
                <a:pos x="0" y="29"/>
              </a:cxn>
              <a:cxn ang="0">
                <a:pos x="3" y="31"/>
              </a:cxn>
              <a:cxn ang="0">
                <a:pos x="7" y="33"/>
              </a:cxn>
              <a:cxn ang="0">
                <a:pos x="12" y="33"/>
              </a:cxn>
              <a:cxn ang="0">
                <a:pos x="16" y="33"/>
              </a:cxn>
              <a:cxn ang="0">
                <a:pos x="21" y="31"/>
              </a:cxn>
              <a:cxn ang="0">
                <a:pos x="26" y="30"/>
              </a:cxn>
              <a:cxn ang="0">
                <a:pos x="32" y="28"/>
              </a:cxn>
              <a:cxn ang="0">
                <a:pos x="37" y="24"/>
              </a:cxn>
            </a:cxnLst>
            <a:rect l="0" t="0" r="r" b="b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50" name="Freeform 330"/>
          <p:cNvSpPr>
            <a:spLocks/>
          </p:cNvSpPr>
          <p:nvPr/>
        </p:nvSpPr>
        <p:spPr bwMode="auto">
          <a:xfrm>
            <a:off x="6689725" y="5345113"/>
            <a:ext cx="36513" cy="49212"/>
          </a:xfrm>
          <a:custGeom>
            <a:avLst/>
            <a:gdLst/>
            <a:ahLst/>
            <a:cxnLst>
              <a:cxn ang="0">
                <a:pos x="65" y="33"/>
              </a:cxn>
              <a:cxn ang="0">
                <a:pos x="52" y="43"/>
              </a:cxn>
              <a:cxn ang="0">
                <a:pos x="41" y="54"/>
              </a:cxn>
              <a:cxn ang="0">
                <a:pos x="29" y="66"/>
              </a:cxn>
              <a:cxn ang="0">
                <a:pos x="20" y="79"/>
              </a:cxn>
              <a:cxn ang="0">
                <a:pos x="12" y="93"/>
              </a:cxn>
              <a:cxn ang="0">
                <a:pos x="6" y="107"/>
              </a:cxn>
              <a:cxn ang="0">
                <a:pos x="2" y="121"/>
              </a:cxn>
              <a:cxn ang="0">
                <a:pos x="0" y="136"/>
              </a:cxn>
              <a:cxn ang="0">
                <a:pos x="2" y="158"/>
              </a:cxn>
              <a:cxn ang="0">
                <a:pos x="10" y="177"/>
              </a:cxn>
              <a:cxn ang="0">
                <a:pos x="23" y="193"/>
              </a:cxn>
              <a:cxn ang="0">
                <a:pos x="38" y="204"/>
              </a:cxn>
              <a:cxn ang="0">
                <a:pos x="57" y="213"/>
              </a:cxn>
              <a:cxn ang="0">
                <a:pos x="78" y="218"/>
              </a:cxn>
              <a:cxn ang="0">
                <a:pos x="98" y="219"/>
              </a:cxn>
              <a:cxn ang="0">
                <a:pos x="118" y="216"/>
              </a:cxn>
              <a:cxn ang="0">
                <a:pos x="123" y="216"/>
              </a:cxn>
              <a:cxn ang="0">
                <a:pos x="127" y="214"/>
              </a:cxn>
              <a:cxn ang="0">
                <a:pos x="130" y="210"/>
              </a:cxn>
              <a:cxn ang="0">
                <a:pos x="131" y="205"/>
              </a:cxn>
              <a:cxn ang="0">
                <a:pos x="130" y="203"/>
              </a:cxn>
              <a:cxn ang="0">
                <a:pos x="127" y="203"/>
              </a:cxn>
              <a:cxn ang="0">
                <a:pos x="123" y="202"/>
              </a:cxn>
              <a:cxn ang="0">
                <a:pos x="117" y="202"/>
              </a:cxn>
              <a:cxn ang="0">
                <a:pos x="111" y="202"/>
              </a:cxn>
              <a:cxn ang="0">
                <a:pos x="106" y="202"/>
              </a:cxn>
              <a:cxn ang="0">
                <a:pos x="100" y="202"/>
              </a:cxn>
              <a:cxn ang="0">
                <a:pos x="97" y="202"/>
              </a:cxn>
              <a:cxn ang="0">
                <a:pos x="87" y="201"/>
              </a:cxn>
              <a:cxn ang="0">
                <a:pos x="77" y="200"/>
              </a:cxn>
              <a:cxn ang="0">
                <a:pos x="67" y="199"/>
              </a:cxn>
              <a:cxn ang="0">
                <a:pos x="56" y="196"/>
              </a:cxn>
              <a:cxn ang="0">
                <a:pos x="46" y="193"/>
              </a:cxn>
              <a:cxn ang="0">
                <a:pos x="35" y="185"/>
              </a:cxn>
              <a:cxn ang="0">
                <a:pos x="26" y="175"/>
              </a:cxn>
              <a:cxn ang="0">
                <a:pos x="15" y="162"/>
              </a:cxn>
              <a:cxn ang="0">
                <a:pos x="13" y="146"/>
              </a:cxn>
              <a:cxn ang="0">
                <a:pos x="14" y="131"/>
              </a:cxn>
              <a:cxn ang="0">
                <a:pos x="19" y="116"/>
              </a:cxn>
              <a:cxn ang="0">
                <a:pos x="25" y="102"/>
              </a:cxn>
              <a:cxn ang="0">
                <a:pos x="34" y="89"/>
              </a:cxn>
              <a:cxn ang="0">
                <a:pos x="45" y="76"/>
              </a:cxn>
              <a:cxn ang="0">
                <a:pos x="56" y="65"/>
              </a:cxn>
              <a:cxn ang="0">
                <a:pos x="70" y="55"/>
              </a:cxn>
              <a:cxn ang="0">
                <a:pos x="84" y="45"/>
              </a:cxn>
              <a:cxn ang="0">
                <a:pos x="98" y="37"/>
              </a:cxn>
              <a:cxn ang="0">
                <a:pos x="113" y="29"/>
              </a:cxn>
              <a:cxn ang="0">
                <a:pos x="127" y="23"/>
              </a:cxn>
              <a:cxn ang="0">
                <a:pos x="141" y="17"/>
              </a:cxn>
              <a:cxn ang="0">
                <a:pos x="154" y="12"/>
              </a:cxn>
              <a:cxn ang="0">
                <a:pos x="167" y="9"/>
              </a:cxn>
              <a:cxn ang="0">
                <a:pos x="177" y="7"/>
              </a:cxn>
              <a:cxn ang="0">
                <a:pos x="170" y="2"/>
              </a:cxn>
              <a:cxn ang="0">
                <a:pos x="158" y="0"/>
              </a:cxn>
              <a:cxn ang="0">
                <a:pos x="145" y="2"/>
              </a:cxn>
              <a:cxn ang="0">
                <a:pos x="129" y="6"/>
              </a:cxn>
              <a:cxn ang="0">
                <a:pos x="111" y="11"/>
              </a:cxn>
              <a:cxn ang="0">
                <a:pos x="94" y="17"/>
              </a:cxn>
              <a:cxn ang="0">
                <a:pos x="78" y="26"/>
              </a:cxn>
              <a:cxn ang="0">
                <a:pos x="65" y="33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51" name="Freeform 331"/>
          <p:cNvSpPr>
            <a:spLocks/>
          </p:cNvSpPr>
          <p:nvPr/>
        </p:nvSpPr>
        <p:spPr bwMode="auto">
          <a:xfrm>
            <a:off x="6750050" y="5343525"/>
            <a:ext cx="23813" cy="39688"/>
          </a:xfrm>
          <a:custGeom>
            <a:avLst/>
            <a:gdLst/>
            <a:ahLst/>
            <a:cxnLst>
              <a:cxn ang="0">
                <a:pos x="97" y="57"/>
              </a:cxn>
              <a:cxn ang="0">
                <a:pos x="100" y="75"/>
              </a:cxn>
              <a:cxn ang="0">
                <a:pos x="98" y="90"/>
              </a:cxn>
              <a:cxn ang="0">
                <a:pos x="91" y="103"/>
              </a:cxn>
              <a:cxn ang="0">
                <a:pos x="80" y="114"/>
              </a:cxn>
              <a:cxn ang="0">
                <a:pos x="68" y="125"/>
              </a:cxn>
              <a:cxn ang="0">
                <a:pos x="54" y="135"/>
              </a:cxn>
              <a:cxn ang="0">
                <a:pos x="39" y="145"/>
              </a:cxn>
              <a:cxn ang="0">
                <a:pos x="27" y="155"/>
              </a:cxn>
              <a:cxn ang="0">
                <a:pos x="25" y="158"/>
              </a:cxn>
              <a:cxn ang="0">
                <a:pos x="23" y="160"/>
              </a:cxn>
              <a:cxn ang="0">
                <a:pos x="23" y="164"/>
              </a:cxn>
              <a:cxn ang="0">
                <a:pos x="26" y="167"/>
              </a:cxn>
              <a:cxn ang="0">
                <a:pos x="28" y="169"/>
              </a:cxn>
              <a:cxn ang="0">
                <a:pos x="31" y="170"/>
              </a:cxn>
              <a:cxn ang="0">
                <a:pos x="34" y="170"/>
              </a:cxn>
              <a:cxn ang="0">
                <a:pos x="37" y="169"/>
              </a:cxn>
              <a:cxn ang="0">
                <a:pos x="53" y="159"/>
              </a:cxn>
              <a:cxn ang="0">
                <a:pos x="69" y="149"/>
              </a:cxn>
              <a:cxn ang="0">
                <a:pos x="83" y="137"/>
              </a:cxn>
              <a:cxn ang="0">
                <a:pos x="97" y="123"/>
              </a:cxn>
              <a:cxn ang="0">
                <a:pos x="106" y="108"/>
              </a:cxn>
              <a:cxn ang="0">
                <a:pos x="113" y="91"/>
              </a:cxn>
              <a:cxn ang="0">
                <a:pos x="115" y="73"/>
              </a:cxn>
              <a:cxn ang="0">
                <a:pos x="111" y="53"/>
              </a:cxn>
              <a:cxn ang="0">
                <a:pos x="101" y="39"/>
              </a:cxn>
              <a:cxn ang="0">
                <a:pos x="89" y="26"/>
              </a:cxn>
              <a:cxn ang="0">
                <a:pos x="72" y="15"/>
              </a:cxn>
              <a:cxn ang="0">
                <a:pos x="55" y="8"/>
              </a:cxn>
              <a:cxn ang="0">
                <a:pos x="37" y="2"/>
              </a:cxn>
              <a:cxn ang="0">
                <a:pos x="21" y="0"/>
              </a:cxn>
              <a:cxn ang="0">
                <a:pos x="9" y="1"/>
              </a:cxn>
              <a:cxn ang="0">
                <a:pos x="0" y="5"/>
              </a:cxn>
              <a:cxn ang="0">
                <a:pos x="15" y="10"/>
              </a:cxn>
              <a:cxn ang="0">
                <a:pos x="30" y="13"/>
              </a:cxn>
              <a:cxn ang="0">
                <a:pos x="43" y="16"/>
              </a:cxn>
              <a:cxn ang="0">
                <a:pos x="57" y="20"/>
              </a:cxn>
              <a:cxn ang="0">
                <a:pos x="70" y="26"/>
              </a:cxn>
              <a:cxn ang="0">
                <a:pos x="81" y="33"/>
              </a:cxn>
              <a:cxn ang="0">
                <a:pos x="91" y="43"/>
              </a:cxn>
              <a:cxn ang="0">
                <a:pos x="97" y="57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52" name="Freeform 332"/>
          <p:cNvSpPr>
            <a:spLocks/>
          </p:cNvSpPr>
          <p:nvPr/>
        </p:nvSpPr>
        <p:spPr bwMode="auto">
          <a:xfrm>
            <a:off x="6667500" y="5335588"/>
            <a:ext cx="57150" cy="793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6" y="156"/>
              </a:cxn>
              <a:cxn ang="0">
                <a:pos x="0" y="211"/>
              </a:cxn>
              <a:cxn ang="0">
                <a:pos x="3" y="249"/>
              </a:cxn>
              <a:cxn ang="0">
                <a:pos x="10" y="264"/>
              </a:cxn>
              <a:cxn ang="0">
                <a:pos x="19" y="277"/>
              </a:cxn>
              <a:cxn ang="0">
                <a:pos x="31" y="289"/>
              </a:cxn>
              <a:cxn ang="0">
                <a:pos x="51" y="302"/>
              </a:cxn>
              <a:cxn ang="0">
                <a:pos x="78" y="316"/>
              </a:cxn>
              <a:cxn ang="0">
                <a:pos x="107" y="327"/>
              </a:cxn>
              <a:cxn ang="0">
                <a:pos x="137" y="335"/>
              </a:cxn>
              <a:cxn ang="0">
                <a:pos x="167" y="342"/>
              </a:cxn>
              <a:cxn ang="0">
                <a:pos x="198" y="346"/>
              </a:cxn>
              <a:cxn ang="0">
                <a:pos x="229" y="349"/>
              </a:cxn>
              <a:cxn ang="0">
                <a:pos x="260" y="351"/>
              </a:cxn>
              <a:cxn ang="0">
                <a:pos x="280" y="352"/>
              </a:cxn>
              <a:cxn ang="0">
                <a:pos x="287" y="346"/>
              </a:cxn>
              <a:cxn ang="0">
                <a:pos x="289" y="335"/>
              </a:cxn>
              <a:cxn ang="0">
                <a:pos x="283" y="328"/>
              </a:cxn>
              <a:cxn ang="0">
                <a:pos x="264" y="327"/>
              </a:cxn>
              <a:cxn ang="0">
                <a:pos x="235" y="326"/>
              </a:cxn>
              <a:cxn ang="0">
                <a:pos x="207" y="323"/>
              </a:cxn>
              <a:cxn ang="0">
                <a:pos x="179" y="319"/>
              </a:cxn>
              <a:cxn ang="0">
                <a:pos x="150" y="314"/>
              </a:cxn>
              <a:cxn ang="0">
                <a:pos x="122" y="306"/>
              </a:cxn>
              <a:cxn ang="0">
                <a:pos x="95" y="298"/>
              </a:cxn>
              <a:cxn ang="0">
                <a:pos x="68" y="285"/>
              </a:cxn>
              <a:cxn ang="0">
                <a:pos x="45" y="271"/>
              </a:cxn>
              <a:cxn ang="0">
                <a:pos x="32" y="250"/>
              </a:cxn>
              <a:cxn ang="0">
                <a:pos x="27" y="222"/>
              </a:cxn>
              <a:cxn ang="0">
                <a:pos x="34" y="183"/>
              </a:cxn>
              <a:cxn ang="0">
                <a:pos x="45" y="153"/>
              </a:cxn>
              <a:cxn ang="0">
                <a:pos x="61" y="127"/>
              </a:cxn>
              <a:cxn ang="0">
                <a:pos x="80" y="103"/>
              </a:cxn>
              <a:cxn ang="0">
                <a:pos x="102" y="82"/>
              </a:cxn>
              <a:cxn ang="0">
                <a:pos x="129" y="59"/>
              </a:cxn>
              <a:cxn ang="0">
                <a:pos x="162" y="38"/>
              </a:cxn>
              <a:cxn ang="0">
                <a:pos x="197" y="20"/>
              </a:cxn>
              <a:cxn ang="0">
                <a:pos x="227" y="6"/>
              </a:cxn>
              <a:cxn ang="0">
                <a:pos x="228" y="0"/>
              </a:cxn>
              <a:cxn ang="0">
                <a:pos x="198" y="5"/>
              </a:cxn>
              <a:cxn ang="0">
                <a:pos x="162" y="18"/>
              </a:cxn>
              <a:cxn ang="0">
                <a:pos x="127" y="36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53" name="Freeform 333"/>
          <p:cNvSpPr>
            <a:spLocks/>
          </p:cNvSpPr>
          <p:nvPr/>
        </p:nvSpPr>
        <p:spPr bwMode="auto">
          <a:xfrm>
            <a:off x="6748463" y="5332413"/>
            <a:ext cx="50800" cy="53975"/>
          </a:xfrm>
          <a:custGeom>
            <a:avLst/>
            <a:gdLst/>
            <a:ahLst/>
            <a:cxnLst>
              <a:cxn ang="0">
                <a:pos x="210" y="72"/>
              </a:cxn>
              <a:cxn ang="0">
                <a:pos x="222" y="85"/>
              </a:cxn>
              <a:cxn ang="0">
                <a:pos x="228" y="100"/>
              </a:cxn>
              <a:cxn ang="0">
                <a:pos x="232" y="116"/>
              </a:cxn>
              <a:cxn ang="0">
                <a:pos x="232" y="133"/>
              </a:cxn>
              <a:cxn ang="0">
                <a:pos x="230" y="147"/>
              </a:cxn>
              <a:cxn ang="0">
                <a:pos x="226" y="159"/>
              </a:cxn>
              <a:cxn ang="0">
                <a:pos x="218" y="171"/>
              </a:cxn>
              <a:cxn ang="0">
                <a:pos x="211" y="180"/>
              </a:cxn>
              <a:cxn ang="0">
                <a:pos x="202" y="191"/>
              </a:cxn>
              <a:cxn ang="0">
                <a:pos x="192" y="200"/>
              </a:cxn>
              <a:cxn ang="0">
                <a:pos x="183" y="209"/>
              </a:cxn>
              <a:cxn ang="0">
                <a:pos x="173" y="219"/>
              </a:cxn>
              <a:cxn ang="0">
                <a:pos x="171" y="222"/>
              </a:cxn>
              <a:cxn ang="0">
                <a:pos x="170" y="225"/>
              </a:cxn>
              <a:cxn ang="0">
                <a:pos x="171" y="229"/>
              </a:cxn>
              <a:cxn ang="0">
                <a:pos x="173" y="232"/>
              </a:cxn>
              <a:cxn ang="0">
                <a:pos x="176" y="234"/>
              </a:cxn>
              <a:cxn ang="0">
                <a:pos x="180" y="235"/>
              </a:cxn>
              <a:cxn ang="0">
                <a:pos x="184" y="234"/>
              </a:cxn>
              <a:cxn ang="0">
                <a:pos x="187" y="232"/>
              </a:cxn>
              <a:cxn ang="0">
                <a:pos x="208" y="218"/>
              </a:cxn>
              <a:cxn ang="0">
                <a:pos x="225" y="200"/>
              </a:cxn>
              <a:cxn ang="0">
                <a:pos x="239" y="178"/>
              </a:cxn>
              <a:cxn ang="0">
                <a:pos x="249" y="156"/>
              </a:cxn>
              <a:cxn ang="0">
                <a:pos x="252" y="131"/>
              </a:cxn>
              <a:cxn ang="0">
                <a:pos x="250" y="108"/>
              </a:cxn>
              <a:cxn ang="0">
                <a:pos x="242" y="85"/>
              </a:cxn>
              <a:cxn ang="0">
                <a:pos x="225" y="65"/>
              </a:cxn>
              <a:cxn ang="0">
                <a:pos x="212" y="54"/>
              </a:cxn>
              <a:cxn ang="0">
                <a:pos x="197" y="45"/>
              </a:cxn>
              <a:cxn ang="0">
                <a:pos x="181" y="36"/>
              </a:cxn>
              <a:cxn ang="0">
                <a:pos x="164" y="29"/>
              </a:cxn>
              <a:cxn ang="0">
                <a:pos x="146" y="22"/>
              </a:cxn>
              <a:cxn ang="0">
                <a:pos x="127" y="17"/>
              </a:cxn>
              <a:cxn ang="0">
                <a:pos x="109" y="12"/>
              </a:cxn>
              <a:cxn ang="0">
                <a:pos x="90" y="7"/>
              </a:cxn>
              <a:cxn ang="0">
                <a:pos x="73" y="4"/>
              </a:cxn>
              <a:cxn ang="0">
                <a:pos x="57" y="2"/>
              </a:cxn>
              <a:cxn ang="0">
                <a:pos x="42" y="0"/>
              </a:cxn>
              <a:cxn ang="0">
                <a:pos x="28" y="0"/>
              </a:cxn>
              <a:cxn ang="0">
                <a:pos x="17" y="0"/>
              </a:cxn>
              <a:cxn ang="0">
                <a:pos x="8" y="1"/>
              </a:cxn>
              <a:cxn ang="0">
                <a:pos x="3" y="3"/>
              </a:cxn>
              <a:cxn ang="0">
                <a:pos x="0" y="5"/>
              </a:cxn>
              <a:cxn ang="0">
                <a:pos x="10" y="7"/>
              </a:cxn>
              <a:cxn ang="0">
                <a:pos x="22" y="8"/>
              </a:cxn>
              <a:cxn ang="0">
                <a:pos x="33" y="11"/>
              </a:cxn>
              <a:cxn ang="0">
                <a:pos x="46" y="13"/>
              </a:cxn>
              <a:cxn ang="0">
                <a:pos x="60" y="15"/>
              </a:cxn>
              <a:cxn ang="0">
                <a:pos x="73" y="17"/>
              </a:cxn>
              <a:cxn ang="0">
                <a:pos x="87" y="20"/>
              </a:cxn>
              <a:cxn ang="0">
                <a:pos x="102" y="23"/>
              </a:cxn>
              <a:cxn ang="0">
                <a:pos x="115" y="28"/>
              </a:cxn>
              <a:cxn ang="0">
                <a:pos x="130" y="32"/>
              </a:cxn>
              <a:cxn ang="0">
                <a:pos x="145" y="37"/>
              </a:cxn>
              <a:cxn ang="0">
                <a:pos x="159" y="43"/>
              </a:cxn>
              <a:cxn ang="0">
                <a:pos x="172" y="49"/>
              </a:cxn>
              <a:cxn ang="0">
                <a:pos x="186" y="55"/>
              </a:cxn>
              <a:cxn ang="0">
                <a:pos x="198" y="64"/>
              </a:cxn>
              <a:cxn ang="0">
                <a:pos x="210" y="72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54" name="Freeform 334"/>
          <p:cNvSpPr>
            <a:spLocks/>
          </p:cNvSpPr>
          <p:nvPr/>
        </p:nvSpPr>
        <p:spPr bwMode="auto">
          <a:xfrm>
            <a:off x="6648450" y="5360988"/>
            <a:ext cx="20638" cy="50800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0" y="138"/>
              </a:cxn>
              <a:cxn ang="0">
                <a:pos x="4" y="155"/>
              </a:cxn>
              <a:cxn ang="0">
                <a:pos x="12" y="171"/>
              </a:cxn>
              <a:cxn ang="0">
                <a:pos x="22" y="185"/>
              </a:cxn>
              <a:cxn ang="0">
                <a:pos x="35" y="197"/>
              </a:cxn>
              <a:cxn ang="0">
                <a:pos x="50" y="207"/>
              </a:cxn>
              <a:cxn ang="0">
                <a:pos x="66" y="215"/>
              </a:cxn>
              <a:cxn ang="0">
                <a:pos x="83" y="219"/>
              </a:cxn>
              <a:cxn ang="0">
                <a:pos x="89" y="220"/>
              </a:cxn>
              <a:cxn ang="0">
                <a:pos x="94" y="218"/>
              </a:cxn>
              <a:cxn ang="0">
                <a:pos x="98" y="215"/>
              </a:cxn>
              <a:cxn ang="0">
                <a:pos x="100" y="211"/>
              </a:cxn>
              <a:cxn ang="0">
                <a:pos x="100" y="205"/>
              </a:cxn>
              <a:cxn ang="0">
                <a:pos x="99" y="200"/>
              </a:cxn>
              <a:cxn ang="0">
                <a:pos x="96" y="196"/>
              </a:cxn>
              <a:cxn ang="0">
                <a:pos x="91" y="193"/>
              </a:cxn>
              <a:cxn ang="0">
                <a:pos x="74" y="187"/>
              </a:cxn>
              <a:cxn ang="0">
                <a:pos x="58" y="178"/>
              </a:cxn>
              <a:cxn ang="0">
                <a:pos x="45" y="167"/>
              </a:cxn>
              <a:cxn ang="0">
                <a:pos x="36" y="154"/>
              </a:cxn>
              <a:cxn ang="0">
                <a:pos x="30" y="138"/>
              </a:cxn>
              <a:cxn ang="0">
                <a:pos x="27" y="121"/>
              </a:cxn>
              <a:cxn ang="0">
                <a:pos x="27" y="103"/>
              </a:cxn>
              <a:cxn ang="0">
                <a:pos x="32" y="83"/>
              </a:cxn>
              <a:cxn ang="0">
                <a:pos x="39" y="69"/>
              </a:cxn>
              <a:cxn ang="0">
                <a:pos x="51" y="56"/>
              </a:cxn>
              <a:cxn ang="0">
                <a:pos x="63" y="43"/>
              </a:cxn>
              <a:cxn ang="0">
                <a:pos x="77" y="31"/>
              </a:cxn>
              <a:cxn ang="0">
                <a:pos x="89" y="21"/>
              </a:cxn>
              <a:cxn ang="0">
                <a:pos x="98" y="12"/>
              </a:cxn>
              <a:cxn ang="0">
                <a:pos x="103" y="5"/>
              </a:cxn>
              <a:cxn ang="0">
                <a:pos x="103" y="0"/>
              </a:cxn>
              <a:cxn ang="0">
                <a:pos x="92" y="4"/>
              </a:cxn>
              <a:cxn ang="0">
                <a:pos x="77" y="12"/>
              </a:cxn>
              <a:cxn ang="0">
                <a:pos x="61" y="25"/>
              </a:cxn>
              <a:cxn ang="0">
                <a:pos x="44" y="40"/>
              </a:cxn>
              <a:cxn ang="0">
                <a:pos x="29" y="57"/>
              </a:cxn>
              <a:cxn ang="0">
                <a:pos x="16" y="77"/>
              </a:cxn>
              <a:cxn ang="0">
                <a:pos x="6" y="98"/>
              </a:cxn>
              <a:cxn ang="0">
                <a:pos x="0" y="120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55" name="Freeform 335"/>
          <p:cNvSpPr>
            <a:spLocks/>
          </p:cNvSpPr>
          <p:nvPr/>
        </p:nvSpPr>
        <p:spPr bwMode="auto">
          <a:xfrm>
            <a:off x="6789738" y="5329238"/>
            <a:ext cx="44450" cy="65087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6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6" y="194"/>
              </a:cxn>
              <a:cxn ang="0">
                <a:pos x="168" y="213"/>
              </a:cxn>
              <a:cxn ang="0">
                <a:pos x="148" y="229"/>
              </a:cxn>
              <a:cxn ang="0">
                <a:pos x="127" y="246"/>
              </a:cxn>
              <a:cxn ang="0">
                <a:pos x="115" y="258"/>
              </a:cxn>
              <a:cxn ang="0">
                <a:pos x="110" y="267"/>
              </a:cxn>
              <a:cxn ang="0">
                <a:pos x="107" y="276"/>
              </a:cxn>
              <a:cxn ang="0">
                <a:pos x="109" y="284"/>
              </a:cxn>
              <a:cxn ang="0">
                <a:pos x="117" y="288"/>
              </a:cxn>
              <a:cxn ang="0">
                <a:pos x="124" y="287"/>
              </a:cxn>
              <a:cxn ang="0">
                <a:pos x="138" y="271"/>
              </a:cxn>
              <a:cxn ang="0">
                <a:pos x="161" y="250"/>
              </a:cxn>
              <a:cxn ang="0">
                <a:pos x="185" y="229"/>
              </a:cxn>
              <a:cxn ang="0">
                <a:pos x="206" y="204"/>
              </a:cxn>
              <a:cxn ang="0">
                <a:pos x="219" y="173"/>
              </a:cxn>
              <a:cxn ang="0">
                <a:pos x="218" y="141"/>
              </a:cxn>
              <a:cxn ang="0">
                <a:pos x="204" y="111"/>
              </a:cxn>
              <a:cxn ang="0">
                <a:pos x="182" y="86"/>
              </a:cxn>
              <a:cxn ang="0">
                <a:pos x="158" y="70"/>
              </a:cxn>
              <a:cxn ang="0">
                <a:pos x="134" y="56"/>
              </a:cxn>
              <a:cxn ang="0">
                <a:pos x="109" y="43"/>
              </a:cxn>
              <a:cxn ang="0">
                <a:pos x="83" y="29"/>
              </a:cxn>
              <a:cxn ang="0">
                <a:pos x="59" y="17"/>
              </a:cxn>
              <a:cxn ang="0">
                <a:pos x="36" y="7"/>
              </a:cxn>
              <a:cxn ang="0">
                <a:pos x="18" y="1"/>
              </a:cxn>
              <a:cxn ang="0">
                <a:pos x="4" y="0"/>
              </a:cxn>
              <a:cxn ang="0">
                <a:pos x="9" y="7"/>
              </a:cxn>
              <a:cxn ang="0">
                <a:pos x="31" y="18"/>
              </a:cxn>
              <a:cxn ang="0">
                <a:pos x="54" y="29"/>
              </a:cxn>
              <a:cxn ang="0">
                <a:pos x="77" y="40"/>
              </a:cxn>
              <a:cxn ang="0">
                <a:pos x="101" y="53"/>
              </a:cxn>
              <a:cxn ang="0">
                <a:pos x="124" y="66"/>
              </a:cxn>
              <a:cxn ang="0">
                <a:pos x="147" y="82"/>
              </a:cxn>
              <a:cxn ang="0">
                <a:pos x="168" y="98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56" name="Freeform 336"/>
          <p:cNvSpPr>
            <a:spLocks/>
          </p:cNvSpPr>
          <p:nvPr/>
        </p:nvSpPr>
        <p:spPr bwMode="auto">
          <a:xfrm>
            <a:off x="6746875" y="5429250"/>
            <a:ext cx="169863" cy="112713"/>
          </a:xfrm>
          <a:custGeom>
            <a:avLst/>
            <a:gdLst/>
            <a:ahLst/>
            <a:cxnLst>
              <a:cxn ang="0">
                <a:pos x="141" y="0"/>
              </a:cxn>
              <a:cxn ang="0">
                <a:pos x="1070" y="194"/>
              </a:cxn>
              <a:cxn ang="0">
                <a:pos x="919" y="844"/>
              </a:cxn>
              <a:cxn ang="0">
                <a:pos x="0" y="624"/>
              </a:cxn>
              <a:cxn ang="0">
                <a:pos x="141" y="0"/>
              </a:cxn>
            </a:cxnLst>
            <a:rect l="0" t="0" r="r" b="b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57" name="Freeform 337"/>
          <p:cNvSpPr>
            <a:spLocks/>
          </p:cNvSpPr>
          <p:nvPr/>
        </p:nvSpPr>
        <p:spPr bwMode="auto">
          <a:xfrm>
            <a:off x="6761163" y="5432425"/>
            <a:ext cx="130175" cy="44450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819" y="139"/>
              </a:cxn>
              <a:cxn ang="0">
                <a:pos x="172" y="98"/>
              </a:cxn>
              <a:cxn ang="0">
                <a:pos x="0" y="333"/>
              </a:cxn>
              <a:cxn ang="0">
                <a:pos x="97" y="0"/>
              </a:cxn>
            </a:cxnLst>
            <a:rect l="0" t="0" r="r" b="b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58" name="Freeform 338"/>
          <p:cNvSpPr>
            <a:spLocks/>
          </p:cNvSpPr>
          <p:nvPr/>
        </p:nvSpPr>
        <p:spPr bwMode="auto">
          <a:xfrm>
            <a:off x="6729413" y="5564188"/>
            <a:ext cx="171450" cy="4127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1083" y="261"/>
              </a:cxn>
              <a:cxn ang="0">
                <a:pos x="1055" y="306"/>
              </a:cxn>
              <a:cxn ang="0">
                <a:pos x="0" y="28"/>
              </a:cxn>
              <a:cxn ang="0">
                <a:pos x="34" y="0"/>
              </a:cxn>
            </a:cxnLst>
            <a:rect l="0" t="0" r="r" b="b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59" name="Freeform 339"/>
          <p:cNvSpPr>
            <a:spLocks/>
          </p:cNvSpPr>
          <p:nvPr/>
        </p:nvSpPr>
        <p:spPr bwMode="auto">
          <a:xfrm>
            <a:off x="6713538" y="5576888"/>
            <a:ext cx="173037" cy="41275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1088" y="260"/>
              </a:cxn>
              <a:cxn ang="0">
                <a:pos x="1055" y="311"/>
              </a:cxn>
              <a:cxn ang="0">
                <a:pos x="0" y="34"/>
              </a:cxn>
              <a:cxn ang="0">
                <a:pos x="39" y="0"/>
              </a:cxn>
            </a:cxnLst>
            <a:rect l="0" t="0" r="r" b="b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60" name="Freeform 340"/>
          <p:cNvSpPr>
            <a:spLocks/>
          </p:cNvSpPr>
          <p:nvPr/>
        </p:nvSpPr>
        <p:spPr bwMode="auto">
          <a:xfrm>
            <a:off x="6740525" y="5614988"/>
            <a:ext cx="25400" cy="9525"/>
          </a:xfrm>
          <a:custGeom>
            <a:avLst/>
            <a:gdLst/>
            <a:ahLst/>
            <a:cxnLst>
              <a:cxn ang="0">
                <a:pos x="16" y="1"/>
              </a:cxn>
              <a:cxn ang="0">
                <a:pos x="21" y="1"/>
              </a:cxn>
              <a:cxn ang="0">
                <a:pos x="35" y="0"/>
              </a:cxn>
              <a:cxn ang="0">
                <a:pos x="54" y="0"/>
              </a:cxn>
              <a:cxn ang="0">
                <a:pos x="78" y="2"/>
              </a:cxn>
              <a:cxn ang="0">
                <a:pos x="104" y="7"/>
              </a:cxn>
              <a:cxn ang="0">
                <a:pos x="128" y="17"/>
              </a:cxn>
              <a:cxn ang="0">
                <a:pos x="149" y="31"/>
              </a:cxn>
              <a:cxn ang="0">
                <a:pos x="164" y="51"/>
              </a:cxn>
              <a:cxn ang="0">
                <a:pos x="164" y="52"/>
              </a:cxn>
              <a:cxn ang="0">
                <a:pos x="164" y="57"/>
              </a:cxn>
              <a:cxn ang="0">
                <a:pos x="163" y="62"/>
              </a:cxn>
              <a:cxn ang="0">
                <a:pos x="161" y="67"/>
              </a:cxn>
              <a:cxn ang="0">
                <a:pos x="156" y="71"/>
              </a:cxn>
              <a:cxn ang="0">
                <a:pos x="149" y="72"/>
              </a:cxn>
              <a:cxn ang="0">
                <a:pos x="138" y="71"/>
              </a:cxn>
              <a:cxn ang="0">
                <a:pos x="124" y="65"/>
              </a:cxn>
              <a:cxn ang="0">
                <a:pos x="124" y="63"/>
              </a:cxn>
              <a:cxn ang="0">
                <a:pos x="123" y="59"/>
              </a:cxn>
              <a:cxn ang="0">
                <a:pos x="120" y="52"/>
              </a:cxn>
              <a:cxn ang="0">
                <a:pos x="113" y="45"/>
              </a:cxn>
              <a:cxn ang="0">
                <a:pos x="100" y="38"/>
              </a:cxn>
              <a:cxn ang="0">
                <a:pos x="81" y="32"/>
              </a:cxn>
              <a:cxn ang="0">
                <a:pos x="55" y="29"/>
              </a:cxn>
              <a:cxn ang="0">
                <a:pos x="20" y="29"/>
              </a:cxn>
              <a:cxn ang="0">
                <a:pos x="18" y="29"/>
              </a:cxn>
              <a:cxn ang="0">
                <a:pos x="14" y="27"/>
              </a:cxn>
              <a:cxn ang="0">
                <a:pos x="9" y="25"/>
              </a:cxn>
              <a:cxn ang="0">
                <a:pos x="4" y="22"/>
              </a:cxn>
              <a:cxn ang="0">
                <a:pos x="0" y="18"/>
              </a:cxn>
              <a:cxn ang="0">
                <a:pos x="0" y="14"/>
              </a:cxn>
              <a:cxn ang="0">
                <a:pos x="5" y="7"/>
              </a:cxn>
              <a:cxn ang="0">
                <a:pos x="16" y="1"/>
              </a:cxn>
            </a:cxnLst>
            <a:rect l="0" t="0" r="r" b="b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61" name="Freeform 341"/>
          <p:cNvSpPr>
            <a:spLocks/>
          </p:cNvSpPr>
          <p:nvPr/>
        </p:nvSpPr>
        <p:spPr bwMode="auto">
          <a:xfrm>
            <a:off x="6745288" y="5546725"/>
            <a:ext cx="23812" cy="14288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3"/>
              </a:cxn>
              <a:cxn ang="0">
                <a:pos x="26" y="7"/>
              </a:cxn>
              <a:cxn ang="0">
                <a:pos x="15" y="14"/>
              </a:cxn>
              <a:cxn ang="0">
                <a:pos x="6" y="24"/>
              </a:cxn>
              <a:cxn ang="0">
                <a:pos x="1" y="39"/>
              </a:cxn>
              <a:cxn ang="0">
                <a:pos x="0" y="59"/>
              </a:cxn>
              <a:cxn ang="0">
                <a:pos x="6" y="85"/>
              </a:cxn>
              <a:cxn ang="0">
                <a:pos x="85" y="109"/>
              </a:cxn>
              <a:cxn ang="0">
                <a:pos x="84" y="104"/>
              </a:cxn>
              <a:cxn ang="0">
                <a:pos x="84" y="93"/>
              </a:cxn>
              <a:cxn ang="0">
                <a:pos x="84" y="76"/>
              </a:cxn>
              <a:cxn ang="0">
                <a:pos x="87" y="58"/>
              </a:cxn>
              <a:cxn ang="0">
                <a:pos x="93" y="40"/>
              </a:cxn>
              <a:cxn ang="0">
                <a:pos x="104" y="27"/>
              </a:cxn>
              <a:cxn ang="0">
                <a:pos x="121" y="20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62" name="Freeform 342"/>
          <p:cNvSpPr>
            <a:spLocks/>
          </p:cNvSpPr>
          <p:nvPr/>
        </p:nvSpPr>
        <p:spPr bwMode="auto">
          <a:xfrm>
            <a:off x="6877050" y="5572125"/>
            <a:ext cx="23813" cy="14288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2"/>
              </a:cxn>
              <a:cxn ang="0">
                <a:pos x="25" y="6"/>
              </a:cxn>
              <a:cxn ang="0">
                <a:pos x="15" y="12"/>
              </a:cxn>
              <a:cxn ang="0">
                <a:pos x="6" y="23"/>
              </a:cxn>
              <a:cxn ang="0">
                <a:pos x="0" y="38"/>
              </a:cxn>
              <a:cxn ang="0">
                <a:pos x="0" y="58"/>
              </a:cxn>
              <a:cxn ang="0">
                <a:pos x="6" y="85"/>
              </a:cxn>
              <a:cxn ang="0">
                <a:pos x="84" y="107"/>
              </a:cxn>
              <a:cxn ang="0">
                <a:pos x="83" y="103"/>
              </a:cxn>
              <a:cxn ang="0">
                <a:pos x="83" y="91"/>
              </a:cxn>
              <a:cxn ang="0">
                <a:pos x="83" y="75"/>
              </a:cxn>
              <a:cxn ang="0">
                <a:pos x="86" y="56"/>
              </a:cxn>
              <a:cxn ang="0">
                <a:pos x="92" y="40"/>
              </a:cxn>
              <a:cxn ang="0">
                <a:pos x="103" y="27"/>
              </a:cxn>
              <a:cxn ang="0">
                <a:pos x="121" y="19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63" name="Freeform 343"/>
          <p:cNvSpPr>
            <a:spLocks/>
          </p:cNvSpPr>
          <p:nvPr/>
        </p:nvSpPr>
        <p:spPr bwMode="auto">
          <a:xfrm>
            <a:off x="6770688" y="5549900"/>
            <a:ext cx="100012" cy="2540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601" y="182"/>
              </a:cxn>
              <a:cxn ang="0">
                <a:pos x="629" y="142"/>
              </a:cxn>
              <a:cxn ang="0">
                <a:pos x="29" y="0"/>
              </a:cxn>
              <a:cxn ang="0">
                <a:pos x="0" y="40"/>
              </a:cxn>
            </a:cxnLst>
            <a:rect l="0" t="0" r="r" b="b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64" name="Freeform 344"/>
          <p:cNvSpPr>
            <a:spLocks/>
          </p:cNvSpPr>
          <p:nvPr/>
        </p:nvSpPr>
        <p:spPr bwMode="auto">
          <a:xfrm>
            <a:off x="6770688" y="5561013"/>
            <a:ext cx="95250" cy="2222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65" name="Freeform 345"/>
          <p:cNvSpPr>
            <a:spLocks/>
          </p:cNvSpPr>
          <p:nvPr/>
        </p:nvSpPr>
        <p:spPr bwMode="auto">
          <a:xfrm>
            <a:off x="6770688" y="5545138"/>
            <a:ext cx="95250" cy="2222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12666" name="Group 346"/>
          <p:cNvGrpSpPr>
            <a:grpSpLocks/>
          </p:cNvGrpSpPr>
          <p:nvPr/>
        </p:nvGrpSpPr>
        <p:grpSpPr bwMode="auto">
          <a:xfrm>
            <a:off x="6189663" y="5181600"/>
            <a:ext cx="338137" cy="282575"/>
            <a:chOff x="3899" y="3264"/>
            <a:chExt cx="213" cy="178"/>
          </a:xfrm>
        </p:grpSpPr>
        <p:sp>
          <p:nvSpPr>
            <p:cNvPr id="312667" name="Freeform 34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68" name="Freeform 34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69" name="Freeform 34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70" name="Freeform 35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71" name="Freeform 35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72" name="Freeform 35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73" name="Freeform 35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74" name="Freeform 35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75" name="Freeform 35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76" name="Freeform 35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77" name="Freeform 35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78" name="Freeform 35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79" name="Freeform 35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80" name="Freeform 36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81" name="Freeform 36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82" name="Freeform 36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83" name="Freeform 36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84" name="Freeform 36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85" name="Freeform 36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86" name="Freeform 36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87" name="Freeform 36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88" name="Freeform 36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89" name="Freeform 36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90" name="Freeform 37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91" name="Freeform 37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92" name="Freeform 37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93" name="Freeform 37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94" name="Freeform 37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95" name="Freeform 37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96" name="Rectangle 37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97" name="Freeform 37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98" name="Freeform 37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99" name="Freeform 37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00" name="Freeform 38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01" name="Freeform 38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02" name="Freeform 38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03" name="Freeform 38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04" name="Freeform 38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05" name="Freeform 38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2706" name="Group 386"/>
          <p:cNvGrpSpPr>
            <a:grpSpLocks/>
          </p:cNvGrpSpPr>
          <p:nvPr/>
        </p:nvGrpSpPr>
        <p:grpSpPr bwMode="auto">
          <a:xfrm>
            <a:off x="5843588" y="5184775"/>
            <a:ext cx="338137" cy="282575"/>
            <a:chOff x="3899" y="3264"/>
            <a:chExt cx="213" cy="178"/>
          </a:xfrm>
        </p:grpSpPr>
        <p:sp>
          <p:nvSpPr>
            <p:cNvPr id="312707" name="Freeform 38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08" name="Freeform 38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09" name="Freeform 38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10" name="Freeform 39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11" name="Freeform 39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12" name="Freeform 39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13" name="Freeform 39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14" name="Freeform 39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15" name="Freeform 39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16" name="Freeform 39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17" name="Freeform 39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18" name="Freeform 39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19" name="Freeform 39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20" name="Freeform 40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21" name="Freeform 40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22" name="Freeform 40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23" name="Freeform 40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24" name="Freeform 40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25" name="Freeform 40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26" name="Freeform 40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27" name="Freeform 40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28" name="Freeform 40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29" name="Freeform 40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30" name="Freeform 41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31" name="Freeform 41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32" name="Freeform 41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33" name="Freeform 41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34" name="Freeform 41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35" name="Freeform 41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36" name="Rectangle 41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37" name="Freeform 41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38" name="Freeform 41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39" name="Freeform 41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40" name="Freeform 42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41" name="Freeform 42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42" name="Freeform 42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43" name="Freeform 42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44" name="Freeform 42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45" name="Freeform 42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2746" name="Group 426"/>
          <p:cNvGrpSpPr>
            <a:grpSpLocks/>
          </p:cNvGrpSpPr>
          <p:nvPr/>
        </p:nvGrpSpPr>
        <p:grpSpPr bwMode="auto">
          <a:xfrm>
            <a:off x="5424488" y="4926013"/>
            <a:ext cx="338137" cy="282575"/>
            <a:chOff x="3899" y="3264"/>
            <a:chExt cx="213" cy="178"/>
          </a:xfrm>
        </p:grpSpPr>
        <p:sp>
          <p:nvSpPr>
            <p:cNvPr id="312747" name="Freeform 42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48" name="Freeform 42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49" name="Freeform 42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50" name="Freeform 43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51" name="Freeform 43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52" name="Freeform 43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53" name="Freeform 43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54" name="Freeform 43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55" name="Freeform 43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56" name="Freeform 43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57" name="Freeform 43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58" name="Freeform 43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59" name="Freeform 43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60" name="Freeform 44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61" name="Freeform 44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62" name="Freeform 44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63" name="Freeform 44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64" name="Freeform 44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65" name="Freeform 44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66" name="Freeform 44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67" name="Freeform 44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68" name="Freeform 44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69" name="Freeform 44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70" name="Freeform 45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71" name="Freeform 45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72" name="Freeform 45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73" name="Freeform 45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74" name="Freeform 45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75" name="Freeform 45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76" name="Rectangle 45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77" name="Freeform 45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78" name="Freeform 45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79" name="Freeform 45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80" name="Freeform 46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81" name="Freeform 46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82" name="Freeform 46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83" name="Freeform 46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84" name="Freeform 46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85" name="Freeform 46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2786" name="Group 466"/>
          <p:cNvGrpSpPr>
            <a:grpSpLocks/>
          </p:cNvGrpSpPr>
          <p:nvPr/>
        </p:nvGrpSpPr>
        <p:grpSpPr bwMode="auto">
          <a:xfrm>
            <a:off x="5588000" y="4610100"/>
            <a:ext cx="338138" cy="282575"/>
            <a:chOff x="3899" y="3264"/>
            <a:chExt cx="213" cy="178"/>
          </a:xfrm>
        </p:grpSpPr>
        <p:sp>
          <p:nvSpPr>
            <p:cNvPr id="312787" name="Freeform 46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88" name="Freeform 46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89" name="Freeform 46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90" name="Freeform 47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91" name="Freeform 47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92" name="Freeform 47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93" name="Freeform 47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94" name="Freeform 47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95" name="Freeform 47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96" name="Freeform 47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97" name="Freeform 47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98" name="Freeform 47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99" name="Freeform 47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00" name="Freeform 48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01" name="Freeform 48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02" name="Freeform 48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03" name="Freeform 48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04" name="Freeform 48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05" name="Freeform 48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06" name="Freeform 48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07" name="Freeform 48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08" name="Freeform 48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09" name="Freeform 48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10" name="Freeform 49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11" name="Freeform 49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12" name="Freeform 49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13" name="Freeform 49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14" name="Freeform 49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15" name="Freeform 49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16" name="Rectangle 49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17" name="Freeform 49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18" name="Freeform 49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19" name="Freeform 49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20" name="Freeform 50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21" name="Freeform 50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22" name="Freeform 50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23" name="Freeform 50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24" name="Freeform 50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25" name="Freeform 50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2826" name="Group 506"/>
          <p:cNvGrpSpPr>
            <a:grpSpLocks/>
          </p:cNvGrpSpPr>
          <p:nvPr/>
        </p:nvGrpSpPr>
        <p:grpSpPr bwMode="auto">
          <a:xfrm>
            <a:off x="5792788" y="3178175"/>
            <a:ext cx="338137" cy="282575"/>
            <a:chOff x="3899" y="3264"/>
            <a:chExt cx="213" cy="178"/>
          </a:xfrm>
        </p:grpSpPr>
        <p:sp>
          <p:nvSpPr>
            <p:cNvPr id="312827" name="Freeform 50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28" name="Freeform 50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29" name="Freeform 50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30" name="Freeform 51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31" name="Freeform 51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32" name="Freeform 51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33" name="Freeform 51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34" name="Freeform 51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35" name="Freeform 51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36" name="Freeform 51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37" name="Freeform 51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38" name="Freeform 51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39" name="Freeform 51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40" name="Freeform 52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41" name="Freeform 52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42" name="Freeform 52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43" name="Freeform 52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44" name="Freeform 52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45" name="Freeform 52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46" name="Freeform 52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47" name="Freeform 52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48" name="Freeform 52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49" name="Freeform 52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50" name="Freeform 53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51" name="Freeform 53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52" name="Freeform 53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53" name="Freeform 53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54" name="Freeform 53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55" name="Freeform 53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56" name="Rectangle 53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57" name="Freeform 53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58" name="Freeform 53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59" name="Freeform 53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60" name="Freeform 54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61" name="Freeform 54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62" name="Freeform 54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63" name="Freeform 54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64" name="Freeform 54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65" name="Freeform 54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2866" name="AutoShape 546"/>
          <p:cNvSpPr>
            <a:spLocks noChangeAspect="1" noChangeArrowheads="1" noTextEdit="1"/>
          </p:cNvSpPr>
          <p:nvPr/>
        </p:nvSpPr>
        <p:spPr bwMode="auto">
          <a:xfrm>
            <a:off x="5494338" y="3140075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67" name="Freeform 547"/>
          <p:cNvSpPr>
            <a:spLocks/>
          </p:cNvSpPr>
          <p:nvPr/>
        </p:nvSpPr>
        <p:spPr bwMode="auto">
          <a:xfrm>
            <a:off x="5495925" y="3140075"/>
            <a:ext cx="258763" cy="268288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668" y="0"/>
              </a:cxn>
              <a:cxn ang="0">
                <a:pos x="699" y="1"/>
              </a:cxn>
              <a:cxn ang="0">
                <a:pos x="742" y="3"/>
              </a:cxn>
              <a:cxn ang="0">
                <a:pos x="799" y="6"/>
              </a:cxn>
              <a:cxn ang="0">
                <a:pos x="865" y="10"/>
              </a:cxn>
              <a:cxn ang="0">
                <a:pos x="941" y="17"/>
              </a:cxn>
              <a:cxn ang="0">
                <a:pos x="1025" y="26"/>
              </a:cxn>
              <a:cxn ang="0">
                <a:pos x="1116" y="38"/>
              </a:cxn>
              <a:cxn ang="0">
                <a:pos x="1213" y="55"/>
              </a:cxn>
              <a:cxn ang="0">
                <a:pos x="1315" y="73"/>
              </a:cxn>
              <a:cxn ang="0">
                <a:pos x="1418" y="97"/>
              </a:cxn>
              <a:cxn ang="0">
                <a:pos x="1525" y="125"/>
              </a:cxn>
              <a:cxn ang="0">
                <a:pos x="1632" y="159"/>
              </a:cxn>
              <a:cxn ang="0">
                <a:pos x="1739" y="197"/>
              </a:cxn>
              <a:cxn ang="0">
                <a:pos x="1843" y="241"/>
              </a:cxn>
              <a:cxn ang="0">
                <a:pos x="1729" y="1139"/>
              </a:cxn>
              <a:cxn ang="0">
                <a:pos x="1742" y="1146"/>
              </a:cxn>
              <a:cxn ang="0">
                <a:pos x="1768" y="1173"/>
              </a:cxn>
              <a:cxn ang="0">
                <a:pos x="1781" y="1234"/>
              </a:cxn>
              <a:cxn ang="0">
                <a:pos x="1760" y="1341"/>
              </a:cxn>
              <a:cxn ang="0">
                <a:pos x="1432" y="1765"/>
              </a:cxn>
              <a:cxn ang="0">
                <a:pos x="1322" y="1904"/>
              </a:cxn>
              <a:cxn ang="0">
                <a:pos x="1304" y="1902"/>
              </a:cxn>
              <a:cxn ang="0">
                <a:pos x="1270" y="1897"/>
              </a:cxn>
              <a:cxn ang="0">
                <a:pos x="1223" y="1891"/>
              </a:cxn>
              <a:cxn ang="0">
                <a:pos x="1162" y="1881"/>
              </a:cxn>
              <a:cxn ang="0">
                <a:pos x="1091" y="1869"/>
              </a:cxn>
              <a:cxn ang="0">
                <a:pos x="1008" y="1854"/>
              </a:cxn>
              <a:cxn ang="0">
                <a:pos x="918" y="1835"/>
              </a:cxn>
              <a:cxn ang="0">
                <a:pos x="820" y="1813"/>
              </a:cxn>
              <a:cxn ang="0">
                <a:pos x="717" y="1786"/>
              </a:cxn>
              <a:cxn ang="0">
                <a:pos x="610" y="1755"/>
              </a:cxn>
              <a:cxn ang="0">
                <a:pos x="501" y="1720"/>
              </a:cxn>
              <a:cxn ang="0">
                <a:pos x="390" y="1681"/>
              </a:cxn>
              <a:cxn ang="0">
                <a:pos x="280" y="1636"/>
              </a:cxn>
              <a:cxn ang="0">
                <a:pos x="172" y="1585"/>
              </a:cxn>
              <a:cxn ang="0">
                <a:pos x="67" y="1530"/>
              </a:cxn>
              <a:cxn ang="0">
                <a:pos x="16" y="1495"/>
              </a:cxn>
              <a:cxn ang="0">
                <a:pos x="8" y="1457"/>
              </a:cxn>
              <a:cxn ang="0">
                <a:pos x="0" y="1401"/>
              </a:cxn>
              <a:cxn ang="0">
                <a:pos x="4" y="1343"/>
              </a:cxn>
              <a:cxn ang="0">
                <a:pos x="388" y="965"/>
              </a:cxn>
              <a:cxn ang="0">
                <a:pos x="386" y="952"/>
              </a:cxn>
              <a:cxn ang="0">
                <a:pos x="390" y="917"/>
              </a:cxn>
              <a:cxn ang="0">
                <a:pos x="412" y="868"/>
              </a:cxn>
              <a:cxn ang="0">
                <a:pos x="468" y="814"/>
              </a:cxn>
            </a:cxnLst>
            <a:rect l="0" t="0" r="r" b="b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68" name="Freeform 548"/>
          <p:cNvSpPr>
            <a:spLocks/>
          </p:cNvSpPr>
          <p:nvPr/>
        </p:nvSpPr>
        <p:spPr bwMode="auto">
          <a:xfrm>
            <a:off x="5527675" y="3309938"/>
            <a:ext cx="150813" cy="46037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1106" y="277"/>
              </a:cxn>
              <a:cxn ang="0">
                <a:pos x="1071" y="331"/>
              </a:cxn>
              <a:cxn ang="0">
                <a:pos x="0" y="36"/>
              </a:cxn>
              <a:cxn ang="0">
                <a:pos x="40" y="0"/>
              </a:cxn>
            </a:cxnLst>
            <a:rect l="0" t="0" r="r" b="b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69" name="Freeform 549"/>
          <p:cNvSpPr>
            <a:spLocks/>
          </p:cNvSpPr>
          <p:nvPr/>
        </p:nvSpPr>
        <p:spPr bwMode="auto">
          <a:xfrm>
            <a:off x="5502275" y="3330575"/>
            <a:ext cx="176213" cy="71438"/>
          </a:xfrm>
          <a:custGeom>
            <a:avLst/>
            <a:gdLst/>
            <a:ahLst/>
            <a:cxnLst>
              <a:cxn ang="0">
                <a:pos x="1282" y="391"/>
              </a:cxn>
              <a:cxn ang="0">
                <a:pos x="1264" y="389"/>
              </a:cxn>
              <a:cxn ang="0">
                <a:pos x="1232" y="385"/>
              </a:cxn>
              <a:cxn ang="0">
                <a:pos x="1183" y="378"/>
              </a:cxn>
              <a:cxn ang="0">
                <a:pos x="1124" y="369"/>
              </a:cxn>
              <a:cxn ang="0">
                <a:pos x="1052" y="355"/>
              </a:cxn>
              <a:cxn ang="0">
                <a:pos x="971" y="340"/>
              </a:cxn>
              <a:cxn ang="0">
                <a:pos x="881" y="322"/>
              </a:cxn>
              <a:cxn ang="0">
                <a:pos x="785" y="299"/>
              </a:cxn>
              <a:cxn ang="0">
                <a:pos x="684" y="273"/>
              </a:cxn>
              <a:cxn ang="0">
                <a:pos x="579" y="244"/>
              </a:cxn>
              <a:cxn ang="0">
                <a:pos x="472" y="209"/>
              </a:cxn>
              <a:cxn ang="0">
                <a:pos x="364" y="171"/>
              </a:cxn>
              <a:cxn ang="0">
                <a:pos x="259" y="128"/>
              </a:cxn>
              <a:cxn ang="0">
                <a:pos x="155" y="81"/>
              </a:cxn>
              <a:cxn ang="0">
                <a:pos x="55" y="28"/>
              </a:cxn>
              <a:cxn ang="0">
                <a:pos x="6" y="4"/>
              </a:cxn>
              <a:cxn ang="0">
                <a:pos x="2" y="32"/>
              </a:cxn>
              <a:cxn ang="0">
                <a:pos x="0" y="76"/>
              </a:cxn>
              <a:cxn ang="0">
                <a:pos x="8" y="120"/>
              </a:cxn>
              <a:cxn ang="0">
                <a:pos x="19" y="139"/>
              </a:cxn>
              <a:cxn ang="0">
                <a:pos x="28" y="144"/>
              </a:cxn>
              <a:cxn ang="0">
                <a:pos x="47" y="155"/>
              </a:cxn>
              <a:cxn ang="0">
                <a:pos x="75" y="170"/>
              </a:cxn>
              <a:cxn ang="0">
                <a:pos x="112" y="190"/>
              </a:cxn>
              <a:cxn ang="0">
                <a:pos x="159" y="212"/>
              </a:cxn>
              <a:cxn ang="0">
                <a:pos x="215" y="238"/>
              </a:cxn>
              <a:cxn ang="0">
                <a:pos x="281" y="267"/>
              </a:cxn>
              <a:cxn ang="0">
                <a:pos x="358" y="296"/>
              </a:cxn>
              <a:cxn ang="0">
                <a:pos x="443" y="326"/>
              </a:cxn>
              <a:cxn ang="0">
                <a:pos x="540" y="357"/>
              </a:cxn>
              <a:cxn ang="0">
                <a:pos x="647" y="387"/>
              </a:cxn>
              <a:cxn ang="0">
                <a:pos x="764" y="416"/>
              </a:cxn>
              <a:cxn ang="0">
                <a:pos x="890" y="444"/>
              </a:cxn>
              <a:cxn ang="0">
                <a:pos x="1028" y="472"/>
              </a:cxn>
              <a:cxn ang="0">
                <a:pos x="1177" y="494"/>
              </a:cxn>
              <a:cxn ang="0">
                <a:pos x="1256" y="503"/>
              </a:cxn>
              <a:cxn ang="0">
                <a:pos x="1265" y="487"/>
              </a:cxn>
              <a:cxn ang="0">
                <a:pos x="1278" y="456"/>
              </a:cxn>
              <a:cxn ang="0">
                <a:pos x="1285" y="415"/>
              </a:cxn>
            </a:cxnLst>
            <a:rect l="0" t="0" r="r" b="b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70" name="AutoShape 550"/>
          <p:cNvSpPr>
            <a:spLocks noChangeAspect="1" noChangeArrowheads="1" noTextEdit="1"/>
          </p:cNvSpPr>
          <p:nvPr/>
        </p:nvSpPr>
        <p:spPr bwMode="auto">
          <a:xfrm>
            <a:off x="5449888" y="3044825"/>
            <a:ext cx="284162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71" name="Freeform 551"/>
          <p:cNvSpPr>
            <a:spLocks/>
          </p:cNvSpPr>
          <p:nvPr/>
        </p:nvSpPr>
        <p:spPr bwMode="auto">
          <a:xfrm>
            <a:off x="5508625" y="3065463"/>
            <a:ext cx="41275" cy="52387"/>
          </a:xfrm>
          <a:custGeom>
            <a:avLst/>
            <a:gdLst/>
            <a:ahLst/>
            <a:cxnLst>
              <a:cxn ang="0">
                <a:pos x="63" y="28"/>
              </a:cxn>
              <a:cxn ang="0">
                <a:pos x="49" y="37"/>
              </a:cxn>
              <a:cxn ang="0">
                <a:pos x="38" y="47"/>
              </a:cxn>
              <a:cxn ang="0">
                <a:pos x="27" y="59"/>
              </a:cxn>
              <a:cxn ang="0">
                <a:pos x="18" y="72"/>
              </a:cxn>
              <a:cxn ang="0">
                <a:pos x="10" y="86"/>
              </a:cxn>
              <a:cxn ang="0">
                <a:pos x="5" y="101"/>
              </a:cxn>
              <a:cxn ang="0">
                <a:pos x="2" y="117"/>
              </a:cxn>
              <a:cxn ang="0">
                <a:pos x="0" y="133"/>
              </a:cxn>
              <a:cxn ang="0">
                <a:pos x="2" y="155"/>
              </a:cxn>
              <a:cxn ang="0">
                <a:pos x="10" y="173"/>
              </a:cxn>
              <a:cxn ang="0">
                <a:pos x="23" y="190"/>
              </a:cxn>
              <a:cxn ang="0">
                <a:pos x="40" y="201"/>
              </a:cxn>
              <a:cxn ang="0">
                <a:pos x="59" y="211"/>
              </a:cxn>
              <a:cxn ang="0">
                <a:pos x="79" y="215"/>
              </a:cxn>
              <a:cxn ang="0">
                <a:pos x="100" y="216"/>
              </a:cxn>
              <a:cxn ang="0">
                <a:pos x="120" y="213"/>
              </a:cxn>
              <a:cxn ang="0">
                <a:pos x="124" y="213"/>
              </a:cxn>
              <a:cxn ang="0">
                <a:pos x="128" y="211"/>
              </a:cxn>
              <a:cxn ang="0">
                <a:pos x="131" y="208"/>
              </a:cxn>
              <a:cxn ang="0">
                <a:pos x="132" y="203"/>
              </a:cxn>
              <a:cxn ang="0">
                <a:pos x="130" y="198"/>
              </a:cxn>
              <a:cxn ang="0">
                <a:pos x="126" y="194"/>
              </a:cxn>
              <a:cxn ang="0">
                <a:pos x="121" y="190"/>
              </a:cxn>
              <a:cxn ang="0">
                <a:pos x="116" y="187"/>
              </a:cxn>
              <a:cxn ang="0">
                <a:pos x="105" y="184"/>
              </a:cxn>
              <a:cxn ang="0">
                <a:pos x="95" y="182"/>
              </a:cxn>
              <a:cxn ang="0">
                <a:pos x="84" y="180"/>
              </a:cxn>
              <a:cxn ang="0">
                <a:pos x="75" y="178"/>
              </a:cxn>
              <a:cxn ang="0">
                <a:pos x="65" y="175"/>
              </a:cxn>
              <a:cxn ang="0">
                <a:pos x="56" y="170"/>
              </a:cxn>
              <a:cxn ang="0">
                <a:pos x="47" y="165"/>
              </a:cxn>
              <a:cxn ang="0">
                <a:pos x="39" y="156"/>
              </a:cxn>
              <a:cxn ang="0">
                <a:pos x="36" y="120"/>
              </a:cxn>
              <a:cxn ang="0">
                <a:pos x="44" y="90"/>
              </a:cxn>
              <a:cxn ang="0">
                <a:pos x="61" y="67"/>
              </a:cxn>
              <a:cxn ang="0">
                <a:pos x="84" y="47"/>
              </a:cxn>
              <a:cxn ang="0">
                <a:pos x="109" y="32"/>
              </a:cxn>
              <a:cxn ang="0">
                <a:pos x="136" y="21"/>
              </a:cxn>
              <a:cxn ang="0">
                <a:pos x="160" y="12"/>
              </a:cxn>
              <a:cxn ang="0">
                <a:pos x="179" y="5"/>
              </a:cxn>
              <a:cxn ang="0">
                <a:pos x="167" y="1"/>
              </a:cxn>
              <a:cxn ang="0">
                <a:pos x="154" y="0"/>
              </a:cxn>
              <a:cxn ang="0">
                <a:pos x="140" y="2"/>
              </a:cxn>
              <a:cxn ang="0">
                <a:pos x="124" y="5"/>
              </a:cxn>
              <a:cxn ang="0">
                <a:pos x="108" y="10"/>
              </a:cxn>
              <a:cxn ang="0">
                <a:pos x="92" y="15"/>
              </a:cxn>
              <a:cxn ang="0">
                <a:pos x="77" y="22"/>
              </a:cxn>
              <a:cxn ang="0">
                <a:pos x="63" y="28"/>
              </a:cxn>
            </a:cxnLst>
            <a:rect l="0" t="0" r="r" b="b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72" name="Freeform 552"/>
          <p:cNvSpPr>
            <a:spLocks/>
          </p:cNvSpPr>
          <p:nvPr/>
        </p:nvSpPr>
        <p:spPr bwMode="auto">
          <a:xfrm>
            <a:off x="5576888" y="3063875"/>
            <a:ext cx="25400" cy="39688"/>
          </a:xfrm>
          <a:custGeom>
            <a:avLst/>
            <a:gdLst/>
            <a:ahLst/>
            <a:cxnLst>
              <a:cxn ang="0">
                <a:pos x="96" y="55"/>
              </a:cxn>
              <a:cxn ang="0">
                <a:pos x="101" y="72"/>
              </a:cxn>
              <a:cxn ang="0">
                <a:pos x="100" y="88"/>
              </a:cxn>
              <a:cxn ang="0">
                <a:pos x="92" y="101"/>
              </a:cxn>
              <a:cxn ang="0">
                <a:pos x="82" y="112"/>
              </a:cxn>
              <a:cxn ang="0">
                <a:pos x="69" y="123"/>
              </a:cxn>
              <a:cxn ang="0">
                <a:pos x="54" y="134"/>
              </a:cxn>
              <a:cxn ang="0">
                <a:pos x="40" y="143"/>
              </a:cxn>
              <a:cxn ang="0">
                <a:pos x="27" y="153"/>
              </a:cxn>
              <a:cxn ang="0">
                <a:pos x="25" y="156"/>
              </a:cxn>
              <a:cxn ang="0">
                <a:pos x="24" y="158"/>
              </a:cxn>
              <a:cxn ang="0">
                <a:pos x="24" y="162"/>
              </a:cxn>
              <a:cxn ang="0">
                <a:pos x="25" y="165"/>
              </a:cxn>
              <a:cxn ang="0">
                <a:pos x="28" y="167"/>
              </a:cxn>
              <a:cxn ang="0">
                <a:pos x="31" y="168"/>
              </a:cxn>
              <a:cxn ang="0">
                <a:pos x="33" y="168"/>
              </a:cxn>
              <a:cxn ang="0">
                <a:pos x="37" y="167"/>
              </a:cxn>
              <a:cxn ang="0">
                <a:pos x="53" y="157"/>
              </a:cxn>
              <a:cxn ang="0">
                <a:pos x="69" y="147"/>
              </a:cxn>
              <a:cxn ang="0">
                <a:pos x="84" y="135"/>
              </a:cxn>
              <a:cxn ang="0">
                <a:pos x="97" y="121"/>
              </a:cxn>
              <a:cxn ang="0">
                <a:pos x="107" y="106"/>
              </a:cxn>
              <a:cxn ang="0">
                <a:pos x="113" y="89"/>
              </a:cxn>
              <a:cxn ang="0">
                <a:pos x="114" y="71"/>
              </a:cxn>
              <a:cxn ang="0">
                <a:pos x="110" y="51"/>
              </a:cxn>
              <a:cxn ang="0">
                <a:pos x="101" y="36"/>
              </a:cxn>
              <a:cxn ang="0">
                <a:pos x="87" y="24"/>
              </a:cxn>
              <a:cxn ang="0">
                <a:pos x="70" y="14"/>
              </a:cxn>
              <a:cxn ang="0">
                <a:pos x="51" y="7"/>
              </a:cxn>
              <a:cxn ang="0">
                <a:pos x="32" y="2"/>
              </a:cxn>
              <a:cxn ang="0">
                <a:pos x="17" y="0"/>
              </a:cxn>
              <a:cxn ang="0">
                <a:pos x="5" y="0"/>
              </a:cxn>
              <a:cxn ang="0">
                <a:pos x="0" y="3"/>
              </a:cxn>
              <a:cxn ang="0">
                <a:pos x="12" y="9"/>
              </a:cxn>
              <a:cxn ang="0">
                <a:pos x="26" y="13"/>
              </a:cxn>
              <a:cxn ang="0">
                <a:pos x="41" y="17"/>
              </a:cxn>
              <a:cxn ang="0">
                <a:pos x="54" y="22"/>
              </a:cxn>
              <a:cxn ang="0">
                <a:pos x="68" y="27"/>
              </a:cxn>
              <a:cxn ang="0">
                <a:pos x="80" y="34"/>
              </a:cxn>
              <a:cxn ang="0">
                <a:pos x="89" y="43"/>
              </a:cxn>
              <a:cxn ang="0">
                <a:pos x="96" y="55"/>
              </a:cxn>
            </a:cxnLst>
            <a:rect l="0" t="0" r="r" b="b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73" name="Freeform 553"/>
          <p:cNvSpPr>
            <a:spLocks/>
          </p:cNvSpPr>
          <p:nvPr/>
        </p:nvSpPr>
        <p:spPr bwMode="auto">
          <a:xfrm>
            <a:off x="5483225" y="3054350"/>
            <a:ext cx="66675" cy="8572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5" y="155"/>
              </a:cxn>
              <a:cxn ang="0">
                <a:pos x="0" y="210"/>
              </a:cxn>
              <a:cxn ang="0">
                <a:pos x="3" y="248"/>
              </a:cxn>
              <a:cxn ang="0">
                <a:pos x="8" y="262"/>
              </a:cxn>
              <a:cxn ang="0">
                <a:pos x="17" y="276"/>
              </a:cxn>
              <a:cxn ang="0">
                <a:pos x="29" y="288"/>
              </a:cxn>
              <a:cxn ang="0">
                <a:pos x="50" y="301"/>
              </a:cxn>
              <a:cxn ang="0">
                <a:pos x="77" y="315"/>
              </a:cxn>
              <a:cxn ang="0">
                <a:pos x="107" y="326"/>
              </a:cxn>
              <a:cxn ang="0">
                <a:pos x="136" y="334"/>
              </a:cxn>
              <a:cxn ang="0">
                <a:pos x="167" y="341"/>
              </a:cxn>
              <a:cxn ang="0">
                <a:pos x="197" y="345"/>
              </a:cxn>
              <a:cxn ang="0">
                <a:pos x="228" y="348"/>
              </a:cxn>
              <a:cxn ang="0">
                <a:pos x="259" y="350"/>
              </a:cxn>
              <a:cxn ang="0">
                <a:pos x="279" y="351"/>
              </a:cxn>
              <a:cxn ang="0">
                <a:pos x="286" y="345"/>
              </a:cxn>
              <a:cxn ang="0">
                <a:pos x="289" y="335"/>
              </a:cxn>
              <a:cxn ang="0">
                <a:pos x="282" y="328"/>
              </a:cxn>
              <a:cxn ang="0">
                <a:pos x="263" y="322"/>
              </a:cxn>
              <a:cxn ang="0">
                <a:pos x="236" y="317"/>
              </a:cxn>
              <a:cxn ang="0">
                <a:pos x="208" y="313"/>
              </a:cxn>
              <a:cxn ang="0">
                <a:pos x="179" y="308"/>
              </a:cxn>
              <a:cxn ang="0">
                <a:pos x="152" y="303"/>
              </a:cxn>
              <a:cxn ang="0">
                <a:pos x="125" y="296"/>
              </a:cxn>
              <a:cxn ang="0">
                <a:pos x="98" y="287"/>
              </a:cxn>
              <a:cxn ang="0">
                <a:pos x="72" y="276"/>
              </a:cxn>
              <a:cxn ang="0">
                <a:pos x="49" y="261"/>
              </a:cxn>
              <a:cxn ang="0">
                <a:pos x="34" y="241"/>
              </a:cxn>
              <a:cxn ang="0">
                <a:pos x="30" y="215"/>
              </a:cxn>
              <a:cxn ang="0">
                <a:pos x="34" y="186"/>
              </a:cxn>
              <a:cxn ang="0">
                <a:pos x="46" y="158"/>
              </a:cxn>
              <a:cxn ang="0">
                <a:pos x="64" y="128"/>
              </a:cxn>
              <a:cxn ang="0">
                <a:pos x="85" y="102"/>
              </a:cxn>
              <a:cxn ang="0">
                <a:pos x="110" y="77"/>
              </a:cxn>
              <a:cxn ang="0">
                <a:pos x="137" y="53"/>
              </a:cxn>
              <a:cxn ang="0">
                <a:pos x="175" y="35"/>
              </a:cxn>
              <a:cxn ang="0">
                <a:pos x="213" y="19"/>
              </a:cxn>
              <a:cxn ang="0">
                <a:pos x="237" y="6"/>
              </a:cxn>
              <a:cxn ang="0">
                <a:pos x="230" y="0"/>
              </a:cxn>
              <a:cxn ang="0">
                <a:pos x="198" y="4"/>
              </a:cxn>
              <a:cxn ang="0">
                <a:pos x="161" y="17"/>
              </a:cxn>
              <a:cxn ang="0">
                <a:pos x="127" y="35"/>
              </a:cxn>
            </a:cxnLst>
            <a:rect l="0" t="0" r="r" b="b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74" name="Freeform 554"/>
          <p:cNvSpPr>
            <a:spLocks/>
          </p:cNvSpPr>
          <p:nvPr/>
        </p:nvSpPr>
        <p:spPr bwMode="auto">
          <a:xfrm>
            <a:off x="5573713" y="3051175"/>
            <a:ext cx="57150" cy="57150"/>
          </a:xfrm>
          <a:custGeom>
            <a:avLst/>
            <a:gdLst/>
            <a:ahLst/>
            <a:cxnLst>
              <a:cxn ang="0">
                <a:pos x="210" y="71"/>
              </a:cxn>
              <a:cxn ang="0">
                <a:pos x="222" y="84"/>
              </a:cxn>
              <a:cxn ang="0">
                <a:pos x="229" y="99"/>
              </a:cxn>
              <a:cxn ang="0">
                <a:pos x="232" y="115"/>
              </a:cxn>
              <a:cxn ang="0">
                <a:pos x="232" y="132"/>
              </a:cxn>
              <a:cxn ang="0">
                <a:pos x="230" y="146"/>
              </a:cxn>
              <a:cxn ang="0">
                <a:pos x="226" y="158"/>
              </a:cxn>
              <a:cxn ang="0">
                <a:pos x="219" y="170"/>
              </a:cxn>
              <a:cxn ang="0">
                <a:pos x="211" y="179"/>
              </a:cxn>
              <a:cxn ang="0">
                <a:pos x="202" y="190"/>
              </a:cxn>
              <a:cxn ang="0">
                <a:pos x="193" y="199"/>
              </a:cxn>
              <a:cxn ang="0">
                <a:pos x="183" y="208"/>
              </a:cxn>
              <a:cxn ang="0">
                <a:pos x="174" y="218"/>
              </a:cxn>
              <a:cxn ang="0">
                <a:pos x="172" y="221"/>
              </a:cxn>
              <a:cxn ang="0">
                <a:pos x="172" y="224"/>
              </a:cxn>
              <a:cxn ang="0">
                <a:pos x="172" y="227"/>
              </a:cxn>
              <a:cxn ang="0">
                <a:pos x="174" y="231"/>
              </a:cxn>
              <a:cxn ang="0">
                <a:pos x="177" y="233"/>
              </a:cxn>
              <a:cxn ang="0">
                <a:pos x="181" y="234"/>
              </a:cxn>
              <a:cxn ang="0">
                <a:pos x="184" y="233"/>
              </a:cxn>
              <a:cxn ang="0">
                <a:pos x="187" y="231"/>
              </a:cxn>
              <a:cxn ang="0">
                <a:pos x="208" y="217"/>
              </a:cxn>
              <a:cxn ang="0">
                <a:pos x="226" y="199"/>
              </a:cxn>
              <a:cxn ang="0">
                <a:pos x="240" y="178"/>
              </a:cxn>
              <a:cxn ang="0">
                <a:pos x="249" y="155"/>
              </a:cxn>
              <a:cxn ang="0">
                <a:pos x="254" y="131"/>
              </a:cxn>
              <a:cxn ang="0">
                <a:pos x="251" y="107"/>
              </a:cxn>
              <a:cxn ang="0">
                <a:pos x="243" y="84"/>
              </a:cxn>
              <a:cxn ang="0">
                <a:pos x="226" y="64"/>
              </a:cxn>
              <a:cxn ang="0">
                <a:pos x="214" y="53"/>
              </a:cxn>
              <a:cxn ang="0">
                <a:pos x="199" y="45"/>
              </a:cxn>
              <a:cxn ang="0">
                <a:pos x="183" y="36"/>
              </a:cxn>
              <a:cxn ang="0">
                <a:pos x="165" y="29"/>
              </a:cxn>
              <a:cxn ang="0">
                <a:pos x="147" y="21"/>
              </a:cxn>
              <a:cxn ang="0">
                <a:pos x="129" y="16"/>
              </a:cxn>
              <a:cxn ang="0">
                <a:pos x="111" y="12"/>
              </a:cxn>
              <a:cxn ang="0">
                <a:pos x="93" y="7"/>
              </a:cxn>
              <a:cxn ang="0">
                <a:pos x="75" y="4"/>
              </a:cxn>
              <a:cxn ang="0">
                <a:pos x="59" y="2"/>
              </a:cxn>
              <a:cxn ang="0">
                <a:pos x="43" y="0"/>
              </a:cxn>
              <a:cxn ang="0">
                <a:pos x="31" y="0"/>
              </a:cxn>
              <a:cxn ang="0">
                <a:pos x="19" y="0"/>
              </a:cxn>
              <a:cxn ang="0">
                <a:pos x="10" y="0"/>
              </a:cxn>
              <a:cxn ang="0">
                <a:pos x="3" y="2"/>
              </a:cxn>
              <a:cxn ang="0">
                <a:pos x="0" y="4"/>
              </a:cxn>
              <a:cxn ang="0">
                <a:pos x="11" y="6"/>
              </a:cxn>
              <a:cxn ang="0">
                <a:pos x="21" y="7"/>
              </a:cxn>
              <a:cxn ang="0">
                <a:pos x="34" y="9"/>
              </a:cxn>
              <a:cxn ang="0">
                <a:pos x="46" y="12"/>
              </a:cxn>
              <a:cxn ang="0">
                <a:pos x="59" y="15"/>
              </a:cxn>
              <a:cxn ang="0">
                <a:pos x="74" y="17"/>
              </a:cxn>
              <a:cxn ang="0">
                <a:pos x="87" y="20"/>
              </a:cxn>
              <a:cxn ang="0">
                <a:pos x="102" y="23"/>
              </a:cxn>
              <a:cxn ang="0">
                <a:pos x="116" y="28"/>
              </a:cxn>
              <a:cxn ang="0">
                <a:pos x="131" y="32"/>
              </a:cxn>
              <a:cxn ang="0">
                <a:pos x="145" y="36"/>
              </a:cxn>
              <a:cxn ang="0">
                <a:pos x="159" y="42"/>
              </a:cxn>
              <a:cxn ang="0">
                <a:pos x="173" y="48"/>
              </a:cxn>
              <a:cxn ang="0">
                <a:pos x="186" y="55"/>
              </a:cxn>
              <a:cxn ang="0">
                <a:pos x="199" y="63"/>
              </a:cxn>
              <a:cxn ang="0">
                <a:pos x="210" y="71"/>
              </a:cxn>
            </a:cxnLst>
            <a:rect l="0" t="0" r="r" b="b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75" name="Freeform 555"/>
          <p:cNvSpPr>
            <a:spLocks/>
          </p:cNvSpPr>
          <p:nvPr/>
        </p:nvSpPr>
        <p:spPr bwMode="auto">
          <a:xfrm>
            <a:off x="5461000" y="3078163"/>
            <a:ext cx="22225" cy="52387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0" y="139"/>
              </a:cxn>
              <a:cxn ang="0">
                <a:pos x="4" y="156"/>
              </a:cxn>
              <a:cxn ang="0">
                <a:pos x="12" y="172"/>
              </a:cxn>
              <a:cxn ang="0">
                <a:pos x="22" y="186"/>
              </a:cxn>
              <a:cxn ang="0">
                <a:pos x="35" y="197"/>
              </a:cxn>
              <a:cxn ang="0">
                <a:pos x="50" y="208"/>
              </a:cxn>
              <a:cxn ang="0">
                <a:pos x="66" y="216"/>
              </a:cxn>
              <a:cxn ang="0">
                <a:pos x="83" y="220"/>
              </a:cxn>
              <a:cxn ang="0">
                <a:pos x="89" y="221"/>
              </a:cxn>
              <a:cxn ang="0">
                <a:pos x="94" y="219"/>
              </a:cxn>
              <a:cxn ang="0">
                <a:pos x="98" y="216"/>
              </a:cxn>
              <a:cxn ang="0">
                <a:pos x="100" y="211"/>
              </a:cxn>
              <a:cxn ang="0">
                <a:pos x="100" y="206"/>
              </a:cxn>
              <a:cxn ang="0">
                <a:pos x="99" y="201"/>
              </a:cxn>
              <a:cxn ang="0">
                <a:pos x="96" y="196"/>
              </a:cxn>
              <a:cxn ang="0">
                <a:pos x="91" y="194"/>
              </a:cxn>
              <a:cxn ang="0">
                <a:pos x="74" y="188"/>
              </a:cxn>
              <a:cxn ang="0">
                <a:pos x="58" y="179"/>
              </a:cxn>
              <a:cxn ang="0">
                <a:pos x="45" y="168"/>
              </a:cxn>
              <a:cxn ang="0">
                <a:pos x="36" y="155"/>
              </a:cxn>
              <a:cxn ang="0">
                <a:pos x="30" y="139"/>
              </a:cxn>
              <a:cxn ang="0">
                <a:pos x="27" y="122"/>
              </a:cxn>
              <a:cxn ang="0">
                <a:pos x="27" y="103"/>
              </a:cxn>
              <a:cxn ang="0">
                <a:pos x="32" y="84"/>
              </a:cxn>
              <a:cxn ang="0">
                <a:pos x="38" y="70"/>
              </a:cxn>
              <a:cxn ang="0">
                <a:pos x="46" y="57"/>
              </a:cxn>
              <a:cxn ang="0">
                <a:pos x="56" y="46"/>
              </a:cxn>
              <a:cxn ang="0">
                <a:pos x="66" y="35"/>
              </a:cxn>
              <a:cxn ang="0">
                <a:pos x="76" y="25"/>
              </a:cxn>
              <a:cxn ang="0">
                <a:pos x="86" y="17"/>
              </a:cxn>
              <a:cxn ang="0">
                <a:pos x="96" y="8"/>
              </a:cxn>
              <a:cxn ang="0">
                <a:pos x="103" y="1"/>
              </a:cxn>
              <a:cxn ang="0">
                <a:pos x="96" y="0"/>
              </a:cxn>
              <a:cxn ang="0">
                <a:pos x="84" y="5"/>
              </a:cxn>
              <a:cxn ang="0">
                <a:pos x="69" y="17"/>
              </a:cxn>
              <a:cxn ang="0">
                <a:pos x="51" y="33"/>
              </a:cxn>
              <a:cxn ang="0">
                <a:pos x="34" y="53"/>
              </a:cxn>
              <a:cxn ang="0">
                <a:pos x="18" y="75"/>
              </a:cxn>
              <a:cxn ang="0">
                <a:pos x="7" y="98"/>
              </a:cxn>
              <a:cxn ang="0">
                <a:pos x="0" y="121"/>
              </a:cxn>
            </a:cxnLst>
            <a:rect l="0" t="0" r="r" b="b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76" name="Freeform 556"/>
          <p:cNvSpPr>
            <a:spLocks/>
          </p:cNvSpPr>
          <p:nvPr/>
        </p:nvSpPr>
        <p:spPr bwMode="auto">
          <a:xfrm>
            <a:off x="5619750" y="3048000"/>
            <a:ext cx="49213" cy="69850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7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7" y="194"/>
              </a:cxn>
              <a:cxn ang="0">
                <a:pos x="170" y="212"/>
              </a:cxn>
              <a:cxn ang="0">
                <a:pos x="150" y="229"/>
              </a:cxn>
              <a:cxn ang="0">
                <a:pos x="129" y="246"/>
              </a:cxn>
              <a:cxn ang="0">
                <a:pos x="116" y="258"/>
              </a:cxn>
              <a:cxn ang="0">
                <a:pos x="112" y="267"/>
              </a:cxn>
              <a:cxn ang="0">
                <a:pos x="109" y="276"/>
              </a:cxn>
              <a:cxn ang="0">
                <a:pos x="110" y="284"/>
              </a:cxn>
              <a:cxn ang="0">
                <a:pos x="117" y="288"/>
              </a:cxn>
              <a:cxn ang="0">
                <a:pos x="125" y="287"/>
              </a:cxn>
              <a:cxn ang="0">
                <a:pos x="139" y="272"/>
              </a:cxn>
              <a:cxn ang="0">
                <a:pos x="162" y="250"/>
              </a:cxn>
              <a:cxn ang="0">
                <a:pos x="186" y="229"/>
              </a:cxn>
              <a:cxn ang="0">
                <a:pos x="207" y="204"/>
              </a:cxn>
              <a:cxn ang="0">
                <a:pos x="220" y="174"/>
              </a:cxn>
              <a:cxn ang="0">
                <a:pos x="218" y="142"/>
              </a:cxn>
              <a:cxn ang="0">
                <a:pos x="204" y="112"/>
              </a:cxn>
              <a:cxn ang="0">
                <a:pos x="181" y="87"/>
              </a:cxn>
              <a:cxn ang="0">
                <a:pos x="159" y="69"/>
              </a:cxn>
              <a:cxn ang="0">
                <a:pos x="137" y="55"/>
              </a:cxn>
              <a:cxn ang="0">
                <a:pos x="114" y="40"/>
              </a:cxn>
              <a:cxn ang="0">
                <a:pos x="89" y="27"/>
              </a:cxn>
              <a:cxn ang="0">
                <a:pos x="66" y="15"/>
              </a:cxn>
              <a:cxn ang="0">
                <a:pos x="42" y="6"/>
              </a:cxn>
              <a:cxn ang="0">
                <a:pos x="22" y="1"/>
              </a:cxn>
              <a:cxn ang="0">
                <a:pos x="7" y="1"/>
              </a:cxn>
              <a:cxn ang="0">
                <a:pos x="8" y="5"/>
              </a:cxn>
              <a:cxn ang="0">
                <a:pos x="26" y="13"/>
              </a:cxn>
              <a:cxn ang="0">
                <a:pos x="47" y="22"/>
              </a:cxn>
              <a:cxn ang="0">
                <a:pos x="71" y="34"/>
              </a:cxn>
              <a:cxn ang="0">
                <a:pos x="96" y="48"/>
              </a:cxn>
              <a:cxn ang="0">
                <a:pos x="121" y="64"/>
              </a:cxn>
              <a:cxn ang="0">
                <a:pos x="146" y="81"/>
              </a:cxn>
              <a:cxn ang="0">
                <a:pos x="169" y="98"/>
              </a:cxn>
            </a:cxnLst>
            <a:rect l="0" t="0" r="r" b="b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77" name="Freeform 557"/>
          <p:cNvSpPr>
            <a:spLocks/>
          </p:cNvSpPr>
          <p:nvPr/>
        </p:nvSpPr>
        <p:spPr bwMode="auto">
          <a:xfrm>
            <a:off x="5567363" y="3128963"/>
            <a:ext cx="15875" cy="42862"/>
          </a:xfrm>
          <a:custGeom>
            <a:avLst/>
            <a:gdLst/>
            <a:ahLst/>
            <a:cxnLst>
              <a:cxn ang="0">
                <a:pos x="28" y="12"/>
              </a:cxn>
              <a:cxn ang="0">
                <a:pos x="26" y="7"/>
              </a:cxn>
              <a:cxn ang="0">
                <a:pos x="23" y="3"/>
              </a:cxn>
              <a:cxn ang="0">
                <a:pos x="17" y="1"/>
              </a:cxn>
              <a:cxn ang="0">
                <a:pos x="12" y="0"/>
              </a:cxn>
              <a:cxn ang="0">
                <a:pos x="7" y="2"/>
              </a:cxn>
              <a:cxn ang="0">
                <a:pos x="3" y="5"/>
              </a:cxn>
              <a:cxn ang="0">
                <a:pos x="0" y="10"/>
              </a:cxn>
              <a:cxn ang="0">
                <a:pos x="0" y="16"/>
              </a:cxn>
              <a:cxn ang="0">
                <a:pos x="5" y="39"/>
              </a:cxn>
              <a:cxn ang="0">
                <a:pos x="13" y="66"/>
              </a:cxn>
              <a:cxn ang="0">
                <a:pos x="24" y="92"/>
              </a:cxn>
              <a:cxn ang="0">
                <a:pos x="36" y="118"/>
              </a:cxn>
              <a:cxn ang="0">
                <a:pos x="49" y="141"/>
              </a:cxn>
              <a:cxn ang="0">
                <a:pos x="61" y="159"/>
              </a:cxn>
              <a:cxn ang="0">
                <a:pos x="69" y="171"/>
              </a:cxn>
              <a:cxn ang="0">
                <a:pos x="74" y="174"/>
              </a:cxn>
              <a:cxn ang="0">
                <a:pos x="72" y="162"/>
              </a:cxn>
              <a:cxn ang="0">
                <a:pos x="67" y="147"/>
              </a:cxn>
              <a:cxn ang="0">
                <a:pos x="61" y="128"/>
              </a:cxn>
              <a:cxn ang="0">
                <a:pos x="53" y="105"/>
              </a:cxn>
              <a:cxn ang="0">
                <a:pos x="46" y="82"/>
              </a:cxn>
              <a:cxn ang="0">
                <a:pos x="38" y="58"/>
              </a:cxn>
              <a:cxn ang="0">
                <a:pos x="32" y="35"/>
              </a:cxn>
              <a:cxn ang="0">
                <a:pos x="28" y="12"/>
              </a:cxn>
            </a:cxnLst>
            <a:rect l="0" t="0" r="r" b="b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78" name="Freeform 558"/>
          <p:cNvSpPr>
            <a:spLocks/>
          </p:cNvSpPr>
          <p:nvPr/>
        </p:nvSpPr>
        <p:spPr bwMode="auto">
          <a:xfrm>
            <a:off x="5559425" y="3106738"/>
            <a:ext cx="9525" cy="20637"/>
          </a:xfrm>
          <a:custGeom>
            <a:avLst/>
            <a:gdLst/>
            <a:ahLst/>
            <a:cxnLst>
              <a:cxn ang="0">
                <a:pos x="20" y="9"/>
              </a:cxn>
              <a:cxn ang="0">
                <a:pos x="19" y="5"/>
              </a:cxn>
              <a:cxn ang="0">
                <a:pos x="16" y="2"/>
              </a:cxn>
              <a:cxn ang="0">
                <a:pos x="13" y="0"/>
              </a:cxn>
              <a:cxn ang="0">
                <a:pos x="8" y="0"/>
              </a:cxn>
              <a:cxn ang="0">
                <a:pos x="5" y="1"/>
              </a:cxn>
              <a:cxn ang="0">
                <a:pos x="2" y="3"/>
              </a:cxn>
              <a:cxn ang="0">
                <a:pos x="0" y="6"/>
              </a:cxn>
              <a:cxn ang="0">
                <a:pos x="0" y="10"/>
              </a:cxn>
              <a:cxn ang="0">
                <a:pos x="0" y="22"/>
              </a:cxn>
              <a:cxn ang="0">
                <a:pos x="3" y="35"/>
              </a:cxn>
              <a:cxn ang="0">
                <a:pos x="7" y="48"/>
              </a:cxn>
              <a:cxn ang="0">
                <a:pos x="13" y="60"/>
              </a:cxn>
              <a:cxn ang="0">
                <a:pos x="19" y="72"/>
              </a:cxn>
              <a:cxn ang="0">
                <a:pos x="25" y="81"/>
              </a:cxn>
              <a:cxn ang="0">
                <a:pos x="33" y="86"/>
              </a:cxn>
              <a:cxn ang="0">
                <a:pos x="38" y="87"/>
              </a:cxn>
              <a:cxn ang="0">
                <a:pos x="39" y="70"/>
              </a:cxn>
              <a:cxn ang="0">
                <a:pos x="34" y="50"/>
              </a:cxn>
              <a:cxn ang="0">
                <a:pos x="27" y="29"/>
              </a:cxn>
              <a:cxn ang="0">
                <a:pos x="20" y="9"/>
              </a:cxn>
            </a:cxnLst>
            <a:rect l="0" t="0" r="r" b="b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79" name="Freeform 559"/>
          <p:cNvSpPr>
            <a:spLocks/>
          </p:cNvSpPr>
          <p:nvPr/>
        </p:nvSpPr>
        <p:spPr bwMode="auto">
          <a:xfrm>
            <a:off x="5553075" y="3092450"/>
            <a:ext cx="6350" cy="11113"/>
          </a:xfrm>
          <a:custGeom>
            <a:avLst/>
            <a:gdLst/>
            <a:ahLst/>
            <a:cxnLst>
              <a:cxn ang="0">
                <a:pos x="18" y="7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7" y="5"/>
              </a:cxn>
              <a:cxn ang="0">
                <a:pos x="14" y="1"/>
              </a:cxn>
              <a:cxn ang="0">
                <a:pos x="11" y="0"/>
              </a:cxn>
              <a:cxn ang="0">
                <a:pos x="7" y="0"/>
              </a:cxn>
              <a:cxn ang="0">
                <a:pos x="4" y="1"/>
              </a:cxn>
              <a:cxn ang="0">
                <a:pos x="1" y="5"/>
              </a:cxn>
              <a:cxn ang="0">
                <a:pos x="0" y="8"/>
              </a:cxn>
              <a:cxn ang="0">
                <a:pos x="0" y="11"/>
              </a:cxn>
              <a:cxn ang="0">
                <a:pos x="1" y="16"/>
              </a:cxn>
              <a:cxn ang="0">
                <a:pos x="4" y="23"/>
              </a:cxn>
              <a:cxn ang="0">
                <a:pos x="8" y="30"/>
              </a:cxn>
              <a:cxn ang="0">
                <a:pos x="13" y="37"/>
              </a:cxn>
              <a:cxn ang="0">
                <a:pos x="18" y="43"/>
              </a:cxn>
              <a:cxn ang="0">
                <a:pos x="25" y="47"/>
              </a:cxn>
              <a:cxn ang="0">
                <a:pos x="30" y="51"/>
              </a:cxn>
              <a:cxn ang="0">
                <a:pos x="34" y="51"/>
              </a:cxn>
              <a:cxn ang="0">
                <a:pos x="33" y="40"/>
              </a:cxn>
              <a:cxn ang="0">
                <a:pos x="29" y="27"/>
              </a:cxn>
              <a:cxn ang="0">
                <a:pos x="23" y="15"/>
              </a:cxn>
              <a:cxn ang="0">
                <a:pos x="18" y="7"/>
              </a:cxn>
            </a:cxnLst>
            <a:rect l="0" t="0" r="r" b="b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80" name="Freeform 560"/>
          <p:cNvSpPr>
            <a:spLocks/>
          </p:cNvSpPr>
          <p:nvPr/>
        </p:nvSpPr>
        <p:spPr bwMode="auto">
          <a:xfrm>
            <a:off x="5545138" y="3081338"/>
            <a:ext cx="11112" cy="7937"/>
          </a:xfrm>
          <a:custGeom>
            <a:avLst/>
            <a:gdLst/>
            <a:ahLst/>
            <a:cxnLst>
              <a:cxn ang="0">
                <a:pos x="37" y="24"/>
              </a:cxn>
              <a:cxn ang="0">
                <a:pos x="41" y="22"/>
              </a:cxn>
              <a:cxn ang="0">
                <a:pos x="45" y="19"/>
              </a:cxn>
              <a:cxn ang="0">
                <a:pos x="46" y="15"/>
              </a:cxn>
              <a:cxn ang="0">
                <a:pos x="46" y="10"/>
              </a:cxn>
              <a:cxn ang="0">
                <a:pos x="44" y="5"/>
              </a:cxn>
              <a:cxn ang="0">
                <a:pos x="41" y="2"/>
              </a:cxn>
              <a:cxn ang="0">
                <a:pos x="37" y="0"/>
              </a:cxn>
              <a:cxn ang="0">
                <a:pos x="32" y="0"/>
              </a:cxn>
              <a:cxn ang="0">
                <a:pos x="29" y="0"/>
              </a:cxn>
              <a:cxn ang="0">
                <a:pos x="25" y="1"/>
              </a:cxn>
              <a:cxn ang="0">
                <a:pos x="19" y="3"/>
              </a:cxn>
              <a:cxn ang="0">
                <a:pos x="12" y="7"/>
              </a:cxn>
              <a:cxn ang="0">
                <a:pos x="5" y="14"/>
              </a:cxn>
              <a:cxn ang="0">
                <a:pos x="2" y="20"/>
              </a:cxn>
              <a:cxn ang="0">
                <a:pos x="0" y="26"/>
              </a:cxn>
              <a:cxn ang="0">
                <a:pos x="0" y="29"/>
              </a:cxn>
              <a:cxn ang="0">
                <a:pos x="3" y="31"/>
              </a:cxn>
              <a:cxn ang="0">
                <a:pos x="7" y="33"/>
              </a:cxn>
              <a:cxn ang="0">
                <a:pos x="12" y="33"/>
              </a:cxn>
              <a:cxn ang="0">
                <a:pos x="16" y="33"/>
              </a:cxn>
              <a:cxn ang="0">
                <a:pos x="21" y="31"/>
              </a:cxn>
              <a:cxn ang="0">
                <a:pos x="26" y="30"/>
              </a:cxn>
              <a:cxn ang="0">
                <a:pos x="32" y="28"/>
              </a:cxn>
              <a:cxn ang="0">
                <a:pos x="37" y="24"/>
              </a:cxn>
            </a:cxnLst>
            <a:rect l="0" t="0" r="r" b="b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81" name="Freeform 561"/>
          <p:cNvSpPr>
            <a:spLocks/>
          </p:cNvSpPr>
          <p:nvPr/>
        </p:nvSpPr>
        <p:spPr bwMode="auto">
          <a:xfrm>
            <a:off x="5497513" y="3068638"/>
            <a:ext cx="41275" cy="52387"/>
          </a:xfrm>
          <a:custGeom>
            <a:avLst/>
            <a:gdLst/>
            <a:ahLst/>
            <a:cxnLst>
              <a:cxn ang="0">
                <a:pos x="65" y="33"/>
              </a:cxn>
              <a:cxn ang="0">
                <a:pos x="52" y="43"/>
              </a:cxn>
              <a:cxn ang="0">
                <a:pos x="41" y="54"/>
              </a:cxn>
              <a:cxn ang="0">
                <a:pos x="29" y="66"/>
              </a:cxn>
              <a:cxn ang="0">
                <a:pos x="20" y="79"/>
              </a:cxn>
              <a:cxn ang="0">
                <a:pos x="12" y="93"/>
              </a:cxn>
              <a:cxn ang="0">
                <a:pos x="6" y="107"/>
              </a:cxn>
              <a:cxn ang="0">
                <a:pos x="2" y="121"/>
              </a:cxn>
              <a:cxn ang="0">
                <a:pos x="0" y="136"/>
              </a:cxn>
              <a:cxn ang="0">
                <a:pos x="2" y="158"/>
              </a:cxn>
              <a:cxn ang="0">
                <a:pos x="10" y="177"/>
              </a:cxn>
              <a:cxn ang="0">
                <a:pos x="23" y="193"/>
              </a:cxn>
              <a:cxn ang="0">
                <a:pos x="38" y="204"/>
              </a:cxn>
              <a:cxn ang="0">
                <a:pos x="57" y="213"/>
              </a:cxn>
              <a:cxn ang="0">
                <a:pos x="78" y="218"/>
              </a:cxn>
              <a:cxn ang="0">
                <a:pos x="98" y="219"/>
              </a:cxn>
              <a:cxn ang="0">
                <a:pos x="118" y="216"/>
              </a:cxn>
              <a:cxn ang="0">
                <a:pos x="123" y="216"/>
              </a:cxn>
              <a:cxn ang="0">
                <a:pos x="127" y="214"/>
              </a:cxn>
              <a:cxn ang="0">
                <a:pos x="130" y="210"/>
              </a:cxn>
              <a:cxn ang="0">
                <a:pos x="131" y="205"/>
              </a:cxn>
              <a:cxn ang="0">
                <a:pos x="130" y="203"/>
              </a:cxn>
              <a:cxn ang="0">
                <a:pos x="127" y="203"/>
              </a:cxn>
              <a:cxn ang="0">
                <a:pos x="123" y="202"/>
              </a:cxn>
              <a:cxn ang="0">
                <a:pos x="117" y="202"/>
              </a:cxn>
              <a:cxn ang="0">
                <a:pos x="111" y="202"/>
              </a:cxn>
              <a:cxn ang="0">
                <a:pos x="106" y="202"/>
              </a:cxn>
              <a:cxn ang="0">
                <a:pos x="100" y="202"/>
              </a:cxn>
              <a:cxn ang="0">
                <a:pos x="97" y="202"/>
              </a:cxn>
              <a:cxn ang="0">
                <a:pos x="87" y="201"/>
              </a:cxn>
              <a:cxn ang="0">
                <a:pos x="77" y="200"/>
              </a:cxn>
              <a:cxn ang="0">
                <a:pos x="67" y="199"/>
              </a:cxn>
              <a:cxn ang="0">
                <a:pos x="56" y="196"/>
              </a:cxn>
              <a:cxn ang="0">
                <a:pos x="46" y="193"/>
              </a:cxn>
              <a:cxn ang="0">
                <a:pos x="35" y="185"/>
              </a:cxn>
              <a:cxn ang="0">
                <a:pos x="26" y="175"/>
              </a:cxn>
              <a:cxn ang="0">
                <a:pos x="15" y="162"/>
              </a:cxn>
              <a:cxn ang="0">
                <a:pos x="13" y="146"/>
              </a:cxn>
              <a:cxn ang="0">
                <a:pos x="14" y="131"/>
              </a:cxn>
              <a:cxn ang="0">
                <a:pos x="19" y="116"/>
              </a:cxn>
              <a:cxn ang="0">
                <a:pos x="25" y="102"/>
              </a:cxn>
              <a:cxn ang="0">
                <a:pos x="34" y="89"/>
              </a:cxn>
              <a:cxn ang="0">
                <a:pos x="45" y="76"/>
              </a:cxn>
              <a:cxn ang="0">
                <a:pos x="56" y="65"/>
              </a:cxn>
              <a:cxn ang="0">
                <a:pos x="70" y="55"/>
              </a:cxn>
              <a:cxn ang="0">
                <a:pos x="84" y="45"/>
              </a:cxn>
              <a:cxn ang="0">
                <a:pos x="98" y="37"/>
              </a:cxn>
              <a:cxn ang="0">
                <a:pos x="113" y="29"/>
              </a:cxn>
              <a:cxn ang="0">
                <a:pos x="127" y="23"/>
              </a:cxn>
              <a:cxn ang="0">
                <a:pos x="141" y="17"/>
              </a:cxn>
              <a:cxn ang="0">
                <a:pos x="154" y="12"/>
              </a:cxn>
              <a:cxn ang="0">
                <a:pos x="167" y="9"/>
              </a:cxn>
              <a:cxn ang="0">
                <a:pos x="177" y="7"/>
              </a:cxn>
              <a:cxn ang="0">
                <a:pos x="170" y="2"/>
              </a:cxn>
              <a:cxn ang="0">
                <a:pos x="158" y="0"/>
              </a:cxn>
              <a:cxn ang="0">
                <a:pos x="145" y="2"/>
              </a:cxn>
              <a:cxn ang="0">
                <a:pos x="129" y="6"/>
              </a:cxn>
              <a:cxn ang="0">
                <a:pos x="111" y="11"/>
              </a:cxn>
              <a:cxn ang="0">
                <a:pos x="94" y="17"/>
              </a:cxn>
              <a:cxn ang="0">
                <a:pos x="78" y="26"/>
              </a:cxn>
              <a:cxn ang="0">
                <a:pos x="65" y="33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82" name="Freeform 562"/>
          <p:cNvSpPr>
            <a:spLocks/>
          </p:cNvSpPr>
          <p:nvPr/>
        </p:nvSpPr>
        <p:spPr bwMode="auto">
          <a:xfrm>
            <a:off x="5565775" y="3067050"/>
            <a:ext cx="25400" cy="41275"/>
          </a:xfrm>
          <a:custGeom>
            <a:avLst/>
            <a:gdLst/>
            <a:ahLst/>
            <a:cxnLst>
              <a:cxn ang="0">
                <a:pos x="97" y="57"/>
              </a:cxn>
              <a:cxn ang="0">
                <a:pos x="100" y="75"/>
              </a:cxn>
              <a:cxn ang="0">
                <a:pos x="98" y="90"/>
              </a:cxn>
              <a:cxn ang="0">
                <a:pos x="91" y="103"/>
              </a:cxn>
              <a:cxn ang="0">
                <a:pos x="80" y="114"/>
              </a:cxn>
              <a:cxn ang="0">
                <a:pos x="68" y="125"/>
              </a:cxn>
              <a:cxn ang="0">
                <a:pos x="54" y="135"/>
              </a:cxn>
              <a:cxn ang="0">
                <a:pos x="39" y="145"/>
              </a:cxn>
              <a:cxn ang="0">
                <a:pos x="27" y="155"/>
              </a:cxn>
              <a:cxn ang="0">
                <a:pos x="25" y="158"/>
              </a:cxn>
              <a:cxn ang="0">
                <a:pos x="23" y="160"/>
              </a:cxn>
              <a:cxn ang="0">
                <a:pos x="23" y="164"/>
              </a:cxn>
              <a:cxn ang="0">
                <a:pos x="26" y="167"/>
              </a:cxn>
              <a:cxn ang="0">
                <a:pos x="28" y="169"/>
              </a:cxn>
              <a:cxn ang="0">
                <a:pos x="31" y="170"/>
              </a:cxn>
              <a:cxn ang="0">
                <a:pos x="34" y="170"/>
              </a:cxn>
              <a:cxn ang="0">
                <a:pos x="37" y="169"/>
              </a:cxn>
              <a:cxn ang="0">
                <a:pos x="53" y="159"/>
              </a:cxn>
              <a:cxn ang="0">
                <a:pos x="69" y="149"/>
              </a:cxn>
              <a:cxn ang="0">
                <a:pos x="83" y="137"/>
              </a:cxn>
              <a:cxn ang="0">
                <a:pos x="97" y="123"/>
              </a:cxn>
              <a:cxn ang="0">
                <a:pos x="106" y="108"/>
              </a:cxn>
              <a:cxn ang="0">
                <a:pos x="113" y="91"/>
              </a:cxn>
              <a:cxn ang="0">
                <a:pos x="115" y="73"/>
              </a:cxn>
              <a:cxn ang="0">
                <a:pos x="111" y="53"/>
              </a:cxn>
              <a:cxn ang="0">
                <a:pos x="101" y="39"/>
              </a:cxn>
              <a:cxn ang="0">
                <a:pos x="89" y="26"/>
              </a:cxn>
              <a:cxn ang="0">
                <a:pos x="72" y="15"/>
              </a:cxn>
              <a:cxn ang="0">
                <a:pos x="55" y="8"/>
              </a:cxn>
              <a:cxn ang="0">
                <a:pos x="37" y="2"/>
              </a:cxn>
              <a:cxn ang="0">
                <a:pos x="21" y="0"/>
              </a:cxn>
              <a:cxn ang="0">
                <a:pos x="9" y="1"/>
              </a:cxn>
              <a:cxn ang="0">
                <a:pos x="0" y="5"/>
              </a:cxn>
              <a:cxn ang="0">
                <a:pos x="15" y="10"/>
              </a:cxn>
              <a:cxn ang="0">
                <a:pos x="30" y="13"/>
              </a:cxn>
              <a:cxn ang="0">
                <a:pos x="43" y="16"/>
              </a:cxn>
              <a:cxn ang="0">
                <a:pos x="57" y="20"/>
              </a:cxn>
              <a:cxn ang="0">
                <a:pos x="70" y="26"/>
              </a:cxn>
              <a:cxn ang="0">
                <a:pos x="81" y="33"/>
              </a:cxn>
              <a:cxn ang="0">
                <a:pos x="91" y="43"/>
              </a:cxn>
              <a:cxn ang="0">
                <a:pos x="97" y="57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83" name="Freeform 563"/>
          <p:cNvSpPr>
            <a:spLocks/>
          </p:cNvSpPr>
          <p:nvPr/>
        </p:nvSpPr>
        <p:spPr bwMode="auto">
          <a:xfrm>
            <a:off x="5473700" y="3059113"/>
            <a:ext cx="63500" cy="84137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6" y="156"/>
              </a:cxn>
              <a:cxn ang="0">
                <a:pos x="0" y="211"/>
              </a:cxn>
              <a:cxn ang="0">
                <a:pos x="3" y="249"/>
              </a:cxn>
              <a:cxn ang="0">
                <a:pos x="10" y="264"/>
              </a:cxn>
              <a:cxn ang="0">
                <a:pos x="19" y="277"/>
              </a:cxn>
              <a:cxn ang="0">
                <a:pos x="31" y="289"/>
              </a:cxn>
              <a:cxn ang="0">
                <a:pos x="51" y="302"/>
              </a:cxn>
              <a:cxn ang="0">
                <a:pos x="78" y="316"/>
              </a:cxn>
              <a:cxn ang="0">
                <a:pos x="107" y="327"/>
              </a:cxn>
              <a:cxn ang="0">
                <a:pos x="137" y="335"/>
              </a:cxn>
              <a:cxn ang="0">
                <a:pos x="167" y="342"/>
              </a:cxn>
              <a:cxn ang="0">
                <a:pos x="198" y="346"/>
              </a:cxn>
              <a:cxn ang="0">
                <a:pos x="229" y="349"/>
              </a:cxn>
              <a:cxn ang="0">
                <a:pos x="260" y="351"/>
              </a:cxn>
              <a:cxn ang="0">
                <a:pos x="280" y="352"/>
              </a:cxn>
              <a:cxn ang="0">
                <a:pos x="287" y="346"/>
              </a:cxn>
              <a:cxn ang="0">
                <a:pos x="289" y="335"/>
              </a:cxn>
              <a:cxn ang="0">
                <a:pos x="283" y="328"/>
              </a:cxn>
              <a:cxn ang="0">
                <a:pos x="264" y="327"/>
              </a:cxn>
              <a:cxn ang="0">
                <a:pos x="235" y="326"/>
              </a:cxn>
              <a:cxn ang="0">
                <a:pos x="207" y="323"/>
              </a:cxn>
              <a:cxn ang="0">
                <a:pos x="179" y="319"/>
              </a:cxn>
              <a:cxn ang="0">
                <a:pos x="150" y="314"/>
              </a:cxn>
              <a:cxn ang="0">
                <a:pos x="122" y="306"/>
              </a:cxn>
              <a:cxn ang="0">
                <a:pos x="95" y="298"/>
              </a:cxn>
              <a:cxn ang="0">
                <a:pos x="68" y="285"/>
              </a:cxn>
              <a:cxn ang="0">
                <a:pos x="45" y="271"/>
              </a:cxn>
              <a:cxn ang="0">
                <a:pos x="32" y="250"/>
              </a:cxn>
              <a:cxn ang="0">
                <a:pos x="27" y="222"/>
              </a:cxn>
              <a:cxn ang="0">
                <a:pos x="34" y="183"/>
              </a:cxn>
              <a:cxn ang="0">
                <a:pos x="45" y="153"/>
              </a:cxn>
              <a:cxn ang="0">
                <a:pos x="61" y="127"/>
              </a:cxn>
              <a:cxn ang="0">
                <a:pos x="80" y="103"/>
              </a:cxn>
              <a:cxn ang="0">
                <a:pos x="102" y="82"/>
              </a:cxn>
              <a:cxn ang="0">
                <a:pos x="129" y="59"/>
              </a:cxn>
              <a:cxn ang="0">
                <a:pos x="162" y="38"/>
              </a:cxn>
              <a:cxn ang="0">
                <a:pos x="197" y="20"/>
              </a:cxn>
              <a:cxn ang="0">
                <a:pos x="227" y="6"/>
              </a:cxn>
              <a:cxn ang="0">
                <a:pos x="228" y="0"/>
              </a:cxn>
              <a:cxn ang="0">
                <a:pos x="198" y="5"/>
              </a:cxn>
              <a:cxn ang="0">
                <a:pos x="162" y="18"/>
              </a:cxn>
              <a:cxn ang="0">
                <a:pos x="127" y="36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84" name="Freeform 564"/>
          <p:cNvSpPr>
            <a:spLocks/>
          </p:cNvSpPr>
          <p:nvPr/>
        </p:nvSpPr>
        <p:spPr bwMode="auto">
          <a:xfrm>
            <a:off x="5562600" y="3054350"/>
            <a:ext cx="57150" cy="58738"/>
          </a:xfrm>
          <a:custGeom>
            <a:avLst/>
            <a:gdLst/>
            <a:ahLst/>
            <a:cxnLst>
              <a:cxn ang="0">
                <a:pos x="210" y="72"/>
              </a:cxn>
              <a:cxn ang="0">
                <a:pos x="222" y="85"/>
              </a:cxn>
              <a:cxn ang="0">
                <a:pos x="228" y="100"/>
              </a:cxn>
              <a:cxn ang="0">
                <a:pos x="232" y="116"/>
              </a:cxn>
              <a:cxn ang="0">
                <a:pos x="232" y="133"/>
              </a:cxn>
              <a:cxn ang="0">
                <a:pos x="230" y="147"/>
              </a:cxn>
              <a:cxn ang="0">
                <a:pos x="226" y="159"/>
              </a:cxn>
              <a:cxn ang="0">
                <a:pos x="218" y="171"/>
              </a:cxn>
              <a:cxn ang="0">
                <a:pos x="211" y="180"/>
              </a:cxn>
              <a:cxn ang="0">
                <a:pos x="202" y="191"/>
              </a:cxn>
              <a:cxn ang="0">
                <a:pos x="192" y="200"/>
              </a:cxn>
              <a:cxn ang="0">
                <a:pos x="183" y="209"/>
              </a:cxn>
              <a:cxn ang="0">
                <a:pos x="173" y="219"/>
              </a:cxn>
              <a:cxn ang="0">
                <a:pos x="171" y="222"/>
              </a:cxn>
              <a:cxn ang="0">
                <a:pos x="170" y="225"/>
              </a:cxn>
              <a:cxn ang="0">
                <a:pos x="171" y="229"/>
              </a:cxn>
              <a:cxn ang="0">
                <a:pos x="173" y="232"/>
              </a:cxn>
              <a:cxn ang="0">
                <a:pos x="176" y="234"/>
              </a:cxn>
              <a:cxn ang="0">
                <a:pos x="180" y="235"/>
              </a:cxn>
              <a:cxn ang="0">
                <a:pos x="184" y="234"/>
              </a:cxn>
              <a:cxn ang="0">
                <a:pos x="187" y="232"/>
              </a:cxn>
              <a:cxn ang="0">
                <a:pos x="208" y="218"/>
              </a:cxn>
              <a:cxn ang="0">
                <a:pos x="225" y="200"/>
              </a:cxn>
              <a:cxn ang="0">
                <a:pos x="239" y="178"/>
              </a:cxn>
              <a:cxn ang="0">
                <a:pos x="249" y="156"/>
              </a:cxn>
              <a:cxn ang="0">
                <a:pos x="252" y="131"/>
              </a:cxn>
              <a:cxn ang="0">
                <a:pos x="250" y="108"/>
              </a:cxn>
              <a:cxn ang="0">
                <a:pos x="242" y="85"/>
              </a:cxn>
              <a:cxn ang="0">
                <a:pos x="225" y="65"/>
              </a:cxn>
              <a:cxn ang="0">
                <a:pos x="212" y="54"/>
              </a:cxn>
              <a:cxn ang="0">
                <a:pos x="197" y="45"/>
              </a:cxn>
              <a:cxn ang="0">
                <a:pos x="181" y="36"/>
              </a:cxn>
              <a:cxn ang="0">
                <a:pos x="164" y="29"/>
              </a:cxn>
              <a:cxn ang="0">
                <a:pos x="146" y="22"/>
              </a:cxn>
              <a:cxn ang="0">
                <a:pos x="127" y="17"/>
              </a:cxn>
              <a:cxn ang="0">
                <a:pos x="109" y="12"/>
              </a:cxn>
              <a:cxn ang="0">
                <a:pos x="90" y="7"/>
              </a:cxn>
              <a:cxn ang="0">
                <a:pos x="73" y="4"/>
              </a:cxn>
              <a:cxn ang="0">
                <a:pos x="57" y="2"/>
              </a:cxn>
              <a:cxn ang="0">
                <a:pos x="42" y="0"/>
              </a:cxn>
              <a:cxn ang="0">
                <a:pos x="28" y="0"/>
              </a:cxn>
              <a:cxn ang="0">
                <a:pos x="17" y="0"/>
              </a:cxn>
              <a:cxn ang="0">
                <a:pos x="8" y="1"/>
              </a:cxn>
              <a:cxn ang="0">
                <a:pos x="3" y="3"/>
              </a:cxn>
              <a:cxn ang="0">
                <a:pos x="0" y="5"/>
              </a:cxn>
              <a:cxn ang="0">
                <a:pos x="10" y="7"/>
              </a:cxn>
              <a:cxn ang="0">
                <a:pos x="22" y="8"/>
              </a:cxn>
              <a:cxn ang="0">
                <a:pos x="33" y="11"/>
              </a:cxn>
              <a:cxn ang="0">
                <a:pos x="46" y="13"/>
              </a:cxn>
              <a:cxn ang="0">
                <a:pos x="60" y="15"/>
              </a:cxn>
              <a:cxn ang="0">
                <a:pos x="73" y="17"/>
              </a:cxn>
              <a:cxn ang="0">
                <a:pos x="87" y="20"/>
              </a:cxn>
              <a:cxn ang="0">
                <a:pos x="102" y="23"/>
              </a:cxn>
              <a:cxn ang="0">
                <a:pos x="115" y="28"/>
              </a:cxn>
              <a:cxn ang="0">
                <a:pos x="130" y="32"/>
              </a:cxn>
              <a:cxn ang="0">
                <a:pos x="145" y="37"/>
              </a:cxn>
              <a:cxn ang="0">
                <a:pos x="159" y="43"/>
              </a:cxn>
              <a:cxn ang="0">
                <a:pos x="172" y="49"/>
              </a:cxn>
              <a:cxn ang="0">
                <a:pos x="186" y="55"/>
              </a:cxn>
              <a:cxn ang="0">
                <a:pos x="198" y="64"/>
              </a:cxn>
              <a:cxn ang="0">
                <a:pos x="210" y="72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85" name="Freeform 565"/>
          <p:cNvSpPr>
            <a:spLocks/>
          </p:cNvSpPr>
          <p:nvPr/>
        </p:nvSpPr>
        <p:spPr bwMode="auto">
          <a:xfrm>
            <a:off x="5451475" y="3086100"/>
            <a:ext cx="23813" cy="53975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0" y="138"/>
              </a:cxn>
              <a:cxn ang="0">
                <a:pos x="4" y="155"/>
              </a:cxn>
              <a:cxn ang="0">
                <a:pos x="12" y="171"/>
              </a:cxn>
              <a:cxn ang="0">
                <a:pos x="22" y="185"/>
              </a:cxn>
              <a:cxn ang="0">
                <a:pos x="35" y="197"/>
              </a:cxn>
              <a:cxn ang="0">
                <a:pos x="50" y="207"/>
              </a:cxn>
              <a:cxn ang="0">
                <a:pos x="66" y="215"/>
              </a:cxn>
              <a:cxn ang="0">
                <a:pos x="83" y="219"/>
              </a:cxn>
              <a:cxn ang="0">
                <a:pos x="89" y="220"/>
              </a:cxn>
              <a:cxn ang="0">
                <a:pos x="94" y="218"/>
              </a:cxn>
              <a:cxn ang="0">
                <a:pos x="98" y="215"/>
              </a:cxn>
              <a:cxn ang="0">
                <a:pos x="100" y="211"/>
              </a:cxn>
              <a:cxn ang="0">
                <a:pos x="100" y="205"/>
              </a:cxn>
              <a:cxn ang="0">
                <a:pos x="99" y="200"/>
              </a:cxn>
              <a:cxn ang="0">
                <a:pos x="96" y="196"/>
              </a:cxn>
              <a:cxn ang="0">
                <a:pos x="91" y="193"/>
              </a:cxn>
              <a:cxn ang="0">
                <a:pos x="74" y="187"/>
              </a:cxn>
              <a:cxn ang="0">
                <a:pos x="58" y="178"/>
              </a:cxn>
              <a:cxn ang="0">
                <a:pos x="45" y="167"/>
              </a:cxn>
              <a:cxn ang="0">
                <a:pos x="36" y="154"/>
              </a:cxn>
              <a:cxn ang="0">
                <a:pos x="30" y="138"/>
              </a:cxn>
              <a:cxn ang="0">
                <a:pos x="27" y="121"/>
              </a:cxn>
              <a:cxn ang="0">
                <a:pos x="27" y="103"/>
              </a:cxn>
              <a:cxn ang="0">
                <a:pos x="32" y="83"/>
              </a:cxn>
              <a:cxn ang="0">
                <a:pos x="39" y="69"/>
              </a:cxn>
              <a:cxn ang="0">
                <a:pos x="51" y="56"/>
              </a:cxn>
              <a:cxn ang="0">
                <a:pos x="63" y="43"/>
              </a:cxn>
              <a:cxn ang="0">
                <a:pos x="77" y="31"/>
              </a:cxn>
              <a:cxn ang="0">
                <a:pos x="89" y="21"/>
              </a:cxn>
              <a:cxn ang="0">
                <a:pos x="98" y="12"/>
              </a:cxn>
              <a:cxn ang="0">
                <a:pos x="103" y="5"/>
              </a:cxn>
              <a:cxn ang="0">
                <a:pos x="103" y="0"/>
              </a:cxn>
              <a:cxn ang="0">
                <a:pos x="92" y="4"/>
              </a:cxn>
              <a:cxn ang="0">
                <a:pos x="77" y="12"/>
              </a:cxn>
              <a:cxn ang="0">
                <a:pos x="61" y="25"/>
              </a:cxn>
              <a:cxn ang="0">
                <a:pos x="44" y="40"/>
              </a:cxn>
              <a:cxn ang="0">
                <a:pos x="29" y="57"/>
              </a:cxn>
              <a:cxn ang="0">
                <a:pos x="16" y="77"/>
              </a:cxn>
              <a:cxn ang="0">
                <a:pos x="6" y="98"/>
              </a:cxn>
              <a:cxn ang="0">
                <a:pos x="0" y="120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86" name="Freeform 566"/>
          <p:cNvSpPr>
            <a:spLocks/>
          </p:cNvSpPr>
          <p:nvPr/>
        </p:nvSpPr>
        <p:spPr bwMode="auto">
          <a:xfrm>
            <a:off x="5608638" y="3051175"/>
            <a:ext cx="50800" cy="69850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6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6" y="194"/>
              </a:cxn>
              <a:cxn ang="0">
                <a:pos x="168" y="213"/>
              </a:cxn>
              <a:cxn ang="0">
                <a:pos x="148" y="229"/>
              </a:cxn>
              <a:cxn ang="0">
                <a:pos x="127" y="246"/>
              </a:cxn>
              <a:cxn ang="0">
                <a:pos x="115" y="258"/>
              </a:cxn>
              <a:cxn ang="0">
                <a:pos x="110" y="267"/>
              </a:cxn>
              <a:cxn ang="0">
                <a:pos x="107" y="276"/>
              </a:cxn>
              <a:cxn ang="0">
                <a:pos x="109" y="284"/>
              </a:cxn>
              <a:cxn ang="0">
                <a:pos x="117" y="288"/>
              </a:cxn>
              <a:cxn ang="0">
                <a:pos x="124" y="287"/>
              </a:cxn>
              <a:cxn ang="0">
                <a:pos x="138" y="271"/>
              </a:cxn>
              <a:cxn ang="0">
                <a:pos x="161" y="250"/>
              </a:cxn>
              <a:cxn ang="0">
                <a:pos x="185" y="229"/>
              </a:cxn>
              <a:cxn ang="0">
                <a:pos x="206" y="204"/>
              </a:cxn>
              <a:cxn ang="0">
                <a:pos x="219" y="173"/>
              </a:cxn>
              <a:cxn ang="0">
                <a:pos x="218" y="141"/>
              </a:cxn>
              <a:cxn ang="0">
                <a:pos x="204" y="111"/>
              </a:cxn>
              <a:cxn ang="0">
                <a:pos x="182" y="86"/>
              </a:cxn>
              <a:cxn ang="0">
                <a:pos x="158" y="70"/>
              </a:cxn>
              <a:cxn ang="0">
                <a:pos x="134" y="56"/>
              </a:cxn>
              <a:cxn ang="0">
                <a:pos x="109" y="43"/>
              </a:cxn>
              <a:cxn ang="0">
                <a:pos x="83" y="29"/>
              </a:cxn>
              <a:cxn ang="0">
                <a:pos x="59" y="17"/>
              </a:cxn>
              <a:cxn ang="0">
                <a:pos x="36" y="7"/>
              </a:cxn>
              <a:cxn ang="0">
                <a:pos x="18" y="1"/>
              </a:cxn>
              <a:cxn ang="0">
                <a:pos x="4" y="0"/>
              </a:cxn>
              <a:cxn ang="0">
                <a:pos x="9" y="7"/>
              </a:cxn>
              <a:cxn ang="0">
                <a:pos x="31" y="18"/>
              </a:cxn>
              <a:cxn ang="0">
                <a:pos x="54" y="29"/>
              </a:cxn>
              <a:cxn ang="0">
                <a:pos x="77" y="40"/>
              </a:cxn>
              <a:cxn ang="0">
                <a:pos x="101" y="53"/>
              </a:cxn>
              <a:cxn ang="0">
                <a:pos x="124" y="66"/>
              </a:cxn>
              <a:cxn ang="0">
                <a:pos x="147" y="82"/>
              </a:cxn>
              <a:cxn ang="0">
                <a:pos x="168" y="98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87" name="Freeform 567"/>
          <p:cNvSpPr>
            <a:spLocks/>
          </p:cNvSpPr>
          <p:nvPr/>
        </p:nvSpPr>
        <p:spPr bwMode="auto">
          <a:xfrm>
            <a:off x="5561013" y="3157538"/>
            <a:ext cx="190500" cy="120650"/>
          </a:xfrm>
          <a:custGeom>
            <a:avLst/>
            <a:gdLst/>
            <a:ahLst/>
            <a:cxnLst>
              <a:cxn ang="0">
                <a:pos x="141" y="0"/>
              </a:cxn>
              <a:cxn ang="0">
                <a:pos x="1070" y="194"/>
              </a:cxn>
              <a:cxn ang="0">
                <a:pos x="919" y="844"/>
              </a:cxn>
              <a:cxn ang="0">
                <a:pos x="0" y="624"/>
              </a:cxn>
              <a:cxn ang="0">
                <a:pos x="141" y="0"/>
              </a:cxn>
            </a:cxnLst>
            <a:rect l="0" t="0" r="r" b="b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88" name="Freeform 568"/>
          <p:cNvSpPr>
            <a:spLocks/>
          </p:cNvSpPr>
          <p:nvPr/>
        </p:nvSpPr>
        <p:spPr bwMode="auto">
          <a:xfrm>
            <a:off x="5576888" y="3160713"/>
            <a:ext cx="146050" cy="47625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819" y="139"/>
              </a:cxn>
              <a:cxn ang="0">
                <a:pos x="172" y="98"/>
              </a:cxn>
              <a:cxn ang="0">
                <a:pos x="0" y="333"/>
              </a:cxn>
              <a:cxn ang="0">
                <a:pos x="97" y="0"/>
              </a:cxn>
            </a:cxnLst>
            <a:rect l="0" t="0" r="r" b="b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89" name="Freeform 569"/>
          <p:cNvSpPr>
            <a:spLocks/>
          </p:cNvSpPr>
          <p:nvPr/>
        </p:nvSpPr>
        <p:spPr bwMode="auto">
          <a:xfrm>
            <a:off x="5541963" y="3302000"/>
            <a:ext cx="192087" cy="4445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1083" y="261"/>
              </a:cxn>
              <a:cxn ang="0">
                <a:pos x="1055" y="306"/>
              </a:cxn>
              <a:cxn ang="0">
                <a:pos x="0" y="28"/>
              </a:cxn>
              <a:cxn ang="0">
                <a:pos x="34" y="0"/>
              </a:cxn>
            </a:cxnLst>
            <a:rect l="0" t="0" r="r" b="b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90" name="Freeform 570"/>
          <p:cNvSpPr>
            <a:spLocks/>
          </p:cNvSpPr>
          <p:nvPr/>
        </p:nvSpPr>
        <p:spPr bwMode="auto">
          <a:xfrm>
            <a:off x="5524500" y="3314700"/>
            <a:ext cx="193675" cy="44450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1088" y="260"/>
              </a:cxn>
              <a:cxn ang="0">
                <a:pos x="1055" y="311"/>
              </a:cxn>
              <a:cxn ang="0">
                <a:pos x="0" y="34"/>
              </a:cxn>
              <a:cxn ang="0">
                <a:pos x="39" y="0"/>
              </a:cxn>
            </a:cxnLst>
            <a:rect l="0" t="0" r="r" b="b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91" name="Freeform 571"/>
          <p:cNvSpPr>
            <a:spLocks/>
          </p:cNvSpPr>
          <p:nvPr/>
        </p:nvSpPr>
        <p:spPr bwMode="auto">
          <a:xfrm>
            <a:off x="5554663" y="3355975"/>
            <a:ext cx="28575" cy="9525"/>
          </a:xfrm>
          <a:custGeom>
            <a:avLst/>
            <a:gdLst/>
            <a:ahLst/>
            <a:cxnLst>
              <a:cxn ang="0">
                <a:pos x="16" y="1"/>
              </a:cxn>
              <a:cxn ang="0">
                <a:pos x="21" y="1"/>
              </a:cxn>
              <a:cxn ang="0">
                <a:pos x="35" y="0"/>
              </a:cxn>
              <a:cxn ang="0">
                <a:pos x="54" y="0"/>
              </a:cxn>
              <a:cxn ang="0">
                <a:pos x="78" y="2"/>
              </a:cxn>
              <a:cxn ang="0">
                <a:pos x="104" y="7"/>
              </a:cxn>
              <a:cxn ang="0">
                <a:pos x="128" y="17"/>
              </a:cxn>
              <a:cxn ang="0">
                <a:pos x="149" y="31"/>
              </a:cxn>
              <a:cxn ang="0">
                <a:pos x="164" y="51"/>
              </a:cxn>
              <a:cxn ang="0">
                <a:pos x="164" y="52"/>
              </a:cxn>
              <a:cxn ang="0">
                <a:pos x="164" y="57"/>
              </a:cxn>
              <a:cxn ang="0">
                <a:pos x="163" y="62"/>
              </a:cxn>
              <a:cxn ang="0">
                <a:pos x="161" y="67"/>
              </a:cxn>
              <a:cxn ang="0">
                <a:pos x="156" y="71"/>
              </a:cxn>
              <a:cxn ang="0">
                <a:pos x="149" y="72"/>
              </a:cxn>
              <a:cxn ang="0">
                <a:pos x="138" y="71"/>
              </a:cxn>
              <a:cxn ang="0">
                <a:pos x="124" y="65"/>
              </a:cxn>
              <a:cxn ang="0">
                <a:pos x="124" y="63"/>
              </a:cxn>
              <a:cxn ang="0">
                <a:pos x="123" y="59"/>
              </a:cxn>
              <a:cxn ang="0">
                <a:pos x="120" y="52"/>
              </a:cxn>
              <a:cxn ang="0">
                <a:pos x="113" y="45"/>
              </a:cxn>
              <a:cxn ang="0">
                <a:pos x="100" y="38"/>
              </a:cxn>
              <a:cxn ang="0">
                <a:pos x="81" y="32"/>
              </a:cxn>
              <a:cxn ang="0">
                <a:pos x="55" y="29"/>
              </a:cxn>
              <a:cxn ang="0">
                <a:pos x="20" y="29"/>
              </a:cxn>
              <a:cxn ang="0">
                <a:pos x="18" y="29"/>
              </a:cxn>
              <a:cxn ang="0">
                <a:pos x="14" y="27"/>
              </a:cxn>
              <a:cxn ang="0">
                <a:pos x="9" y="25"/>
              </a:cxn>
              <a:cxn ang="0">
                <a:pos x="4" y="22"/>
              </a:cxn>
              <a:cxn ang="0">
                <a:pos x="0" y="18"/>
              </a:cxn>
              <a:cxn ang="0">
                <a:pos x="0" y="14"/>
              </a:cxn>
              <a:cxn ang="0">
                <a:pos x="5" y="7"/>
              </a:cxn>
              <a:cxn ang="0">
                <a:pos x="16" y="1"/>
              </a:cxn>
            </a:cxnLst>
            <a:rect l="0" t="0" r="r" b="b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92" name="Freeform 572"/>
          <p:cNvSpPr>
            <a:spLocks/>
          </p:cNvSpPr>
          <p:nvPr/>
        </p:nvSpPr>
        <p:spPr bwMode="auto">
          <a:xfrm>
            <a:off x="5559425" y="3282950"/>
            <a:ext cx="26988" cy="15875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3"/>
              </a:cxn>
              <a:cxn ang="0">
                <a:pos x="26" y="7"/>
              </a:cxn>
              <a:cxn ang="0">
                <a:pos x="15" y="14"/>
              </a:cxn>
              <a:cxn ang="0">
                <a:pos x="6" y="24"/>
              </a:cxn>
              <a:cxn ang="0">
                <a:pos x="1" y="39"/>
              </a:cxn>
              <a:cxn ang="0">
                <a:pos x="0" y="59"/>
              </a:cxn>
              <a:cxn ang="0">
                <a:pos x="6" y="85"/>
              </a:cxn>
              <a:cxn ang="0">
                <a:pos x="85" y="109"/>
              </a:cxn>
              <a:cxn ang="0">
                <a:pos x="84" y="104"/>
              </a:cxn>
              <a:cxn ang="0">
                <a:pos x="84" y="93"/>
              </a:cxn>
              <a:cxn ang="0">
                <a:pos x="84" y="76"/>
              </a:cxn>
              <a:cxn ang="0">
                <a:pos x="87" y="58"/>
              </a:cxn>
              <a:cxn ang="0">
                <a:pos x="93" y="40"/>
              </a:cxn>
              <a:cxn ang="0">
                <a:pos x="104" y="27"/>
              </a:cxn>
              <a:cxn ang="0">
                <a:pos x="121" y="20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93" name="Freeform 573"/>
          <p:cNvSpPr>
            <a:spLocks/>
          </p:cNvSpPr>
          <p:nvPr/>
        </p:nvSpPr>
        <p:spPr bwMode="auto">
          <a:xfrm>
            <a:off x="5707063" y="3309938"/>
            <a:ext cx="26987" cy="15875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2"/>
              </a:cxn>
              <a:cxn ang="0">
                <a:pos x="25" y="6"/>
              </a:cxn>
              <a:cxn ang="0">
                <a:pos x="15" y="12"/>
              </a:cxn>
              <a:cxn ang="0">
                <a:pos x="6" y="23"/>
              </a:cxn>
              <a:cxn ang="0">
                <a:pos x="0" y="38"/>
              </a:cxn>
              <a:cxn ang="0">
                <a:pos x="0" y="58"/>
              </a:cxn>
              <a:cxn ang="0">
                <a:pos x="6" y="85"/>
              </a:cxn>
              <a:cxn ang="0">
                <a:pos x="84" y="107"/>
              </a:cxn>
              <a:cxn ang="0">
                <a:pos x="83" y="103"/>
              </a:cxn>
              <a:cxn ang="0">
                <a:pos x="83" y="91"/>
              </a:cxn>
              <a:cxn ang="0">
                <a:pos x="83" y="75"/>
              </a:cxn>
              <a:cxn ang="0">
                <a:pos x="86" y="56"/>
              </a:cxn>
              <a:cxn ang="0">
                <a:pos x="92" y="40"/>
              </a:cxn>
              <a:cxn ang="0">
                <a:pos x="103" y="27"/>
              </a:cxn>
              <a:cxn ang="0">
                <a:pos x="121" y="19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94" name="Freeform 574"/>
          <p:cNvSpPr>
            <a:spLocks/>
          </p:cNvSpPr>
          <p:nvPr/>
        </p:nvSpPr>
        <p:spPr bwMode="auto">
          <a:xfrm>
            <a:off x="5588000" y="3286125"/>
            <a:ext cx="111125" cy="26988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601" y="182"/>
              </a:cxn>
              <a:cxn ang="0">
                <a:pos x="629" y="142"/>
              </a:cxn>
              <a:cxn ang="0">
                <a:pos x="29" y="0"/>
              </a:cxn>
              <a:cxn ang="0">
                <a:pos x="0" y="40"/>
              </a:cxn>
            </a:cxnLst>
            <a:rect l="0" t="0" r="r" b="b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95" name="Freeform 575"/>
          <p:cNvSpPr>
            <a:spLocks/>
          </p:cNvSpPr>
          <p:nvPr/>
        </p:nvSpPr>
        <p:spPr bwMode="auto">
          <a:xfrm>
            <a:off x="5588000" y="3298825"/>
            <a:ext cx="106363" cy="23813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96" name="Freeform 576"/>
          <p:cNvSpPr>
            <a:spLocks/>
          </p:cNvSpPr>
          <p:nvPr/>
        </p:nvSpPr>
        <p:spPr bwMode="auto">
          <a:xfrm>
            <a:off x="5588000" y="3281363"/>
            <a:ext cx="106363" cy="23812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97" name="AutoShape 577"/>
          <p:cNvSpPr>
            <a:spLocks noChangeAspect="1" noChangeArrowheads="1" noTextEdit="1"/>
          </p:cNvSpPr>
          <p:nvPr/>
        </p:nvSpPr>
        <p:spPr bwMode="auto">
          <a:xfrm>
            <a:off x="6194425" y="1831975"/>
            <a:ext cx="29527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98" name="Freeform 578"/>
          <p:cNvSpPr>
            <a:spLocks/>
          </p:cNvSpPr>
          <p:nvPr/>
        </p:nvSpPr>
        <p:spPr bwMode="auto">
          <a:xfrm>
            <a:off x="6196013" y="1831975"/>
            <a:ext cx="293687" cy="293688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668" y="0"/>
              </a:cxn>
              <a:cxn ang="0">
                <a:pos x="699" y="1"/>
              </a:cxn>
              <a:cxn ang="0">
                <a:pos x="742" y="3"/>
              </a:cxn>
              <a:cxn ang="0">
                <a:pos x="799" y="6"/>
              </a:cxn>
              <a:cxn ang="0">
                <a:pos x="865" y="10"/>
              </a:cxn>
              <a:cxn ang="0">
                <a:pos x="941" y="17"/>
              </a:cxn>
              <a:cxn ang="0">
                <a:pos x="1025" y="26"/>
              </a:cxn>
              <a:cxn ang="0">
                <a:pos x="1116" y="38"/>
              </a:cxn>
              <a:cxn ang="0">
                <a:pos x="1213" y="55"/>
              </a:cxn>
              <a:cxn ang="0">
                <a:pos x="1315" y="73"/>
              </a:cxn>
              <a:cxn ang="0">
                <a:pos x="1418" y="97"/>
              </a:cxn>
              <a:cxn ang="0">
                <a:pos x="1525" y="125"/>
              </a:cxn>
              <a:cxn ang="0">
                <a:pos x="1632" y="159"/>
              </a:cxn>
              <a:cxn ang="0">
                <a:pos x="1739" y="197"/>
              </a:cxn>
              <a:cxn ang="0">
                <a:pos x="1843" y="241"/>
              </a:cxn>
              <a:cxn ang="0">
                <a:pos x="1729" y="1139"/>
              </a:cxn>
              <a:cxn ang="0">
                <a:pos x="1742" y="1146"/>
              </a:cxn>
              <a:cxn ang="0">
                <a:pos x="1768" y="1173"/>
              </a:cxn>
              <a:cxn ang="0">
                <a:pos x="1781" y="1234"/>
              </a:cxn>
              <a:cxn ang="0">
                <a:pos x="1760" y="1341"/>
              </a:cxn>
              <a:cxn ang="0">
                <a:pos x="1432" y="1765"/>
              </a:cxn>
              <a:cxn ang="0">
                <a:pos x="1322" y="1904"/>
              </a:cxn>
              <a:cxn ang="0">
                <a:pos x="1304" y="1902"/>
              </a:cxn>
              <a:cxn ang="0">
                <a:pos x="1270" y="1897"/>
              </a:cxn>
              <a:cxn ang="0">
                <a:pos x="1223" y="1891"/>
              </a:cxn>
              <a:cxn ang="0">
                <a:pos x="1162" y="1881"/>
              </a:cxn>
              <a:cxn ang="0">
                <a:pos x="1091" y="1869"/>
              </a:cxn>
              <a:cxn ang="0">
                <a:pos x="1008" y="1854"/>
              </a:cxn>
              <a:cxn ang="0">
                <a:pos x="918" y="1835"/>
              </a:cxn>
              <a:cxn ang="0">
                <a:pos x="820" y="1813"/>
              </a:cxn>
              <a:cxn ang="0">
                <a:pos x="717" y="1786"/>
              </a:cxn>
              <a:cxn ang="0">
                <a:pos x="610" y="1755"/>
              </a:cxn>
              <a:cxn ang="0">
                <a:pos x="501" y="1720"/>
              </a:cxn>
              <a:cxn ang="0">
                <a:pos x="390" y="1681"/>
              </a:cxn>
              <a:cxn ang="0">
                <a:pos x="280" y="1636"/>
              </a:cxn>
              <a:cxn ang="0">
                <a:pos x="172" y="1585"/>
              </a:cxn>
              <a:cxn ang="0">
                <a:pos x="67" y="1530"/>
              </a:cxn>
              <a:cxn ang="0">
                <a:pos x="16" y="1495"/>
              </a:cxn>
              <a:cxn ang="0">
                <a:pos x="8" y="1457"/>
              </a:cxn>
              <a:cxn ang="0">
                <a:pos x="0" y="1401"/>
              </a:cxn>
              <a:cxn ang="0">
                <a:pos x="4" y="1343"/>
              </a:cxn>
              <a:cxn ang="0">
                <a:pos x="388" y="965"/>
              </a:cxn>
              <a:cxn ang="0">
                <a:pos x="386" y="952"/>
              </a:cxn>
              <a:cxn ang="0">
                <a:pos x="390" y="917"/>
              </a:cxn>
              <a:cxn ang="0">
                <a:pos x="412" y="868"/>
              </a:cxn>
              <a:cxn ang="0">
                <a:pos x="468" y="814"/>
              </a:cxn>
            </a:cxnLst>
            <a:rect l="0" t="0" r="r" b="b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99" name="Freeform 579"/>
          <p:cNvSpPr>
            <a:spLocks/>
          </p:cNvSpPr>
          <p:nvPr/>
        </p:nvSpPr>
        <p:spPr bwMode="auto">
          <a:xfrm>
            <a:off x="6232525" y="2019300"/>
            <a:ext cx="171450" cy="49213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1106" y="277"/>
              </a:cxn>
              <a:cxn ang="0">
                <a:pos x="1071" y="331"/>
              </a:cxn>
              <a:cxn ang="0">
                <a:pos x="0" y="36"/>
              </a:cxn>
              <a:cxn ang="0">
                <a:pos x="40" y="0"/>
              </a:cxn>
            </a:cxnLst>
            <a:rect l="0" t="0" r="r" b="b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00" name="Freeform 580"/>
          <p:cNvSpPr>
            <a:spLocks/>
          </p:cNvSpPr>
          <p:nvPr/>
        </p:nvSpPr>
        <p:spPr bwMode="auto">
          <a:xfrm>
            <a:off x="6203950" y="2041525"/>
            <a:ext cx="200025" cy="76200"/>
          </a:xfrm>
          <a:custGeom>
            <a:avLst/>
            <a:gdLst/>
            <a:ahLst/>
            <a:cxnLst>
              <a:cxn ang="0">
                <a:pos x="1282" y="391"/>
              </a:cxn>
              <a:cxn ang="0">
                <a:pos x="1264" y="389"/>
              </a:cxn>
              <a:cxn ang="0">
                <a:pos x="1232" y="385"/>
              </a:cxn>
              <a:cxn ang="0">
                <a:pos x="1183" y="378"/>
              </a:cxn>
              <a:cxn ang="0">
                <a:pos x="1124" y="369"/>
              </a:cxn>
              <a:cxn ang="0">
                <a:pos x="1052" y="355"/>
              </a:cxn>
              <a:cxn ang="0">
                <a:pos x="971" y="340"/>
              </a:cxn>
              <a:cxn ang="0">
                <a:pos x="881" y="322"/>
              </a:cxn>
              <a:cxn ang="0">
                <a:pos x="785" y="299"/>
              </a:cxn>
              <a:cxn ang="0">
                <a:pos x="684" y="273"/>
              </a:cxn>
              <a:cxn ang="0">
                <a:pos x="579" y="244"/>
              </a:cxn>
              <a:cxn ang="0">
                <a:pos x="472" y="209"/>
              </a:cxn>
              <a:cxn ang="0">
                <a:pos x="364" y="171"/>
              </a:cxn>
              <a:cxn ang="0">
                <a:pos x="259" y="128"/>
              </a:cxn>
              <a:cxn ang="0">
                <a:pos x="155" y="81"/>
              </a:cxn>
              <a:cxn ang="0">
                <a:pos x="55" y="28"/>
              </a:cxn>
              <a:cxn ang="0">
                <a:pos x="6" y="4"/>
              </a:cxn>
              <a:cxn ang="0">
                <a:pos x="2" y="32"/>
              </a:cxn>
              <a:cxn ang="0">
                <a:pos x="0" y="76"/>
              </a:cxn>
              <a:cxn ang="0">
                <a:pos x="8" y="120"/>
              </a:cxn>
              <a:cxn ang="0">
                <a:pos x="19" y="139"/>
              </a:cxn>
              <a:cxn ang="0">
                <a:pos x="28" y="144"/>
              </a:cxn>
              <a:cxn ang="0">
                <a:pos x="47" y="155"/>
              </a:cxn>
              <a:cxn ang="0">
                <a:pos x="75" y="170"/>
              </a:cxn>
              <a:cxn ang="0">
                <a:pos x="112" y="190"/>
              </a:cxn>
              <a:cxn ang="0">
                <a:pos x="159" y="212"/>
              </a:cxn>
              <a:cxn ang="0">
                <a:pos x="215" y="238"/>
              </a:cxn>
              <a:cxn ang="0">
                <a:pos x="281" y="267"/>
              </a:cxn>
              <a:cxn ang="0">
                <a:pos x="358" y="296"/>
              </a:cxn>
              <a:cxn ang="0">
                <a:pos x="443" y="326"/>
              </a:cxn>
              <a:cxn ang="0">
                <a:pos x="540" y="357"/>
              </a:cxn>
              <a:cxn ang="0">
                <a:pos x="647" y="387"/>
              </a:cxn>
              <a:cxn ang="0">
                <a:pos x="764" y="416"/>
              </a:cxn>
              <a:cxn ang="0">
                <a:pos x="890" y="444"/>
              </a:cxn>
              <a:cxn ang="0">
                <a:pos x="1028" y="472"/>
              </a:cxn>
              <a:cxn ang="0">
                <a:pos x="1177" y="494"/>
              </a:cxn>
              <a:cxn ang="0">
                <a:pos x="1256" y="503"/>
              </a:cxn>
              <a:cxn ang="0">
                <a:pos x="1265" y="487"/>
              </a:cxn>
              <a:cxn ang="0">
                <a:pos x="1278" y="456"/>
              </a:cxn>
              <a:cxn ang="0">
                <a:pos x="1285" y="415"/>
              </a:cxn>
            </a:cxnLst>
            <a:rect l="0" t="0" r="r" b="b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01" name="AutoShape 581"/>
          <p:cNvSpPr>
            <a:spLocks noChangeAspect="1" noChangeArrowheads="1" noTextEdit="1"/>
          </p:cNvSpPr>
          <p:nvPr/>
        </p:nvSpPr>
        <p:spPr bwMode="auto">
          <a:xfrm>
            <a:off x="6143625" y="1728788"/>
            <a:ext cx="3222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02" name="Freeform 582"/>
          <p:cNvSpPr>
            <a:spLocks/>
          </p:cNvSpPr>
          <p:nvPr/>
        </p:nvSpPr>
        <p:spPr bwMode="auto">
          <a:xfrm>
            <a:off x="6210300" y="1751013"/>
            <a:ext cx="46038" cy="57150"/>
          </a:xfrm>
          <a:custGeom>
            <a:avLst/>
            <a:gdLst/>
            <a:ahLst/>
            <a:cxnLst>
              <a:cxn ang="0">
                <a:pos x="63" y="28"/>
              </a:cxn>
              <a:cxn ang="0">
                <a:pos x="49" y="37"/>
              </a:cxn>
              <a:cxn ang="0">
                <a:pos x="38" y="47"/>
              </a:cxn>
              <a:cxn ang="0">
                <a:pos x="27" y="59"/>
              </a:cxn>
              <a:cxn ang="0">
                <a:pos x="18" y="72"/>
              </a:cxn>
              <a:cxn ang="0">
                <a:pos x="10" y="86"/>
              </a:cxn>
              <a:cxn ang="0">
                <a:pos x="5" y="101"/>
              </a:cxn>
              <a:cxn ang="0">
                <a:pos x="2" y="117"/>
              </a:cxn>
              <a:cxn ang="0">
                <a:pos x="0" y="133"/>
              </a:cxn>
              <a:cxn ang="0">
                <a:pos x="2" y="155"/>
              </a:cxn>
              <a:cxn ang="0">
                <a:pos x="10" y="173"/>
              </a:cxn>
              <a:cxn ang="0">
                <a:pos x="23" y="190"/>
              </a:cxn>
              <a:cxn ang="0">
                <a:pos x="40" y="201"/>
              </a:cxn>
              <a:cxn ang="0">
                <a:pos x="59" y="211"/>
              </a:cxn>
              <a:cxn ang="0">
                <a:pos x="79" y="215"/>
              </a:cxn>
              <a:cxn ang="0">
                <a:pos x="100" y="216"/>
              </a:cxn>
              <a:cxn ang="0">
                <a:pos x="120" y="213"/>
              </a:cxn>
              <a:cxn ang="0">
                <a:pos x="124" y="213"/>
              </a:cxn>
              <a:cxn ang="0">
                <a:pos x="128" y="211"/>
              </a:cxn>
              <a:cxn ang="0">
                <a:pos x="131" y="208"/>
              </a:cxn>
              <a:cxn ang="0">
                <a:pos x="132" y="203"/>
              </a:cxn>
              <a:cxn ang="0">
                <a:pos x="130" y="198"/>
              </a:cxn>
              <a:cxn ang="0">
                <a:pos x="126" y="194"/>
              </a:cxn>
              <a:cxn ang="0">
                <a:pos x="121" y="190"/>
              </a:cxn>
              <a:cxn ang="0">
                <a:pos x="116" y="187"/>
              </a:cxn>
              <a:cxn ang="0">
                <a:pos x="105" y="184"/>
              </a:cxn>
              <a:cxn ang="0">
                <a:pos x="95" y="182"/>
              </a:cxn>
              <a:cxn ang="0">
                <a:pos x="84" y="180"/>
              </a:cxn>
              <a:cxn ang="0">
                <a:pos x="75" y="178"/>
              </a:cxn>
              <a:cxn ang="0">
                <a:pos x="65" y="175"/>
              </a:cxn>
              <a:cxn ang="0">
                <a:pos x="56" y="170"/>
              </a:cxn>
              <a:cxn ang="0">
                <a:pos x="47" y="165"/>
              </a:cxn>
              <a:cxn ang="0">
                <a:pos x="39" y="156"/>
              </a:cxn>
              <a:cxn ang="0">
                <a:pos x="36" y="120"/>
              </a:cxn>
              <a:cxn ang="0">
                <a:pos x="44" y="90"/>
              </a:cxn>
              <a:cxn ang="0">
                <a:pos x="61" y="67"/>
              </a:cxn>
              <a:cxn ang="0">
                <a:pos x="84" y="47"/>
              </a:cxn>
              <a:cxn ang="0">
                <a:pos x="109" y="32"/>
              </a:cxn>
              <a:cxn ang="0">
                <a:pos x="136" y="21"/>
              </a:cxn>
              <a:cxn ang="0">
                <a:pos x="160" y="12"/>
              </a:cxn>
              <a:cxn ang="0">
                <a:pos x="179" y="5"/>
              </a:cxn>
              <a:cxn ang="0">
                <a:pos x="167" y="1"/>
              </a:cxn>
              <a:cxn ang="0">
                <a:pos x="154" y="0"/>
              </a:cxn>
              <a:cxn ang="0">
                <a:pos x="140" y="2"/>
              </a:cxn>
              <a:cxn ang="0">
                <a:pos x="124" y="5"/>
              </a:cxn>
              <a:cxn ang="0">
                <a:pos x="108" y="10"/>
              </a:cxn>
              <a:cxn ang="0">
                <a:pos x="92" y="15"/>
              </a:cxn>
              <a:cxn ang="0">
                <a:pos x="77" y="22"/>
              </a:cxn>
              <a:cxn ang="0">
                <a:pos x="63" y="28"/>
              </a:cxn>
            </a:cxnLst>
            <a:rect l="0" t="0" r="r" b="b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03" name="Freeform 583"/>
          <p:cNvSpPr>
            <a:spLocks/>
          </p:cNvSpPr>
          <p:nvPr/>
        </p:nvSpPr>
        <p:spPr bwMode="auto">
          <a:xfrm>
            <a:off x="6288088" y="1749425"/>
            <a:ext cx="28575" cy="44450"/>
          </a:xfrm>
          <a:custGeom>
            <a:avLst/>
            <a:gdLst/>
            <a:ahLst/>
            <a:cxnLst>
              <a:cxn ang="0">
                <a:pos x="96" y="55"/>
              </a:cxn>
              <a:cxn ang="0">
                <a:pos x="101" y="72"/>
              </a:cxn>
              <a:cxn ang="0">
                <a:pos x="100" y="88"/>
              </a:cxn>
              <a:cxn ang="0">
                <a:pos x="92" y="101"/>
              </a:cxn>
              <a:cxn ang="0">
                <a:pos x="82" y="112"/>
              </a:cxn>
              <a:cxn ang="0">
                <a:pos x="69" y="123"/>
              </a:cxn>
              <a:cxn ang="0">
                <a:pos x="54" y="134"/>
              </a:cxn>
              <a:cxn ang="0">
                <a:pos x="40" y="143"/>
              </a:cxn>
              <a:cxn ang="0">
                <a:pos x="27" y="153"/>
              </a:cxn>
              <a:cxn ang="0">
                <a:pos x="25" y="156"/>
              </a:cxn>
              <a:cxn ang="0">
                <a:pos x="24" y="158"/>
              </a:cxn>
              <a:cxn ang="0">
                <a:pos x="24" y="162"/>
              </a:cxn>
              <a:cxn ang="0">
                <a:pos x="25" y="165"/>
              </a:cxn>
              <a:cxn ang="0">
                <a:pos x="28" y="167"/>
              </a:cxn>
              <a:cxn ang="0">
                <a:pos x="31" y="168"/>
              </a:cxn>
              <a:cxn ang="0">
                <a:pos x="33" y="168"/>
              </a:cxn>
              <a:cxn ang="0">
                <a:pos x="37" y="167"/>
              </a:cxn>
              <a:cxn ang="0">
                <a:pos x="53" y="157"/>
              </a:cxn>
              <a:cxn ang="0">
                <a:pos x="69" y="147"/>
              </a:cxn>
              <a:cxn ang="0">
                <a:pos x="84" y="135"/>
              </a:cxn>
              <a:cxn ang="0">
                <a:pos x="97" y="121"/>
              </a:cxn>
              <a:cxn ang="0">
                <a:pos x="107" y="106"/>
              </a:cxn>
              <a:cxn ang="0">
                <a:pos x="113" y="89"/>
              </a:cxn>
              <a:cxn ang="0">
                <a:pos x="114" y="71"/>
              </a:cxn>
              <a:cxn ang="0">
                <a:pos x="110" y="51"/>
              </a:cxn>
              <a:cxn ang="0">
                <a:pos x="101" y="36"/>
              </a:cxn>
              <a:cxn ang="0">
                <a:pos x="87" y="24"/>
              </a:cxn>
              <a:cxn ang="0">
                <a:pos x="70" y="14"/>
              </a:cxn>
              <a:cxn ang="0">
                <a:pos x="51" y="7"/>
              </a:cxn>
              <a:cxn ang="0">
                <a:pos x="32" y="2"/>
              </a:cxn>
              <a:cxn ang="0">
                <a:pos x="17" y="0"/>
              </a:cxn>
              <a:cxn ang="0">
                <a:pos x="5" y="0"/>
              </a:cxn>
              <a:cxn ang="0">
                <a:pos x="0" y="3"/>
              </a:cxn>
              <a:cxn ang="0">
                <a:pos x="12" y="9"/>
              </a:cxn>
              <a:cxn ang="0">
                <a:pos x="26" y="13"/>
              </a:cxn>
              <a:cxn ang="0">
                <a:pos x="41" y="17"/>
              </a:cxn>
              <a:cxn ang="0">
                <a:pos x="54" y="22"/>
              </a:cxn>
              <a:cxn ang="0">
                <a:pos x="68" y="27"/>
              </a:cxn>
              <a:cxn ang="0">
                <a:pos x="80" y="34"/>
              </a:cxn>
              <a:cxn ang="0">
                <a:pos x="89" y="43"/>
              </a:cxn>
              <a:cxn ang="0">
                <a:pos x="96" y="55"/>
              </a:cxn>
            </a:cxnLst>
            <a:rect l="0" t="0" r="r" b="b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04" name="Freeform 584"/>
          <p:cNvSpPr>
            <a:spLocks/>
          </p:cNvSpPr>
          <p:nvPr/>
        </p:nvSpPr>
        <p:spPr bwMode="auto">
          <a:xfrm>
            <a:off x="6181725" y="1739900"/>
            <a:ext cx="74613" cy="920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5" y="155"/>
              </a:cxn>
              <a:cxn ang="0">
                <a:pos x="0" y="210"/>
              </a:cxn>
              <a:cxn ang="0">
                <a:pos x="3" y="248"/>
              </a:cxn>
              <a:cxn ang="0">
                <a:pos x="8" y="262"/>
              </a:cxn>
              <a:cxn ang="0">
                <a:pos x="17" y="276"/>
              </a:cxn>
              <a:cxn ang="0">
                <a:pos x="29" y="288"/>
              </a:cxn>
              <a:cxn ang="0">
                <a:pos x="50" y="301"/>
              </a:cxn>
              <a:cxn ang="0">
                <a:pos x="77" y="315"/>
              </a:cxn>
              <a:cxn ang="0">
                <a:pos x="107" y="326"/>
              </a:cxn>
              <a:cxn ang="0">
                <a:pos x="136" y="334"/>
              </a:cxn>
              <a:cxn ang="0">
                <a:pos x="167" y="341"/>
              </a:cxn>
              <a:cxn ang="0">
                <a:pos x="197" y="345"/>
              </a:cxn>
              <a:cxn ang="0">
                <a:pos x="228" y="348"/>
              </a:cxn>
              <a:cxn ang="0">
                <a:pos x="259" y="350"/>
              </a:cxn>
              <a:cxn ang="0">
                <a:pos x="279" y="351"/>
              </a:cxn>
              <a:cxn ang="0">
                <a:pos x="286" y="345"/>
              </a:cxn>
              <a:cxn ang="0">
                <a:pos x="289" y="335"/>
              </a:cxn>
              <a:cxn ang="0">
                <a:pos x="282" y="328"/>
              </a:cxn>
              <a:cxn ang="0">
                <a:pos x="263" y="322"/>
              </a:cxn>
              <a:cxn ang="0">
                <a:pos x="236" y="317"/>
              </a:cxn>
              <a:cxn ang="0">
                <a:pos x="208" y="313"/>
              </a:cxn>
              <a:cxn ang="0">
                <a:pos x="179" y="308"/>
              </a:cxn>
              <a:cxn ang="0">
                <a:pos x="152" y="303"/>
              </a:cxn>
              <a:cxn ang="0">
                <a:pos x="125" y="296"/>
              </a:cxn>
              <a:cxn ang="0">
                <a:pos x="98" y="287"/>
              </a:cxn>
              <a:cxn ang="0">
                <a:pos x="72" y="276"/>
              </a:cxn>
              <a:cxn ang="0">
                <a:pos x="49" y="261"/>
              </a:cxn>
              <a:cxn ang="0">
                <a:pos x="34" y="241"/>
              </a:cxn>
              <a:cxn ang="0">
                <a:pos x="30" y="215"/>
              </a:cxn>
              <a:cxn ang="0">
                <a:pos x="34" y="186"/>
              </a:cxn>
              <a:cxn ang="0">
                <a:pos x="46" y="158"/>
              </a:cxn>
              <a:cxn ang="0">
                <a:pos x="64" y="128"/>
              </a:cxn>
              <a:cxn ang="0">
                <a:pos x="85" y="102"/>
              </a:cxn>
              <a:cxn ang="0">
                <a:pos x="110" y="77"/>
              </a:cxn>
              <a:cxn ang="0">
                <a:pos x="137" y="53"/>
              </a:cxn>
              <a:cxn ang="0">
                <a:pos x="175" y="35"/>
              </a:cxn>
              <a:cxn ang="0">
                <a:pos x="213" y="19"/>
              </a:cxn>
              <a:cxn ang="0">
                <a:pos x="237" y="6"/>
              </a:cxn>
              <a:cxn ang="0">
                <a:pos x="230" y="0"/>
              </a:cxn>
              <a:cxn ang="0">
                <a:pos x="198" y="4"/>
              </a:cxn>
              <a:cxn ang="0">
                <a:pos x="161" y="17"/>
              </a:cxn>
              <a:cxn ang="0">
                <a:pos x="127" y="35"/>
              </a:cxn>
            </a:cxnLst>
            <a:rect l="0" t="0" r="r" b="b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05" name="Freeform 585"/>
          <p:cNvSpPr>
            <a:spLocks/>
          </p:cNvSpPr>
          <p:nvPr/>
        </p:nvSpPr>
        <p:spPr bwMode="auto">
          <a:xfrm>
            <a:off x="6284913" y="1736725"/>
            <a:ext cx="63500" cy="61913"/>
          </a:xfrm>
          <a:custGeom>
            <a:avLst/>
            <a:gdLst/>
            <a:ahLst/>
            <a:cxnLst>
              <a:cxn ang="0">
                <a:pos x="210" y="71"/>
              </a:cxn>
              <a:cxn ang="0">
                <a:pos x="222" y="84"/>
              </a:cxn>
              <a:cxn ang="0">
                <a:pos x="229" y="99"/>
              </a:cxn>
              <a:cxn ang="0">
                <a:pos x="232" y="115"/>
              </a:cxn>
              <a:cxn ang="0">
                <a:pos x="232" y="132"/>
              </a:cxn>
              <a:cxn ang="0">
                <a:pos x="230" y="146"/>
              </a:cxn>
              <a:cxn ang="0">
                <a:pos x="226" y="158"/>
              </a:cxn>
              <a:cxn ang="0">
                <a:pos x="219" y="170"/>
              </a:cxn>
              <a:cxn ang="0">
                <a:pos x="211" y="179"/>
              </a:cxn>
              <a:cxn ang="0">
                <a:pos x="202" y="190"/>
              </a:cxn>
              <a:cxn ang="0">
                <a:pos x="193" y="199"/>
              </a:cxn>
              <a:cxn ang="0">
                <a:pos x="183" y="208"/>
              </a:cxn>
              <a:cxn ang="0">
                <a:pos x="174" y="218"/>
              </a:cxn>
              <a:cxn ang="0">
                <a:pos x="172" y="221"/>
              </a:cxn>
              <a:cxn ang="0">
                <a:pos x="172" y="224"/>
              </a:cxn>
              <a:cxn ang="0">
                <a:pos x="172" y="227"/>
              </a:cxn>
              <a:cxn ang="0">
                <a:pos x="174" y="231"/>
              </a:cxn>
              <a:cxn ang="0">
                <a:pos x="177" y="233"/>
              </a:cxn>
              <a:cxn ang="0">
                <a:pos x="181" y="234"/>
              </a:cxn>
              <a:cxn ang="0">
                <a:pos x="184" y="233"/>
              </a:cxn>
              <a:cxn ang="0">
                <a:pos x="187" y="231"/>
              </a:cxn>
              <a:cxn ang="0">
                <a:pos x="208" y="217"/>
              </a:cxn>
              <a:cxn ang="0">
                <a:pos x="226" y="199"/>
              </a:cxn>
              <a:cxn ang="0">
                <a:pos x="240" y="178"/>
              </a:cxn>
              <a:cxn ang="0">
                <a:pos x="249" y="155"/>
              </a:cxn>
              <a:cxn ang="0">
                <a:pos x="254" y="131"/>
              </a:cxn>
              <a:cxn ang="0">
                <a:pos x="251" y="107"/>
              </a:cxn>
              <a:cxn ang="0">
                <a:pos x="243" y="84"/>
              </a:cxn>
              <a:cxn ang="0">
                <a:pos x="226" y="64"/>
              </a:cxn>
              <a:cxn ang="0">
                <a:pos x="214" y="53"/>
              </a:cxn>
              <a:cxn ang="0">
                <a:pos x="199" y="45"/>
              </a:cxn>
              <a:cxn ang="0">
                <a:pos x="183" y="36"/>
              </a:cxn>
              <a:cxn ang="0">
                <a:pos x="165" y="29"/>
              </a:cxn>
              <a:cxn ang="0">
                <a:pos x="147" y="21"/>
              </a:cxn>
              <a:cxn ang="0">
                <a:pos x="129" y="16"/>
              </a:cxn>
              <a:cxn ang="0">
                <a:pos x="111" y="12"/>
              </a:cxn>
              <a:cxn ang="0">
                <a:pos x="93" y="7"/>
              </a:cxn>
              <a:cxn ang="0">
                <a:pos x="75" y="4"/>
              </a:cxn>
              <a:cxn ang="0">
                <a:pos x="59" y="2"/>
              </a:cxn>
              <a:cxn ang="0">
                <a:pos x="43" y="0"/>
              </a:cxn>
              <a:cxn ang="0">
                <a:pos x="31" y="0"/>
              </a:cxn>
              <a:cxn ang="0">
                <a:pos x="19" y="0"/>
              </a:cxn>
              <a:cxn ang="0">
                <a:pos x="10" y="0"/>
              </a:cxn>
              <a:cxn ang="0">
                <a:pos x="3" y="2"/>
              </a:cxn>
              <a:cxn ang="0">
                <a:pos x="0" y="4"/>
              </a:cxn>
              <a:cxn ang="0">
                <a:pos x="11" y="6"/>
              </a:cxn>
              <a:cxn ang="0">
                <a:pos x="21" y="7"/>
              </a:cxn>
              <a:cxn ang="0">
                <a:pos x="34" y="9"/>
              </a:cxn>
              <a:cxn ang="0">
                <a:pos x="46" y="12"/>
              </a:cxn>
              <a:cxn ang="0">
                <a:pos x="59" y="15"/>
              </a:cxn>
              <a:cxn ang="0">
                <a:pos x="74" y="17"/>
              </a:cxn>
              <a:cxn ang="0">
                <a:pos x="87" y="20"/>
              </a:cxn>
              <a:cxn ang="0">
                <a:pos x="102" y="23"/>
              </a:cxn>
              <a:cxn ang="0">
                <a:pos x="116" y="28"/>
              </a:cxn>
              <a:cxn ang="0">
                <a:pos x="131" y="32"/>
              </a:cxn>
              <a:cxn ang="0">
                <a:pos x="145" y="36"/>
              </a:cxn>
              <a:cxn ang="0">
                <a:pos x="159" y="42"/>
              </a:cxn>
              <a:cxn ang="0">
                <a:pos x="173" y="48"/>
              </a:cxn>
              <a:cxn ang="0">
                <a:pos x="186" y="55"/>
              </a:cxn>
              <a:cxn ang="0">
                <a:pos x="199" y="63"/>
              </a:cxn>
              <a:cxn ang="0">
                <a:pos x="210" y="71"/>
              </a:cxn>
            </a:cxnLst>
            <a:rect l="0" t="0" r="r" b="b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06" name="Freeform 586"/>
          <p:cNvSpPr>
            <a:spLocks/>
          </p:cNvSpPr>
          <p:nvPr/>
        </p:nvSpPr>
        <p:spPr bwMode="auto">
          <a:xfrm>
            <a:off x="6156325" y="1765300"/>
            <a:ext cx="25400" cy="57150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0" y="139"/>
              </a:cxn>
              <a:cxn ang="0">
                <a:pos x="4" y="156"/>
              </a:cxn>
              <a:cxn ang="0">
                <a:pos x="12" y="172"/>
              </a:cxn>
              <a:cxn ang="0">
                <a:pos x="22" y="186"/>
              </a:cxn>
              <a:cxn ang="0">
                <a:pos x="35" y="197"/>
              </a:cxn>
              <a:cxn ang="0">
                <a:pos x="50" y="208"/>
              </a:cxn>
              <a:cxn ang="0">
                <a:pos x="66" y="216"/>
              </a:cxn>
              <a:cxn ang="0">
                <a:pos x="83" y="220"/>
              </a:cxn>
              <a:cxn ang="0">
                <a:pos x="89" y="221"/>
              </a:cxn>
              <a:cxn ang="0">
                <a:pos x="94" y="219"/>
              </a:cxn>
              <a:cxn ang="0">
                <a:pos x="98" y="216"/>
              </a:cxn>
              <a:cxn ang="0">
                <a:pos x="100" y="211"/>
              </a:cxn>
              <a:cxn ang="0">
                <a:pos x="100" y="206"/>
              </a:cxn>
              <a:cxn ang="0">
                <a:pos x="99" y="201"/>
              </a:cxn>
              <a:cxn ang="0">
                <a:pos x="96" y="196"/>
              </a:cxn>
              <a:cxn ang="0">
                <a:pos x="91" y="194"/>
              </a:cxn>
              <a:cxn ang="0">
                <a:pos x="74" y="188"/>
              </a:cxn>
              <a:cxn ang="0">
                <a:pos x="58" y="179"/>
              </a:cxn>
              <a:cxn ang="0">
                <a:pos x="45" y="168"/>
              </a:cxn>
              <a:cxn ang="0">
                <a:pos x="36" y="155"/>
              </a:cxn>
              <a:cxn ang="0">
                <a:pos x="30" y="139"/>
              </a:cxn>
              <a:cxn ang="0">
                <a:pos x="27" y="122"/>
              </a:cxn>
              <a:cxn ang="0">
                <a:pos x="27" y="103"/>
              </a:cxn>
              <a:cxn ang="0">
                <a:pos x="32" y="84"/>
              </a:cxn>
              <a:cxn ang="0">
                <a:pos x="38" y="70"/>
              </a:cxn>
              <a:cxn ang="0">
                <a:pos x="46" y="57"/>
              </a:cxn>
              <a:cxn ang="0">
                <a:pos x="56" y="46"/>
              </a:cxn>
              <a:cxn ang="0">
                <a:pos x="66" y="35"/>
              </a:cxn>
              <a:cxn ang="0">
                <a:pos x="76" y="25"/>
              </a:cxn>
              <a:cxn ang="0">
                <a:pos x="86" y="17"/>
              </a:cxn>
              <a:cxn ang="0">
                <a:pos x="96" y="8"/>
              </a:cxn>
              <a:cxn ang="0">
                <a:pos x="103" y="1"/>
              </a:cxn>
              <a:cxn ang="0">
                <a:pos x="96" y="0"/>
              </a:cxn>
              <a:cxn ang="0">
                <a:pos x="84" y="5"/>
              </a:cxn>
              <a:cxn ang="0">
                <a:pos x="69" y="17"/>
              </a:cxn>
              <a:cxn ang="0">
                <a:pos x="51" y="33"/>
              </a:cxn>
              <a:cxn ang="0">
                <a:pos x="34" y="53"/>
              </a:cxn>
              <a:cxn ang="0">
                <a:pos x="18" y="75"/>
              </a:cxn>
              <a:cxn ang="0">
                <a:pos x="7" y="98"/>
              </a:cxn>
              <a:cxn ang="0">
                <a:pos x="0" y="121"/>
              </a:cxn>
            </a:cxnLst>
            <a:rect l="0" t="0" r="r" b="b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07" name="Freeform 587"/>
          <p:cNvSpPr>
            <a:spLocks/>
          </p:cNvSpPr>
          <p:nvPr/>
        </p:nvSpPr>
        <p:spPr bwMode="auto">
          <a:xfrm>
            <a:off x="6337300" y="1731963"/>
            <a:ext cx="55563" cy="76200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7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7" y="194"/>
              </a:cxn>
              <a:cxn ang="0">
                <a:pos x="170" y="212"/>
              </a:cxn>
              <a:cxn ang="0">
                <a:pos x="150" y="229"/>
              </a:cxn>
              <a:cxn ang="0">
                <a:pos x="129" y="246"/>
              </a:cxn>
              <a:cxn ang="0">
                <a:pos x="116" y="258"/>
              </a:cxn>
              <a:cxn ang="0">
                <a:pos x="112" y="267"/>
              </a:cxn>
              <a:cxn ang="0">
                <a:pos x="109" y="276"/>
              </a:cxn>
              <a:cxn ang="0">
                <a:pos x="110" y="284"/>
              </a:cxn>
              <a:cxn ang="0">
                <a:pos x="117" y="288"/>
              </a:cxn>
              <a:cxn ang="0">
                <a:pos x="125" y="287"/>
              </a:cxn>
              <a:cxn ang="0">
                <a:pos x="139" y="272"/>
              </a:cxn>
              <a:cxn ang="0">
                <a:pos x="162" y="250"/>
              </a:cxn>
              <a:cxn ang="0">
                <a:pos x="186" y="229"/>
              </a:cxn>
              <a:cxn ang="0">
                <a:pos x="207" y="204"/>
              </a:cxn>
              <a:cxn ang="0">
                <a:pos x="220" y="174"/>
              </a:cxn>
              <a:cxn ang="0">
                <a:pos x="218" y="142"/>
              </a:cxn>
              <a:cxn ang="0">
                <a:pos x="204" y="112"/>
              </a:cxn>
              <a:cxn ang="0">
                <a:pos x="181" y="87"/>
              </a:cxn>
              <a:cxn ang="0">
                <a:pos x="159" y="69"/>
              </a:cxn>
              <a:cxn ang="0">
                <a:pos x="137" y="55"/>
              </a:cxn>
              <a:cxn ang="0">
                <a:pos x="114" y="40"/>
              </a:cxn>
              <a:cxn ang="0">
                <a:pos x="89" y="27"/>
              </a:cxn>
              <a:cxn ang="0">
                <a:pos x="66" y="15"/>
              </a:cxn>
              <a:cxn ang="0">
                <a:pos x="42" y="6"/>
              </a:cxn>
              <a:cxn ang="0">
                <a:pos x="22" y="1"/>
              </a:cxn>
              <a:cxn ang="0">
                <a:pos x="7" y="1"/>
              </a:cxn>
              <a:cxn ang="0">
                <a:pos x="8" y="5"/>
              </a:cxn>
              <a:cxn ang="0">
                <a:pos x="26" y="13"/>
              </a:cxn>
              <a:cxn ang="0">
                <a:pos x="47" y="22"/>
              </a:cxn>
              <a:cxn ang="0">
                <a:pos x="71" y="34"/>
              </a:cxn>
              <a:cxn ang="0">
                <a:pos x="96" y="48"/>
              </a:cxn>
              <a:cxn ang="0">
                <a:pos x="121" y="64"/>
              </a:cxn>
              <a:cxn ang="0">
                <a:pos x="146" y="81"/>
              </a:cxn>
              <a:cxn ang="0">
                <a:pos x="169" y="98"/>
              </a:cxn>
            </a:cxnLst>
            <a:rect l="0" t="0" r="r" b="b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08" name="Freeform 588"/>
          <p:cNvSpPr>
            <a:spLocks/>
          </p:cNvSpPr>
          <p:nvPr/>
        </p:nvSpPr>
        <p:spPr bwMode="auto">
          <a:xfrm>
            <a:off x="6276975" y="1820863"/>
            <a:ext cx="17463" cy="46037"/>
          </a:xfrm>
          <a:custGeom>
            <a:avLst/>
            <a:gdLst/>
            <a:ahLst/>
            <a:cxnLst>
              <a:cxn ang="0">
                <a:pos x="28" y="12"/>
              </a:cxn>
              <a:cxn ang="0">
                <a:pos x="26" y="7"/>
              </a:cxn>
              <a:cxn ang="0">
                <a:pos x="23" y="3"/>
              </a:cxn>
              <a:cxn ang="0">
                <a:pos x="17" y="1"/>
              </a:cxn>
              <a:cxn ang="0">
                <a:pos x="12" y="0"/>
              </a:cxn>
              <a:cxn ang="0">
                <a:pos x="7" y="2"/>
              </a:cxn>
              <a:cxn ang="0">
                <a:pos x="3" y="5"/>
              </a:cxn>
              <a:cxn ang="0">
                <a:pos x="0" y="10"/>
              </a:cxn>
              <a:cxn ang="0">
                <a:pos x="0" y="16"/>
              </a:cxn>
              <a:cxn ang="0">
                <a:pos x="5" y="39"/>
              </a:cxn>
              <a:cxn ang="0">
                <a:pos x="13" y="66"/>
              </a:cxn>
              <a:cxn ang="0">
                <a:pos x="24" y="92"/>
              </a:cxn>
              <a:cxn ang="0">
                <a:pos x="36" y="118"/>
              </a:cxn>
              <a:cxn ang="0">
                <a:pos x="49" y="141"/>
              </a:cxn>
              <a:cxn ang="0">
                <a:pos x="61" y="159"/>
              </a:cxn>
              <a:cxn ang="0">
                <a:pos x="69" y="171"/>
              </a:cxn>
              <a:cxn ang="0">
                <a:pos x="74" y="174"/>
              </a:cxn>
              <a:cxn ang="0">
                <a:pos x="72" y="162"/>
              </a:cxn>
              <a:cxn ang="0">
                <a:pos x="67" y="147"/>
              </a:cxn>
              <a:cxn ang="0">
                <a:pos x="61" y="128"/>
              </a:cxn>
              <a:cxn ang="0">
                <a:pos x="53" y="105"/>
              </a:cxn>
              <a:cxn ang="0">
                <a:pos x="46" y="82"/>
              </a:cxn>
              <a:cxn ang="0">
                <a:pos x="38" y="58"/>
              </a:cxn>
              <a:cxn ang="0">
                <a:pos x="32" y="35"/>
              </a:cxn>
              <a:cxn ang="0">
                <a:pos x="28" y="12"/>
              </a:cxn>
            </a:cxnLst>
            <a:rect l="0" t="0" r="r" b="b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09" name="Freeform 589"/>
          <p:cNvSpPr>
            <a:spLocks/>
          </p:cNvSpPr>
          <p:nvPr/>
        </p:nvSpPr>
        <p:spPr bwMode="auto">
          <a:xfrm>
            <a:off x="6269038" y="1797050"/>
            <a:ext cx="9525" cy="22225"/>
          </a:xfrm>
          <a:custGeom>
            <a:avLst/>
            <a:gdLst/>
            <a:ahLst/>
            <a:cxnLst>
              <a:cxn ang="0">
                <a:pos x="20" y="9"/>
              </a:cxn>
              <a:cxn ang="0">
                <a:pos x="19" y="5"/>
              </a:cxn>
              <a:cxn ang="0">
                <a:pos x="16" y="2"/>
              </a:cxn>
              <a:cxn ang="0">
                <a:pos x="13" y="0"/>
              </a:cxn>
              <a:cxn ang="0">
                <a:pos x="8" y="0"/>
              </a:cxn>
              <a:cxn ang="0">
                <a:pos x="5" y="1"/>
              </a:cxn>
              <a:cxn ang="0">
                <a:pos x="2" y="3"/>
              </a:cxn>
              <a:cxn ang="0">
                <a:pos x="0" y="6"/>
              </a:cxn>
              <a:cxn ang="0">
                <a:pos x="0" y="10"/>
              </a:cxn>
              <a:cxn ang="0">
                <a:pos x="0" y="22"/>
              </a:cxn>
              <a:cxn ang="0">
                <a:pos x="3" y="35"/>
              </a:cxn>
              <a:cxn ang="0">
                <a:pos x="7" y="48"/>
              </a:cxn>
              <a:cxn ang="0">
                <a:pos x="13" y="60"/>
              </a:cxn>
              <a:cxn ang="0">
                <a:pos x="19" y="72"/>
              </a:cxn>
              <a:cxn ang="0">
                <a:pos x="25" y="81"/>
              </a:cxn>
              <a:cxn ang="0">
                <a:pos x="33" y="86"/>
              </a:cxn>
              <a:cxn ang="0">
                <a:pos x="38" y="87"/>
              </a:cxn>
              <a:cxn ang="0">
                <a:pos x="39" y="70"/>
              </a:cxn>
              <a:cxn ang="0">
                <a:pos x="34" y="50"/>
              </a:cxn>
              <a:cxn ang="0">
                <a:pos x="27" y="29"/>
              </a:cxn>
              <a:cxn ang="0">
                <a:pos x="20" y="9"/>
              </a:cxn>
            </a:cxnLst>
            <a:rect l="0" t="0" r="r" b="b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10" name="Freeform 590"/>
          <p:cNvSpPr>
            <a:spLocks/>
          </p:cNvSpPr>
          <p:nvPr/>
        </p:nvSpPr>
        <p:spPr bwMode="auto">
          <a:xfrm>
            <a:off x="6261100" y="1781175"/>
            <a:ext cx="7938" cy="12700"/>
          </a:xfrm>
          <a:custGeom>
            <a:avLst/>
            <a:gdLst/>
            <a:ahLst/>
            <a:cxnLst>
              <a:cxn ang="0">
                <a:pos x="18" y="7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7" y="5"/>
              </a:cxn>
              <a:cxn ang="0">
                <a:pos x="14" y="1"/>
              </a:cxn>
              <a:cxn ang="0">
                <a:pos x="11" y="0"/>
              </a:cxn>
              <a:cxn ang="0">
                <a:pos x="7" y="0"/>
              </a:cxn>
              <a:cxn ang="0">
                <a:pos x="4" y="1"/>
              </a:cxn>
              <a:cxn ang="0">
                <a:pos x="1" y="5"/>
              </a:cxn>
              <a:cxn ang="0">
                <a:pos x="0" y="8"/>
              </a:cxn>
              <a:cxn ang="0">
                <a:pos x="0" y="11"/>
              </a:cxn>
              <a:cxn ang="0">
                <a:pos x="1" y="16"/>
              </a:cxn>
              <a:cxn ang="0">
                <a:pos x="4" y="23"/>
              </a:cxn>
              <a:cxn ang="0">
                <a:pos x="8" y="30"/>
              </a:cxn>
              <a:cxn ang="0">
                <a:pos x="13" y="37"/>
              </a:cxn>
              <a:cxn ang="0">
                <a:pos x="18" y="43"/>
              </a:cxn>
              <a:cxn ang="0">
                <a:pos x="25" y="47"/>
              </a:cxn>
              <a:cxn ang="0">
                <a:pos x="30" y="51"/>
              </a:cxn>
              <a:cxn ang="0">
                <a:pos x="34" y="51"/>
              </a:cxn>
              <a:cxn ang="0">
                <a:pos x="33" y="40"/>
              </a:cxn>
              <a:cxn ang="0">
                <a:pos x="29" y="27"/>
              </a:cxn>
              <a:cxn ang="0">
                <a:pos x="23" y="15"/>
              </a:cxn>
              <a:cxn ang="0">
                <a:pos x="18" y="7"/>
              </a:cxn>
            </a:cxnLst>
            <a:rect l="0" t="0" r="r" b="b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11" name="Freeform 591"/>
          <p:cNvSpPr>
            <a:spLocks/>
          </p:cNvSpPr>
          <p:nvPr/>
        </p:nvSpPr>
        <p:spPr bwMode="auto">
          <a:xfrm>
            <a:off x="6251575" y="1770063"/>
            <a:ext cx="12700" cy="6350"/>
          </a:xfrm>
          <a:custGeom>
            <a:avLst/>
            <a:gdLst/>
            <a:ahLst/>
            <a:cxnLst>
              <a:cxn ang="0">
                <a:pos x="37" y="24"/>
              </a:cxn>
              <a:cxn ang="0">
                <a:pos x="41" y="22"/>
              </a:cxn>
              <a:cxn ang="0">
                <a:pos x="45" y="19"/>
              </a:cxn>
              <a:cxn ang="0">
                <a:pos x="46" y="15"/>
              </a:cxn>
              <a:cxn ang="0">
                <a:pos x="46" y="10"/>
              </a:cxn>
              <a:cxn ang="0">
                <a:pos x="44" y="5"/>
              </a:cxn>
              <a:cxn ang="0">
                <a:pos x="41" y="2"/>
              </a:cxn>
              <a:cxn ang="0">
                <a:pos x="37" y="0"/>
              </a:cxn>
              <a:cxn ang="0">
                <a:pos x="32" y="0"/>
              </a:cxn>
              <a:cxn ang="0">
                <a:pos x="29" y="0"/>
              </a:cxn>
              <a:cxn ang="0">
                <a:pos x="25" y="1"/>
              </a:cxn>
              <a:cxn ang="0">
                <a:pos x="19" y="3"/>
              </a:cxn>
              <a:cxn ang="0">
                <a:pos x="12" y="7"/>
              </a:cxn>
              <a:cxn ang="0">
                <a:pos x="5" y="14"/>
              </a:cxn>
              <a:cxn ang="0">
                <a:pos x="2" y="20"/>
              </a:cxn>
              <a:cxn ang="0">
                <a:pos x="0" y="26"/>
              </a:cxn>
              <a:cxn ang="0">
                <a:pos x="0" y="29"/>
              </a:cxn>
              <a:cxn ang="0">
                <a:pos x="3" y="31"/>
              </a:cxn>
              <a:cxn ang="0">
                <a:pos x="7" y="33"/>
              </a:cxn>
              <a:cxn ang="0">
                <a:pos x="12" y="33"/>
              </a:cxn>
              <a:cxn ang="0">
                <a:pos x="16" y="33"/>
              </a:cxn>
              <a:cxn ang="0">
                <a:pos x="21" y="31"/>
              </a:cxn>
              <a:cxn ang="0">
                <a:pos x="26" y="30"/>
              </a:cxn>
              <a:cxn ang="0">
                <a:pos x="32" y="28"/>
              </a:cxn>
              <a:cxn ang="0">
                <a:pos x="37" y="24"/>
              </a:cxn>
            </a:cxnLst>
            <a:rect l="0" t="0" r="r" b="b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12" name="Freeform 592"/>
          <p:cNvSpPr>
            <a:spLocks/>
          </p:cNvSpPr>
          <p:nvPr/>
        </p:nvSpPr>
        <p:spPr bwMode="auto">
          <a:xfrm>
            <a:off x="6197600" y="1754188"/>
            <a:ext cx="46038" cy="57150"/>
          </a:xfrm>
          <a:custGeom>
            <a:avLst/>
            <a:gdLst/>
            <a:ahLst/>
            <a:cxnLst>
              <a:cxn ang="0">
                <a:pos x="65" y="33"/>
              </a:cxn>
              <a:cxn ang="0">
                <a:pos x="52" y="43"/>
              </a:cxn>
              <a:cxn ang="0">
                <a:pos x="41" y="54"/>
              </a:cxn>
              <a:cxn ang="0">
                <a:pos x="29" y="66"/>
              </a:cxn>
              <a:cxn ang="0">
                <a:pos x="20" y="79"/>
              </a:cxn>
              <a:cxn ang="0">
                <a:pos x="12" y="93"/>
              </a:cxn>
              <a:cxn ang="0">
                <a:pos x="6" y="107"/>
              </a:cxn>
              <a:cxn ang="0">
                <a:pos x="2" y="121"/>
              </a:cxn>
              <a:cxn ang="0">
                <a:pos x="0" y="136"/>
              </a:cxn>
              <a:cxn ang="0">
                <a:pos x="2" y="158"/>
              </a:cxn>
              <a:cxn ang="0">
                <a:pos x="10" y="177"/>
              </a:cxn>
              <a:cxn ang="0">
                <a:pos x="23" y="193"/>
              </a:cxn>
              <a:cxn ang="0">
                <a:pos x="38" y="204"/>
              </a:cxn>
              <a:cxn ang="0">
                <a:pos x="57" y="213"/>
              </a:cxn>
              <a:cxn ang="0">
                <a:pos x="78" y="218"/>
              </a:cxn>
              <a:cxn ang="0">
                <a:pos x="98" y="219"/>
              </a:cxn>
              <a:cxn ang="0">
                <a:pos x="118" y="216"/>
              </a:cxn>
              <a:cxn ang="0">
                <a:pos x="123" y="216"/>
              </a:cxn>
              <a:cxn ang="0">
                <a:pos x="127" y="214"/>
              </a:cxn>
              <a:cxn ang="0">
                <a:pos x="130" y="210"/>
              </a:cxn>
              <a:cxn ang="0">
                <a:pos x="131" y="205"/>
              </a:cxn>
              <a:cxn ang="0">
                <a:pos x="130" y="203"/>
              </a:cxn>
              <a:cxn ang="0">
                <a:pos x="127" y="203"/>
              </a:cxn>
              <a:cxn ang="0">
                <a:pos x="123" y="202"/>
              </a:cxn>
              <a:cxn ang="0">
                <a:pos x="117" y="202"/>
              </a:cxn>
              <a:cxn ang="0">
                <a:pos x="111" y="202"/>
              </a:cxn>
              <a:cxn ang="0">
                <a:pos x="106" y="202"/>
              </a:cxn>
              <a:cxn ang="0">
                <a:pos x="100" y="202"/>
              </a:cxn>
              <a:cxn ang="0">
                <a:pos x="97" y="202"/>
              </a:cxn>
              <a:cxn ang="0">
                <a:pos x="87" y="201"/>
              </a:cxn>
              <a:cxn ang="0">
                <a:pos x="77" y="200"/>
              </a:cxn>
              <a:cxn ang="0">
                <a:pos x="67" y="199"/>
              </a:cxn>
              <a:cxn ang="0">
                <a:pos x="56" y="196"/>
              </a:cxn>
              <a:cxn ang="0">
                <a:pos x="46" y="193"/>
              </a:cxn>
              <a:cxn ang="0">
                <a:pos x="35" y="185"/>
              </a:cxn>
              <a:cxn ang="0">
                <a:pos x="26" y="175"/>
              </a:cxn>
              <a:cxn ang="0">
                <a:pos x="15" y="162"/>
              </a:cxn>
              <a:cxn ang="0">
                <a:pos x="13" y="146"/>
              </a:cxn>
              <a:cxn ang="0">
                <a:pos x="14" y="131"/>
              </a:cxn>
              <a:cxn ang="0">
                <a:pos x="19" y="116"/>
              </a:cxn>
              <a:cxn ang="0">
                <a:pos x="25" y="102"/>
              </a:cxn>
              <a:cxn ang="0">
                <a:pos x="34" y="89"/>
              </a:cxn>
              <a:cxn ang="0">
                <a:pos x="45" y="76"/>
              </a:cxn>
              <a:cxn ang="0">
                <a:pos x="56" y="65"/>
              </a:cxn>
              <a:cxn ang="0">
                <a:pos x="70" y="55"/>
              </a:cxn>
              <a:cxn ang="0">
                <a:pos x="84" y="45"/>
              </a:cxn>
              <a:cxn ang="0">
                <a:pos x="98" y="37"/>
              </a:cxn>
              <a:cxn ang="0">
                <a:pos x="113" y="29"/>
              </a:cxn>
              <a:cxn ang="0">
                <a:pos x="127" y="23"/>
              </a:cxn>
              <a:cxn ang="0">
                <a:pos x="141" y="17"/>
              </a:cxn>
              <a:cxn ang="0">
                <a:pos x="154" y="12"/>
              </a:cxn>
              <a:cxn ang="0">
                <a:pos x="167" y="9"/>
              </a:cxn>
              <a:cxn ang="0">
                <a:pos x="177" y="7"/>
              </a:cxn>
              <a:cxn ang="0">
                <a:pos x="170" y="2"/>
              </a:cxn>
              <a:cxn ang="0">
                <a:pos x="158" y="0"/>
              </a:cxn>
              <a:cxn ang="0">
                <a:pos x="145" y="2"/>
              </a:cxn>
              <a:cxn ang="0">
                <a:pos x="129" y="6"/>
              </a:cxn>
              <a:cxn ang="0">
                <a:pos x="111" y="11"/>
              </a:cxn>
              <a:cxn ang="0">
                <a:pos x="94" y="17"/>
              </a:cxn>
              <a:cxn ang="0">
                <a:pos x="78" y="26"/>
              </a:cxn>
              <a:cxn ang="0">
                <a:pos x="65" y="33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13" name="Freeform 593"/>
          <p:cNvSpPr>
            <a:spLocks/>
          </p:cNvSpPr>
          <p:nvPr/>
        </p:nvSpPr>
        <p:spPr bwMode="auto">
          <a:xfrm>
            <a:off x="6273800" y="1752600"/>
            <a:ext cx="30163" cy="46038"/>
          </a:xfrm>
          <a:custGeom>
            <a:avLst/>
            <a:gdLst/>
            <a:ahLst/>
            <a:cxnLst>
              <a:cxn ang="0">
                <a:pos x="97" y="57"/>
              </a:cxn>
              <a:cxn ang="0">
                <a:pos x="100" y="75"/>
              </a:cxn>
              <a:cxn ang="0">
                <a:pos x="98" y="90"/>
              </a:cxn>
              <a:cxn ang="0">
                <a:pos x="91" y="103"/>
              </a:cxn>
              <a:cxn ang="0">
                <a:pos x="80" y="114"/>
              </a:cxn>
              <a:cxn ang="0">
                <a:pos x="68" y="125"/>
              </a:cxn>
              <a:cxn ang="0">
                <a:pos x="54" y="135"/>
              </a:cxn>
              <a:cxn ang="0">
                <a:pos x="39" y="145"/>
              </a:cxn>
              <a:cxn ang="0">
                <a:pos x="27" y="155"/>
              </a:cxn>
              <a:cxn ang="0">
                <a:pos x="25" y="158"/>
              </a:cxn>
              <a:cxn ang="0">
                <a:pos x="23" y="160"/>
              </a:cxn>
              <a:cxn ang="0">
                <a:pos x="23" y="164"/>
              </a:cxn>
              <a:cxn ang="0">
                <a:pos x="26" y="167"/>
              </a:cxn>
              <a:cxn ang="0">
                <a:pos x="28" y="169"/>
              </a:cxn>
              <a:cxn ang="0">
                <a:pos x="31" y="170"/>
              </a:cxn>
              <a:cxn ang="0">
                <a:pos x="34" y="170"/>
              </a:cxn>
              <a:cxn ang="0">
                <a:pos x="37" y="169"/>
              </a:cxn>
              <a:cxn ang="0">
                <a:pos x="53" y="159"/>
              </a:cxn>
              <a:cxn ang="0">
                <a:pos x="69" y="149"/>
              </a:cxn>
              <a:cxn ang="0">
                <a:pos x="83" y="137"/>
              </a:cxn>
              <a:cxn ang="0">
                <a:pos x="97" y="123"/>
              </a:cxn>
              <a:cxn ang="0">
                <a:pos x="106" y="108"/>
              </a:cxn>
              <a:cxn ang="0">
                <a:pos x="113" y="91"/>
              </a:cxn>
              <a:cxn ang="0">
                <a:pos x="115" y="73"/>
              </a:cxn>
              <a:cxn ang="0">
                <a:pos x="111" y="53"/>
              </a:cxn>
              <a:cxn ang="0">
                <a:pos x="101" y="39"/>
              </a:cxn>
              <a:cxn ang="0">
                <a:pos x="89" y="26"/>
              </a:cxn>
              <a:cxn ang="0">
                <a:pos x="72" y="15"/>
              </a:cxn>
              <a:cxn ang="0">
                <a:pos x="55" y="8"/>
              </a:cxn>
              <a:cxn ang="0">
                <a:pos x="37" y="2"/>
              </a:cxn>
              <a:cxn ang="0">
                <a:pos x="21" y="0"/>
              </a:cxn>
              <a:cxn ang="0">
                <a:pos x="9" y="1"/>
              </a:cxn>
              <a:cxn ang="0">
                <a:pos x="0" y="5"/>
              </a:cxn>
              <a:cxn ang="0">
                <a:pos x="15" y="10"/>
              </a:cxn>
              <a:cxn ang="0">
                <a:pos x="30" y="13"/>
              </a:cxn>
              <a:cxn ang="0">
                <a:pos x="43" y="16"/>
              </a:cxn>
              <a:cxn ang="0">
                <a:pos x="57" y="20"/>
              </a:cxn>
              <a:cxn ang="0">
                <a:pos x="70" y="26"/>
              </a:cxn>
              <a:cxn ang="0">
                <a:pos x="81" y="33"/>
              </a:cxn>
              <a:cxn ang="0">
                <a:pos x="91" y="43"/>
              </a:cxn>
              <a:cxn ang="0">
                <a:pos x="97" y="57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14" name="Freeform 594"/>
          <p:cNvSpPr>
            <a:spLocks/>
          </p:cNvSpPr>
          <p:nvPr/>
        </p:nvSpPr>
        <p:spPr bwMode="auto">
          <a:xfrm>
            <a:off x="6169025" y="1743075"/>
            <a:ext cx="73025" cy="920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6" y="156"/>
              </a:cxn>
              <a:cxn ang="0">
                <a:pos x="0" y="211"/>
              </a:cxn>
              <a:cxn ang="0">
                <a:pos x="3" y="249"/>
              </a:cxn>
              <a:cxn ang="0">
                <a:pos x="10" y="264"/>
              </a:cxn>
              <a:cxn ang="0">
                <a:pos x="19" y="277"/>
              </a:cxn>
              <a:cxn ang="0">
                <a:pos x="31" y="289"/>
              </a:cxn>
              <a:cxn ang="0">
                <a:pos x="51" y="302"/>
              </a:cxn>
              <a:cxn ang="0">
                <a:pos x="78" y="316"/>
              </a:cxn>
              <a:cxn ang="0">
                <a:pos x="107" y="327"/>
              </a:cxn>
              <a:cxn ang="0">
                <a:pos x="137" y="335"/>
              </a:cxn>
              <a:cxn ang="0">
                <a:pos x="167" y="342"/>
              </a:cxn>
              <a:cxn ang="0">
                <a:pos x="198" y="346"/>
              </a:cxn>
              <a:cxn ang="0">
                <a:pos x="229" y="349"/>
              </a:cxn>
              <a:cxn ang="0">
                <a:pos x="260" y="351"/>
              </a:cxn>
              <a:cxn ang="0">
                <a:pos x="280" y="352"/>
              </a:cxn>
              <a:cxn ang="0">
                <a:pos x="287" y="346"/>
              </a:cxn>
              <a:cxn ang="0">
                <a:pos x="289" y="335"/>
              </a:cxn>
              <a:cxn ang="0">
                <a:pos x="283" y="328"/>
              </a:cxn>
              <a:cxn ang="0">
                <a:pos x="264" y="327"/>
              </a:cxn>
              <a:cxn ang="0">
                <a:pos x="235" y="326"/>
              </a:cxn>
              <a:cxn ang="0">
                <a:pos x="207" y="323"/>
              </a:cxn>
              <a:cxn ang="0">
                <a:pos x="179" y="319"/>
              </a:cxn>
              <a:cxn ang="0">
                <a:pos x="150" y="314"/>
              </a:cxn>
              <a:cxn ang="0">
                <a:pos x="122" y="306"/>
              </a:cxn>
              <a:cxn ang="0">
                <a:pos x="95" y="298"/>
              </a:cxn>
              <a:cxn ang="0">
                <a:pos x="68" y="285"/>
              </a:cxn>
              <a:cxn ang="0">
                <a:pos x="45" y="271"/>
              </a:cxn>
              <a:cxn ang="0">
                <a:pos x="32" y="250"/>
              </a:cxn>
              <a:cxn ang="0">
                <a:pos x="27" y="222"/>
              </a:cxn>
              <a:cxn ang="0">
                <a:pos x="34" y="183"/>
              </a:cxn>
              <a:cxn ang="0">
                <a:pos x="45" y="153"/>
              </a:cxn>
              <a:cxn ang="0">
                <a:pos x="61" y="127"/>
              </a:cxn>
              <a:cxn ang="0">
                <a:pos x="80" y="103"/>
              </a:cxn>
              <a:cxn ang="0">
                <a:pos x="102" y="82"/>
              </a:cxn>
              <a:cxn ang="0">
                <a:pos x="129" y="59"/>
              </a:cxn>
              <a:cxn ang="0">
                <a:pos x="162" y="38"/>
              </a:cxn>
              <a:cxn ang="0">
                <a:pos x="197" y="20"/>
              </a:cxn>
              <a:cxn ang="0">
                <a:pos x="227" y="6"/>
              </a:cxn>
              <a:cxn ang="0">
                <a:pos x="228" y="0"/>
              </a:cxn>
              <a:cxn ang="0">
                <a:pos x="198" y="5"/>
              </a:cxn>
              <a:cxn ang="0">
                <a:pos x="162" y="18"/>
              </a:cxn>
              <a:cxn ang="0">
                <a:pos x="127" y="36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15" name="Freeform 595"/>
          <p:cNvSpPr>
            <a:spLocks/>
          </p:cNvSpPr>
          <p:nvPr/>
        </p:nvSpPr>
        <p:spPr bwMode="auto">
          <a:xfrm>
            <a:off x="6272213" y="1739900"/>
            <a:ext cx="65087" cy="63500"/>
          </a:xfrm>
          <a:custGeom>
            <a:avLst/>
            <a:gdLst/>
            <a:ahLst/>
            <a:cxnLst>
              <a:cxn ang="0">
                <a:pos x="210" y="72"/>
              </a:cxn>
              <a:cxn ang="0">
                <a:pos x="222" y="85"/>
              </a:cxn>
              <a:cxn ang="0">
                <a:pos x="228" y="100"/>
              </a:cxn>
              <a:cxn ang="0">
                <a:pos x="232" y="116"/>
              </a:cxn>
              <a:cxn ang="0">
                <a:pos x="232" y="133"/>
              </a:cxn>
              <a:cxn ang="0">
                <a:pos x="230" y="147"/>
              </a:cxn>
              <a:cxn ang="0">
                <a:pos x="226" y="159"/>
              </a:cxn>
              <a:cxn ang="0">
                <a:pos x="218" y="171"/>
              </a:cxn>
              <a:cxn ang="0">
                <a:pos x="211" y="180"/>
              </a:cxn>
              <a:cxn ang="0">
                <a:pos x="202" y="191"/>
              </a:cxn>
              <a:cxn ang="0">
                <a:pos x="192" y="200"/>
              </a:cxn>
              <a:cxn ang="0">
                <a:pos x="183" y="209"/>
              </a:cxn>
              <a:cxn ang="0">
                <a:pos x="173" y="219"/>
              </a:cxn>
              <a:cxn ang="0">
                <a:pos x="171" y="222"/>
              </a:cxn>
              <a:cxn ang="0">
                <a:pos x="170" y="225"/>
              </a:cxn>
              <a:cxn ang="0">
                <a:pos x="171" y="229"/>
              </a:cxn>
              <a:cxn ang="0">
                <a:pos x="173" y="232"/>
              </a:cxn>
              <a:cxn ang="0">
                <a:pos x="176" y="234"/>
              </a:cxn>
              <a:cxn ang="0">
                <a:pos x="180" y="235"/>
              </a:cxn>
              <a:cxn ang="0">
                <a:pos x="184" y="234"/>
              </a:cxn>
              <a:cxn ang="0">
                <a:pos x="187" y="232"/>
              </a:cxn>
              <a:cxn ang="0">
                <a:pos x="208" y="218"/>
              </a:cxn>
              <a:cxn ang="0">
                <a:pos x="225" y="200"/>
              </a:cxn>
              <a:cxn ang="0">
                <a:pos x="239" y="178"/>
              </a:cxn>
              <a:cxn ang="0">
                <a:pos x="249" y="156"/>
              </a:cxn>
              <a:cxn ang="0">
                <a:pos x="252" y="131"/>
              </a:cxn>
              <a:cxn ang="0">
                <a:pos x="250" y="108"/>
              </a:cxn>
              <a:cxn ang="0">
                <a:pos x="242" y="85"/>
              </a:cxn>
              <a:cxn ang="0">
                <a:pos x="225" y="65"/>
              </a:cxn>
              <a:cxn ang="0">
                <a:pos x="212" y="54"/>
              </a:cxn>
              <a:cxn ang="0">
                <a:pos x="197" y="45"/>
              </a:cxn>
              <a:cxn ang="0">
                <a:pos x="181" y="36"/>
              </a:cxn>
              <a:cxn ang="0">
                <a:pos x="164" y="29"/>
              </a:cxn>
              <a:cxn ang="0">
                <a:pos x="146" y="22"/>
              </a:cxn>
              <a:cxn ang="0">
                <a:pos x="127" y="17"/>
              </a:cxn>
              <a:cxn ang="0">
                <a:pos x="109" y="12"/>
              </a:cxn>
              <a:cxn ang="0">
                <a:pos x="90" y="7"/>
              </a:cxn>
              <a:cxn ang="0">
                <a:pos x="73" y="4"/>
              </a:cxn>
              <a:cxn ang="0">
                <a:pos x="57" y="2"/>
              </a:cxn>
              <a:cxn ang="0">
                <a:pos x="42" y="0"/>
              </a:cxn>
              <a:cxn ang="0">
                <a:pos x="28" y="0"/>
              </a:cxn>
              <a:cxn ang="0">
                <a:pos x="17" y="0"/>
              </a:cxn>
              <a:cxn ang="0">
                <a:pos x="8" y="1"/>
              </a:cxn>
              <a:cxn ang="0">
                <a:pos x="3" y="3"/>
              </a:cxn>
              <a:cxn ang="0">
                <a:pos x="0" y="5"/>
              </a:cxn>
              <a:cxn ang="0">
                <a:pos x="10" y="7"/>
              </a:cxn>
              <a:cxn ang="0">
                <a:pos x="22" y="8"/>
              </a:cxn>
              <a:cxn ang="0">
                <a:pos x="33" y="11"/>
              </a:cxn>
              <a:cxn ang="0">
                <a:pos x="46" y="13"/>
              </a:cxn>
              <a:cxn ang="0">
                <a:pos x="60" y="15"/>
              </a:cxn>
              <a:cxn ang="0">
                <a:pos x="73" y="17"/>
              </a:cxn>
              <a:cxn ang="0">
                <a:pos x="87" y="20"/>
              </a:cxn>
              <a:cxn ang="0">
                <a:pos x="102" y="23"/>
              </a:cxn>
              <a:cxn ang="0">
                <a:pos x="115" y="28"/>
              </a:cxn>
              <a:cxn ang="0">
                <a:pos x="130" y="32"/>
              </a:cxn>
              <a:cxn ang="0">
                <a:pos x="145" y="37"/>
              </a:cxn>
              <a:cxn ang="0">
                <a:pos x="159" y="43"/>
              </a:cxn>
              <a:cxn ang="0">
                <a:pos x="172" y="49"/>
              </a:cxn>
              <a:cxn ang="0">
                <a:pos x="186" y="55"/>
              </a:cxn>
              <a:cxn ang="0">
                <a:pos x="198" y="64"/>
              </a:cxn>
              <a:cxn ang="0">
                <a:pos x="210" y="72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16" name="Freeform 596"/>
          <p:cNvSpPr>
            <a:spLocks/>
          </p:cNvSpPr>
          <p:nvPr/>
        </p:nvSpPr>
        <p:spPr bwMode="auto">
          <a:xfrm>
            <a:off x="6145213" y="1773238"/>
            <a:ext cx="26987" cy="58737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0" y="138"/>
              </a:cxn>
              <a:cxn ang="0">
                <a:pos x="4" y="155"/>
              </a:cxn>
              <a:cxn ang="0">
                <a:pos x="12" y="171"/>
              </a:cxn>
              <a:cxn ang="0">
                <a:pos x="22" y="185"/>
              </a:cxn>
              <a:cxn ang="0">
                <a:pos x="35" y="197"/>
              </a:cxn>
              <a:cxn ang="0">
                <a:pos x="50" y="207"/>
              </a:cxn>
              <a:cxn ang="0">
                <a:pos x="66" y="215"/>
              </a:cxn>
              <a:cxn ang="0">
                <a:pos x="83" y="219"/>
              </a:cxn>
              <a:cxn ang="0">
                <a:pos x="89" y="220"/>
              </a:cxn>
              <a:cxn ang="0">
                <a:pos x="94" y="218"/>
              </a:cxn>
              <a:cxn ang="0">
                <a:pos x="98" y="215"/>
              </a:cxn>
              <a:cxn ang="0">
                <a:pos x="100" y="211"/>
              </a:cxn>
              <a:cxn ang="0">
                <a:pos x="100" y="205"/>
              </a:cxn>
              <a:cxn ang="0">
                <a:pos x="99" y="200"/>
              </a:cxn>
              <a:cxn ang="0">
                <a:pos x="96" y="196"/>
              </a:cxn>
              <a:cxn ang="0">
                <a:pos x="91" y="193"/>
              </a:cxn>
              <a:cxn ang="0">
                <a:pos x="74" y="187"/>
              </a:cxn>
              <a:cxn ang="0">
                <a:pos x="58" y="178"/>
              </a:cxn>
              <a:cxn ang="0">
                <a:pos x="45" y="167"/>
              </a:cxn>
              <a:cxn ang="0">
                <a:pos x="36" y="154"/>
              </a:cxn>
              <a:cxn ang="0">
                <a:pos x="30" y="138"/>
              </a:cxn>
              <a:cxn ang="0">
                <a:pos x="27" y="121"/>
              </a:cxn>
              <a:cxn ang="0">
                <a:pos x="27" y="103"/>
              </a:cxn>
              <a:cxn ang="0">
                <a:pos x="32" y="83"/>
              </a:cxn>
              <a:cxn ang="0">
                <a:pos x="39" y="69"/>
              </a:cxn>
              <a:cxn ang="0">
                <a:pos x="51" y="56"/>
              </a:cxn>
              <a:cxn ang="0">
                <a:pos x="63" y="43"/>
              </a:cxn>
              <a:cxn ang="0">
                <a:pos x="77" y="31"/>
              </a:cxn>
              <a:cxn ang="0">
                <a:pos x="89" y="21"/>
              </a:cxn>
              <a:cxn ang="0">
                <a:pos x="98" y="12"/>
              </a:cxn>
              <a:cxn ang="0">
                <a:pos x="103" y="5"/>
              </a:cxn>
              <a:cxn ang="0">
                <a:pos x="103" y="0"/>
              </a:cxn>
              <a:cxn ang="0">
                <a:pos x="92" y="4"/>
              </a:cxn>
              <a:cxn ang="0">
                <a:pos x="77" y="12"/>
              </a:cxn>
              <a:cxn ang="0">
                <a:pos x="61" y="25"/>
              </a:cxn>
              <a:cxn ang="0">
                <a:pos x="44" y="40"/>
              </a:cxn>
              <a:cxn ang="0">
                <a:pos x="29" y="57"/>
              </a:cxn>
              <a:cxn ang="0">
                <a:pos x="16" y="77"/>
              </a:cxn>
              <a:cxn ang="0">
                <a:pos x="6" y="98"/>
              </a:cxn>
              <a:cxn ang="0">
                <a:pos x="0" y="120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17" name="Freeform 597"/>
          <p:cNvSpPr>
            <a:spLocks/>
          </p:cNvSpPr>
          <p:nvPr/>
        </p:nvSpPr>
        <p:spPr bwMode="auto">
          <a:xfrm>
            <a:off x="6324600" y="1736725"/>
            <a:ext cx="57150" cy="74613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6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6" y="194"/>
              </a:cxn>
              <a:cxn ang="0">
                <a:pos x="168" y="213"/>
              </a:cxn>
              <a:cxn ang="0">
                <a:pos x="148" y="229"/>
              </a:cxn>
              <a:cxn ang="0">
                <a:pos x="127" y="246"/>
              </a:cxn>
              <a:cxn ang="0">
                <a:pos x="115" y="258"/>
              </a:cxn>
              <a:cxn ang="0">
                <a:pos x="110" y="267"/>
              </a:cxn>
              <a:cxn ang="0">
                <a:pos x="107" y="276"/>
              </a:cxn>
              <a:cxn ang="0">
                <a:pos x="109" y="284"/>
              </a:cxn>
              <a:cxn ang="0">
                <a:pos x="117" y="288"/>
              </a:cxn>
              <a:cxn ang="0">
                <a:pos x="124" y="287"/>
              </a:cxn>
              <a:cxn ang="0">
                <a:pos x="138" y="271"/>
              </a:cxn>
              <a:cxn ang="0">
                <a:pos x="161" y="250"/>
              </a:cxn>
              <a:cxn ang="0">
                <a:pos x="185" y="229"/>
              </a:cxn>
              <a:cxn ang="0">
                <a:pos x="206" y="204"/>
              </a:cxn>
              <a:cxn ang="0">
                <a:pos x="219" y="173"/>
              </a:cxn>
              <a:cxn ang="0">
                <a:pos x="218" y="141"/>
              </a:cxn>
              <a:cxn ang="0">
                <a:pos x="204" y="111"/>
              </a:cxn>
              <a:cxn ang="0">
                <a:pos x="182" y="86"/>
              </a:cxn>
              <a:cxn ang="0">
                <a:pos x="158" y="70"/>
              </a:cxn>
              <a:cxn ang="0">
                <a:pos x="134" y="56"/>
              </a:cxn>
              <a:cxn ang="0">
                <a:pos x="109" y="43"/>
              </a:cxn>
              <a:cxn ang="0">
                <a:pos x="83" y="29"/>
              </a:cxn>
              <a:cxn ang="0">
                <a:pos x="59" y="17"/>
              </a:cxn>
              <a:cxn ang="0">
                <a:pos x="36" y="7"/>
              </a:cxn>
              <a:cxn ang="0">
                <a:pos x="18" y="1"/>
              </a:cxn>
              <a:cxn ang="0">
                <a:pos x="4" y="0"/>
              </a:cxn>
              <a:cxn ang="0">
                <a:pos x="9" y="7"/>
              </a:cxn>
              <a:cxn ang="0">
                <a:pos x="31" y="18"/>
              </a:cxn>
              <a:cxn ang="0">
                <a:pos x="54" y="29"/>
              </a:cxn>
              <a:cxn ang="0">
                <a:pos x="77" y="40"/>
              </a:cxn>
              <a:cxn ang="0">
                <a:pos x="101" y="53"/>
              </a:cxn>
              <a:cxn ang="0">
                <a:pos x="124" y="66"/>
              </a:cxn>
              <a:cxn ang="0">
                <a:pos x="147" y="82"/>
              </a:cxn>
              <a:cxn ang="0">
                <a:pos x="168" y="98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18" name="Freeform 598"/>
          <p:cNvSpPr>
            <a:spLocks/>
          </p:cNvSpPr>
          <p:nvPr/>
        </p:nvSpPr>
        <p:spPr bwMode="auto">
          <a:xfrm>
            <a:off x="6270625" y="1852613"/>
            <a:ext cx="214313" cy="130175"/>
          </a:xfrm>
          <a:custGeom>
            <a:avLst/>
            <a:gdLst/>
            <a:ahLst/>
            <a:cxnLst>
              <a:cxn ang="0">
                <a:pos x="141" y="0"/>
              </a:cxn>
              <a:cxn ang="0">
                <a:pos x="1070" y="194"/>
              </a:cxn>
              <a:cxn ang="0">
                <a:pos x="919" y="844"/>
              </a:cxn>
              <a:cxn ang="0">
                <a:pos x="0" y="624"/>
              </a:cxn>
              <a:cxn ang="0">
                <a:pos x="141" y="0"/>
              </a:cxn>
            </a:cxnLst>
            <a:rect l="0" t="0" r="r" b="b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19" name="Freeform 599"/>
          <p:cNvSpPr>
            <a:spLocks/>
          </p:cNvSpPr>
          <p:nvPr/>
        </p:nvSpPr>
        <p:spPr bwMode="auto">
          <a:xfrm>
            <a:off x="6288088" y="1855788"/>
            <a:ext cx="165100" cy="52387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819" y="139"/>
              </a:cxn>
              <a:cxn ang="0">
                <a:pos x="172" y="98"/>
              </a:cxn>
              <a:cxn ang="0">
                <a:pos x="0" y="333"/>
              </a:cxn>
              <a:cxn ang="0">
                <a:pos x="97" y="0"/>
              </a:cxn>
            </a:cxnLst>
            <a:rect l="0" t="0" r="r" b="b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20" name="Freeform 600"/>
          <p:cNvSpPr>
            <a:spLocks/>
          </p:cNvSpPr>
          <p:nvPr/>
        </p:nvSpPr>
        <p:spPr bwMode="auto">
          <a:xfrm>
            <a:off x="6248400" y="2009775"/>
            <a:ext cx="217488" cy="476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1083" y="261"/>
              </a:cxn>
              <a:cxn ang="0">
                <a:pos x="1055" y="306"/>
              </a:cxn>
              <a:cxn ang="0">
                <a:pos x="0" y="28"/>
              </a:cxn>
              <a:cxn ang="0">
                <a:pos x="34" y="0"/>
              </a:cxn>
            </a:cxnLst>
            <a:rect l="0" t="0" r="r" b="b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21" name="Freeform 601"/>
          <p:cNvSpPr>
            <a:spLocks/>
          </p:cNvSpPr>
          <p:nvPr/>
        </p:nvSpPr>
        <p:spPr bwMode="auto">
          <a:xfrm>
            <a:off x="6227763" y="2024063"/>
            <a:ext cx="219075" cy="47625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1088" y="260"/>
              </a:cxn>
              <a:cxn ang="0">
                <a:pos x="1055" y="311"/>
              </a:cxn>
              <a:cxn ang="0">
                <a:pos x="0" y="34"/>
              </a:cxn>
              <a:cxn ang="0">
                <a:pos x="39" y="0"/>
              </a:cxn>
            </a:cxnLst>
            <a:rect l="0" t="0" r="r" b="b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22" name="Freeform 602"/>
          <p:cNvSpPr>
            <a:spLocks/>
          </p:cNvSpPr>
          <p:nvPr/>
        </p:nvSpPr>
        <p:spPr bwMode="auto">
          <a:xfrm>
            <a:off x="6262688" y="2068513"/>
            <a:ext cx="31750" cy="11112"/>
          </a:xfrm>
          <a:custGeom>
            <a:avLst/>
            <a:gdLst/>
            <a:ahLst/>
            <a:cxnLst>
              <a:cxn ang="0">
                <a:pos x="16" y="1"/>
              </a:cxn>
              <a:cxn ang="0">
                <a:pos x="21" y="1"/>
              </a:cxn>
              <a:cxn ang="0">
                <a:pos x="35" y="0"/>
              </a:cxn>
              <a:cxn ang="0">
                <a:pos x="54" y="0"/>
              </a:cxn>
              <a:cxn ang="0">
                <a:pos x="78" y="2"/>
              </a:cxn>
              <a:cxn ang="0">
                <a:pos x="104" y="7"/>
              </a:cxn>
              <a:cxn ang="0">
                <a:pos x="128" y="17"/>
              </a:cxn>
              <a:cxn ang="0">
                <a:pos x="149" y="31"/>
              </a:cxn>
              <a:cxn ang="0">
                <a:pos x="164" y="51"/>
              </a:cxn>
              <a:cxn ang="0">
                <a:pos x="164" y="52"/>
              </a:cxn>
              <a:cxn ang="0">
                <a:pos x="164" y="57"/>
              </a:cxn>
              <a:cxn ang="0">
                <a:pos x="163" y="62"/>
              </a:cxn>
              <a:cxn ang="0">
                <a:pos x="161" y="67"/>
              </a:cxn>
              <a:cxn ang="0">
                <a:pos x="156" y="71"/>
              </a:cxn>
              <a:cxn ang="0">
                <a:pos x="149" y="72"/>
              </a:cxn>
              <a:cxn ang="0">
                <a:pos x="138" y="71"/>
              </a:cxn>
              <a:cxn ang="0">
                <a:pos x="124" y="65"/>
              </a:cxn>
              <a:cxn ang="0">
                <a:pos x="124" y="63"/>
              </a:cxn>
              <a:cxn ang="0">
                <a:pos x="123" y="59"/>
              </a:cxn>
              <a:cxn ang="0">
                <a:pos x="120" y="52"/>
              </a:cxn>
              <a:cxn ang="0">
                <a:pos x="113" y="45"/>
              </a:cxn>
              <a:cxn ang="0">
                <a:pos x="100" y="38"/>
              </a:cxn>
              <a:cxn ang="0">
                <a:pos x="81" y="32"/>
              </a:cxn>
              <a:cxn ang="0">
                <a:pos x="55" y="29"/>
              </a:cxn>
              <a:cxn ang="0">
                <a:pos x="20" y="29"/>
              </a:cxn>
              <a:cxn ang="0">
                <a:pos x="18" y="29"/>
              </a:cxn>
              <a:cxn ang="0">
                <a:pos x="14" y="27"/>
              </a:cxn>
              <a:cxn ang="0">
                <a:pos x="9" y="25"/>
              </a:cxn>
              <a:cxn ang="0">
                <a:pos x="4" y="22"/>
              </a:cxn>
              <a:cxn ang="0">
                <a:pos x="0" y="18"/>
              </a:cxn>
              <a:cxn ang="0">
                <a:pos x="0" y="14"/>
              </a:cxn>
              <a:cxn ang="0">
                <a:pos x="5" y="7"/>
              </a:cxn>
              <a:cxn ang="0">
                <a:pos x="16" y="1"/>
              </a:cxn>
            </a:cxnLst>
            <a:rect l="0" t="0" r="r" b="b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23" name="Freeform 603"/>
          <p:cNvSpPr>
            <a:spLocks/>
          </p:cNvSpPr>
          <p:nvPr/>
        </p:nvSpPr>
        <p:spPr bwMode="auto">
          <a:xfrm>
            <a:off x="6269038" y="1989138"/>
            <a:ext cx="30162" cy="15875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3"/>
              </a:cxn>
              <a:cxn ang="0">
                <a:pos x="26" y="7"/>
              </a:cxn>
              <a:cxn ang="0">
                <a:pos x="15" y="14"/>
              </a:cxn>
              <a:cxn ang="0">
                <a:pos x="6" y="24"/>
              </a:cxn>
              <a:cxn ang="0">
                <a:pos x="1" y="39"/>
              </a:cxn>
              <a:cxn ang="0">
                <a:pos x="0" y="59"/>
              </a:cxn>
              <a:cxn ang="0">
                <a:pos x="6" y="85"/>
              </a:cxn>
              <a:cxn ang="0">
                <a:pos x="85" y="109"/>
              </a:cxn>
              <a:cxn ang="0">
                <a:pos x="84" y="104"/>
              </a:cxn>
              <a:cxn ang="0">
                <a:pos x="84" y="93"/>
              </a:cxn>
              <a:cxn ang="0">
                <a:pos x="84" y="76"/>
              </a:cxn>
              <a:cxn ang="0">
                <a:pos x="87" y="58"/>
              </a:cxn>
              <a:cxn ang="0">
                <a:pos x="93" y="40"/>
              </a:cxn>
              <a:cxn ang="0">
                <a:pos x="104" y="27"/>
              </a:cxn>
              <a:cxn ang="0">
                <a:pos x="121" y="20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24" name="Freeform 604"/>
          <p:cNvSpPr>
            <a:spLocks/>
          </p:cNvSpPr>
          <p:nvPr/>
        </p:nvSpPr>
        <p:spPr bwMode="auto">
          <a:xfrm>
            <a:off x="6435725" y="2019300"/>
            <a:ext cx="30163" cy="15875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2"/>
              </a:cxn>
              <a:cxn ang="0">
                <a:pos x="25" y="6"/>
              </a:cxn>
              <a:cxn ang="0">
                <a:pos x="15" y="12"/>
              </a:cxn>
              <a:cxn ang="0">
                <a:pos x="6" y="23"/>
              </a:cxn>
              <a:cxn ang="0">
                <a:pos x="0" y="38"/>
              </a:cxn>
              <a:cxn ang="0">
                <a:pos x="0" y="58"/>
              </a:cxn>
              <a:cxn ang="0">
                <a:pos x="6" y="85"/>
              </a:cxn>
              <a:cxn ang="0">
                <a:pos x="84" y="107"/>
              </a:cxn>
              <a:cxn ang="0">
                <a:pos x="83" y="103"/>
              </a:cxn>
              <a:cxn ang="0">
                <a:pos x="83" y="91"/>
              </a:cxn>
              <a:cxn ang="0">
                <a:pos x="83" y="75"/>
              </a:cxn>
              <a:cxn ang="0">
                <a:pos x="86" y="56"/>
              </a:cxn>
              <a:cxn ang="0">
                <a:pos x="92" y="40"/>
              </a:cxn>
              <a:cxn ang="0">
                <a:pos x="103" y="27"/>
              </a:cxn>
              <a:cxn ang="0">
                <a:pos x="121" y="19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25" name="Freeform 605"/>
          <p:cNvSpPr>
            <a:spLocks/>
          </p:cNvSpPr>
          <p:nvPr/>
        </p:nvSpPr>
        <p:spPr bwMode="auto">
          <a:xfrm>
            <a:off x="6300788" y="1992313"/>
            <a:ext cx="127000" cy="30162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601" y="182"/>
              </a:cxn>
              <a:cxn ang="0">
                <a:pos x="629" y="142"/>
              </a:cxn>
              <a:cxn ang="0">
                <a:pos x="29" y="0"/>
              </a:cxn>
              <a:cxn ang="0">
                <a:pos x="0" y="40"/>
              </a:cxn>
            </a:cxnLst>
            <a:rect l="0" t="0" r="r" b="b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26" name="Freeform 606"/>
          <p:cNvSpPr>
            <a:spLocks/>
          </p:cNvSpPr>
          <p:nvPr/>
        </p:nvSpPr>
        <p:spPr bwMode="auto">
          <a:xfrm>
            <a:off x="6300788" y="2005013"/>
            <a:ext cx="120650" cy="26987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27" name="Freeform 607"/>
          <p:cNvSpPr>
            <a:spLocks/>
          </p:cNvSpPr>
          <p:nvPr/>
        </p:nvSpPr>
        <p:spPr bwMode="auto">
          <a:xfrm>
            <a:off x="6300788" y="1987550"/>
            <a:ext cx="120650" cy="25400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28" name="AutoShape 608"/>
          <p:cNvSpPr>
            <a:spLocks noChangeAspect="1" noChangeArrowheads="1" noTextEdit="1"/>
          </p:cNvSpPr>
          <p:nvPr/>
        </p:nvSpPr>
        <p:spPr bwMode="auto">
          <a:xfrm flipH="1">
            <a:off x="5227638" y="2174875"/>
            <a:ext cx="5175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29" name="Freeform 609"/>
          <p:cNvSpPr>
            <a:spLocks/>
          </p:cNvSpPr>
          <p:nvPr/>
        </p:nvSpPr>
        <p:spPr bwMode="auto">
          <a:xfrm>
            <a:off x="5637213" y="1844675"/>
            <a:ext cx="46037" cy="57150"/>
          </a:xfrm>
          <a:custGeom>
            <a:avLst/>
            <a:gdLst/>
            <a:ahLst/>
            <a:cxnLst>
              <a:cxn ang="0">
                <a:pos x="65" y="33"/>
              </a:cxn>
              <a:cxn ang="0">
                <a:pos x="52" y="43"/>
              </a:cxn>
              <a:cxn ang="0">
                <a:pos x="41" y="54"/>
              </a:cxn>
              <a:cxn ang="0">
                <a:pos x="29" y="66"/>
              </a:cxn>
              <a:cxn ang="0">
                <a:pos x="20" y="79"/>
              </a:cxn>
              <a:cxn ang="0">
                <a:pos x="12" y="93"/>
              </a:cxn>
              <a:cxn ang="0">
                <a:pos x="6" y="107"/>
              </a:cxn>
              <a:cxn ang="0">
                <a:pos x="2" y="121"/>
              </a:cxn>
              <a:cxn ang="0">
                <a:pos x="0" y="136"/>
              </a:cxn>
              <a:cxn ang="0">
                <a:pos x="2" y="158"/>
              </a:cxn>
              <a:cxn ang="0">
                <a:pos x="10" y="177"/>
              </a:cxn>
              <a:cxn ang="0">
                <a:pos x="23" y="193"/>
              </a:cxn>
              <a:cxn ang="0">
                <a:pos x="38" y="204"/>
              </a:cxn>
              <a:cxn ang="0">
                <a:pos x="57" y="213"/>
              </a:cxn>
              <a:cxn ang="0">
                <a:pos x="78" y="218"/>
              </a:cxn>
              <a:cxn ang="0">
                <a:pos x="98" y="219"/>
              </a:cxn>
              <a:cxn ang="0">
                <a:pos x="118" y="216"/>
              </a:cxn>
              <a:cxn ang="0">
                <a:pos x="123" y="216"/>
              </a:cxn>
              <a:cxn ang="0">
                <a:pos x="127" y="214"/>
              </a:cxn>
              <a:cxn ang="0">
                <a:pos x="130" y="210"/>
              </a:cxn>
              <a:cxn ang="0">
                <a:pos x="131" y="205"/>
              </a:cxn>
              <a:cxn ang="0">
                <a:pos x="130" y="203"/>
              </a:cxn>
              <a:cxn ang="0">
                <a:pos x="127" y="203"/>
              </a:cxn>
              <a:cxn ang="0">
                <a:pos x="123" y="202"/>
              </a:cxn>
              <a:cxn ang="0">
                <a:pos x="117" y="202"/>
              </a:cxn>
              <a:cxn ang="0">
                <a:pos x="111" y="202"/>
              </a:cxn>
              <a:cxn ang="0">
                <a:pos x="106" y="202"/>
              </a:cxn>
              <a:cxn ang="0">
                <a:pos x="100" y="202"/>
              </a:cxn>
              <a:cxn ang="0">
                <a:pos x="97" y="202"/>
              </a:cxn>
              <a:cxn ang="0">
                <a:pos x="87" y="201"/>
              </a:cxn>
              <a:cxn ang="0">
                <a:pos x="77" y="200"/>
              </a:cxn>
              <a:cxn ang="0">
                <a:pos x="67" y="199"/>
              </a:cxn>
              <a:cxn ang="0">
                <a:pos x="56" y="196"/>
              </a:cxn>
              <a:cxn ang="0">
                <a:pos x="46" y="193"/>
              </a:cxn>
              <a:cxn ang="0">
                <a:pos x="35" y="185"/>
              </a:cxn>
              <a:cxn ang="0">
                <a:pos x="26" y="175"/>
              </a:cxn>
              <a:cxn ang="0">
                <a:pos x="15" y="162"/>
              </a:cxn>
              <a:cxn ang="0">
                <a:pos x="13" y="146"/>
              </a:cxn>
              <a:cxn ang="0">
                <a:pos x="14" y="131"/>
              </a:cxn>
              <a:cxn ang="0">
                <a:pos x="19" y="116"/>
              </a:cxn>
              <a:cxn ang="0">
                <a:pos x="25" y="102"/>
              </a:cxn>
              <a:cxn ang="0">
                <a:pos x="34" y="89"/>
              </a:cxn>
              <a:cxn ang="0">
                <a:pos x="45" y="76"/>
              </a:cxn>
              <a:cxn ang="0">
                <a:pos x="56" y="65"/>
              </a:cxn>
              <a:cxn ang="0">
                <a:pos x="70" y="55"/>
              </a:cxn>
              <a:cxn ang="0">
                <a:pos x="84" y="45"/>
              </a:cxn>
              <a:cxn ang="0">
                <a:pos x="98" y="37"/>
              </a:cxn>
              <a:cxn ang="0">
                <a:pos x="113" y="29"/>
              </a:cxn>
              <a:cxn ang="0">
                <a:pos x="127" y="23"/>
              </a:cxn>
              <a:cxn ang="0">
                <a:pos x="141" y="17"/>
              </a:cxn>
              <a:cxn ang="0">
                <a:pos x="154" y="12"/>
              </a:cxn>
              <a:cxn ang="0">
                <a:pos x="167" y="9"/>
              </a:cxn>
              <a:cxn ang="0">
                <a:pos x="177" y="7"/>
              </a:cxn>
              <a:cxn ang="0">
                <a:pos x="170" y="2"/>
              </a:cxn>
              <a:cxn ang="0">
                <a:pos x="158" y="0"/>
              </a:cxn>
              <a:cxn ang="0">
                <a:pos x="145" y="2"/>
              </a:cxn>
              <a:cxn ang="0">
                <a:pos x="129" y="6"/>
              </a:cxn>
              <a:cxn ang="0">
                <a:pos x="111" y="11"/>
              </a:cxn>
              <a:cxn ang="0">
                <a:pos x="94" y="17"/>
              </a:cxn>
              <a:cxn ang="0">
                <a:pos x="78" y="26"/>
              </a:cxn>
              <a:cxn ang="0">
                <a:pos x="65" y="33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30" name="Freeform 610"/>
          <p:cNvSpPr>
            <a:spLocks/>
          </p:cNvSpPr>
          <p:nvPr/>
        </p:nvSpPr>
        <p:spPr bwMode="auto">
          <a:xfrm>
            <a:off x="5713413" y="1843088"/>
            <a:ext cx="30162" cy="46037"/>
          </a:xfrm>
          <a:custGeom>
            <a:avLst/>
            <a:gdLst/>
            <a:ahLst/>
            <a:cxnLst>
              <a:cxn ang="0">
                <a:pos x="97" y="57"/>
              </a:cxn>
              <a:cxn ang="0">
                <a:pos x="100" y="75"/>
              </a:cxn>
              <a:cxn ang="0">
                <a:pos x="98" y="90"/>
              </a:cxn>
              <a:cxn ang="0">
                <a:pos x="91" y="103"/>
              </a:cxn>
              <a:cxn ang="0">
                <a:pos x="80" y="114"/>
              </a:cxn>
              <a:cxn ang="0">
                <a:pos x="68" y="125"/>
              </a:cxn>
              <a:cxn ang="0">
                <a:pos x="54" y="135"/>
              </a:cxn>
              <a:cxn ang="0">
                <a:pos x="39" y="145"/>
              </a:cxn>
              <a:cxn ang="0">
                <a:pos x="27" y="155"/>
              </a:cxn>
              <a:cxn ang="0">
                <a:pos x="25" y="158"/>
              </a:cxn>
              <a:cxn ang="0">
                <a:pos x="23" y="160"/>
              </a:cxn>
              <a:cxn ang="0">
                <a:pos x="23" y="164"/>
              </a:cxn>
              <a:cxn ang="0">
                <a:pos x="26" y="167"/>
              </a:cxn>
              <a:cxn ang="0">
                <a:pos x="28" y="169"/>
              </a:cxn>
              <a:cxn ang="0">
                <a:pos x="31" y="170"/>
              </a:cxn>
              <a:cxn ang="0">
                <a:pos x="34" y="170"/>
              </a:cxn>
              <a:cxn ang="0">
                <a:pos x="37" y="169"/>
              </a:cxn>
              <a:cxn ang="0">
                <a:pos x="53" y="159"/>
              </a:cxn>
              <a:cxn ang="0">
                <a:pos x="69" y="149"/>
              </a:cxn>
              <a:cxn ang="0">
                <a:pos x="83" y="137"/>
              </a:cxn>
              <a:cxn ang="0">
                <a:pos x="97" y="123"/>
              </a:cxn>
              <a:cxn ang="0">
                <a:pos x="106" y="108"/>
              </a:cxn>
              <a:cxn ang="0">
                <a:pos x="113" y="91"/>
              </a:cxn>
              <a:cxn ang="0">
                <a:pos x="115" y="73"/>
              </a:cxn>
              <a:cxn ang="0">
                <a:pos x="111" y="53"/>
              </a:cxn>
              <a:cxn ang="0">
                <a:pos x="101" y="39"/>
              </a:cxn>
              <a:cxn ang="0">
                <a:pos x="89" y="26"/>
              </a:cxn>
              <a:cxn ang="0">
                <a:pos x="72" y="15"/>
              </a:cxn>
              <a:cxn ang="0">
                <a:pos x="55" y="8"/>
              </a:cxn>
              <a:cxn ang="0">
                <a:pos x="37" y="2"/>
              </a:cxn>
              <a:cxn ang="0">
                <a:pos x="21" y="0"/>
              </a:cxn>
              <a:cxn ang="0">
                <a:pos x="9" y="1"/>
              </a:cxn>
              <a:cxn ang="0">
                <a:pos x="0" y="5"/>
              </a:cxn>
              <a:cxn ang="0">
                <a:pos x="15" y="10"/>
              </a:cxn>
              <a:cxn ang="0">
                <a:pos x="30" y="13"/>
              </a:cxn>
              <a:cxn ang="0">
                <a:pos x="43" y="16"/>
              </a:cxn>
              <a:cxn ang="0">
                <a:pos x="57" y="20"/>
              </a:cxn>
              <a:cxn ang="0">
                <a:pos x="70" y="26"/>
              </a:cxn>
              <a:cxn ang="0">
                <a:pos x="81" y="33"/>
              </a:cxn>
              <a:cxn ang="0">
                <a:pos x="91" y="43"/>
              </a:cxn>
              <a:cxn ang="0">
                <a:pos x="97" y="57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31" name="Freeform 611"/>
          <p:cNvSpPr>
            <a:spLocks/>
          </p:cNvSpPr>
          <p:nvPr/>
        </p:nvSpPr>
        <p:spPr bwMode="auto">
          <a:xfrm>
            <a:off x="5608638" y="1833563"/>
            <a:ext cx="73025" cy="920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6" y="156"/>
              </a:cxn>
              <a:cxn ang="0">
                <a:pos x="0" y="211"/>
              </a:cxn>
              <a:cxn ang="0">
                <a:pos x="3" y="249"/>
              </a:cxn>
              <a:cxn ang="0">
                <a:pos x="10" y="264"/>
              </a:cxn>
              <a:cxn ang="0">
                <a:pos x="19" y="277"/>
              </a:cxn>
              <a:cxn ang="0">
                <a:pos x="31" y="289"/>
              </a:cxn>
              <a:cxn ang="0">
                <a:pos x="51" y="302"/>
              </a:cxn>
              <a:cxn ang="0">
                <a:pos x="78" y="316"/>
              </a:cxn>
              <a:cxn ang="0">
                <a:pos x="107" y="327"/>
              </a:cxn>
              <a:cxn ang="0">
                <a:pos x="137" y="335"/>
              </a:cxn>
              <a:cxn ang="0">
                <a:pos x="167" y="342"/>
              </a:cxn>
              <a:cxn ang="0">
                <a:pos x="198" y="346"/>
              </a:cxn>
              <a:cxn ang="0">
                <a:pos x="229" y="349"/>
              </a:cxn>
              <a:cxn ang="0">
                <a:pos x="260" y="351"/>
              </a:cxn>
              <a:cxn ang="0">
                <a:pos x="280" y="352"/>
              </a:cxn>
              <a:cxn ang="0">
                <a:pos x="287" y="346"/>
              </a:cxn>
              <a:cxn ang="0">
                <a:pos x="289" y="335"/>
              </a:cxn>
              <a:cxn ang="0">
                <a:pos x="283" y="328"/>
              </a:cxn>
              <a:cxn ang="0">
                <a:pos x="264" y="327"/>
              </a:cxn>
              <a:cxn ang="0">
                <a:pos x="235" y="326"/>
              </a:cxn>
              <a:cxn ang="0">
                <a:pos x="207" y="323"/>
              </a:cxn>
              <a:cxn ang="0">
                <a:pos x="179" y="319"/>
              </a:cxn>
              <a:cxn ang="0">
                <a:pos x="150" y="314"/>
              </a:cxn>
              <a:cxn ang="0">
                <a:pos x="122" y="306"/>
              </a:cxn>
              <a:cxn ang="0">
                <a:pos x="95" y="298"/>
              </a:cxn>
              <a:cxn ang="0">
                <a:pos x="68" y="285"/>
              </a:cxn>
              <a:cxn ang="0">
                <a:pos x="45" y="271"/>
              </a:cxn>
              <a:cxn ang="0">
                <a:pos x="32" y="250"/>
              </a:cxn>
              <a:cxn ang="0">
                <a:pos x="27" y="222"/>
              </a:cxn>
              <a:cxn ang="0">
                <a:pos x="34" y="183"/>
              </a:cxn>
              <a:cxn ang="0">
                <a:pos x="45" y="153"/>
              </a:cxn>
              <a:cxn ang="0">
                <a:pos x="61" y="127"/>
              </a:cxn>
              <a:cxn ang="0">
                <a:pos x="80" y="103"/>
              </a:cxn>
              <a:cxn ang="0">
                <a:pos x="102" y="82"/>
              </a:cxn>
              <a:cxn ang="0">
                <a:pos x="129" y="59"/>
              </a:cxn>
              <a:cxn ang="0">
                <a:pos x="162" y="38"/>
              </a:cxn>
              <a:cxn ang="0">
                <a:pos x="197" y="20"/>
              </a:cxn>
              <a:cxn ang="0">
                <a:pos x="227" y="6"/>
              </a:cxn>
              <a:cxn ang="0">
                <a:pos x="228" y="0"/>
              </a:cxn>
              <a:cxn ang="0">
                <a:pos x="198" y="5"/>
              </a:cxn>
              <a:cxn ang="0">
                <a:pos x="162" y="18"/>
              </a:cxn>
              <a:cxn ang="0">
                <a:pos x="127" y="36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32" name="Freeform 612"/>
          <p:cNvSpPr>
            <a:spLocks/>
          </p:cNvSpPr>
          <p:nvPr/>
        </p:nvSpPr>
        <p:spPr bwMode="auto">
          <a:xfrm>
            <a:off x="5711825" y="1830388"/>
            <a:ext cx="65088" cy="63500"/>
          </a:xfrm>
          <a:custGeom>
            <a:avLst/>
            <a:gdLst/>
            <a:ahLst/>
            <a:cxnLst>
              <a:cxn ang="0">
                <a:pos x="210" y="72"/>
              </a:cxn>
              <a:cxn ang="0">
                <a:pos x="222" y="85"/>
              </a:cxn>
              <a:cxn ang="0">
                <a:pos x="228" y="100"/>
              </a:cxn>
              <a:cxn ang="0">
                <a:pos x="232" y="116"/>
              </a:cxn>
              <a:cxn ang="0">
                <a:pos x="232" y="133"/>
              </a:cxn>
              <a:cxn ang="0">
                <a:pos x="230" y="147"/>
              </a:cxn>
              <a:cxn ang="0">
                <a:pos x="226" y="159"/>
              </a:cxn>
              <a:cxn ang="0">
                <a:pos x="218" y="171"/>
              </a:cxn>
              <a:cxn ang="0">
                <a:pos x="211" y="180"/>
              </a:cxn>
              <a:cxn ang="0">
                <a:pos x="202" y="191"/>
              </a:cxn>
              <a:cxn ang="0">
                <a:pos x="192" y="200"/>
              </a:cxn>
              <a:cxn ang="0">
                <a:pos x="183" y="209"/>
              </a:cxn>
              <a:cxn ang="0">
                <a:pos x="173" y="219"/>
              </a:cxn>
              <a:cxn ang="0">
                <a:pos x="171" y="222"/>
              </a:cxn>
              <a:cxn ang="0">
                <a:pos x="170" y="225"/>
              </a:cxn>
              <a:cxn ang="0">
                <a:pos x="171" y="229"/>
              </a:cxn>
              <a:cxn ang="0">
                <a:pos x="173" y="232"/>
              </a:cxn>
              <a:cxn ang="0">
                <a:pos x="176" y="234"/>
              </a:cxn>
              <a:cxn ang="0">
                <a:pos x="180" y="235"/>
              </a:cxn>
              <a:cxn ang="0">
                <a:pos x="184" y="234"/>
              </a:cxn>
              <a:cxn ang="0">
                <a:pos x="187" y="232"/>
              </a:cxn>
              <a:cxn ang="0">
                <a:pos x="208" y="218"/>
              </a:cxn>
              <a:cxn ang="0">
                <a:pos x="225" y="200"/>
              </a:cxn>
              <a:cxn ang="0">
                <a:pos x="239" y="178"/>
              </a:cxn>
              <a:cxn ang="0">
                <a:pos x="249" y="156"/>
              </a:cxn>
              <a:cxn ang="0">
                <a:pos x="252" y="131"/>
              </a:cxn>
              <a:cxn ang="0">
                <a:pos x="250" y="108"/>
              </a:cxn>
              <a:cxn ang="0">
                <a:pos x="242" y="85"/>
              </a:cxn>
              <a:cxn ang="0">
                <a:pos x="225" y="65"/>
              </a:cxn>
              <a:cxn ang="0">
                <a:pos x="212" y="54"/>
              </a:cxn>
              <a:cxn ang="0">
                <a:pos x="197" y="45"/>
              </a:cxn>
              <a:cxn ang="0">
                <a:pos x="181" y="36"/>
              </a:cxn>
              <a:cxn ang="0">
                <a:pos x="164" y="29"/>
              </a:cxn>
              <a:cxn ang="0">
                <a:pos x="146" y="22"/>
              </a:cxn>
              <a:cxn ang="0">
                <a:pos x="127" y="17"/>
              </a:cxn>
              <a:cxn ang="0">
                <a:pos x="109" y="12"/>
              </a:cxn>
              <a:cxn ang="0">
                <a:pos x="90" y="7"/>
              </a:cxn>
              <a:cxn ang="0">
                <a:pos x="73" y="4"/>
              </a:cxn>
              <a:cxn ang="0">
                <a:pos x="57" y="2"/>
              </a:cxn>
              <a:cxn ang="0">
                <a:pos x="42" y="0"/>
              </a:cxn>
              <a:cxn ang="0">
                <a:pos x="28" y="0"/>
              </a:cxn>
              <a:cxn ang="0">
                <a:pos x="17" y="0"/>
              </a:cxn>
              <a:cxn ang="0">
                <a:pos x="8" y="1"/>
              </a:cxn>
              <a:cxn ang="0">
                <a:pos x="3" y="3"/>
              </a:cxn>
              <a:cxn ang="0">
                <a:pos x="0" y="5"/>
              </a:cxn>
              <a:cxn ang="0">
                <a:pos x="10" y="7"/>
              </a:cxn>
              <a:cxn ang="0">
                <a:pos x="22" y="8"/>
              </a:cxn>
              <a:cxn ang="0">
                <a:pos x="33" y="11"/>
              </a:cxn>
              <a:cxn ang="0">
                <a:pos x="46" y="13"/>
              </a:cxn>
              <a:cxn ang="0">
                <a:pos x="60" y="15"/>
              </a:cxn>
              <a:cxn ang="0">
                <a:pos x="73" y="17"/>
              </a:cxn>
              <a:cxn ang="0">
                <a:pos x="87" y="20"/>
              </a:cxn>
              <a:cxn ang="0">
                <a:pos x="102" y="23"/>
              </a:cxn>
              <a:cxn ang="0">
                <a:pos x="115" y="28"/>
              </a:cxn>
              <a:cxn ang="0">
                <a:pos x="130" y="32"/>
              </a:cxn>
              <a:cxn ang="0">
                <a:pos x="145" y="37"/>
              </a:cxn>
              <a:cxn ang="0">
                <a:pos x="159" y="43"/>
              </a:cxn>
              <a:cxn ang="0">
                <a:pos x="172" y="49"/>
              </a:cxn>
              <a:cxn ang="0">
                <a:pos x="186" y="55"/>
              </a:cxn>
              <a:cxn ang="0">
                <a:pos x="198" y="64"/>
              </a:cxn>
              <a:cxn ang="0">
                <a:pos x="210" y="72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33" name="Freeform 613"/>
          <p:cNvSpPr>
            <a:spLocks/>
          </p:cNvSpPr>
          <p:nvPr/>
        </p:nvSpPr>
        <p:spPr bwMode="auto">
          <a:xfrm>
            <a:off x="5584825" y="1863725"/>
            <a:ext cx="26988" cy="58738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0" y="138"/>
              </a:cxn>
              <a:cxn ang="0">
                <a:pos x="4" y="155"/>
              </a:cxn>
              <a:cxn ang="0">
                <a:pos x="12" y="171"/>
              </a:cxn>
              <a:cxn ang="0">
                <a:pos x="22" y="185"/>
              </a:cxn>
              <a:cxn ang="0">
                <a:pos x="35" y="197"/>
              </a:cxn>
              <a:cxn ang="0">
                <a:pos x="50" y="207"/>
              </a:cxn>
              <a:cxn ang="0">
                <a:pos x="66" y="215"/>
              </a:cxn>
              <a:cxn ang="0">
                <a:pos x="83" y="219"/>
              </a:cxn>
              <a:cxn ang="0">
                <a:pos x="89" y="220"/>
              </a:cxn>
              <a:cxn ang="0">
                <a:pos x="94" y="218"/>
              </a:cxn>
              <a:cxn ang="0">
                <a:pos x="98" y="215"/>
              </a:cxn>
              <a:cxn ang="0">
                <a:pos x="100" y="211"/>
              </a:cxn>
              <a:cxn ang="0">
                <a:pos x="100" y="205"/>
              </a:cxn>
              <a:cxn ang="0">
                <a:pos x="99" y="200"/>
              </a:cxn>
              <a:cxn ang="0">
                <a:pos x="96" y="196"/>
              </a:cxn>
              <a:cxn ang="0">
                <a:pos x="91" y="193"/>
              </a:cxn>
              <a:cxn ang="0">
                <a:pos x="74" y="187"/>
              </a:cxn>
              <a:cxn ang="0">
                <a:pos x="58" y="178"/>
              </a:cxn>
              <a:cxn ang="0">
                <a:pos x="45" y="167"/>
              </a:cxn>
              <a:cxn ang="0">
                <a:pos x="36" y="154"/>
              </a:cxn>
              <a:cxn ang="0">
                <a:pos x="30" y="138"/>
              </a:cxn>
              <a:cxn ang="0">
                <a:pos x="27" y="121"/>
              </a:cxn>
              <a:cxn ang="0">
                <a:pos x="27" y="103"/>
              </a:cxn>
              <a:cxn ang="0">
                <a:pos x="32" y="83"/>
              </a:cxn>
              <a:cxn ang="0">
                <a:pos x="39" y="69"/>
              </a:cxn>
              <a:cxn ang="0">
                <a:pos x="51" y="56"/>
              </a:cxn>
              <a:cxn ang="0">
                <a:pos x="63" y="43"/>
              </a:cxn>
              <a:cxn ang="0">
                <a:pos x="77" y="31"/>
              </a:cxn>
              <a:cxn ang="0">
                <a:pos x="89" y="21"/>
              </a:cxn>
              <a:cxn ang="0">
                <a:pos x="98" y="12"/>
              </a:cxn>
              <a:cxn ang="0">
                <a:pos x="103" y="5"/>
              </a:cxn>
              <a:cxn ang="0">
                <a:pos x="103" y="0"/>
              </a:cxn>
              <a:cxn ang="0">
                <a:pos x="92" y="4"/>
              </a:cxn>
              <a:cxn ang="0">
                <a:pos x="77" y="12"/>
              </a:cxn>
              <a:cxn ang="0">
                <a:pos x="61" y="25"/>
              </a:cxn>
              <a:cxn ang="0">
                <a:pos x="44" y="40"/>
              </a:cxn>
              <a:cxn ang="0">
                <a:pos x="29" y="57"/>
              </a:cxn>
              <a:cxn ang="0">
                <a:pos x="16" y="77"/>
              </a:cxn>
              <a:cxn ang="0">
                <a:pos x="6" y="98"/>
              </a:cxn>
              <a:cxn ang="0">
                <a:pos x="0" y="120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34" name="Freeform 614"/>
          <p:cNvSpPr>
            <a:spLocks/>
          </p:cNvSpPr>
          <p:nvPr/>
        </p:nvSpPr>
        <p:spPr bwMode="auto">
          <a:xfrm>
            <a:off x="5764213" y="1827213"/>
            <a:ext cx="57150" cy="74612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6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6" y="194"/>
              </a:cxn>
              <a:cxn ang="0">
                <a:pos x="168" y="213"/>
              </a:cxn>
              <a:cxn ang="0">
                <a:pos x="148" y="229"/>
              </a:cxn>
              <a:cxn ang="0">
                <a:pos x="127" y="246"/>
              </a:cxn>
              <a:cxn ang="0">
                <a:pos x="115" y="258"/>
              </a:cxn>
              <a:cxn ang="0">
                <a:pos x="110" y="267"/>
              </a:cxn>
              <a:cxn ang="0">
                <a:pos x="107" y="276"/>
              </a:cxn>
              <a:cxn ang="0">
                <a:pos x="109" y="284"/>
              </a:cxn>
              <a:cxn ang="0">
                <a:pos x="117" y="288"/>
              </a:cxn>
              <a:cxn ang="0">
                <a:pos x="124" y="287"/>
              </a:cxn>
              <a:cxn ang="0">
                <a:pos x="138" y="271"/>
              </a:cxn>
              <a:cxn ang="0">
                <a:pos x="161" y="250"/>
              </a:cxn>
              <a:cxn ang="0">
                <a:pos x="185" y="229"/>
              </a:cxn>
              <a:cxn ang="0">
                <a:pos x="206" y="204"/>
              </a:cxn>
              <a:cxn ang="0">
                <a:pos x="219" y="173"/>
              </a:cxn>
              <a:cxn ang="0">
                <a:pos x="218" y="141"/>
              </a:cxn>
              <a:cxn ang="0">
                <a:pos x="204" y="111"/>
              </a:cxn>
              <a:cxn ang="0">
                <a:pos x="182" y="86"/>
              </a:cxn>
              <a:cxn ang="0">
                <a:pos x="158" y="70"/>
              </a:cxn>
              <a:cxn ang="0">
                <a:pos x="134" y="56"/>
              </a:cxn>
              <a:cxn ang="0">
                <a:pos x="109" y="43"/>
              </a:cxn>
              <a:cxn ang="0">
                <a:pos x="83" y="29"/>
              </a:cxn>
              <a:cxn ang="0">
                <a:pos x="59" y="17"/>
              </a:cxn>
              <a:cxn ang="0">
                <a:pos x="36" y="7"/>
              </a:cxn>
              <a:cxn ang="0">
                <a:pos x="18" y="1"/>
              </a:cxn>
              <a:cxn ang="0">
                <a:pos x="4" y="0"/>
              </a:cxn>
              <a:cxn ang="0">
                <a:pos x="9" y="7"/>
              </a:cxn>
              <a:cxn ang="0">
                <a:pos x="31" y="18"/>
              </a:cxn>
              <a:cxn ang="0">
                <a:pos x="54" y="29"/>
              </a:cxn>
              <a:cxn ang="0">
                <a:pos x="77" y="40"/>
              </a:cxn>
              <a:cxn ang="0">
                <a:pos x="101" y="53"/>
              </a:cxn>
              <a:cxn ang="0">
                <a:pos x="124" y="66"/>
              </a:cxn>
              <a:cxn ang="0">
                <a:pos x="147" y="82"/>
              </a:cxn>
              <a:cxn ang="0">
                <a:pos x="168" y="98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12935" name="Group 615"/>
          <p:cNvGrpSpPr>
            <a:grpSpLocks/>
          </p:cNvGrpSpPr>
          <p:nvPr/>
        </p:nvGrpSpPr>
        <p:grpSpPr bwMode="auto">
          <a:xfrm>
            <a:off x="5367338" y="3430588"/>
            <a:ext cx="290512" cy="404812"/>
            <a:chOff x="3381" y="2161"/>
            <a:chExt cx="183" cy="255"/>
          </a:xfrm>
        </p:grpSpPr>
        <p:pic>
          <p:nvPicPr>
            <p:cNvPr id="312936" name="Picture 616" descr="31u_bnrz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34" y="2242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312937" name="Freeform 617"/>
            <p:cNvSpPr>
              <a:spLocks/>
            </p:cNvSpPr>
            <p:nvPr/>
          </p:nvSpPr>
          <p:spPr bwMode="auto">
            <a:xfrm>
              <a:off x="3430" y="2174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38" name="Freeform 618"/>
            <p:cNvSpPr>
              <a:spLocks/>
            </p:cNvSpPr>
            <p:nvPr/>
          </p:nvSpPr>
          <p:spPr bwMode="auto">
            <a:xfrm>
              <a:off x="3486" y="2173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39" name="Freeform 619"/>
            <p:cNvSpPr>
              <a:spLocks/>
            </p:cNvSpPr>
            <p:nvPr/>
          </p:nvSpPr>
          <p:spPr bwMode="auto">
            <a:xfrm>
              <a:off x="3409" y="2166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40" name="Freeform 620"/>
            <p:cNvSpPr>
              <a:spLocks/>
            </p:cNvSpPr>
            <p:nvPr/>
          </p:nvSpPr>
          <p:spPr bwMode="auto">
            <a:xfrm>
              <a:off x="3485" y="2164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41" name="Freeform 621"/>
            <p:cNvSpPr>
              <a:spLocks/>
            </p:cNvSpPr>
            <p:nvPr/>
          </p:nvSpPr>
          <p:spPr bwMode="auto">
            <a:xfrm>
              <a:off x="3389" y="2184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42" name="Freeform 622"/>
            <p:cNvSpPr>
              <a:spLocks/>
            </p:cNvSpPr>
            <p:nvPr/>
          </p:nvSpPr>
          <p:spPr bwMode="auto">
            <a:xfrm>
              <a:off x="3523" y="2161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43" name="Freeform 623"/>
            <p:cNvSpPr>
              <a:spLocks/>
            </p:cNvSpPr>
            <p:nvPr/>
          </p:nvSpPr>
          <p:spPr bwMode="auto">
            <a:xfrm>
              <a:off x="3478" y="2222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44" name="Freeform 624"/>
            <p:cNvSpPr>
              <a:spLocks/>
            </p:cNvSpPr>
            <p:nvPr/>
          </p:nvSpPr>
          <p:spPr bwMode="auto">
            <a:xfrm>
              <a:off x="3472" y="2205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45" name="Freeform 625"/>
            <p:cNvSpPr>
              <a:spLocks/>
            </p:cNvSpPr>
            <p:nvPr/>
          </p:nvSpPr>
          <p:spPr bwMode="auto">
            <a:xfrm>
              <a:off x="3466" y="2194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46" name="Freeform 626"/>
            <p:cNvSpPr>
              <a:spLocks/>
            </p:cNvSpPr>
            <p:nvPr/>
          </p:nvSpPr>
          <p:spPr bwMode="auto">
            <a:xfrm>
              <a:off x="3461" y="2186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47" name="Freeform 627"/>
            <p:cNvSpPr>
              <a:spLocks/>
            </p:cNvSpPr>
            <p:nvPr/>
          </p:nvSpPr>
          <p:spPr bwMode="auto">
            <a:xfrm>
              <a:off x="3421" y="2176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48" name="Freeform 628"/>
            <p:cNvSpPr>
              <a:spLocks/>
            </p:cNvSpPr>
            <p:nvPr/>
          </p:nvSpPr>
          <p:spPr bwMode="auto">
            <a:xfrm>
              <a:off x="3477" y="2176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49" name="Freeform 629"/>
            <p:cNvSpPr>
              <a:spLocks/>
            </p:cNvSpPr>
            <p:nvPr/>
          </p:nvSpPr>
          <p:spPr bwMode="auto">
            <a:xfrm>
              <a:off x="3400" y="2169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50" name="Freeform 630"/>
            <p:cNvSpPr>
              <a:spLocks/>
            </p:cNvSpPr>
            <p:nvPr/>
          </p:nvSpPr>
          <p:spPr bwMode="auto">
            <a:xfrm>
              <a:off x="3475" y="2167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51" name="Freeform 631"/>
            <p:cNvSpPr>
              <a:spLocks/>
            </p:cNvSpPr>
            <p:nvPr/>
          </p:nvSpPr>
          <p:spPr bwMode="auto">
            <a:xfrm>
              <a:off x="3381" y="2190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52" name="Freeform 632"/>
            <p:cNvSpPr>
              <a:spLocks/>
            </p:cNvSpPr>
            <p:nvPr/>
          </p:nvSpPr>
          <p:spPr bwMode="auto">
            <a:xfrm>
              <a:off x="3514" y="2164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2953" name="Group 633"/>
            <p:cNvGrpSpPr>
              <a:grpSpLocks/>
            </p:cNvGrpSpPr>
            <p:nvPr/>
          </p:nvGrpSpPr>
          <p:grpSpPr bwMode="auto">
            <a:xfrm>
              <a:off x="3429" y="2236"/>
              <a:ext cx="135" cy="180"/>
              <a:chOff x="3774" y="2423"/>
              <a:chExt cx="189" cy="286"/>
            </a:xfrm>
          </p:grpSpPr>
          <p:sp>
            <p:nvSpPr>
              <p:cNvPr id="312954" name="Rectangle 634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55" name="Rectangle 635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56" name="Rectangle 636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57" name="Rectangle 637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58" name="Rectangle 638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59" name="Rectangle 639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2960" name="Line 640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12961" name="Group 641"/>
          <p:cNvGrpSpPr>
            <a:grpSpLocks/>
          </p:cNvGrpSpPr>
          <p:nvPr/>
        </p:nvGrpSpPr>
        <p:grpSpPr bwMode="auto">
          <a:xfrm>
            <a:off x="6791325" y="4984750"/>
            <a:ext cx="290513" cy="404813"/>
            <a:chOff x="3901" y="2524"/>
            <a:chExt cx="183" cy="255"/>
          </a:xfrm>
        </p:grpSpPr>
        <p:sp>
          <p:nvSpPr>
            <p:cNvPr id="312962" name="Freeform 642"/>
            <p:cNvSpPr>
              <a:spLocks/>
            </p:cNvSpPr>
            <p:nvPr/>
          </p:nvSpPr>
          <p:spPr bwMode="auto">
            <a:xfrm>
              <a:off x="3950" y="2537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63" name="Freeform 643"/>
            <p:cNvSpPr>
              <a:spLocks/>
            </p:cNvSpPr>
            <p:nvPr/>
          </p:nvSpPr>
          <p:spPr bwMode="auto">
            <a:xfrm>
              <a:off x="4006" y="2536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64" name="Freeform 644"/>
            <p:cNvSpPr>
              <a:spLocks/>
            </p:cNvSpPr>
            <p:nvPr/>
          </p:nvSpPr>
          <p:spPr bwMode="auto">
            <a:xfrm>
              <a:off x="3929" y="2529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65" name="Freeform 645"/>
            <p:cNvSpPr>
              <a:spLocks/>
            </p:cNvSpPr>
            <p:nvPr/>
          </p:nvSpPr>
          <p:spPr bwMode="auto">
            <a:xfrm>
              <a:off x="4005" y="2527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66" name="Freeform 646"/>
            <p:cNvSpPr>
              <a:spLocks/>
            </p:cNvSpPr>
            <p:nvPr/>
          </p:nvSpPr>
          <p:spPr bwMode="auto">
            <a:xfrm>
              <a:off x="3909" y="2547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67" name="Freeform 647"/>
            <p:cNvSpPr>
              <a:spLocks/>
            </p:cNvSpPr>
            <p:nvPr/>
          </p:nvSpPr>
          <p:spPr bwMode="auto">
            <a:xfrm>
              <a:off x="4043" y="2524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68" name="Freeform 648"/>
            <p:cNvSpPr>
              <a:spLocks/>
            </p:cNvSpPr>
            <p:nvPr/>
          </p:nvSpPr>
          <p:spPr bwMode="auto">
            <a:xfrm>
              <a:off x="3998" y="2585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69" name="Freeform 649"/>
            <p:cNvSpPr>
              <a:spLocks/>
            </p:cNvSpPr>
            <p:nvPr/>
          </p:nvSpPr>
          <p:spPr bwMode="auto">
            <a:xfrm>
              <a:off x="3992" y="2568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70" name="Freeform 650"/>
            <p:cNvSpPr>
              <a:spLocks/>
            </p:cNvSpPr>
            <p:nvPr/>
          </p:nvSpPr>
          <p:spPr bwMode="auto">
            <a:xfrm>
              <a:off x="3986" y="2557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71" name="Freeform 651"/>
            <p:cNvSpPr>
              <a:spLocks/>
            </p:cNvSpPr>
            <p:nvPr/>
          </p:nvSpPr>
          <p:spPr bwMode="auto">
            <a:xfrm>
              <a:off x="3981" y="2549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72" name="Freeform 652"/>
            <p:cNvSpPr>
              <a:spLocks/>
            </p:cNvSpPr>
            <p:nvPr/>
          </p:nvSpPr>
          <p:spPr bwMode="auto">
            <a:xfrm>
              <a:off x="3941" y="2539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73" name="Freeform 653"/>
            <p:cNvSpPr>
              <a:spLocks/>
            </p:cNvSpPr>
            <p:nvPr/>
          </p:nvSpPr>
          <p:spPr bwMode="auto">
            <a:xfrm>
              <a:off x="3997" y="2539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74" name="Freeform 654"/>
            <p:cNvSpPr>
              <a:spLocks/>
            </p:cNvSpPr>
            <p:nvPr/>
          </p:nvSpPr>
          <p:spPr bwMode="auto">
            <a:xfrm>
              <a:off x="3920" y="2532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75" name="Freeform 655"/>
            <p:cNvSpPr>
              <a:spLocks/>
            </p:cNvSpPr>
            <p:nvPr/>
          </p:nvSpPr>
          <p:spPr bwMode="auto">
            <a:xfrm>
              <a:off x="3995" y="2530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76" name="Freeform 656"/>
            <p:cNvSpPr>
              <a:spLocks/>
            </p:cNvSpPr>
            <p:nvPr/>
          </p:nvSpPr>
          <p:spPr bwMode="auto">
            <a:xfrm>
              <a:off x="3901" y="2553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77" name="Freeform 657"/>
            <p:cNvSpPr>
              <a:spLocks/>
            </p:cNvSpPr>
            <p:nvPr/>
          </p:nvSpPr>
          <p:spPr bwMode="auto">
            <a:xfrm>
              <a:off x="4034" y="2527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2978" name="Group 658"/>
            <p:cNvGrpSpPr>
              <a:grpSpLocks/>
            </p:cNvGrpSpPr>
            <p:nvPr/>
          </p:nvGrpSpPr>
          <p:grpSpPr bwMode="auto">
            <a:xfrm>
              <a:off x="3949" y="2599"/>
              <a:ext cx="135" cy="180"/>
              <a:chOff x="3774" y="2423"/>
              <a:chExt cx="189" cy="286"/>
            </a:xfrm>
          </p:grpSpPr>
          <p:sp>
            <p:nvSpPr>
              <p:cNvPr id="312979" name="Rectangle 659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80" name="Rectangle 660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81" name="Rectangle 661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82" name="Rectangle 662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83" name="Rectangle 663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84" name="Rectangle 664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2482" name="Line 162"/>
          <p:cNvSpPr>
            <a:spLocks noChangeShapeType="1"/>
          </p:cNvSpPr>
          <p:nvPr/>
        </p:nvSpPr>
        <p:spPr bwMode="auto">
          <a:xfrm flipV="1">
            <a:off x="6978650" y="4005263"/>
            <a:ext cx="227013" cy="4365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7F8CDFF3-0766-4A39-9503-2EF34B6FF762}" type="slidenum">
              <a:rPr lang="en-US"/>
              <a:pPr/>
              <a:t>40</a:t>
            </a:fld>
            <a:endParaRPr lang="en-US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“Taking Turns” MAC protocols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chemeClr val="accent2"/>
                </a:solidFill>
              </a:rPr>
              <a:t>channel partitioning MAC protocols:</a:t>
            </a:r>
            <a:endParaRPr lang="en-US"/>
          </a:p>
          <a:p>
            <a:pPr lvl="1"/>
            <a:r>
              <a:rPr lang="en-US"/>
              <a:t>share channel </a:t>
            </a:r>
            <a:r>
              <a:rPr lang="en-US" i="1"/>
              <a:t>efficiently</a:t>
            </a:r>
            <a:r>
              <a:rPr lang="en-US"/>
              <a:t> and </a:t>
            </a:r>
            <a:r>
              <a:rPr lang="en-US" i="1"/>
              <a:t>fairly</a:t>
            </a:r>
            <a:r>
              <a:rPr lang="en-US"/>
              <a:t> at high load</a:t>
            </a:r>
          </a:p>
          <a:p>
            <a:pPr lvl="1"/>
            <a:r>
              <a:rPr lang="en-US"/>
              <a:t>inefficient at low load: delay in channel access, 1/N bandwidth allocated even if only 1 active node! </a:t>
            </a:r>
          </a:p>
          <a:p>
            <a:pPr>
              <a:buFont typeface="ZapfDingbats" pitchFamily="82" charset="2"/>
              <a:buNone/>
            </a:pPr>
            <a:r>
              <a:rPr lang="en-US" sz="2400">
                <a:solidFill>
                  <a:schemeClr val="accent2"/>
                </a:solidFill>
              </a:rPr>
              <a:t>Random access MAC protocols</a:t>
            </a:r>
            <a:endParaRPr lang="en-US"/>
          </a:p>
          <a:p>
            <a:pPr lvl="1"/>
            <a:r>
              <a:rPr lang="en-US"/>
              <a:t>efficient at low load: single node can fully utilize channel</a:t>
            </a:r>
          </a:p>
          <a:p>
            <a:pPr lvl="1"/>
            <a:r>
              <a:rPr lang="en-US"/>
              <a:t>high load: collision overhead</a:t>
            </a:r>
          </a:p>
          <a:p>
            <a:pPr>
              <a:buFont typeface="ZapfDingbats" pitchFamily="82" charset="2"/>
              <a:buNone/>
            </a:pPr>
            <a:r>
              <a:rPr lang="en-US" sz="2400">
                <a:solidFill>
                  <a:schemeClr val="accent2"/>
                </a:solidFill>
              </a:rPr>
              <a:t>“taking turns” protocols</a:t>
            </a:r>
            <a:endParaRPr lang="en-US"/>
          </a:p>
          <a:p>
            <a:pPr lvl="1">
              <a:buFont typeface="ZapfDingbats" pitchFamily="82" charset="2"/>
              <a:buNone/>
            </a:pPr>
            <a:r>
              <a:rPr lang="en-US"/>
              <a:t>look for best of both worlds!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D52DB91F-73A5-4E74-B725-0B321169085C}" type="slidenum">
              <a:rPr lang="en-US"/>
              <a:pPr/>
              <a:t>41</a:t>
            </a:fld>
            <a:endParaRPr lang="en-US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“Taking Turns” MAC protocols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1485900"/>
            <a:ext cx="346075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Polling:</a:t>
            </a:r>
            <a:r>
              <a:rPr lang="en-US" sz="2400" b="1"/>
              <a:t> </a:t>
            </a:r>
            <a:endParaRPr lang="en-US" sz="2400"/>
          </a:p>
          <a:p>
            <a:r>
              <a:rPr lang="en-US" sz="2400"/>
              <a:t>master node “invites” slave nodes to transmit in turn</a:t>
            </a:r>
          </a:p>
          <a:p>
            <a:r>
              <a:rPr lang="en-US" sz="2400"/>
              <a:t>typically used with “dumb” slave devices</a:t>
            </a:r>
          </a:p>
          <a:p>
            <a:r>
              <a:rPr lang="en-US" sz="2400"/>
              <a:t>concerns:</a:t>
            </a:r>
          </a:p>
          <a:p>
            <a:pPr lvl="1"/>
            <a:r>
              <a:rPr lang="en-US" sz="2000"/>
              <a:t>polling overhead </a:t>
            </a:r>
          </a:p>
          <a:p>
            <a:pPr lvl="1"/>
            <a:r>
              <a:rPr lang="en-US" sz="2000"/>
              <a:t>latency</a:t>
            </a:r>
          </a:p>
          <a:p>
            <a:pPr lvl="1"/>
            <a:r>
              <a:rPr lang="en-US" sz="2000"/>
              <a:t>single point of failure (master)</a:t>
            </a:r>
            <a:endParaRPr lang="en-US"/>
          </a:p>
        </p:txBody>
      </p:sp>
      <p:graphicFrame>
        <p:nvGraphicFramePr>
          <p:cNvPr id="184327" name="Object 7"/>
          <p:cNvGraphicFramePr>
            <a:graphicFrameLocks noChangeAspect="1"/>
          </p:cNvGraphicFramePr>
          <p:nvPr/>
        </p:nvGraphicFramePr>
        <p:xfrm>
          <a:off x="5426075" y="2446338"/>
          <a:ext cx="522288" cy="434975"/>
        </p:xfrm>
        <a:graphic>
          <a:graphicData uri="http://schemas.openxmlformats.org/presentationml/2006/ole">
            <p:oleObj spid="_x0000_s184327" name="Clip" r:id="rId4" imgW="1305000" imgH="1085760" progId="MS_ClipArt_Gallery.2">
              <p:embed/>
            </p:oleObj>
          </a:graphicData>
        </a:graphic>
      </p:graphicFrame>
      <p:sp>
        <p:nvSpPr>
          <p:cNvPr id="184344" name="Line 24"/>
          <p:cNvSpPr>
            <a:spLocks noChangeShapeType="1"/>
          </p:cNvSpPr>
          <p:nvPr/>
        </p:nvSpPr>
        <p:spPr bwMode="auto">
          <a:xfrm flipH="1">
            <a:off x="5286375" y="2717800"/>
            <a:ext cx="927100" cy="177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45" name="Line 25"/>
          <p:cNvSpPr>
            <a:spLocks noChangeShapeType="1"/>
          </p:cNvSpPr>
          <p:nvPr/>
        </p:nvSpPr>
        <p:spPr bwMode="auto">
          <a:xfrm>
            <a:off x="5927725" y="2768600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51" name="Line 31"/>
          <p:cNvSpPr>
            <a:spLocks noChangeShapeType="1"/>
          </p:cNvSpPr>
          <p:nvPr/>
        </p:nvSpPr>
        <p:spPr bwMode="auto">
          <a:xfrm>
            <a:off x="6076950" y="2982913"/>
            <a:ext cx="858838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84352" name="Object 32"/>
          <p:cNvGraphicFramePr>
            <a:graphicFrameLocks noChangeAspect="1"/>
          </p:cNvGraphicFramePr>
          <p:nvPr/>
        </p:nvGraphicFramePr>
        <p:xfrm>
          <a:off x="6835775" y="2679700"/>
          <a:ext cx="522288" cy="434975"/>
        </p:xfrm>
        <a:graphic>
          <a:graphicData uri="http://schemas.openxmlformats.org/presentationml/2006/ole">
            <p:oleObj spid="_x0000_s184352" name="Clip" r:id="rId5" imgW="1305000" imgH="1085760" progId="MS_ClipArt_Gallery.2">
              <p:embed/>
            </p:oleObj>
          </a:graphicData>
        </a:graphic>
      </p:graphicFrame>
      <p:graphicFrame>
        <p:nvGraphicFramePr>
          <p:cNvPr id="184354" name="Object 34"/>
          <p:cNvGraphicFramePr>
            <a:graphicFrameLocks noChangeAspect="1"/>
          </p:cNvGraphicFramePr>
          <p:nvPr/>
        </p:nvGraphicFramePr>
        <p:xfrm>
          <a:off x="5154613" y="2974975"/>
          <a:ext cx="522287" cy="434975"/>
        </p:xfrm>
        <a:graphic>
          <a:graphicData uri="http://schemas.openxmlformats.org/presentationml/2006/ole">
            <p:oleObj spid="_x0000_s184354" name="Clip" r:id="rId6" imgW="1305000" imgH="1085760" progId="MS_ClipArt_Gallery.2">
              <p:embed/>
            </p:oleObj>
          </a:graphicData>
        </a:graphic>
      </p:graphicFrame>
      <p:sp>
        <p:nvSpPr>
          <p:cNvPr id="184355" name="Line 35"/>
          <p:cNvSpPr>
            <a:spLocks noChangeShapeType="1"/>
          </p:cNvSpPr>
          <p:nvPr/>
        </p:nvSpPr>
        <p:spPr bwMode="auto">
          <a:xfrm>
            <a:off x="5656263" y="329723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84356" name="Object 36"/>
          <p:cNvGraphicFramePr>
            <a:graphicFrameLocks noChangeAspect="1"/>
          </p:cNvGraphicFramePr>
          <p:nvPr/>
        </p:nvGraphicFramePr>
        <p:xfrm>
          <a:off x="4883150" y="3503613"/>
          <a:ext cx="522288" cy="434975"/>
        </p:xfrm>
        <a:graphic>
          <a:graphicData uri="http://schemas.openxmlformats.org/presentationml/2006/ole">
            <p:oleObj spid="_x0000_s184356" name="Clip" r:id="rId7" imgW="1305000" imgH="1085760" progId="MS_ClipArt_Gallery.2">
              <p:embed/>
            </p:oleObj>
          </a:graphicData>
        </a:graphic>
      </p:graphicFrame>
      <p:sp>
        <p:nvSpPr>
          <p:cNvPr id="184357" name="Line 37"/>
          <p:cNvSpPr>
            <a:spLocks noChangeShapeType="1"/>
          </p:cNvSpPr>
          <p:nvPr/>
        </p:nvSpPr>
        <p:spPr bwMode="auto">
          <a:xfrm>
            <a:off x="5384800" y="3825875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84358" name="Object 38"/>
          <p:cNvGraphicFramePr>
            <a:graphicFrameLocks noChangeAspect="1"/>
          </p:cNvGraphicFramePr>
          <p:nvPr/>
        </p:nvGraphicFramePr>
        <p:xfrm>
          <a:off x="4611688" y="4032250"/>
          <a:ext cx="522287" cy="434975"/>
        </p:xfrm>
        <a:graphic>
          <a:graphicData uri="http://schemas.openxmlformats.org/presentationml/2006/ole">
            <p:oleObj spid="_x0000_s184358" name="Clip" r:id="rId8" imgW="1305000" imgH="1085760" progId="MS_ClipArt_Gallery.2">
              <p:embed/>
            </p:oleObj>
          </a:graphicData>
        </a:graphic>
      </p:graphicFrame>
      <p:sp>
        <p:nvSpPr>
          <p:cNvPr id="184359" name="Line 39"/>
          <p:cNvSpPr>
            <a:spLocks noChangeShapeType="1"/>
          </p:cNvSpPr>
          <p:nvPr/>
        </p:nvSpPr>
        <p:spPr bwMode="auto">
          <a:xfrm>
            <a:off x="5113338" y="4354513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60" name="Text Box 40"/>
          <p:cNvSpPr txBox="1">
            <a:spLocks noChangeArrowheads="1"/>
          </p:cNvSpPr>
          <p:nvPr/>
        </p:nvSpPr>
        <p:spPr bwMode="auto">
          <a:xfrm>
            <a:off x="6616700" y="3141663"/>
            <a:ext cx="93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/>
              <a:t>master</a:t>
            </a:r>
          </a:p>
        </p:txBody>
      </p:sp>
      <p:sp>
        <p:nvSpPr>
          <p:cNvPr id="184361" name="Text Box 41"/>
          <p:cNvSpPr txBox="1">
            <a:spLocks noChangeArrowheads="1"/>
          </p:cNvSpPr>
          <p:nvPr/>
        </p:nvSpPr>
        <p:spPr bwMode="auto">
          <a:xfrm>
            <a:off x="4379913" y="4711700"/>
            <a:ext cx="822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/>
              <a:t>slaves</a:t>
            </a:r>
          </a:p>
        </p:txBody>
      </p:sp>
      <p:grpSp>
        <p:nvGrpSpPr>
          <p:cNvPr id="184364" name="Group 44"/>
          <p:cNvGrpSpPr>
            <a:grpSpLocks/>
          </p:cNvGrpSpPr>
          <p:nvPr/>
        </p:nvGrpSpPr>
        <p:grpSpPr bwMode="auto">
          <a:xfrm>
            <a:off x="6823075" y="2641600"/>
            <a:ext cx="560388" cy="336550"/>
            <a:chOff x="4212" y="2867"/>
            <a:chExt cx="353" cy="212"/>
          </a:xfrm>
        </p:grpSpPr>
        <p:sp>
          <p:nvSpPr>
            <p:cNvPr id="184362" name="Rectangle 42"/>
            <p:cNvSpPr>
              <a:spLocks noChangeArrowheads="1"/>
            </p:cNvSpPr>
            <p:nvPr/>
          </p:nvSpPr>
          <p:spPr bwMode="auto">
            <a:xfrm>
              <a:off x="4212" y="2916"/>
              <a:ext cx="353" cy="137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63" name="Text Box 43"/>
            <p:cNvSpPr txBox="1">
              <a:spLocks noChangeArrowheads="1"/>
            </p:cNvSpPr>
            <p:nvPr/>
          </p:nvSpPr>
          <p:spPr bwMode="auto">
            <a:xfrm>
              <a:off x="4227" y="2867"/>
              <a:ext cx="3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0" i="0">
                  <a:solidFill>
                    <a:schemeClr val="bg1"/>
                  </a:solidFill>
                </a:rPr>
                <a:t>poll</a:t>
              </a:r>
            </a:p>
          </p:txBody>
        </p:sp>
      </p:grpSp>
      <p:grpSp>
        <p:nvGrpSpPr>
          <p:cNvPr id="184368" name="Group 48"/>
          <p:cNvGrpSpPr>
            <a:grpSpLocks/>
          </p:cNvGrpSpPr>
          <p:nvPr/>
        </p:nvGrpSpPr>
        <p:grpSpPr bwMode="auto">
          <a:xfrm>
            <a:off x="4872038" y="3563938"/>
            <a:ext cx="608012" cy="336550"/>
            <a:chOff x="4415" y="2367"/>
            <a:chExt cx="383" cy="212"/>
          </a:xfrm>
        </p:grpSpPr>
        <p:sp>
          <p:nvSpPr>
            <p:cNvPr id="184366" name="Rectangle 46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67" name="Text Box 47"/>
            <p:cNvSpPr txBox="1">
              <a:spLocks noChangeArrowheads="1"/>
            </p:cNvSpPr>
            <p:nvPr/>
          </p:nvSpPr>
          <p:spPr bwMode="auto">
            <a:xfrm>
              <a:off x="4415" y="2367"/>
              <a:ext cx="3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0" i="0">
                  <a:solidFill>
                    <a:schemeClr val="bg1"/>
                  </a:solidFill>
                </a:rPr>
                <a:t>data</a:t>
              </a:r>
            </a:p>
          </p:txBody>
        </p:sp>
      </p:grpSp>
      <p:grpSp>
        <p:nvGrpSpPr>
          <p:cNvPr id="184369" name="Group 49"/>
          <p:cNvGrpSpPr>
            <a:grpSpLocks/>
          </p:cNvGrpSpPr>
          <p:nvPr/>
        </p:nvGrpSpPr>
        <p:grpSpPr bwMode="auto">
          <a:xfrm>
            <a:off x="5378450" y="2446338"/>
            <a:ext cx="608013" cy="336550"/>
            <a:chOff x="4415" y="2367"/>
            <a:chExt cx="383" cy="212"/>
          </a:xfrm>
        </p:grpSpPr>
        <p:sp>
          <p:nvSpPr>
            <p:cNvPr id="184370" name="Rectangle 50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71" name="Text Box 51"/>
            <p:cNvSpPr txBox="1">
              <a:spLocks noChangeArrowheads="1"/>
            </p:cNvSpPr>
            <p:nvPr/>
          </p:nvSpPr>
          <p:spPr bwMode="auto">
            <a:xfrm>
              <a:off x="4415" y="2367"/>
              <a:ext cx="3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0" i="0">
                  <a:solidFill>
                    <a:schemeClr val="bg1"/>
                  </a:solidFill>
                </a:rPr>
                <a:t>data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9254 -1.85185E-6 L -0.07882 -0.03495 L -0.1526 -0.03495 " pathEditMode="relative" ptsTypes="AAAA">
                                      <p:cBhvr>
                                        <p:cTn id="9" dur="2000" fill="hold"/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07119 -0.00162 L 0.0599 0.03171 L 0.15122 0.03009 " pathEditMode="relative" ptsTypes="AAAA">
                                      <p:cBhvr>
                                        <p:cTn id="18" dur="2000" fill="hold"/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08872 -1.85185E-6 L -0.14375 0.14167 L -0.21753 0.14167 " pathEditMode="relative" ptsTypes="AAAA">
                                      <p:cBhvr>
                                        <p:cTn id="28" dur="2000" fill="hold"/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2963E-6 L 0.07135 -0.00161 L 0.11754 -0.13171 L 0.21129 -0.13333 " pathEditMode="relative" ptsTypes="AAAA">
                                      <p:cBhvr>
                                        <p:cTn id="37" dur="2000" fill="hold"/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F7D2791A-7D7F-4B29-9675-4951B6070958}" type="slidenum">
              <a:rPr lang="en-US"/>
              <a:pPr/>
              <a:t>42</a:t>
            </a:fld>
            <a:endParaRPr lang="en-US"/>
          </a:p>
        </p:txBody>
      </p:sp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“Taking Turns” MAC protocols</a:t>
            </a:r>
          </a:p>
        </p:txBody>
      </p:sp>
      <p:sp>
        <p:nvSpPr>
          <p:cNvPr id="672772" name="Rectangle 4"/>
          <p:cNvSpPr>
            <a:spLocks noChangeArrowheads="1"/>
          </p:cNvSpPr>
          <p:nvPr/>
        </p:nvSpPr>
        <p:spPr bwMode="auto">
          <a:xfrm>
            <a:off x="600075" y="1376363"/>
            <a:ext cx="375443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 b="0" i="0">
                <a:solidFill>
                  <a:srgbClr val="FF0000"/>
                </a:solidFill>
              </a:rPr>
              <a:t>Token passing:</a:t>
            </a:r>
            <a:endParaRPr lang="en-US" sz="2800" i="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 b="0" i="0"/>
              <a:t>control </a:t>
            </a:r>
            <a:r>
              <a:rPr lang="en-US" sz="2400" i="0"/>
              <a:t>token </a:t>
            </a:r>
            <a:r>
              <a:rPr lang="en-US" sz="2400" b="0" i="0"/>
              <a:t>passed from one node to next sequentially.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 b="0" i="0"/>
              <a:t>token message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 b="0" i="0"/>
              <a:t>concerns: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 b="0" i="0"/>
              <a:t>token overhead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 b="0" i="0"/>
              <a:t>latency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 b="0" i="0"/>
              <a:t>single point of failure (token)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800" b="0" i="0"/>
              <a:t> </a:t>
            </a:r>
          </a:p>
        </p:txBody>
      </p:sp>
      <p:graphicFrame>
        <p:nvGraphicFramePr>
          <p:cNvPr id="672775" name="Object 7"/>
          <p:cNvGraphicFramePr>
            <a:graphicFrameLocks noChangeAspect="1"/>
          </p:cNvGraphicFramePr>
          <p:nvPr/>
        </p:nvGraphicFramePr>
        <p:xfrm>
          <a:off x="6057900" y="2106613"/>
          <a:ext cx="522288" cy="434975"/>
        </p:xfrm>
        <a:graphic>
          <a:graphicData uri="http://schemas.openxmlformats.org/presentationml/2006/ole">
            <p:oleObj spid="_x0000_s672775" name="Clip" r:id="rId4" imgW="1305000" imgH="1085760" progId="MS_ClipArt_Gallery.2">
              <p:embed/>
            </p:oleObj>
          </a:graphicData>
        </a:graphic>
      </p:graphicFrame>
      <p:sp>
        <p:nvSpPr>
          <p:cNvPr id="672776" name="Oval 8"/>
          <p:cNvSpPr>
            <a:spLocks noChangeArrowheads="1"/>
          </p:cNvSpPr>
          <p:nvPr/>
        </p:nvSpPr>
        <p:spPr bwMode="auto">
          <a:xfrm>
            <a:off x="5360988" y="2617788"/>
            <a:ext cx="2046287" cy="27781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72777" name="Object 9"/>
          <p:cNvGraphicFramePr>
            <a:graphicFrameLocks noChangeAspect="1"/>
          </p:cNvGraphicFramePr>
          <p:nvPr/>
        </p:nvGraphicFramePr>
        <p:xfrm>
          <a:off x="6175375" y="5527675"/>
          <a:ext cx="522288" cy="434975"/>
        </p:xfrm>
        <a:graphic>
          <a:graphicData uri="http://schemas.openxmlformats.org/presentationml/2006/ole">
            <p:oleObj spid="_x0000_s672777" name="Clip" r:id="rId5" imgW="1305000" imgH="1085760" progId="MS_ClipArt_Gallery.2">
              <p:embed/>
            </p:oleObj>
          </a:graphicData>
        </a:graphic>
      </p:graphicFrame>
      <p:graphicFrame>
        <p:nvGraphicFramePr>
          <p:cNvPr id="672778" name="Object 10"/>
          <p:cNvGraphicFramePr>
            <a:graphicFrameLocks noChangeAspect="1"/>
          </p:cNvGraphicFramePr>
          <p:nvPr/>
        </p:nvGraphicFramePr>
        <p:xfrm>
          <a:off x="4714875" y="3724275"/>
          <a:ext cx="522288" cy="434975"/>
        </p:xfrm>
        <a:graphic>
          <a:graphicData uri="http://schemas.openxmlformats.org/presentationml/2006/ole">
            <p:oleObj spid="_x0000_s672778" name="Clip" r:id="rId6" imgW="1305000" imgH="1085760" progId="MS_ClipArt_Gallery.2">
              <p:embed/>
            </p:oleObj>
          </a:graphicData>
        </a:graphic>
      </p:graphicFrame>
      <p:graphicFrame>
        <p:nvGraphicFramePr>
          <p:cNvPr id="672779" name="Object 11"/>
          <p:cNvGraphicFramePr>
            <a:graphicFrameLocks noChangeAspect="1"/>
          </p:cNvGraphicFramePr>
          <p:nvPr/>
        </p:nvGraphicFramePr>
        <p:xfrm>
          <a:off x="7551738" y="3681413"/>
          <a:ext cx="522287" cy="434975"/>
        </p:xfrm>
        <a:graphic>
          <a:graphicData uri="http://schemas.openxmlformats.org/presentationml/2006/ole">
            <p:oleObj spid="_x0000_s672779" name="Clip" r:id="rId7" imgW="1305000" imgH="1085760" progId="MS_ClipArt_Gallery.2">
              <p:embed/>
            </p:oleObj>
          </a:graphicData>
        </a:graphic>
      </p:graphicFrame>
      <p:sp>
        <p:nvSpPr>
          <p:cNvPr id="672780" name="Rectangle 12"/>
          <p:cNvSpPr>
            <a:spLocks noChangeArrowheads="1"/>
          </p:cNvSpPr>
          <p:nvPr/>
        </p:nvSpPr>
        <p:spPr bwMode="auto">
          <a:xfrm>
            <a:off x="6205538" y="1725613"/>
            <a:ext cx="274637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 i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672783" name="Rectangle 15"/>
          <p:cNvSpPr>
            <a:spLocks noChangeArrowheads="1"/>
          </p:cNvSpPr>
          <p:nvPr/>
        </p:nvSpPr>
        <p:spPr bwMode="auto">
          <a:xfrm>
            <a:off x="5949950" y="6008688"/>
            <a:ext cx="811213" cy="3206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 i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672784" name="Text Box 16"/>
          <p:cNvSpPr txBox="1">
            <a:spLocks noChangeArrowheads="1"/>
          </p:cNvSpPr>
          <p:nvPr/>
        </p:nvSpPr>
        <p:spPr bwMode="auto">
          <a:xfrm>
            <a:off x="4341813" y="3084513"/>
            <a:ext cx="1055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/>
              <a:t>(nothing</a:t>
            </a:r>
          </a:p>
          <a:p>
            <a:r>
              <a:rPr lang="en-US" b="0" i="0"/>
              <a:t>to send)</a:t>
            </a:r>
          </a:p>
        </p:txBody>
      </p:sp>
      <p:sp>
        <p:nvSpPr>
          <p:cNvPr id="672785" name="Rectangle 17"/>
          <p:cNvSpPr>
            <a:spLocks noChangeArrowheads="1"/>
          </p:cNvSpPr>
          <p:nvPr/>
        </p:nvSpPr>
        <p:spPr bwMode="auto">
          <a:xfrm>
            <a:off x="4838700" y="3743325"/>
            <a:ext cx="274638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 i="0">
                <a:solidFill>
                  <a:schemeClr val="bg1"/>
                </a:solidFill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03657 C 0.00694 0.06435 0.00121 0.09282 0.00139 0.10509 C 0.00156 0.11736 0.00659 0.10694 0.00017 0.10995 C -0.00625 0.11296 -0.02361 0.11273 -0.03733 0.12338 C -0.05105 0.13403 -0.06945 0.14444 -0.0823 0.17338 C -0.09514 0.20231 -0.1033 0.27847 -0.11476 0.29676 C -0.12622 0.31505 -0.14341 0.28611 -0.15105 0.28333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1354 -0.0044 0.02708 -0.0088 0.03506 0.00671 C 0.04305 0.02222 0.04236 0.06875 0.04756 0.09328 C 0.05277 0.11782 0.05538 0.13402 0.06631 0.15347 C 0.07725 0.17291 0.09982 0.19861 0.11371 0.20995 C 0.1276 0.22129 0.1434 0.20926 0.15 0.22176 C 0.15659 0.23426 0.1552 0.25949 0.15381 0.28495 " pathEditMode="relative" ptsTypes="aaaaaaA">
                                      <p:cBhvr>
                                        <p:cTn id="19" dur="2000" fill="hold"/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2431 C 0.01319 -0.0581 0.00763 -0.09167 0.01371 -0.10926 C 0.01979 -0.12685 0.04114 -0.11273 0.05503 -0.1294 C 0.06892 -0.14607 0.0875 -0.1794 0.09756 -0.20926 C 0.10763 -0.23912 0.11371 -0.27824 0.1151 -0.30926 C 0.11649 -0.34028 0.11371 -0.36783 0.10625 -0.39607 C 0.09878 -0.42431 0.08454 -0.45949 0.06996 -0.4794 C 0.05538 -0.49931 0.03142 -0.50996 0.01875 -0.51598 C 0.00607 -0.52199 0.0052 -0.51875 -0.00625 -0.51598 C -0.01771 -0.5132 -0.03698 -0.51135 -0.05 -0.49931 C -0.06303 -0.48727 -0.07605 -0.46343 -0.0849 -0.44422 C -0.09375 -0.425 -0.10018 -0.4044 -0.10365 -0.38426 C -0.10712 -0.36412 -0.10556 -0.34375 -0.10625 -0.32269 C -0.10695 -0.30162 -0.11025 -0.27801 -0.10747 -0.25764 C -0.10469 -0.23727 -0.09705 -0.21852 -0.08994 -0.20093 C -0.08282 -0.18334 -0.07553 -0.1669 -0.06494 -0.15255 C -0.05434 -0.1382 -0.03768 -0.12107 -0.02622 -0.11435 C -0.01476 -0.10764 -0.00174 -0.11806 0.00381 -0.11273 C 0.00937 -0.10741 0.00677 -0.09931 0.00746 -0.08264 C 0.00816 -0.06598 0.00781 -0.03935 0.00746 -0.01273 " pathEditMode="relative" rAng="0" ptsTypes="aaaaaaaaaaaaaaaaaaaA">
                                      <p:cBhvr>
                                        <p:cTn id="23" dur="2000" fill="hold"/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2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80" grpId="0" animBg="1"/>
      <p:bldP spid="672780" grpId="1" animBg="1"/>
      <p:bldP spid="672783" grpId="0" animBg="1"/>
      <p:bldP spid="672783" grpId="1" animBg="1"/>
      <p:bldP spid="672784" grpId="0"/>
      <p:bldP spid="672785" grpId="0" animBg="1"/>
      <p:bldP spid="672785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18C821C5-E025-41F7-BD47-C081181EE2D6}" type="slidenum">
              <a:rPr lang="en-US"/>
              <a:pPr/>
              <a:t>43</a:t>
            </a:fld>
            <a:endParaRPr lang="en-US"/>
          </a:p>
        </p:txBody>
      </p:sp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Release after reception: utilization analysis</a:t>
            </a:r>
            <a:br>
              <a:rPr lang="en-US">
                <a:solidFill>
                  <a:schemeClr val="tx1"/>
                </a:solidFill>
              </a:rPr>
            </a:br>
            <a:endParaRPr lang="en-US">
              <a:solidFill>
                <a:schemeClr val="tx1"/>
              </a:solidFill>
            </a:endParaRPr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0"/>
            <a:ext cx="8610600" cy="24384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/>
              <a:t>u=useful time/total time(useful+wasted)</a:t>
            </a:r>
          </a:p>
          <a:p>
            <a:pPr>
              <a:buFontTx/>
              <a:buChar char="-"/>
            </a:pPr>
            <a:r>
              <a:rPr lang="en-US"/>
              <a:t>u=T1+T2+…+TN/[T1+T2+..+TN+(N+1)PROP]</a:t>
            </a:r>
          </a:p>
          <a:p>
            <a:pPr>
              <a:buFontTx/>
              <a:buChar char="-"/>
            </a:pPr>
            <a:r>
              <a:rPr lang="en-US"/>
              <a:t>a=PROP/TRANS=PROP/E(Tn), where E(Tn) is the expected (average) transmission of a node</a:t>
            </a:r>
          </a:p>
          <a:p>
            <a:endParaRPr lang="en-US"/>
          </a:p>
        </p:txBody>
      </p:sp>
      <p:pic>
        <p:nvPicPr>
          <p:cNvPr id="7198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905000"/>
            <a:ext cx="7772400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9877" name="Rectangle 5"/>
          <p:cNvSpPr>
            <a:spLocks noChangeArrowheads="1"/>
          </p:cNvSpPr>
          <p:nvPr/>
        </p:nvSpPr>
        <p:spPr bwMode="auto">
          <a:xfrm>
            <a:off x="2438400" y="3048000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0" i="0">
                <a:latin typeface="Times New Roman" pitchFamily="18" charset="0"/>
              </a:rPr>
              <a:t>Prop 1</a:t>
            </a:r>
            <a:r>
              <a:rPr lang="en-US" sz="2400" b="0" i="0">
                <a:latin typeface="Times New Roman" pitchFamily="18" charset="0"/>
                <a:sym typeface="Symbol" pitchFamily="18" charset="2"/>
              </a:rPr>
              <a:t>2</a:t>
            </a:r>
            <a:endParaRPr lang="en-US" sz="2400" b="0" i="0">
              <a:latin typeface="Times New Roman" pitchFamily="18" charset="0"/>
            </a:endParaRPr>
          </a:p>
        </p:txBody>
      </p:sp>
      <p:sp>
        <p:nvSpPr>
          <p:cNvPr id="719878" name="Rectangle 6"/>
          <p:cNvSpPr>
            <a:spLocks noChangeArrowheads="1"/>
          </p:cNvSpPr>
          <p:nvPr/>
        </p:nvSpPr>
        <p:spPr bwMode="auto">
          <a:xfrm>
            <a:off x="6096000" y="2819400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0" i="0">
                <a:latin typeface="Times New Roman" pitchFamily="18" charset="0"/>
              </a:rPr>
              <a:t>Prop N</a:t>
            </a:r>
            <a:r>
              <a:rPr lang="en-US" sz="2400" b="0" i="0">
                <a:latin typeface="Times New Roman" pitchFamily="18" charset="0"/>
                <a:sym typeface="Symbol" pitchFamily="18" charset="2"/>
              </a:rPr>
              <a:t>1</a:t>
            </a:r>
            <a:endParaRPr lang="en-US" sz="2400" b="0" i="0">
              <a:latin typeface="Times New Roman" pitchFamily="18" charset="0"/>
            </a:endParaRPr>
          </a:p>
        </p:txBody>
      </p:sp>
      <p:sp>
        <p:nvSpPr>
          <p:cNvPr id="719879" name="Rectangle 7"/>
          <p:cNvSpPr>
            <a:spLocks noChangeArrowheads="1"/>
          </p:cNvSpPr>
          <p:nvPr/>
        </p:nvSpPr>
        <p:spPr bwMode="auto">
          <a:xfrm>
            <a:off x="5638800" y="1524000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0" i="0">
                <a:latin typeface="Times New Roman" pitchFamily="18" charset="0"/>
              </a:rPr>
              <a:t>Prop</a:t>
            </a:r>
          </a:p>
        </p:txBody>
      </p:sp>
      <p:sp>
        <p:nvSpPr>
          <p:cNvPr id="719880" name="Rectangle 8"/>
          <p:cNvSpPr>
            <a:spLocks noChangeArrowheads="1"/>
          </p:cNvSpPr>
          <p:nvPr/>
        </p:nvSpPr>
        <p:spPr bwMode="auto">
          <a:xfrm>
            <a:off x="2057400" y="1676400"/>
            <a:ext cx="685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0" i="0">
                <a:latin typeface="Times New Roman" pitchFamily="18" charset="0"/>
              </a:rPr>
              <a:t>Prop</a:t>
            </a:r>
          </a:p>
        </p:txBody>
      </p:sp>
      <p:sp>
        <p:nvSpPr>
          <p:cNvPr id="719881" name="Rectangle 9"/>
          <p:cNvSpPr>
            <a:spLocks noChangeArrowheads="1"/>
          </p:cNvSpPr>
          <p:nvPr/>
        </p:nvSpPr>
        <p:spPr bwMode="auto">
          <a:xfrm>
            <a:off x="3048000" y="1676400"/>
            <a:ext cx="685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0" i="0">
                <a:latin typeface="Times New Roman" pitchFamily="18" charset="0"/>
              </a:rPr>
              <a:t>token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335237B9-A4DE-4E3C-B525-F078F06F5BB3}" type="slidenum">
              <a:rPr lang="en-US"/>
              <a:pPr/>
              <a:t>44</a:t>
            </a:fld>
            <a:endParaRPr lang="en-US"/>
          </a:p>
        </p:txBody>
      </p:sp>
      <p:sp>
        <p:nvSpPr>
          <p:cNvPr id="72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u=</a:t>
            </a:r>
            <a:r>
              <a:rPr lang="en-US">
                <a:sym typeface="Symbol" pitchFamily="18" charset="2"/>
              </a:rPr>
              <a:t>Ti/(Ti+(N+1)PROP)</a:t>
            </a:r>
          </a:p>
          <a:p>
            <a:pPr>
              <a:buFont typeface="ZapfDingbats" pitchFamily="82" charset="2"/>
              <a:buNone/>
            </a:pPr>
            <a:r>
              <a:rPr lang="en-US">
                <a:sym typeface="Symbol" pitchFamily="18" charset="2"/>
              </a:rPr>
              <a:t>      ~1/(1+PROP/E(Tn)), where E(Tn)= Ti/N</a:t>
            </a:r>
          </a:p>
          <a:p>
            <a:r>
              <a:rPr lang="en-US">
                <a:sym typeface="Symbol" pitchFamily="18" charset="2"/>
              </a:rPr>
              <a:t>u=1/(1+a)  for token ring</a:t>
            </a:r>
          </a:p>
          <a:p>
            <a:r>
              <a:rPr lang="en-US">
                <a:sym typeface="Symbol" pitchFamily="18" charset="2"/>
              </a:rPr>
              <a:t>[compared to Ethernet u=1/(1+5a)]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EF7179DD-6D28-4CCF-8201-9D62E6996E6E}" type="slidenum">
              <a:rPr lang="en-US"/>
              <a:pPr/>
              <a:t>45</a:t>
            </a:fld>
            <a:endParaRPr lang="en-US"/>
          </a:p>
        </p:txBody>
      </p:sp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280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746125"/>
            <a:ext cx="693420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4F94212A-8D67-4121-A355-A229284336BA}" type="slidenum">
              <a:rPr lang="en-US"/>
              <a:pPr/>
              <a:t>46</a:t>
            </a:fld>
            <a:endParaRPr lang="en-US"/>
          </a:p>
        </p:txBody>
      </p:sp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 the number of stations increases, less time for token passing, and u increases</a:t>
            </a:r>
          </a:p>
          <a:p>
            <a:r>
              <a:rPr lang="en-US"/>
              <a:t>for release after transmission u=1/(1+a/N), where N is the number of stations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C07D14ED-B966-4DBB-A4D8-1035599648CF}" type="slidenum">
              <a:rPr lang="en-US"/>
              <a:pPr/>
              <a:t>47</a:t>
            </a:fld>
            <a:endParaRPr lang="en-US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Summary of MAC protocols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4906963"/>
          </a:xfrm>
        </p:spPr>
        <p:txBody>
          <a:bodyPr/>
          <a:lstStyle/>
          <a:p>
            <a:r>
              <a:rPr lang="en-US" sz="2400" i="1">
                <a:solidFill>
                  <a:srgbClr val="FF0000"/>
                </a:solidFill>
              </a:rPr>
              <a:t>channel partitioning,</a:t>
            </a:r>
            <a:r>
              <a:rPr lang="en-US" sz="2400"/>
              <a:t> by time, frequency or code</a:t>
            </a:r>
          </a:p>
          <a:p>
            <a:pPr lvl="1"/>
            <a:r>
              <a:rPr lang="en-US" sz="2000"/>
              <a:t>Time Division, Frequency Division</a:t>
            </a:r>
          </a:p>
          <a:p>
            <a:r>
              <a:rPr lang="en-US" sz="2400" i="1">
                <a:solidFill>
                  <a:srgbClr val="FF0000"/>
                </a:solidFill>
              </a:rPr>
              <a:t>random access </a:t>
            </a:r>
            <a:r>
              <a:rPr lang="en-US" sz="2400"/>
              <a:t>(dynamic), </a:t>
            </a:r>
          </a:p>
          <a:p>
            <a:pPr lvl="1"/>
            <a:r>
              <a:rPr lang="en-US" sz="2000"/>
              <a:t>ALOHA, S-ALOHA, CSMA, CSMA/CD</a:t>
            </a:r>
          </a:p>
          <a:p>
            <a:pPr lvl="1"/>
            <a:r>
              <a:rPr lang="en-US" sz="2000"/>
              <a:t>carrier sensing: easy in some technologies (wire), hard in others (wireless)</a:t>
            </a:r>
          </a:p>
          <a:p>
            <a:pPr lvl="1"/>
            <a:r>
              <a:rPr lang="en-US" sz="2000"/>
              <a:t>CSMA/CD used in Ethernet</a:t>
            </a:r>
          </a:p>
          <a:p>
            <a:pPr lvl="1"/>
            <a:r>
              <a:rPr lang="en-US" sz="2000"/>
              <a:t>CSMA/CA used in 802.11</a:t>
            </a:r>
          </a:p>
          <a:p>
            <a:r>
              <a:rPr lang="en-US" sz="2400" i="1">
                <a:solidFill>
                  <a:srgbClr val="FF0000"/>
                </a:solidFill>
              </a:rPr>
              <a:t>taking turns</a:t>
            </a:r>
          </a:p>
          <a:p>
            <a:pPr lvl="1"/>
            <a:r>
              <a:rPr lang="en-US" sz="2000"/>
              <a:t>polling from central site, token passing</a:t>
            </a:r>
          </a:p>
          <a:p>
            <a:pPr lvl="1"/>
            <a:r>
              <a:rPr lang="en-US" sz="2000"/>
              <a:t>Bluetooth, FDDI, IBM Token Ring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6D7286B6-52F5-4A3C-8C57-E6114C669063}" type="slidenum">
              <a:rPr lang="en-US"/>
              <a:pPr/>
              <a:t>48</a:t>
            </a:fld>
            <a:endParaRPr lang="en-US"/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 technologies</a:t>
            </a:r>
          </a:p>
        </p:txBody>
      </p:sp>
      <p:sp>
        <p:nvSpPr>
          <p:cNvPr id="394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9263" y="1349375"/>
            <a:ext cx="77724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/>
              <a:t>Data link layer so far:</a:t>
            </a:r>
          </a:p>
          <a:p>
            <a:pPr lvl="1"/>
            <a:r>
              <a:rPr lang="en-US"/>
              <a:t>services, error detection/correction, multiple access </a:t>
            </a:r>
          </a:p>
          <a:p>
            <a:pPr>
              <a:buFont typeface="ZapfDingbats" pitchFamily="82" charset="2"/>
              <a:buNone/>
            </a:pPr>
            <a:r>
              <a:rPr lang="en-US"/>
              <a:t>Next: LAN technologies</a:t>
            </a:r>
          </a:p>
          <a:p>
            <a:pPr lvl="1"/>
            <a:r>
              <a:rPr lang="en-US"/>
              <a:t>Ethernet</a:t>
            </a:r>
          </a:p>
          <a:p>
            <a:pPr lvl="1"/>
            <a:r>
              <a:rPr lang="en-US"/>
              <a:t>addressing</a:t>
            </a:r>
          </a:p>
          <a:p>
            <a:pPr lvl="1"/>
            <a:r>
              <a:rPr lang="en-US"/>
              <a:t>switches</a:t>
            </a:r>
          </a:p>
          <a:p>
            <a:pPr lvl="1"/>
            <a:r>
              <a:rPr lang="en-US"/>
              <a:t>PPP</a:t>
            </a:r>
          </a:p>
          <a:p>
            <a:pPr lvl="1">
              <a:buFont typeface="ZapfDingbats" pitchFamily="82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C56C4468-689E-44FC-9C8C-52E460BE9D36}" type="slidenum">
              <a:rPr lang="en-US"/>
              <a:pPr/>
              <a:t>49</a:t>
            </a:fld>
            <a:endParaRPr lang="en-US"/>
          </a:p>
        </p:txBody>
      </p:sp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Layer</a:t>
            </a:r>
          </a:p>
        </p:txBody>
      </p:sp>
      <p:sp>
        <p:nvSpPr>
          <p:cNvPr id="6973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5.1 Introduction and services</a:t>
            </a:r>
          </a:p>
          <a:p>
            <a:r>
              <a:rPr lang="en-US" sz="2400"/>
              <a:t>5.2 Error detection and correction </a:t>
            </a:r>
          </a:p>
          <a:p>
            <a:r>
              <a:rPr lang="en-US" sz="2400"/>
              <a:t>5.3Multiple access protocols</a:t>
            </a:r>
          </a:p>
          <a:p>
            <a:r>
              <a:rPr lang="en-US" sz="2400"/>
              <a:t>5.4 Link-Layer Addressing</a:t>
            </a:r>
          </a:p>
          <a:p>
            <a:r>
              <a:rPr lang="en-US" sz="2400">
                <a:solidFill>
                  <a:srgbClr val="FF0000"/>
                </a:solidFill>
              </a:rPr>
              <a:t>5.5 Ethernet</a:t>
            </a:r>
          </a:p>
        </p:txBody>
      </p:sp>
      <p:sp>
        <p:nvSpPr>
          <p:cNvPr id="6973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/>
              <a:t>5.6 Link-layer switches</a:t>
            </a:r>
          </a:p>
          <a:p>
            <a:r>
              <a:rPr lang="en-US" sz="2400"/>
              <a:t>5.7 PPP</a:t>
            </a:r>
          </a:p>
          <a:p>
            <a:r>
              <a:rPr lang="en-US" sz="2400"/>
              <a:t>5.8 Link Virtualization: ATM and MPLS</a:t>
            </a:r>
          </a:p>
          <a:p>
            <a:pPr>
              <a:buFont typeface="ZapfDingbats" pitchFamily="82" charset="2"/>
              <a:buNone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E5529289-6F3D-4175-9D47-1967872C1FC8}" type="slidenum">
              <a:rPr lang="en-US"/>
              <a:pPr/>
              <a:t>5</a:t>
            </a:fld>
            <a:endParaRPr lang="en-US"/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0"/>
            <a:ext cx="7772400" cy="1143000"/>
          </a:xfrm>
        </p:spPr>
        <p:txBody>
          <a:bodyPr/>
          <a:lstStyle/>
          <a:p>
            <a:r>
              <a:rPr lang="en-US"/>
              <a:t>Link layer: context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8925" y="1258888"/>
            <a:ext cx="4151313" cy="4648200"/>
          </a:xfrm>
        </p:spPr>
        <p:txBody>
          <a:bodyPr/>
          <a:lstStyle/>
          <a:p>
            <a:r>
              <a:rPr lang="en-US" sz="2400"/>
              <a:t>datagram transferred by different link protocols over different links:</a:t>
            </a:r>
          </a:p>
          <a:p>
            <a:pPr lvl="1"/>
            <a:r>
              <a:rPr lang="en-US" sz="2000"/>
              <a:t>e.g., Ethernet on first link, frame relay on intermediate links, 802.11 on last link</a:t>
            </a:r>
          </a:p>
          <a:p>
            <a:r>
              <a:rPr lang="en-US" sz="2400"/>
              <a:t>each  link protocol provides different services</a:t>
            </a:r>
          </a:p>
          <a:p>
            <a:pPr lvl="1"/>
            <a:r>
              <a:rPr lang="en-US" sz="2000"/>
              <a:t>e.g., may or may not provide rdt over link</a:t>
            </a:r>
          </a:p>
        </p:txBody>
      </p:sp>
      <p:sp>
        <p:nvSpPr>
          <p:cNvPr id="299016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756C766D-A26F-4D73-A1AA-73E8270C9404}" type="slidenum">
              <a:rPr lang="en-US"/>
              <a:pPr/>
              <a:t>50</a:t>
            </a:fld>
            <a:endParaRPr lang="en-US"/>
          </a:p>
        </p:txBody>
      </p:sp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/>
              <a:t>Ethernet</a:t>
            </a:r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188" y="1276350"/>
            <a:ext cx="7519987" cy="21336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/>
              <a:t>“dominant” wired LAN technology: </a:t>
            </a:r>
          </a:p>
          <a:p>
            <a:r>
              <a:rPr lang="en-US" sz="2400"/>
              <a:t>cheap $20 for NIC</a:t>
            </a:r>
          </a:p>
          <a:p>
            <a:r>
              <a:rPr lang="en-US" sz="2400"/>
              <a:t>first widely used LAN technology</a:t>
            </a:r>
          </a:p>
          <a:p>
            <a:r>
              <a:rPr lang="en-US" sz="2400"/>
              <a:t>simpler, cheaper than token LANs and ATM</a:t>
            </a:r>
          </a:p>
          <a:p>
            <a:r>
              <a:rPr lang="en-US" sz="2400"/>
              <a:t>kept up with speed race: 10 Mbps – 10 Gbps </a:t>
            </a:r>
            <a:endParaRPr lang="en-US"/>
          </a:p>
          <a:p>
            <a:endParaRPr lang="en-US"/>
          </a:p>
        </p:txBody>
      </p:sp>
      <p:pic>
        <p:nvPicPr>
          <p:cNvPr id="699396" name="Picture 4" descr="551 metcalfe-e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263" y="3670300"/>
            <a:ext cx="5192712" cy="2779713"/>
          </a:xfrm>
          <a:prstGeom prst="rect">
            <a:avLst/>
          </a:prstGeom>
          <a:noFill/>
        </p:spPr>
      </p:pic>
      <p:sp>
        <p:nvSpPr>
          <p:cNvPr id="699397" name="Text Box 5"/>
          <p:cNvSpPr txBox="1">
            <a:spLocks noChangeArrowheads="1"/>
          </p:cNvSpPr>
          <p:nvPr/>
        </p:nvSpPr>
        <p:spPr bwMode="auto">
          <a:xfrm>
            <a:off x="6218238" y="4487863"/>
            <a:ext cx="2619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0"/>
              <a:t>Metcalfe’s Ethernet</a:t>
            </a:r>
          </a:p>
          <a:p>
            <a:r>
              <a:rPr lang="en-US" b="0" i="0"/>
              <a:t>sketch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E4C07D3D-ADEA-40A1-8B08-92CC6C5A6E0D}" type="slidenum">
              <a:rPr lang="en-US"/>
              <a:pPr/>
              <a:t>51</a:t>
            </a:fld>
            <a:endParaRPr lang="en-US"/>
          </a:p>
        </p:txBody>
      </p:sp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r>
              <a:rPr lang="en-US"/>
              <a:t>Star topology</a:t>
            </a:r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103313"/>
            <a:ext cx="7772400" cy="24495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bus topology popular through mid 90s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all nodes in same collision domain (can collide with each other)</a:t>
            </a:r>
          </a:p>
          <a:p>
            <a:pPr>
              <a:lnSpc>
                <a:spcPct val="90000"/>
              </a:lnSpc>
            </a:pPr>
            <a:r>
              <a:rPr lang="en-US" sz="2400"/>
              <a:t>today: star topology prevails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active </a:t>
            </a:r>
            <a:r>
              <a:rPr lang="en-US" sz="2000" i="1">
                <a:solidFill>
                  <a:srgbClr val="FF0000"/>
                </a:solidFill>
              </a:rPr>
              <a:t>switch</a:t>
            </a:r>
            <a:r>
              <a:rPr lang="en-US" sz="2000"/>
              <a:t> in center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each “spoke” runs a (separate) Ethernet protocol (nodes do not collide with each other)</a:t>
            </a:r>
          </a:p>
        </p:txBody>
      </p:sp>
      <p:sp>
        <p:nvSpPr>
          <p:cNvPr id="701444" name="Rectangle 4"/>
          <p:cNvSpPr>
            <a:spLocks noChangeArrowheads="1"/>
          </p:cNvSpPr>
          <p:nvPr/>
        </p:nvSpPr>
        <p:spPr bwMode="auto">
          <a:xfrm>
            <a:off x="6226175" y="5043488"/>
            <a:ext cx="417513" cy="92075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aphicFrame>
        <p:nvGraphicFramePr>
          <p:cNvPr id="701445" name="Object 5"/>
          <p:cNvGraphicFramePr>
            <a:graphicFrameLocks noChangeAspect="1"/>
          </p:cNvGraphicFramePr>
          <p:nvPr/>
        </p:nvGraphicFramePr>
        <p:xfrm>
          <a:off x="7880350" y="4783138"/>
          <a:ext cx="601663" cy="463550"/>
        </p:xfrm>
        <a:graphic>
          <a:graphicData uri="http://schemas.openxmlformats.org/presentationml/2006/ole">
            <p:oleObj spid="_x0000_s701445" name="Clip" r:id="rId4" imgW="1305000" imgH="1085760" progId="MS_ClipArt_Gallery.2">
              <p:embed/>
            </p:oleObj>
          </a:graphicData>
        </a:graphic>
      </p:graphicFrame>
      <p:graphicFrame>
        <p:nvGraphicFramePr>
          <p:cNvPr id="701446" name="Object 6"/>
          <p:cNvGraphicFramePr>
            <a:graphicFrameLocks noChangeAspect="1"/>
          </p:cNvGraphicFramePr>
          <p:nvPr/>
        </p:nvGraphicFramePr>
        <p:xfrm>
          <a:off x="4572000" y="4784725"/>
          <a:ext cx="601663" cy="463550"/>
        </p:xfrm>
        <a:graphic>
          <a:graphicData uri="http://schemas.openxmlformats.org/presentationml/2006/ole">
            <p:oleObj spid="_x0000_s701446" name="Clip" r:id="rId5" imgW="1305000" imgH="1085760" progId="MS_ClipArt_Gallery.2">
              <p:embed/>
            </p:oleObj>
          </a:graphicData>
        </a:graphic>
      </p:graphicFrame>
      <p:sp>
        <p:nvSpPr>
          <p:cNvPr id="701447" name="Rectangle 7"/>
          <p:cNvSpPr>
            <a:spLocks noChangeArrowheads="1"/>
          </p:cNvSpPr>
          <p:nvPr/>
        </p:nvSpPr>
        <p:spPr bwMode="auto">
          <a:xfrm>
            <a:off x="5138738" y="4903788"/>
            <a:ext cx="180975" cy="136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1448" name="Rectangle 8"/>
          <p:cNvSpPr>
            <a:spLocks noChangeArrowheads="1"/>
          </p:cNvSpPr>
          <p:nvPr/>
        </p:nvSpPr>
        <p:spPr bwMode="auto">
          <a:xfrm>
            <a:off x="7770813" y="4941888"/>
            <a:ext cx="180975" cy="136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1449" name="Line 9"/>
          <p:cNvSpPr>
            <a:spLocks noChangeShapeType="1"/>
          </p:cNvSpPr>
          <p:nvPr/>
        </p:nvSpPr>
        <p:spPr bwMode="auto">
          <a:xfrm>
            <a:off x="5316538" y="4983163"/>
            <a:ext cx="97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1450" name="Line 10"/>
          <p:cNvSpPr>
            <a:spLocks noChangeShapeType="1"/>
          </p:cNvSpPr>
          <p:nvPr/>
        </p:nvSpPr>
        <p:spPr bwMode="auto">
          <a:xfrm>
            <a:off x="6556375" y="43910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1451" name="Line 11"/>
          <p:cNvSpPr>
            <a:spLocks noChangeShapeType="1"/>
          </p:cNvSpPr>
          <p:nvPr/>
        </p:nvSpPr>
        <p:spPr bwMode="auto">
          <a:xfrm flipH="1">
            <a:off x="6746875" y="4999038"/>
            <a:ext cx="100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1452" name="Line 12"/>
          <p:cNvSpPr>
            <a:spLocks noChangeShapeType="1"/>
          </p:cNvSpPr>
          <p:nvPr/>
        </p:nvSpPr>
        <p:spPr bwMode="auto">
          <a:xfrm flipV="1">
            <a:off x="6556375" y="5124450"/>
            <a:ext cx="12700" cy="709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1453" name="Text Box 13"/>
          <p:cNvSpPr txBox="1">
            <a:spLocks noChangeArrowheads="1"/>
          </p:cNvSpPr>
          <p:nvPr/>
        </p:nvSpPr>
        <p:spPr bwMode="auto">
          <a:xfrm>
            <a:off x="5464175" y="5359400"/>
            <a:ext cx="796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i="0"/>
              <a:t>switch</a:t>
            </a:r>
          </a:p>
        </p:txBody>
      </p:sp>
      <p:sp>
        <p:nvSpPr>
          <p:cNvPr id="701454" name="Line 14"/>
          <p:cNvSpPr>
            <a:spLocks noChangeShapeType="1"/>
          </p:cNvSpPr>
          <p:nvPr/>
        </p:nvSpPr>
        <p:spPr bwMode="auto">
          <a:xfrm flipV="1">
            <a:off x="5834063" y="5148263"/>
            <a:ext cx="41751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1455" name="Freeform 15"/>
          <p:cNvSpPr>
            <a:spLocks/>
          </p:cNvSpPr>
          <p:nvPr/>
        </p:nvSpPr>
        <p:spPr bwMode="auto">
          <a:xfrm>
            <a:off x="6283325" y="4919663"/>
            <a:ext cx="444500" cy="100012"/>
          </a:xfrm>
          <a:custGeom>
            <a:avLst/>
            <a:gdLst/>
            <a:ahLst/>
            <a:cxnLst>
              <a:cxn ang="0">
                <a:pos x="0" y="63"/>
              </a:cxn>
              <a:cxn ang="0">
                <a:pos x="37" y="62"/>
              </a:cxn>
              <a:cxn ang="0">
                <a:pos x="219" y="0"/>
              </a:cxn>
              <a:cxn ang="0">
                <a:pos x="280" y="0"/>
              </a:cxn>
            </a:cxnLst>
            <a:rect l="0" t="0" r="r" b="b"/>
            <a:pathLst>
              <a:path w="280" h="63">
                <a:moveTo>
                  <a:pt x="0" y="63"/>
                </a:moveTo>
                <a:lnTo>
                  <a:pt x="37" y="62"/>
                </a:lnTo>
                <a:lnTo>
                  <a:pt x="219" y="0"/>
                </a:lnTo>
                <a:lnTo>
                  <a:pt x="280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1456" name="Freeform 16"/>
          <p:cNvSpPr>
            <a:spLocks/>
          </p:cNvSpPr>
          <p:nvPr/>
        </p:nvSpPr>
        <p:spPr bwMode="auto">
          <a:xfrm>
            <a:off x="6396038" y="4914900"/>
            <a:ext cx="230187" cy="103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0" y="0"/>
              </a:cxn>
              <a:cxn ang="0">
                <a:pos x="102" y="74"/>
              </a:cxn>
              <a:cxn ang="0">
                <a:pos x="148" y="74"/>
              </a:cxn>
            </a:cxnLst>
            <a:rect l="0" t="0" r="r" b="b"/>
            <a:pathLst>
              <a:path w="148" h="74">
                <a:moveTo>
                  <a:pt x="0" y="0"/>
                </a:moveTo>
                <a:lnTo>
                  <a:pt x="40" y="0"/>
                </a:lnTo>
                <a:lnTo>
                  <a:pt x="102" y="74"/>
                </a:lnTo>
                <a:lnTo>
                  <a:pt x="148" y="74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701457" name="Group 17"/>
          <p:cNvGrpSpPr>
            <a:grpSpLocks/>
          </p:cNvGrpSpPr>
          <p:nvPr/>
        </p:nvGrpSpPr>
        <p:grpSpPr bwMode="auto">
          <a:xfrm>
            <a:off x="1254125" y="3829050"/>
            <a:ext cx="2305050" cy="1946275"/>
            <a:chOff x="493" y="2719"/>
            <a:chExt cx="900" cy="743"/>
          </a:xfrm>
        </p:grpSpPr>
        <p:graphicFrame>
          <p:nvGraphicFramePr>
            <p:cNvPr id="701458" name="Object 18"/>
            <p:cNvGraphicFramePr>
              <a:graphicFrameLocks noChangeAspect="1"/>
            </p:cNvGraphicFramePr>
            <p:nvPr/>
          </p:nvGraphicFramePr>
          <p:xfrm>
            <a:off x="493" y="3231"/>
            <a:ext cx="277" cy="231"/>
          </p:xfrm>
          <a:graphic>
            <a:graphicData uri="http://schemas.openxmlformats.org/presentationml/2006/ole">
              <p:oleObj spid="_x0000_s701458" name="Clip" r:id="rId6" imgW="1305000" imgH="1085760" progId="MS_ClipArt_Gallery.2">
                <p:embed/>
              </p:oleObj>
            </a:graphicData>
          </a:graphic>
        </p:graphicFrame>
        <p:graphicFrame>
          <p:nvGraphicFramePr>
            <p:cNvPr id="701459" name="Object 19"/>
            <p:cNvGraphicFramePr>
              <a:graphicFrameLocks noChangeAspect="1"/>
            </p:cNvGraphicFramePr>
            <p:nvPr/>
          </p:nvGraphicFramePr>
          <p:xfrm>
            <a:off x="591" y="2989"/>
            <a:ext cx="277" cy="231"/>
          </p:xfrm>
          <a:graphic>
            <a:graphicData uri="http://schemas.openxmlformats.org/presentationml/2006/ole">
              <p:oleObj spid="_x0000_s701459" name="Clip" r:id="rId7" imgW="1305000" imgH="1085760" progId="MS_ClipArt_Gallery.2">
                <p:embed/>
              </p:oleObj>
            </a:graphicData>
          </a:graphic>
        </p:graphicFrame>
        <p:graphicFrame>
          <p:nvGraphicFramePr>
            <p:cNvPr id="701460" name="Object 20"/>
            <p:cNvGraphicFramePr>
              <a:graphicFrameLocks noChangeAspect="1"/>
            </p:cNvGraphicFramePr>
            <p:nvPr/>
          </p:nvGraphicFramePr>
          <p:xfrm>
            <a:off x="1116" y="2923"/>
            <a:ext cx="277" cy="231"/>
          </p:xfrm>
          <a:graphic>
            <a:graphicData uri="http://schemas.openxmlformats.org/presentationml/2006/ole">
              <p:oleObj spid="_x0000_s701460" name="Clip" r:id="rId8" imgW="1305000" imgH="1085760" progId="MS_ClipArt_Gallery.2">
                <p:embed/>
              </p:oleObj>
            </a:graphicData>
          </a:graphic>
        </p:graphicFrame>
        <p:graphicFrame>
          <p:nvGraphicFramePr>
            <p:cNvPr id="701461" name="Object 21"/>
            <p:cNvGraphicFramePr>
              <a:graphicFrameLocks noChangeAspect="1"/>
            </p:cNvGraphicFramePr>
            <p:nvPr/>
          </p:nvGraphicFramePr>
          <p:xfrm>
            <a:off x="1003" y="3219"/>
            <a:ext cx="277" cy="231"/>
          </p:xfrm>
          <a:graphic>
            <a:graphicData uri="http://schemas.openxmlformats.org/presentationml/2006/ole">
              <p:oleObj spid="_x0000_s701461" name="Clip" r:id="rId9" imgW="1305000" imgH="1085760" progId="MS_ClipArt_Gallery.2">
                <p:embed/>
              </p:oleObj>
            </a:graphicData>
          </a:graphic>
        </p:graphicFrame>
        <p:sp>
          <p:nvSpPr>
            <p:cNvPr id="701462" name="Line 22"/>
            <p:cNvSpPr>
              <a:spLocks noChangeShapeType="1"/>
            </p:cNvSpPr>
            <p:nvPr/>
          </p:nvSpPr>
          <p:spPr bwMode="auto">
            <a:xfrm flipH="1">
              <a:off x="847" y="2823"/>
              <a:ext cx="294" cy="5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1463" name="Line 23"/>
            <p:cNvSpPr>
              <a:spLocks noChangeShapeType="1"/>
            </p:cNvSpPr>
            <p:nvPr/>
          </p:nvSpPr>
          <p:spPr bwMode="auto">
            <a:xfrm>
              <a:off x="836" y="3120"/>
              <a:ext cx="15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1464" name="Line 24"/>
            <p:cNvSpPr>
              <a:spLocks noChangeShapeType="1"/>
            </p:cNvSpPr>
            <p:nvPr/>
          </p:nvSpPr>
          <p:spPr bwMode="auto">
            <a:xfrm>
              <a:off x="751" y="3332"/>
              <a:ext cx="12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1465" name="Line 25"/>
            <p:cNvSpPr>
              <a:spLocks noChangeShapeType="1"/>
            </p:cNvSpPr>
            <p:nvPr/>
          </p:nvSpPr>
          <p:spPr bwMode="auto">
            <a:xfrm flipV="1">
              <a:off x="1031" y="3032"/>
              <a:ext cx="112" cy="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01466" name="Object 26"/>
            <p:cNvGraphicFramePr>
              <a:graphicFrameLocks noChangeAspect="1"/>
            </p:cNvGraphicFramePr>
            <p:nvPr/>
          </p:nvGraphicFramePr>
          <p:xfrm>
            <a:off x="699" y="2719"/>
            <a:ext cx="277" cy="231"/>
          </p:xfrm>
          <a:graphic>
            <a:graphicData uri="http://schemas.openxmlformats.org/presentationml/2006/ole">
              <p:oleObj spid="_x0000_s701466" name="Clip" r:id="rId10" imgW="1305000" imgH="1085760" progId="MS_ClipArt_Gallery.2">
                <p:embed/>
              </p:oleObj>
            </a:graphicData>
          </a:graphic>
        </p:graphicFrame>
        <p:sp>
          <p:nvSpPr>
            <p:cNvPr id="701467" name="Line 27"/>
            <p:cNvSpPr>
              <a:spLocks noChangeShapeType="1"/>
            </p:cNvSpPr>
            <p:nvPr/>
          </p:nvSpPr>
          <p:spPr bwMode="auto">
            <a:xfrm>
              <a:off x="950" y="2889"/>
              <a:ext cx="15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1468" name="Line 28"/>
            <p:cNvSpPr>
              <a:spLocks noChangeShapeType="1"/>
            </p:cNvSpPr>
            <p:nvPr/>
          </p:nvSpPr>
          <p:spPr bwMode="auto">
            <a:xfrm>
              <a:off x="950" y="2889"/>
              <a:ext cx="15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1469" name="Line 29"/>
            <p:cNvSpPr>
              <a:spLocks noChangeShapeType="1"/>
            </p:cNvSpPr>
            <p:nvPr/>
          </p:nvSpPr>
          <p:spPr bwMode="auto">
            <a:xfrm>
              <a:off x="907" y="3290"/>
              <a:ext cx="12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701470" name="Object 30"/>
          <p:cNvGraphicFramePr>
            <a:graphicFrameLocks noChangeAspect="1"/>
          </p:cNvGraphicFramePr>
          <p:nvPr/>
        </p:nvGraphicFramePr>
        <p:xfrm>
          <a:off x="6235700" y="5835650"/>
          <a:ext cx="601663" cy="463550"/>
        </p:xfrm>
        <a:graphic>
          <a:graphicData uri="http://schemas.openxmlformats.org/presentationml/2006/ole">
            <p:oleObj spid="_x0000_s701470" name="Clip" r:id="rId11" imgW="1305000" imgH="1085760" progId="MS_ClipArt_Gallery.2">
              <p:embed/>
            </p:oleObj>
          </a:graphicData>
        </a:graphic>
      </p:graphicFrame>
      <p:sp>
        <p:nvSpPr>
          <p:cNvPr id="701471" name="Rectangle 31"/>
          <p:cNvSpPr>
            <a:spLocks noChangeArrowheads="1"/>
          </p:cNvSpPr>
          <p:nvPr/>
        </p:nvSpPr>
        <p:spPr bwMode="auto">
          <a:xfrm>
            <a:off x="6492875" y="5637213"/>
            <a:ext cx="141288" cy="214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01472" name="Object 32"/>
          <p:cNvGraphicFramePr>
            <a:graphicFrameLocks noChangeAspect="1"/>
          </p:cNvGraphicFramePr>
          <p:nvPr/>
        </p:nvGraphicFramePr>
        <p:xfrm>
          <a:off x="6218238" y="3890963"/>
          <a:ext cx="603250" cy="463550"/>
        </p:xfrm>
        <a:graphic>
          <a:graphicData uri="http://schemas.openxmlformats.org/presentationml/2006/ole">
            <p:oleObj spid="_x0000_s701472" name="Clip" r:id="rId12" imgW="1305000" imgH="1085760" progId="MS_ClipArt_Gallery.2">
              <p:embed/>
            </p:oleObj>
          </a:graphicData>
        </a:graphic>
      </p:graphicFrame>
      <p:sp>
        <p:nvSpPr>
          <p:cNvPr id="701473" name="Rectangle 33"/>
          <p:cNvSpPr>
            <a:spLocks noChangeArrowheads="1"/>
          </p:cNvSpPr>
          <p:nvPr/>
        </p:nvSpPr>
        <p:spPr bwMode="auto">
          <a:xfrm>
            <a:off x="6496050" y="4344988"/>
            <a:ext cx="141288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1474" name="Text Box 34"/>
          <p:cNvSpPr txBox="1">
            <a:spLocks noChangeArrowheads="1"/>
          </p:cNvSpPr>
          <p:nvPr/>
        </p:nvSpPr>
        <p:spPr bwMode="auto">
          <a:xfrm>
            <a:off x="1430338" y="5908675"/>
            <a:ext cx="2044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/>
              <a:t>bus: coaxial cable</a:t>
            </a:r>
          </a:p>
        </p:txBody>
      </p:sp>
      <p:sp>
        <p:nvSpPr>
          <p:cNvPr id="701475" name="Text Box 35"/>
          <p:cNvSpPr txBox="1">
            <a:spLocks noChangeArrowheads="1"/>
          </p:cNvSpPr>
          <p:nvPr/>
        </p:nvSpPr>
        <p:spPr bwMode="auto">
          <a:xfrm>
            <a:off x="5178425" y="6022975"/>
            <a:ext cx="630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/>
              <a:t>star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9819FF48-1331-4365-8327-1CC16B935F8B}" type="slidenum">
              <a:rPr lang="en-US"/>
              <a:pPr/>
              <a:t>52</a:t>
            </a:fld>
            <a:endParaRPr lang="en-US"/>
          </a:p>
        </p:txBody>
      </p:sp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6075"/>
            <a:ext cx="7772400" cy="609600"/>
          </a:xfrm>
        </p:spPr>
        <p:txBody>
          <a:bodyPr/>
          <a:lstStyle/>
          <a:p>
            <a:r>
              <a:rPr lang="en-US"/>
              <a:t>Ethernet Frame Structure</a:t>
            </a: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463" y="1325563"/>
            <a:ext cx="7772400" cy="43434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/>
              <a:t>Sending adapter encapsulates IP datagram (or other network layer protocol packet) in </a:t>
            </a:r>
            <a:r>
              <a:rPr lang="en-US" sz="2400">
                <a:solidFill>
                  <a:srgbClr val="FF0000"/>
                </a:solidFill>
              </a:rPr>
              <a:t>Ethernet frame</a:t>
            </a:r>
            <a:endParaRPr lang="en-US" sz="2400"/>
          </a:p>
          <a:p>
            <a:endParaRPr lang="en-US" sz="2400" b="1"/>
          </a:p>
          <a:p>
            <a:endParaRPr lang="en-US" sz="2400" b="1"/>
          </a:p>
          <a:p>
            <a:pPr>
              <a:buFont typeface="ZapfDingbats" pitchFamily="82" charset="2"/>
              <a:buNone/>
            </a:pPr>
            <a:endParaRPr lang="en-US" sz="2400">
              <a:solidFill>
                <a:srgbClr val="FF0000"/>
              </a:solidFill>
            </a:endParaRPr>
          </a:p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Preamble:</a:t>
            </a:r>
            <a:r>
              <a:rPr lang="en-US" sz="2400"/>
              <a:t> </a:t>
            </a:r>
          </a:p>
          <a:p>
            <a:r>
              <a:rPr lang="en-US" sz="2400"/>
              <a:t>7 bytes with pattern 10101010 followed by one byte with pattern 10101011</a:t>
            </a:r>
          </a:p>
          <a:p>
            <a:r>
              <a:rPr lang="en-US" sz="2400"/>
              <a:t> used to synchronize receiver, sender clock rates</a:t>
            </a:r>
          </a:p>
        </p:txBody>
      </p:sp>
      <p:pic>
        <p:nvPicPr>
          <p:cNvPr id="703492" name="Picture 4" descr="552 Ethernet fra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125" y="2452688"/>
            <a:ext cx="5487988" cy="94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29647218-B249-4B07-B562-6A7EE99F5E12}" type="slidenum">
              <a:rPr lang="en-US"/>
              <a:pPr/>
              <a:t>53</a:t>
            </a:fld>
            <a:endParaRPr lang="en-US"/>
          </a:p>
        </p:txBody>
      </p:sp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sz="3600"/>
              <a:t>Ethernet Frame Structure (more)</a:t>
            </a:r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314450"/>
            <a:ext cx="7772400" cy="4648200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Addresses:</a:t>
            </a:r>
            <a:r>
              <a:rPr lang="en-US" sz="2400"/>
              <a:t> 6 bytes</a:t>
            </a:r>
          </a:p>
          <a:p>
            <a:pPr lvl="1"/>
            <a:r>
              <a:rPr lang="en-US" sz="2000"/>
              <a:t>if adapter receives frame with matching destination address, or with broadcast address (eg ARP packet), it passes data in frame to network layer protocol</a:t>
            </a:r>
          </a:p>
          <a:p>
            <a:pPr lvl="1"/>
            <a:r>
              <a:rPr lang="en-US" sz="2000"/>
              <a:t>otherwise, adapter discards frame</a:t>
            </a:r>
          </a:p>
          <a:p>
            <a:r>
              <a:rPr lang="en-US" sz="2400">
                <a:solidFill>
                  <a:srgbClr val="FF0000"/>
                </a:solidFill>
              </a:rPr>
              <a:t>Type:</a:t>
            </a:r>
            <a:r>
              <a:rPr lang="en-US" sz="2400"/>
              <a:t> indicates higher layer protocol (mostly IP but others possible, e.g., Novell IPX, AppleTalk)</a:t>
            </a:r>
          </a:p>
          <a:p>
            <a:r>
              <a:rPr lang="en-US" sz="2400">
                <a:solidFill>
                  <a:srgbClr val="FF0000"/>
                </a:solidFill>
              </a:rPr>
              <a:t>CRC:</a:t>
            </a:r>
            <a:r>
              <a:rPr lang="en-US" sz="2400"/>
              <a:t> checked at receiver, if error is detected, frame is dropped</a:t>
            </a: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705540" name="Picture 4" descr="552 Ethernet fra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1138" y="5437188"/>
            <a:ext cx="6397625" cy="1100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059DA582-158B-4524-97AA-129B0898A789}" type="slidenum">
              <a:rPr lang="en-US"/>
              <a:pPr/>
              <a:t>54</a:t>
            </a:fld>
            <a:endParaRPr lang="en-US"/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47063" cy="1143000"/>
          </a:xfrm>
        </p:spPr>
        <p:txBody>
          <a:bodyPr/>
          <a:lstStyle/>
          <a:p>
            <a:r>
              <a:rPr lang="en-US" sz="3600"/>
              <a:t>Ethernet: Unreliable, connectionless</a:t>
            </a:r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61350" cy="4648200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connectionless:</a:t>
            </a:r>
            <a:r>
              <a:rPr lang="en-US" sz="2400"/>
              <a:t> No handshaking between sending and receiving NICs </a:t>
            </a:r>
          </a:p>
          <a:p>
            <a:r>
              <a:rPr lang="en-US" sz="2400">
                <a:solidFill>
                  <a:srgbClr val="FF0000"/>
                </a:solidFill>
              </a:rPr>
              <a:t>unreliable:</a:t>
            </a:r>
            <a:r>
              <a:rPr lang="en-US" sz="2400"/>
              <a:t> receiving NIC doesn’t send acks or nacks to sending NIC</a:t>
            </a:r>
            <a:endParaRPr lang="en-US"/>
          </a:p>
          <a:p>
            <a:pPr lvl="1"/>
            <a:r>
              <a:rPr lang="en-US" sz="2000"/>
              <a:t>stream of datagrams passed to network layer can have gaps (missing datagrams)</a:t>
            </a:r>
          </a:p>
          <a:p>
            <a:pPr lvl="1"/>
            <a:r>
              <a:rPr lang="en-US" sz="2000"/>
              <a:t>gaps will be filled if app is using TCP</a:t>
            </a:r>
          </a:p>
          <a:p>
            <a:pPr lvl="1"/>
            <a:r>
              <a:rPr lang="en-US" sz="2000"/>
              <a:t>otherwise, app will see gaps</a:t>
            </a:r>
          </a:p>
          <a:p>
            <a:r>
              <a:rPr lang="en-US" sz="2400"/>
              <a:t>Ethernet’s MAC protocol: unslotted </a:t>
            </a:r>
            <a:r>
              <a:rPr lang="en-US" sz="2400">
                <a:solidFill>
                  <a:srgbClr val="FF0000"/>
                </a:solidFill>
              </a:rPr>
              <a:t>CSMA/CD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6BFD07D5-08C9-4890-9F3F-171C60DE714E}" type="slidenum">
              <a:rPr lang="en-US"/>
              <a:pPr/>
              <a:t>55</a:t>
            </a:fld>
            <a:endParaRPr lang="en-US"/>
          </a:p>
        </p:txBody>
      </p:sp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/>
              <a:t>Ethernet CSMA/CD algorithm</a:t>
            </a:r>
          </a:p>
        </p:txBody>
      </p:sp>
      <p:sp>
        <p:nvSpPr>
          <p:cNvPr id="70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6225" y="1289050"/>
            <a:ext cx="78517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/>
              <a:t>1. NIC receives datagram from network layer, creates frame</a:t>
            </a:r>
          </a:p>
          <a:p>
            <a:pPr>
              <a:buFont typeface="ZapfDingbats" pitchFamily="82" charset="2"/>
              <a:buNone/>
            </a:pPr>
            <a:r>
              <a:rPr lang="en-US" sz="2400"/>
              <a:t>2. If NIC senses channel idle, starts frame transmission. If NIC senses channel busy, waits until channel idle, then transmits.</a:t>
            </a:r>
          </a:p>
          <a:p>
            <a:pPr>
              <a:buFont typeface="ZapfDingbats" pitchFamily="82" charset="2"/>
              <a:buNone/>
            </a:pPr>
            <a:r>
              <a:rPr lang="en-US" sz="2400"/>
              <a:t>3. If NIC transmits entire frame without detecting another transmission, NIC is done with frame !</a:t>
            </a:r>
          </a:p>
        </p:txBody>
      </p:sp>
      <p:sp>
        <p:nvSpPr>
          <p:cNvPr id="7096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27563" y="1289050"/>
            <a:ext cx="44100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/>
              <a:t> </a:t>
            </a:r>
            <a:r>
              <a:rPr lang="en-US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E0959A34-50E0-4FFD-89F0-D05C49137169}" type="slidenum">
              <a:rPr lang="en-US"/>
              <a:pPr/>
              <a:t>56</a:t>
            </a:fld>
            <a:endParaRPr lang="en-US"/>
          </a:p>
        </p:txBody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96238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/>
              <a:t>4. If NIC detects another transmission while transmitting,  aborts and sends jam signal</a:t>
            </a:r>
          </a:p>
          <a:p>
            <a:pPr>
              <a:buFont typeface="ZapfDingbats" pitchFamily="82" charset="2"/>
              <a:buNone/>
            </a:pPr>
            <a:r>
              <a:rPr lang="en-US"/>
              <a:t>5. After aborting, NIC enters </a:t>
            </a:r>
            <a:r>
              <a:rPr lang="en-US" b="1">
                <a:solidFill>
                  <a:srgbClr val="FF0000"/>
                </a:solidFill>
              </a:rPr>
              <a:t>exponential backoff</a:t>
            </a:r>
            <a:r>
              <a:rPr lang="en-US"/>
              <a:t>: after </a:t>
            </a:r>
            <a:r>
              <a:rPr lang="en-US" i="1"/>
              <a:t>m</a:t>
            </a:r>
            <a:r>
              <a:rPr lang="en-US"/>
              <a:t>th collision, NIC chooses </a:t>
            </a:r>
            <a:r>
              <a:rPr lang="en-US" i="1"/>
              <a:t>K </a:t>
            </a:r>
            <a:r>
              <a:rPr lang="en-US"/>
              <a:t>at random from </a:t>
            </a:r>
            <a:r>
              <a:rPr lang="en-US" sz="2400"/>
              <a:t>{0,1,2,…,2</a:t>
            </a:r>
            <a:r>
              <a:rPr lang="en-US" sz="2400" b="1" baseline="30000"/>
              <a:t>m</a:t>
            </a:r>
            <a:r>
              <a:rPr lang="en-US" sz="2400"/>
              <a:t>-1}.</a:t>
            </a:r>
            <a:r>
              <a:rPr lang="en-US"/>
              <a:t> </a:t>
            </a:r>
          </a:p>
          <a:p>
            <a:pPr>
              <a:buFont typeface="ZapfDingbats" pitchFamily="82" charset="2"/>
              <a:buNone/>
            </a:pPr>
            <a:r>
              <a:rPr lang="en-US"/>
              <a:t>	NIC waits K</a:t>
            </a:r>
            <a:r>
              <a:rPr lang="el-GR"/>
              <a:t>·</a:t>
            </a:r>
            <a:r>
              <a:rPr lang="en-US"/>
              <a:t>512 bit times, returns to Step 2 (channel sensing)</a:t>
            </a:r>
          </a:p>
          <a:p>
            <a:endParaRPr lang="en-US"/>
          </a:p>
        </p:txBody>
      </p:sp>
      <p:sp>
        <p:nvSpPr>
          <p:cNvPr id="7178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418513" cy="1143000"/>
          </a:xfrm>
          <a:noFill/>
          <a:ln/>
        </p:spPr>
        <p:txBody>
          <a:bodyPr/>
          <a:lstStyle/>
          <a:p>
            <a:r>
              <a:rPr lang="en-US" sz="3600"/>
              <a:t>Ethernet CSMA/CD algorithm (contd.)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A82A8A13-8915-4614-96C2-52E469F396B2}" type="slidenum">
              <a:rPr lang="en-US"/>
              <a:pPr/>
              <a:t>57</a:t>
            </a:fld>
            <a:endParaRPr lang="en-US"/>
          </a:p>
        </p:txBody>
      </p:sp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Ethernet’s CSMA/CD (more)</a:t>
            </a:r>
            <a:endParaRPr lang="en-US"/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810000" cy="3011488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>
                <a:solidFill>
                  <a:srgbClr val="FF0000"/>
                </a:solidFill>
              </a:rPr>
              <a:t>Jam Signal:</a:t>
            </a:r>
            <a:r>
              <a:rPr lang="en-US" sz="2000"/>
              <a:t> make sure all other transmitters are aware of collision; 48 bits</a:t>
            </a:r>
          </a:p>
          <a:p>
            <a:pPr>
              <a:buFont typeface="ZapfDingbats" pitchFamily="82" charset="2"/>
              <a:buNone/>
            </a:pPr>
            <a:r>
              <a:rPr lang="en-US" sz="2000">
                <a:solidFill>
                  <a:srgbClr val="FF0000"/>
                </a:solidFill>
              </a:rPr>
              <a:t>Bit time:</a:t>
            </a:r>
            <a:r>
              <a:rPr lang="en-US" sz="2000"/>
              <a:t> .1 microsec for 10 Mbps Ethernet ;</a:t>
            </a:r>
            <a:br>
              <a:rPr lang="en-US" sz="2000"/>
            </a:br>
            <a:r>
              <a:rPr lang="en-US" sz="2000"/>
              <a:t>for K=1023, wait time is about 50 msec</a:t>
            </a:r>
          </a:p>
          <a:p>
            <a:pPr>
              <a:buFont typeface="ZapfDingbats" pitchFamily="82" charset="2"/>
              <a:buNone/>
            </a:pPr>
            <a:r>
              <a:rPr lang="en-US" sz="2000"/>
              <a:t> </a:t>
            </a:r>
          </a:p>
          <a:p>
            <a:pPr>
              <a:buFont typeface="ZapfDingbats" pitchFamily="82" charset="2"/>
              <a:buNone/>
            </a:pPr>
            <a:endParaRPr lang="en-US" sz="2000"/>
          </a:p>
        </p:txBody>
      </p:sp>
      <p:sp>
        <p:nvSpPr>
          <p:cNvPr id="7116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371600"/>
            <a:ext cx="4084638" cy="50482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>
                <a:solidFill>
                  <a:srgbClr val="FF0000"/>
                </a:solidFill>
              </a:rPr>
              <a:t>Exponential Backoff:</a:t>
            </a:r>
            <a:r>
              <a:rPr lang="en-US" sz="2000"/>
              <a:t> </a:t>
            </a:r>
          </a:p>
          <a:p>
            <a:r>
              <a:rPr lang="en-US" sz="2000" i="1">
                <a:solidFill>
                  <a:schemeClr val="accent2"/>
                </a:solidFill>
              </a:rPr>
              <a:t>Goal</a:t>
            </a:r>
            <a:r>
              <a:rPr lang="en-US" sz="2000"/>
              <a:t>: adapt retransmission attempts to estimated current load</a:t>
            </a:r>
          </a:p>
          <a:p>
            <a:pPr lvl="1"/>
            <a:r>
              <a:rPr lang="en-US" sz="2000"/>
              <a:t>heavy load: random wait will be longer</a:t>
            </a:r>
          </a:p>
          <a:p>
            <a:r>
              <a:rPr lang="en-US" sz="2000"/>
              <a:t>first collision: choose K from {0,1}; delay is K</a:t>
            </a:r>
            <a:r>
              <a:rPr lang="el-GR" sz="2000"/>
              <a:t>·</a:t>
            </a:r>
            <a:r>
              <a:rPr lang="en-US" sz="2000"/>
              <a:t> 512 bit transmission times</a:t>
            </a:r>
          </a:p>
          <a:p>
            <a:r>
              <a:rPr lang="en-US" sz="2000"/>
              <a:t>after second collision: choose K from {0,1,2,3}…</a:t>
            </a:r>
          </a:p>
          <a:p>
            <a:r>
              <a:rPr lang="en-US" sz="2000"/>
              <a:t>after ten collisions, choose K from {0,1,2,3,4,…,1023}</a:t>
            </a:r>
          </a:p>
        </p:txBody>
      </p:sp>
      <p:sp>
        <p:nvSpPr>
          <p:cNvPr id="711685" name="Text Box 5"/>
          <p:cNvSpPr txBox="1">
            <a:spLocks noChangeArrowheads="1"/>
          </p:cNvSpPr>
          <p:nvPr/>
        </p:nvSpPr>
        <p:spPr bwMode="auto">
          <a:xfrm>
            <a:off x="641350" y="4498975"/>
            <a:ext cx="3179763" cy="10255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i="0"/>
              <a:t>See/interact with Java</a:t>
            </a:r>
          </a:p>
          <a:p>
            <a:r>
              <a:rPr lang="en-US" sz="2000" b="0" i="0"/>
              <a:t>applet on AWL Web site:</a:t>
            </a:r>
          </a:p>
          <a:p>
            <a:r>
              <a:rPr lang="en-US" sz="2000" b="0" i="0"/>
              <a:t>highly recommended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0D0CD627-B221-4795-9BBF-A764DB89969F}" type="slidenum">
              <a:rPr lang="en-US"/>
              <a:pPr/>
              <a:t>58</a:t>
            </a:fld>
            <a:endParaRPr lang="en-US"/>
          </a:p>
        </p:txBody>
      </p:sp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CSMA/CD efficiency</a:t>
            </a:r>
          </a:p>
        </p:txBody>
      </p:sp>
      <p:sp>
        <p:nvSpPr>
          <p:cNvPr id="71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8372475" cy="4648200"/>
          </a:xfrm>
        </p:spPr>
        <p:txBody>
          <a:bodyPr/>
          <a:lstStyle/>
          <a:p>
            <a:r>
              <a:rPr lang="en-US" sz="2000"/>
              <a:t>T</a:t>
            </a:r>
            <a:r>
              <a:rPr lang="en-US" sz="2000" baseline="-25000"/>
              <a:t>prop</a:t>
            </a:r>
            <a:r>
              <a:rPr lang="en-US" sz="2000"/>
              <a:t> = max prop delay between 2 nodes in LAN</a:t>
            </a:r>
          </a:p>
          <a:p>
            <a:r>
              <a:rPr lang="en-US" sz="2000"/>
              <a:t>t</a:t>
            </a:r>
            <a:r>
              <a:rPr lang="en-US" sz="2000" baseline="-25000"/>
              <a:t>trans</a:t>
            </a:r>
            <a:r>
              <a:rPr lang="en-US" sz="2000"/>
              <a:t> = time to transmit max-size frame</a:t>
            </a:r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000"/>
          </a:p>
          <a:p>
            <a:r>
              <a:rPr lang="en-US" sz="2000"/>
              <a:t>efficiency increases (goes to 1) as </a:t>
            </a:r>
          </a:p>
          <a:p>
            <a:pPr lvl="1"/>
            <a:r>
              <a:rPr lang="en-US" sz="1800"/>
              <a:t>t</a:t>
            </a:r>
            <a:r>
              <a:rPr lang="en-US" sz="1800" baseline="-25000"/>
              <a:t>prop</a:t>
            </a:r>
            <a:r>
              <a:rPr lang="en-US" sz="1800"/>
              <a:t> decreases (goes to 0)</a:t>
            </a:r>
          </a:p>
          <a:p>
            <a:pPr lvl="1"/>
            <a:r>
              <a:rPr lang="en-US" sz="1800"/>
              <a:t>t</a:t>
            </a:r>
            <a:r>
              <a:rPr lang="en-US" sz="1800" baseline="-25000"/>
              <a:t>trans</a:t>
            </a:r>
            <a:r>
              <a:rPr lang="en-US" sz="1800"/>
              <a:t> increases (goes to infinity) </a:t>
            </a:r>
          </a:p>
          <a:p>
            <a:pPr lvl="1">
              <a:buFont typeface="ZapfDingbats" pitchFamily="82" charset="2"/>
              <a:buNone/>
            </a:pPr>
            <a:r>
              <a:rPr lang="en-US" sz="1800"/>
              <a:t>    [what if we increase bandwidth from 10Mbps to 100Mbps?]</a:t>
            </a:r>
          </a:p>
          <a:p>
            <a:r>
              <a:rPr lang="en-US" sz="2000"/>
              <a:t>better performance than ALOHA: and simple, cheap, decentralized</a:t>
            </a:r>
            <a:r>
              <a:rPr lang="en-US" sz="2400"/>
              <a:t>!</a:t>
            </a:r>
          </a:p>
        </p:txBody>
      </p:sp>
      <p:graphicFrame>
        <p:nvGraphicFramePr>
          <p:cNvPr id="713732" name="Object 4"/>
          <p:cNvGraphicFramePr>
            <a:graphicFrameLocks noChangeAspect="1"/>
          </p:cNvGraphicFramePr>
          <p:nvPr/>
        </p:nvGraphicFramePr>
        <p:xfrm>
          <a:off x="609600" y="2463800"/>
          <a:ext cx="5675313" cy="1206500"/>
        </p:xfrm>
        <a:graphic>
          <a:graphicData uri="http://schemas.openxmlformats.org/presentationml/2006/ole">
            <p:oleObj spid="_x0000_s713732" name="Equation" r:id="rId4" imgW="2260440" imgH="482400" progId="Equation.3">
              <p:embed/>
            </p:oleObj>
          </a:graphicData>
        </a:graphic>
      </p:graphicFrame>
      <p:graphicFrame>
        <p:nvGraphicFramePr>
          <p:cNvPr id="713733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6816725" y="2474913"/>
          <a:ext cx="1143000" cy="957262"/>
        </p:xfrm>
        <a:graphic>
          <a:graphicData uri="http://schemas.openxmlformats.org/presentationml/2006/ole">
            <p:oleObj spid="_x0000_s713733" name="Equation" r:id="rId5" imgW="54576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29A31832-9317-4FBA-B59B-382A9C0F368D}" type="slidenum">
              <a:rPr lang="en-US"/>
              <a:pPr/>
              <a:t>59</a:t>
            </a:fld>
            <a:endParaRPr lang="en-US"/>
          </a:p>
        </p:txBody>
      </p:sp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5250"/>
            <a:ext cx="8715375" cy="1143000"/>
          </a:xfrm>
        </p:spPr>
        <p:txBody>
          <a:bodyPr/>
          <a:lstStyle/>
          <a:p>
            <a:r>
              <a:rPr lang="en-US" sz="2800"/>
              <a:t>802.3 Ethernet Standards: Link &amp; Physical Layers</a:t>
            </a:r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013" y="1036638"/>
            <a:ext cx="8618537" cy="28273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i="1">
                <a:solidFill>
                  <a:srgbClr val="FF0000"/>
                </a:solidFill>
              </a:rPr>
              <a:t>many</a:t>
            </a:r>
            <a:r>
              <a:rPr lang="en-US"/>
              <a:t> different Ethernet standards</a:t>
            </a:r>
          </a:p>
          <a:p>
            <a:pPr lvl="1">
              <a:lnSpc>
                <a:spcPct val="90000"/>
              </a:lnSpc>
            </a:pPr>
            <a:r>
              <a:rPr lang="en-US"/>
              <a:t>common MAC protocol and frame format</a:t>
            </a:r>
          </a:p>
          <a:p>
            <a:pPr lvl="1">
              <a:lnSpc>
                <a:spcPct val="90000"/>
              </a:lnSpc>
            </a:pPr>
            <a:r>
              <a:rPr lang="en-US"/>
              <a:t>different speeds: 2 Mbps, 10 Mbps, 100 Mbps, 1Gbps, 10G bps</a:t>
            </a:r>
          </a:p>
          <a:p>
            <a:pPr lvl="1">
              <a:lnSpc>
                <a:spcPct val="90000"/>
              </a:lnSpc>
            </a:pPr>
            <a:r>
              <a:rPr lang="en-US"/>
              <a:t>different physical layer media: fiber, cable</a:t>
            </a:r>
          </a:p>
          <a:p>
            <a:pPr>
              <a:lnSpc>
                <a:spcPct val="90000"/>
              </a:lnSpc>
            </a:pPr>
            <a:r>
              <a:rPr lang="en-US"/>
              <a:t>Switched Ethernet: use frame bursting to increase utilization. Still CSMA/CD compatible</a:t>
            </a:r>
          </a:p>
          <a:p>
            <a:pPr>
              <a:lnSpc>
                <a:spcPct val="90000"/>
              </a:lnSpc>
            </a:pPr>
            <a:endParaRPr lang="en-US" sz="3200"/>
          </a:p>
        </p:txBody>
      </p:sp>
      <p:sp>
        <p:nvSpPr>
          <p:cNvPr id="715780" name="Freeform 4"/>
          <p:cNvSpPr>
            <a:spLocks/>
          </p:cNvSpPr>
          <p:nvPr/>
        </p:nvSpPr>
        <p:spPr bwMode="auto">
          <a:xfrm>
            <a:off x="2873375" y="4075113"/>
            <a:ext cx="1393825" cy="1527175"/>
          </a:xfrm>
          <a:custGeom>
            <a:avLst/>
            <a:gdLst/>
            <a:ahLst/>
            <a:cxnLst>
              <a:cxn ang="0">
                <a:pos x="851" y="0"/>
              </a:cxn>
              <a:cxn ang="0">
                <a:pos x="0" y="622"/>
              </a:cxn>
              <a:cxn ang="0">
                <a:pos x="7" y="962"/>
              </a:cxn>
              <a:cxn ang="0">
                <a:pos x="878" y="960"/>
              </a:cxn>
              <a:cxn ang="0">
                <a:pos x="851" y="0"/>
              </a:cxn>
            </a:cxnLst>
            <a:rect l="0" t="0" r="r" b="b"/>
            <a:pathLst>
              <a:path w="878" h="962">
                <a:moveTo>
                  <a:pt x="851" y="0"/>
                </a:moveTo>
                <a:lnTo>
                  <a:pt x="0" y="622"/>
                </a:lnTo>
                <a:lnTo>
                  <a:pt x="7" y="962"/>
                </a:lnTo>
                <a:lnTo>
                  <a:pt x="878" y="960"/>
                </a:lnTo>
                <a:lnTo>
                  <a:pt x="851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15781" name="Group 5"/>
          <p:cNvGrpSpPr>
            <a:grpSpLocks/>
          </p:cNvGrpSpPr>
          <p:nvPr/>
        </p:nvGrpSpPr>
        <p:grpSpPr bwMode="auto">
          <a:xfrm>
            <a:off x="1577975" y="4189413"/>
            <a:ext cx="1300163" cy="1465262"/>
            <a:chOff x="921" y="785"/>
            <a:chExt cx="819" cy="923"/>
          </a:xfrm>
        </p:grpSpPr>
        <p:sp>
          <p:nvSpPr>
            <p:cNvPr id="715782" name="Rectangle 6"/>
            <p:cNvSpPr>
              <a:spLocks noChangeArrowheads="1"/>
            </p:cNvSpPr>
            <p:nvPr/>
          </p:nvSpPr>
          <p:spPr bwMode="auto">
            <a:xfrm>
              <a:off x="924" y="810"/>
              <a:ext cx="816" cy="8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5783" name="Text Box 7"/>
            <p:cNvSpPr txBox="1">
              <a:spLocks noChangeArrowheads="1"/>
            </p:cNvSpPr>
            <p:nvPr/>
          </p:nvSpPr>
          <p:spPr bwMode="auto">
            <a:xfrm>
              <a:off x="922" y="785"/>
              <a:ext cx="804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b="0" i="0">
                  <a:latin typeface="Arial" charset="0"/>
                </a:rPr>
                <a:t>application</a:t>
              </a:r>
            </a:p>
            <a:p>
              <a:pPr algn="ctr" eaLnBrk="1" hangingPunct="1"/>
              <a:r>
                <a:rPr lang="en-US" b="0" i="0">
                  <a:latin typeface="Arial" charset="0"/>
                </a:rPr>
                <a:t>transport</a:t>
              </a:r>
            </a:p>
            <a:p>
              <a:pPr algn="ctr" eaLnBrk="1" hangingPunct="1"/>
              <a:r>
                <a:rPr lang="en-US" b="0" i="0">
                  <a:latin typeface="Arial" charset="0"/>
                </a:rPr>
                <a:t>network</a:t>
              </a:r>
            </a:p>
            <a:p>
              <a:pPr algn="ctr" eaLnBrk="1" hangingPunct="1"/>
              <a:r>
                <a:rPr lang="en-US" b="0" i="0">
                  <a:latin typeface="Arial" charset="0"/>
                </a:rPr>
                <a:t>link</a:t>
              </a:r>
            </a:p>
            <a:p>
              <a:pPr algn="ctr" eaLnBrk="1" hangingPunct="1"/>
              <a:r>
                <a:rPr lang="en-US" b="0" i="0">
                  <a:latin typeface="Arial" charset="0"/>
                </a:rPr>
                <a:t>physical</a:t>
              </a:r>
            </a:p>
          </p:txBody>
        </p:sp>
        <p:sp>
          <p:nvSpPr>
            <p:cNvPr id="715784" name="Line 8"/>
            <p:cNvSpPr>
              <a:spLocks noChangeShapeType="1"/>
            </p:cNvSpPr>
            <p:nvPr/>
          </p:nvSpPr>
          <p:spPr bwMode="auto">
            <a:xfrm>
              <a:off x="924" y="993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5785" name="Line 9"/>
            <p:cNvSpPr>
              <a:spLocks noChangeShapeType="1"/>
            </p:cNvSpPr>
            <p:nvPr/>
          </p:nvSpPr>
          <p:spPr bwMode="auto">
            <a:xfrm>
              <a:off x="924" y="1167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5786" name="Line 10"/>
            <p:cNvSpPr>
              <a:spLocks noChangeShapeType="1"/>
            </p:cNvSpPr>
            <p:nvPr/>
          </p:nvSpPr>
          <p:spPr bwMode="auto">
            <a:xfrm>
              <a:off x="921" y="134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5787" name="Line 11"/>
            <p:cNvSpPr>
              <a:spLocks noChangeShapeType="1"/>
            </p:cNvSpPr>
            <p:nvPr/>
          </p:nvSpPr>
          <p:spPr bwMode="auto">
            <a:xfrm>
              <a:off x="926" y="1501"/>
              <a:ext cx="808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5788" name="Line 12"/>
            <p:cNvSpPr>
              <a:spLocks noChangeShapeType="1"/>
            </p:cNvSpPr>
            <p:nvPr/>
          </p:nvSpPr>
          <p:spPr bwMode="auto">
            <a:xfrm>
              <a:off x="926" y="1552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5789" name="Line 13"/>
            <p:cNvSpPr>
              <a:spLocks noChangeShapeType="1"/>
            </p:cNvSpPr>
            <p:nvPr/>
          </p:nvSpPr>
          <p:spPr bwMode="auto">
            <a:xfrm>
              <a:off x="1739" y="1541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5790" name="Rectangle 14"/>
          <p:cNvSpPr>
            <a:spLocks noChangeArrowheads="1"/>
          </p:cNvSpPr>
          <p:nvPr/>
        </p:nvSpPr>
        <p:spPr bwMode="auto">
          <a:xfrm>
            <a:off x="4230688" y="4038600"/>
            <a:ext cx="4195762" cy="1568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5791" name="Line 15"/>
          <p:cNvSpPr>
            <a:spLocks noChangeShapeType="1"/>
          </p:cNvSpPr>
          <p:nvPr/>
        </p:nvSpPr>
        <p:spPr bwMode="auto">
          <a:xfrm flipV="1">
            <a:off x="4244975" y="4703763"/>
            <a:ext cx="417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5792" name="Text Box 16"/>
          <p:cNvSpPr txBox="1">
            <a:spLocks noChangeArrowheads="1"/>
          </p:cNvSpPr>
          <p:nvPr/>
        </p:nvSpPr>
        <p:spPr bwMode="auto">
          <a:xfrm>
            <a:off x="5413375" y="4079875"/>
            <a:ext cx="17351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b="0" i="0">
                <a:latin typeface="Arial" charset="0"/>
              </a:rPr>
              <a:t>MAC protocol</a:t>
            </a:r>
          </a:p>
          <a:p>
            <a:pPr algn="ctr" eaLnBrk="1" hangingPunct="1"/>
            <a:r>
              <a:rPr lang="en-US" sz="1600" b="0" i="0">
                <a:latin typeface="Arial" charset="0"/>
              </a:rPr>
              <a:t>and frame format</a:t>
            </a:r>
          </a:p>
        </p:txBody>
      </p:sp>
      <p:sp>
        <p:nvSpPr>
          <p:cNvPr id="715793" name="Text Box 17"/>
          <p:cNvSpPr txBox="1">
            <a:spLocks noChangeArrowheads="1"/>
          </p:cNvSpPr>
          <p:nvPr/>
        </p:nvSpPr>
        <p:spPr bwMode="auto">
          <a:xfrm>
            <a:off x="4398963" y="4794250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0" i="0">
                <a:latin typeface="Arial" charset="0"/>
              </a:rPr>
              <a:t>100BASE-TX</a:t>
            </a:r>
          </a:p>
        </p:txBody>
      </p:sp>
      <p:sp>
        <p:nvSpPr>
          <p:cNvPr id="715794" name="Text Box 18"/>
          <p:cNvSpPr txBox="1">
            <a:spLocks noChangeArrowheads="1"/>
          </p:cNvSpPr>
          <p:nvPr/>
        </p:nvSpPr>
        <p:spPr bwMode="auto">
          <a:xfrm>
            <a:off x="4410075" y="5154613"/>
            <a:ext cx="123031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0" i="0">
                <a:latin typeface="Arial" charset="0"/>
              </a:rPr>
              <a:t>100BASE-T4</a:t>
            </a:r>
          </a:p>
        </p:txBody>
      </p:sp>
      <p:sp>
        <p:nvSpPr>
          <p:cNvPr id="715795" name="Text Box 19"/>
          <p:cNvSpPr txBox="1">
            <a:spLocks noChangeArrowheads="1"/>
          </p:cNvSpPr>
          <p:nvPr/>
        </p:nvSpPr>
        <p:spPr bwMode="auto">
          <a:xfrm>
            <a:off x="7081838" y="4789488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0" i="0">
                <a:latin typeface="Arial" charset="0"/>
              </a:rPr>
              <a:t>100BASE-FX</a:t>
            </a:r>
          </a:p>
        </p:txBody>
      </p:sp>
      <p:sp>
        <p:nvSpPr>
          <p:cNvPr id="715796" name="Freeform 20"/>
          <p:cNvSpPr>
            <a:spLocks/>
          </p:cNvSpPr>
          <p:nvPr/>
        </p:nvSpPr>
        <p:spPr bwMode="auto">
          <a:xfrm>
            <a:off x="2887663" y="4684713"/>
            <a:ext cx="1393825" cy="611187"/>
          </a:xfrm>
          <a:custGeom>
            <a:avLst/>
            <a:gdLst/>
            <a:ahLst/>
            <a:cxnLst>
              <a:cxn ang="0">
                <a:pos x="0" y="385"/>
              </a:cxn>
              <a:cxn ang="0">
                <a:pos x="878" y="0"/>
              </a:cxn>
            </a:cxnLst>
            <a:rect l="0" t="0" r="r" b="b"/>
            <a:pathLst>
              <a:path w="878" h="385">
                <a:moveTo>
                  <a:pt x="0" y="385"/>
                </a:moveTo>
                <a:lnTo>
                  <a:pt x="878" y="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5797" name="Text Box 21"/>
          <p:cNvSpPr txBox="1">
            <a:spLocks noChangeArrowheads="1"/>
          </p:cNvSpPr>
          <p:nvPr/>
        </p:nvSpPr>
        <p:spPr bwMode="auto">
          <a:xfrm>
            <a:off x="5741988" y="4787900"/>
            <a:ext cx="123031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0" i="0">
                <a:latin typeface="Arial" charset="0"/>
              </a:rPr>
              <a:t>100BASE-T2</a:t>
            </a:r>
          </a:p>
        </p:txBody>
      </p:sp>
      <p:sp>
        <p:nvSpPr>
          <p:cNvPr id="715798" name="Text Box 22"/>
          <p:cNvSpPr txBox="1">
            <a:spLocks noChangeArrowheads="1"/>
          </p:cNvSpPr>
          <p:nvPr/>
        </p:nvSpPr>
        <p:spPr bwMode="auto">
          <a:xfrm>
            <a:off x="5724525" y="5148263"/>
            <a:ext cx="126206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0" i="0">
                <a:latin typeface="Arial" charset="0"/>
              </a:rPr>
              <a:t>100BASE-SX</a:t>
            </a:r>
          </a:p>
        </p:txBody>
      </p:sp>
      <p:sp>
        <p:nvSpPr>
          <p:cNvPr id="715799" name="Text Box 23"/>
          <p:cNvSpPr txBox="1">
            <a:spLocks noChangeArrowheads="1"/>
          </p:cNvSpPr>
          <p:nvPr/>
        </p:nvSpPr>
        <p:spPr bwMode="auto">
          <a:xfrm>
            <a:off x="7088188" y="5143500"/>
            <a:ext cx="126206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0" i="0">
                <a:latin typeface="Arial" charset="0"/>
              </a:rPr>
              <a:t>100BASE-BX</a:t>
            </a:r>
          </a:p>
        </p:txBody>
      </p:sp>
      <p:grpSp>
        <p:nvGrpSpPr>
          <p:cNvPr id="715800" name="Group 24"/>
          <p:cNvGrpSpPr>
            <a:grpSpLocks/>
          </p:cNvGrpSpPr>
          <p:nvPr/>
        </p:nvGrpSpPr>
        <p:grpSpPr bwMode="auto">
          <a:xfrm>
            <a:off x="5681663" y="4743450"/>
            <a:ext cx="2921000" cy="1562100"/>
            <a:chOff x="3579" y="2988"/>
            <a:chExt cx="1840" cy="984"/>
          </a:xfrm>
        </p:grpSpPr>
        <p:sp>
          <p:nvSpPr>
            <p:cNvPr id="715801" name="Freeform 25"/>
            <p:cNvSpPr>
              <a:spLocks/>
            </p:cNvSpPr>
            <p:nvPr/>
          </p:nvSpPr>
          <p:spPr bwMode="auto">
            <a:xfrm>
              <a:off x="3579" y="2988"/>
              <a:ext cx="1709" cy="489"/>
            </a:xfrm>
            <a:custGeom>
              <a:avLst/>
              <a:gdLst/>
              <a:ahLst/>
              <a:cxnLst>
                <a:cxn ang="0">
                  <a:pos x="842" y="0"/>
                </a:cxn>
                <a:cxn ang="0">
                  <a:pos x="843" y="239"/>
                </a:cxn>
                <a:cxn ang="0">
                  <a:pos x="5" y="239"/>
                </a:cxn>
                <a:cxn ang="0">
                  <a:pos x="0" y="489"/>
                </a:cxn>
                <a:cxn ang="0">
                  <a:pos x="1709" y="489"/>
                </a:cxn>
                <a:cxn ang="0">
                  <a:pos x="1704" y="0"/>
                </a:cxn>
                <a:cxn ang="0">
                  <a:pos x="842" y="0"/>
                </a:cxn>
              </a:cxnLst>
              <a:rect l="0" t="0" r="r" b="b"/>
              <a:pathLst>
                <a:path w="1709" h="489">
                  <a:moveTo>
                    <a:pt x="842" y="0"/>
                  </a:moveTo>
                  <a:lnTo>
                    <a:pt x="843" y="239"/>
                  </a:lnTo>
                  <a:lnTo>
                    <a:pt x="5" y="239"/>
                  </a:lnTo>
                  <a:lnTo>
                    <a:pt x="0" y="489"/>
                  </a:lnTo>
                  <a:lnTo>
                    <a:pt x="1709" y="489"/>
                  </a:lnTo>
                  <a:cubicBezTo>
                    <a:pt x="1707" y="330"/>
                    <a:pt x="1706" y="159"/>
                    <a:pt x="1704" y="0"/>
                  </a:cubicBezTo>
                  <a:lnTo>
                    <a:pt x="842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5802" name="Line 26"/>
            <p:cNvSpPr>
              <a:spLocks noChangeShapeType="1"/>
            </p:cNvSpPr>
            <p:nvPr/>
          </p:nvSpPr>
          <p:spPr bwMode="auto">
            <a:xfrm>
              <a:off x="4410" y="3494"/>
              <a:ext cx="227" cy="2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5803" name="Text Box 27"/>
            <p:cNvSpPr txBox="1">
              <a:spLocks noChangeArrowheads="1"/>
            </p:cNvSpPr>
            <p:nvPr/>
          </p:nvSpPr>
          <p:spPr bwMode="auto">
            <a:xfrm>
              <a:off x="4003" y="3741"/>
              <a:ext cx="14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 i="0">
                  <a:solidFill>
                    <a:srgbClr val="FF0000"/>
                  </a:solidFill>
                </a:rPr>
                <a:t>fiber physical layer</a:t>
              </a:r>
            </a:p>
          </p:txBody>
        </p:sp>
      </p:grpSp>
      <p:grpSp>
        <p:nvGrpSpPr>
          <p:cNvPr id="715804" name="Group 28"/>
          <p:cNvGrpSpPr>
            <a:grpSpLocks/>
          </p:cNvGrpSpPr>
          <p:nvPr/>
        </p:nvGrpSpPr>
        <p:grpSpPr bwMode="auto">
          <a:xfrm>
            <a:off x="3689350" y="4733925"/>
            <a:ext cx="3303588" cy="1870075"/>
            <a:chOff x="2324" y="2982"/>
            <a:chExt cx="2081" cy="1178"/>
          </a:xfrm>
        </p:grpSpPr>
        <p:sp>
          <p:nvSpPr>
            <p:cNvPr id="715805" name="Freeform 29"/>
            <p:cNvSpPr>
              <a:spLocks/>
            </p:cNvSpPr>
            <p:nvPr/>
          </p:nvSpPr>
          <p:spPr bwMode="auto">
            <a:xfrm>
              <a:off x="2741" y="2982"/>
              <a:ext cx="1664" cy="495"/>
            </a:xfrm>
            <a:custGeom>
              <a:avLst/>
              <a:gdLst/>
              <a:ahLst/>
              <a:cxnLst>
                <a:cxn ang="0">
                  <a:pos x="1664" y="0"/>
                </a:cxn>
                <a:cxn ang="0">
                  <a:pos x="1652" y="233"/>
                </a:cxn>
                <a:cxn ang="0">
                  <a:pos x="820" y="233"/>
                </a:cxn>
                <a:cxn ang="0">
                  <a:pos x="814" y="495"/>
                </a:cxn>
                <a:cxn ang="0">
                  <a:pos x="0" y="495"/>
                </a:cxn>
                <a:cxn ang="0">
                  <a:pos x="0" y="0"/>
                </a:cxn>
                <a:cxn ang="0">
                  <a:pos x="1664" y="0"/>
                </a:cxn>
              </a:cxnLst>
              <a:rect l="0" t="0" r="r" b="b"/>
              <a:pathLst>
                <a:path w="1664" h="495">
                  <a:moveTo>
                    <a:pt x="1664" y="0"/>
                  </a:moveTo>
                  <a:lnTo>
                    <a:pt x="1652" y="233"/>
                  </a:lnTo>
                  <a:lnTo>
                    <a:pt x="820" y="233"/>
                  </a:lnTo>
                  <a:lnTo>
                    <a:pt x="814" y="495"/>
                  </a:lnTo>
                  <a:lnTo>
                    <a:pt x="0" y="495"/>
                  </a:lnTo>
                  <a:lnTo>
                    <a:pt x="0" y="0"/>
                  </a:lnTo>
                  <a:lnTo>
                    <a:pt x="1664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5806" name="Line 30"/>
            <p:cNvSpPr>
              <a:spLocks noChangeShapeType="1"/>
            </p:cNvSpPr>
            <p:nvPr/>
          </p:nvSpPr>
          <p:spPr bwMode="auto">
            <a:xfrm flipH="1">
              <a:off x="2929" y="3503"/>
              <a:ext cx="227" cy="29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5807" name="Text Box 31"/>
            <p:cNvSpPr txBox="1">
              <a:spLocks noChangeArrowheads="1"/>
            </p:cNvSpPr>
            <p:nvPr/>
          </p:nvSpPr>
          <p:spPr bwMode="auto">
            <a:xfrm>
              <a:off x="2324" y="3756"/>
              <a:ext cx="138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 i="0">
                  <a:solidFill>
                    <a:schemeClr val="accent2"/>
                  </a:solidFill>
                </a:rPr>
                <a:t>copper (twister</a:t>
              </a:r>
            </a:p>
            <a:p>
              <a:r>
                <a:rPr lang="en-US" b="0" i="0">
                  <a:solidFill>
                    <a:schemeClr val="accent2"/>
                  </a:solidFill>
                </a:rPr>
                <a:t>pair) physical layer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5657D9B4-9A54-4B21-AF38-CDCDF92B0A6A}" type="slidenum">
              <a:rPr lang="en-US"/>
              <a:pPr/>
              <a:t>6</a:t>
            </a:fld>
            <a:endParaRPr lang="en-US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Layer Services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8" y="1419225"/>
            <a:ext cx="7772400" cy="4648200"/>
          </a:xfrm>
        </p:spPr>
        <p:txBody>
          <a:bodyPr/>
          <a:lstStyle/>
          <a:p>
            <a:r>
              <a:rPr lang="en-US" sz="2400" i="1">
                <a:solidFill>
                  <a:srgbClr val="FF0000"/>
                </a:solidFill>
              </a:rPr>
              <a:t>framing, link access:</a:t>
            </a:r>
            <a:r>
              <a:rPr lang="en-US"/>
              <a:t> </a:t>
            </a:r>
          </a:p>
          <a:p>
            <a:pPr lvl="1"/>
            <a:r>
              <a:rPr lang="en-US" sz="2000"/>
              <a:t>encapsulate datagram into frame, adding header, trailer</a:t>
            </a:r>
          </a:p>
          <a:p>
            <a:pPr lvl="1"/>
            <a:r>
              <a:rPr lang="en-US" sz="2000"/>
              <a:t>channel access if shared medium</a:t>
            </a:r>
          </a:p>
          <a:p>
            <a:pPr lvl="1"/>
            <a:r>
              <a:rPr lang="en-US" sz="2000"/>
              <a:t>“MAC” addresses used in frame headers to identify source, dest  </a:t>
            </a:r>
          </a:p>
          <a:p>
            <a:pPr lvl="2"/>
            <a:r>
              <a:rPr lang="en-US"/>
              <a:t>different from IP address!</a:t>
            </a:r>
          </a:p>
          <a:p>
            <a:r>
              <a:rPr lang="en-US" sz="2400" i="1">
                <a:solidFill>
                  <a:srgbClr val="FF0000"/>
                </a:solidFill>
              </a:rPr>
              <a:t>reliable delivery between adjacent nodes</a:t>
            </a:r>
          </a:p>
          <a:p>
            <a:pPr lvl="1"/>
            <a:r>
              <a:rPr lang="en-US" sz="2000"/>
              <a:t>we learned how to do this already (chapter 3)!</a:t>
            </a:r>
          </a:p>
          <a:p>
            <a:pPr lvl="1"/>
            <a:r>
              <a:rPr lang="en-US" sz="2000"/>
              <a:t>seldom used on low bit-error link (fiber, some twisted pair)</a:t>
            </a:r>
          </a:p>
          <a:p>
            <a:pPr lvl="1"/>
            <a:r>
              <a:rPr lang="en-US" sz="2000"/>
              <a:t>wireless links: high error rates</a:t>
            </a:r>
          </a:p>
          <a:p>
            <a:pPr lvl="2"/>
            <a:r>
              <a:rPr lang="en-US"/>
              <a:t>Q: why both link-level and end-end reliability?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D2EF29A1-6006-4CBF-A950-D94B5F5C4D08}" type="slidenum">
              <a:rPr lang="en-US"/>
              <a:pPr/>
              <a:t>60</a:t>
            </a:fld>
            <a:endParaRPr lang="en-US"/>
          </a:p>
        </p:txBody>
      </p:sp>
      <p:sp>
        <p:nvSpPr>
          <p:cNvPr id="72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Shared meduim bus</a:t>
            </a:r>
          </a:p>
        </p:txBody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290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81200"/>
            <a:ext cx="8686800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6A17E228-4208-4068-873C-C610F9D1A76B}" type="slidenum">
              <a:rPr lang="en-US"/>
              <a:pPr/>
              <a:t>61</a:t>
            </a:fld>
            <a:endParaRPr lang="en-US"/>
          </a:p>
        </p:txBody>
      </p:sp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Shared medium hub</a:t>
            </a:r>
          </a:p>
        </p:txBody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311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33600"/>
            <a:ext cx="83058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750EA5C6-E1C8-41B2-80FA-9972D56E2073}" type="slidenum">
              <a:rPr lang="en-US"/>
              <a:pPr/>
              <a:t>62</a:t>
            </a:fld>
            <a:endParaRPr lang="en-US"/>
          </a:p>
        </p:txBody>
      </p:sp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Switching hub</a:t>
            </a:r>
          </a:p>
        </p:txBody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331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79248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BA39F70C-9C85-4DC9-905B-77426B65C8C1}" type="slidenum">
              <a:rPr lang="en-US"/>
              <a:pPr/>
              <a:t>63</a:t>
            </a:fld>
            <a:endParaRPr lang="en-US"/>
          </a:p>
        </p:txBody>
      </p:sp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352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31800"/>
            <a:ext cx="7924800" cy="611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5237" name="Rectangle 5"/>
          <p:cNvSpPr>
            <a:spLocks noChangeArrowheads="1"/>
          </p:cNvSpPr>
          <p:nvPr/>
        </p:nvSpPr>
        <p:spPr bwMode="auto">
          <a:xfrm>
            <a:off x="8382000" y="304800"/>
            <a:ext cx="152400" cy="640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54F4C2FF-E673-4A4C-A2BE-1058F872C229}" type="slidenum">
              <a:rPr lang="en-US"/>
              <a:pPr/>
              <a:t>64</a:t>
            </a:fld>
            <a:endParaRPr lang="en-US"/>
          </a:p>
        </p:txBody>
      </p:sp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372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1138" y="228600"/>
            <a:ext cx="6107112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7285" name="Rectangle 5"/>
          <p:cNvSpPr>
            <a:spLocks noChangeArrowheads="1"/>
          </p:cNvSpPr>
          <p:nvPr/>
        </p:nvSpPr>
        <p:spPr bwMode="auto">
          <a:xfrm>
            <a:off x="7467600" y="152400"/>
            <a:ext cx="304800" cy="6553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AC48FC92-AEC3-42EE-AE79-04D5639B5862}" type="slidenum">
              <a:rPr lang="en-US"/>
              <a:pPr/>
              <a:t>65</a:t>
            </a:fld>
            <a:endParaRPr lang="en-US"/>
          </a:p>
        </p:txBody>
      </p:sp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Layer</a:t>
            </a: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5.1 Introduction and services</a:t>
            </a:r>
          </a:p>
          <a:p>
            <a:r>
              <a:rPr lang="en-US" sz="2400"/>
              <a:t>5.2 Error detection and correction </a:t>
            </a:r>
          </a:p>
          <a:p>
            <a:r>
              <a:rPr lang="en-US" sz="2400"/>
              <a:t>5.3Multiple access protocols</a:t>
            </a:r>
          </a:p>
          <a:p>
            <a:r>
              <a:rPr lang="en-US" sz="2400"/>
              <a:t>5.4 Link-Layer Addressing</a:t>
            </a:r>
          </a:p>
          <a:p>
            <a:r>
              <a:rPr lang="en-US" sz="2400">
                <a:solidFill>
                  <a:srgbClr val="FF0000"/>
                </a:solidFill>
              </a:rPr>
              <a:t>5.5 Ethernet</a:t>
            </a:r>
          </a:p>
        </p:txBody>
      </p:sp>
      <p:sp>
        <p:nvSpPr>
          <p:cNvPr id="520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/>
              <a:t>5.6 Link-layer switches</a:t>
            </a:r>
          </a:p>
          <a:p>
            <a:r>
              <a:rPr lang="en-US" sz="2400"/>
              <a:t>5.7 PPP</a:t>
            </a:r>
          </a:p>
          <a:p>
            <a:r>
              <a:rPr lang="en-US" sz="2400"/>
              <a:t>5.8 Link Virtualization: ATM, MPLS</a:t>
            </a:r>
          </a:p>
          <a:p>
            <a:pPr>
              <a:buFont typeface="ZapfDingbats" pitchFamily="82" charset="2"/>
              <a:buNone/>
            </a:pPr>
            <a:endParaRPr lang="en-US" sz="2400"/>
          </a:p>
        </p:txBody>
      </p:sp>
      <p:sp>
        <p:nvSpPr>
          <p:cNvPr id="520197" name="AutoShape 5"/>
          <p:cNvSpPr>
            <a:spLocks noChangeArrowheads="1"/>
          </p:cNvSpPr>
          <p:nvPr/>
        </p:nvSpPr>
        <p:spPr bwMode="auto">
          <a:xfrm>
            <a:off x="3238500" y="4318000"/>
            <a:ext cx="276225" cy="827088"/>
          </a:xfrm>
          <a:prstGeom prst="curvedLeftArrow">
            <a:avLst>
              <a:gd name="adj1" fmla="val 59885"/>
              <a:gd name="adj2" fmla="val 11977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2E457D4D-DD1A-4539-80BD-DE7C73F75D63}" type="slidenum">
              <a:rPr lang="en-US"/>
              <a:pPr/>
              <a:t>66</a:t>
            </a:fld>
            <a:endParaRPr lang="en-US"/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MAC Addresses and ARP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47063" cy="4648200"/>
          </a:xfrm>
        </p:spPr>
        <p:txBody>
          <a:bodyPr/>
          <a:lstStyle/>
          <a:p>
            <a:r>
              <a:rPr lang="en-US" sz="3200"/>
              <a:t>32-bit IP address: </a:t>
            </a:r>
          </a:p>
          <a:p>
            <a:pPr lvl="1"/>
            <a:r>
              <a:rPr lang="en-US" i="1"/>
              <a:t>network-layer</a:t>
            </a:r>
            <a:r>
              <a:rPr lang="en-US"/>
              <a:t> address</a:t>
            </a:r>
          </a:p>
          <a:p>
            <a:pPr lvl="1"/>
            <a:r>
              <a:rPr lang="en-US"/>
              <a:t>used to get datagram to destination IP subnet </a:t>
            </a:r>
          </a:p>
          <a:p>
            <a:r>
              <a:rPr lang="en-US" sz="3200"/>
              <a:t>MAC (or Ethernet) address:</a:t>
            </a:r>
            <a:r>
              <a:rPr lang="en-US" sz="320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/>
              <a:t>function: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 i="1">
                <a:solidFill>
                  <a:srgbClr val="FF0000"/>
                </a:solidFill>
              </a:rPr>
              <a:t>get frame from one interface to another physically-connected interface (same network)</a:t>
            </a:r>
          </a:p>
          <a:p>
            <a:pPr lvl="1"/>
            <a:r>
              <a:rPr lang="en-US"/>
              <a:t>48 bit MAC address (for most LANs)</a:t>
            </a:r>
          </a:p>
          <a:p>
            <a:pPr lvl="2"/>
            <a:r>
              <a:rPr lang="en-US"/>
              <a:t> burned in NIC ROM, also sometimes software settable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6E640BDA-C8B2-4FB6-B3CE-02DEA3548397}" type="slidenum">
              <a:rPr lang="en-US"/>
              <a:pPr/>
              <a:t>67</a:t>
            </a:fld>
            <a:endParaRPr lang="en-US"/>
          </a:p>
        </p:txBody>
      </p:sp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 Addresses and ARP</a:t>
            </a:r>
          </a:p>
        </p:txBody>
      </p:sp>
      <p:sp>
        <p:nvSpPr>
          <p:cNvPr id="526340" name="Text Box 4"/>
          <p:cNvSpPr txBox="1">
            <a:spLocks noChangeArrowheads="1"/>
          </p:cNvSpPr>
          <p:nvPr/>
        </p:nvSpPr>
        <p:spPr bwMode="auto">
          <a:xfrm>
            <a:off x="766763" y="1314450"/>
            <a:ext cx="5611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i="0">
                <a:solidFill>
                  <a:srgbClr val="FF0000"/>
                </a:solidFill>
              </a:rPr>
              <a:t>Each adapter on LAN has unique LAN address</a:t>
            </a:r>
          </a:p>
        </p:txBody>
      </p:sp>
      <p:sp>
        <p:nvSpPr>
          <p:cNvPr id="526341" name="Text Box 5"/>
          <p:cNvSpPr txBox="1">
            <a:spLocks noChangeArrowheads="1"/>
          </p:cNvSpPr>
          <p:nvPr/>
        </p:nvSpPr>
        <p:spPr bwMode="auto">
          <a:xfrm>
            <a:off x="6230938" y="2490788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FF0000"/>
                </a:solidFill>
              </a:rPr>
              <a:t>Broadcast address =</a:t>
            </a:r>
          </a:p>
          <a:p>
            <a:r>
              <a:rPr lang="en-US" b="0" i="0">
                <a:solidFill>
                  <a:srgbClr val="FF0000"/>
                </a:solidFill>
              </a:rPr>
              <a:t>FF-FF-FF-FF-FF-FF</a:t>
            </a:r>
          </a:p>
        </p:txBody>
      </p:sp>
      <p:sp>
        <p:nvSpPr>
          <p:cNvPr id="526353" name="Rectangle 17"/>
          <p:cNvSpPr>
            <a:spLocks noChangeArrowheads="1"/>
          </p:cNvSpPr>
          <p:nvPr/>
        </p:nvSpPr>
        <p:spPr bwMode="auto">
          <a:xfrm>
            <a:off x="6642100" y="3989388"/>
            <a:ext cx="269875" cy="204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6354" name="Text Box 18"/>
          <p:cNvSpPr txBox="1">
            <a:spLocks noChangeArrowheads="1"/>
          </p:cNvSpPr>
          <p:nvPr/>
        </p:nvSpPr>
        <p:spPr bwMode="auto">
          <a:xfrm>
            <a:off x="6862763" y="3895725"/>
            <a:ext cx="1203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FF0000"/>
                </a:solidFill>
              </a:rPr>
              <a:t>= adapter</a:t>
            </a:r>
          </a:p>
        </p:txBody>
      </p:sp>
      <p:graphicFrame>
        <p:nvGraphicFramePr>
          <p:cNvPr id="526343" name="Object 7"/>
          <p:cNvGraphicFramePr>
            <a:graphicFrameLocks noChangeAspect="1"/>
          </p:cNvGraphicFramePr>
          <p:nvPr/>
        </p:nvGraphicFramePr>
        <p:xfrm>
          <a:off x="2967038" y="2052638"/>
          <a:ext cx="611187" cy="520700"/>
        </p:xfrm>
        <a:graphic>
          <a:graphicData uri="http://schemas.openxmlformats.org/presentationml/2006/ole">
            <p:oleObj spid="_x0000_s526343" name="Clip" r:id="rId4" imgW="1305000" imgH="1085760" progId="MS_ClipArt_Gallery.2">
              <p:embed/>
            </p:oleObj>
          </a:graphicData>
        </a:graphic>
      </p:graphicFrame>
      <p:sp>
        <p:nvSpPr>
          <p:cNvPr id="526344" name="Freeform 8"/>
          <p:cNvSpPr>
            <a:spLocks/>
          </p:cNvSpPr>
          <p:nvPr/>
        </p:nvSpPr>
        <p:spPr bwMode="auto">
          <a:xfrm>
            <a:off x="2152650" y="3262313"/>
            <a:ext cx="2046288" cy="2049462"/>
          </a:xfrm>
          <a:custGeom>
            <a:avLst/>
            <a:gdLst/>
            <a:ahLst/>
            <a:cxnLst>
              <a:cxn ang="0">
                <a:pos x="239" y="7"/>
              </a:cxn>
              <a:cxn ang="0">
                <a:pos x="35" y="157"/>
              </a:cxn>
              <a:cxn ang="0">
                <a:pos x="29" y="523"/>
              </a:cxn>
              <a:cxn ang="0">
                <a:pos x="53" y="829"/>
              </a:cxn>
              <a:cxn ang="0">
                <a:pos x="245" y="871"/>
              </a:cxn>
              <a:cxn ang="0">
                <a:pos x="647" y="1129"/>
              </a:cxn>
              <a:cxn ang="0">
                <a:pos x="995" y="1237"/>
              </a:cxn>
              <a:cxn ang="0">
                <a:pos x="1199" y="1021"/>
              </a:cxn>
              <a:cxn ang="0">
                <a:pos x="1271" y="445"/>
              </a:cxn>
              <a:cxn ang="0">
                <a:pos x="1205" y="211"/>
              </a:cxn>
              <a:cxn ang="0">
                <a:pos x="749" y="115"/>
              </a:cxn>
              <a:cxn ang="0">
                <a:pos x="239" y="7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26345" name="Object 9"/>
          <p:cNvGraphicFramePr>
            <a:graphicFrameLocks noChangeAspect="1"/>
          </p:cNvGraphicFramePr>
          <p:nvPr/>
        </p:nvGraphicFramePr>
        <p:xfrm>
          <a:off x="5167313" y="3868738"/>
          <a:ext cx="611187" cy="520700"/>
        </p:xfrm>
        <a:graphic>
          <a:graphicData uri="http://schemas.openxmlformats.org/presentationml/2006/ole">
            <p:oleObj spid="_x0000_s526345" name="Clip" r:id="rId5" imgW="1305000" imgH="1085760" progId="MS_ClipArt_Gallery.2">
              <p:embed/>
            </p:oleObj>
          </a:graphicData>
        </a:graphic>
      </p:graphicFrame>
      <p:graphicFrame>
        <p:nvGraphicFramePr>
          <p:cNvPr id="526346" name="Object 10"/>
          <p:cNvGraphicFramePr>
            <a:graphicFrameLocks noChangeAspect="1"/>
          </p:cNvGraphicFramePr>
          <p:nvPr/>
        </p:nvGraphicFramePr>
        <p:xfrm>
          <a:off x="2952750" y="5811838"/>
          <a:ext cx="611188" cy="520700"/>
        </p:xfrm>
        <a:graphic>
          <a:graphicData uri="http://schemas.openxmlformats.org/presentationml/2006/ole">
            <p:oleObj spid="_x0000_s526346" name="Clip" r:id="rId6" imgW="1305000" imgH="1085760" progId="MS_ClipArt_Gallery.2">
              <p:embed/>
            </p:oleObj>
          </a:graphicData>
        </a:graphic>
      </p:graphicFrame>
      <p:graphicFrame>
        <p:nvGraphicFramePr>
          <p:cNvPr id="526347" name="Object 11"/>
          <p:cNvGraphicFramePr>
            <a:graphicFrameLocks noChangeAspect="1"/>
          </p:cNvGraphicFramePr>
          <p:nvPr/>
        </p:nvGraphicFramePr>
        <p:xfrm>
          <a:off x="492125" y="3711575"/>
          <a:ext cx="611188" cy="520700"/>
        </p:xfrm>
        <a:graphic>
          <a:graphicData uri="http://schemas.openxmlformats.org/presentationml/2006/ole">
            <p:oleObj spid="_x0000_s526347" name="Clip" r:id="rId7" imgW="1305000" imgH="1085760" progId="MS_ClipArt_Gallery.2">
              <p:embed/>
            </p:oleObj>
          </a:graphicData>
        </a:graphic>
      </p:graphicFrame>
      <p:sp>
        <p:nvSpPr>
          <p:cNvPr id="526348" name="Rectangle 12"/>
          <p:cNvSpPr>
            <a:spLocks noChangeArrowheads="1"/>
          </p:cNvSpPr>
          <p:nvPr/>
        </p:nvSpPr>
        <p:spPr bwMode="auto">
          <a:xfrm>
            <a:off x="4968875" y="4017963"/>
            <a:ext cx="269875" cy="204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6349" name="Rectangle 13"/>
          <p:cNvSpPr>
            <a:spLocks noChangeArrowheads="1"/>
          </p:cNvSpPr>
          <p:nvPr/>
        </p:nvSpPr>
        <p:spPr bwMode="auto">
          <a:xfrm>
            <a:off x="1038225" y="3835400"/>
            <a:ext cx="269875" cy="2047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6350" name="Rectangle 14"/>
          <p:cNvSpPr>
            <a:spLocks noChangeArrowheads="1"/>
          </p:cNvSpPr>
          <p:nvPr/>
        </p:nvSpPr>
        <p:spPr bwMode="auto">
          <a:xfrm>
            <a:off x="3238500" y="2546350"/>
            <a:ext cx="192088" cy="2555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6352" name="Rectangle 16"/>
          <p:cNvSpPr>
            <a:spLocks noChangeArrowheads="1"/>
          </p:cNvSpPr>
          <p:nvPr/>
        </p:nvSpPr>
        <p:spPr bwMode="auto">
          <a:xfrm>
            <a:off x="3171825" y="5557838"/>
            <a:ext cx="192088" cy="2555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6355" name="Line 19"/>
          <p:cNvSpPr>
            <a:spLocks noChangeShapeType="1"/>
          </p:cNvSpPr>
          <p:nvPr/>
        </p:nvSpPr>
        <p:spPr bwMode="auto">
          <a:xfrm>
            <a:off x="1300163" y="3940175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26356" name="Line 20"/>
          <p:cNvSpPr>
            <a:spLocks noChangeShapeType="1"/>
          </p:cNvSpPr>
          <p:nvPr/>
        </p:nvSpPr>
        <p:spPr bwMode="auto">
          <a:xfrm>
            <a:off x="3309938" y="2808288"/>
            <a:ext cx="0" cy="655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26357" name="Line 21"/>
          <p:cNvSpPr>
            <a:spLocks noChangeShapeType="1"/>
          </p:cNvSpPr>
          <p:nvPr/>
        </p:nvSpPr>
        <p:spPr bwMode="auto">
          <a:xfrm flipH="1">
            <a:off x="4173538" y="4108450"/>
            <a:ext cx="796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26358" name="Line 22"/>
          <p:cNvSpPr>
            <a:spLocks noChangeShapeType="1"/>
          </p:cNvSpPr>
          <p:nvPr/>
        </p:nvSpPr>
        <p:spPr bwMode="auto">
          <a:xfrm flipV="1">
            <a:off x="3271838" y="5113338"/>
            <a:ext cx="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26360" name="Text Box 24"/>
          <p:cNvSpPr txBox="1">
            <a:spLocks noChangeArrowheads="1"/>
          </p:cNvSpPr>
          <p:nvPr/>
        </p:nvSpPr>
        <p:spPr bwMode="auto">
          <a:xfrm>
            <a:off x="3630613" y="2516188"/>
            <a:ext cx="189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0" i="0"/>
              <a:t>1A-2F-BB-76-09-AD</a:t>
            </a:r>
          </a:p>
        </p:txBody>
      </p:sp>
      <p:sp>
        <p:nvSpPr>
          <p:cNvPr id="526361" name="Line 25"/>
          <p:cNvSpPr>
            <a:spLocks noChangeShapeType="1"/>
          </p:cNvSpPr>
          <p:nvPr/>
        </p:nvSpPr>
        <p:spPr bwMode="auto">
          <a:xfrm flipH="1" flipV="1">
            <a:off x="3438525" y="2652713"/>
            <a:ext cx="257175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26362" name="Line 26"/>
          <p:cNvSpPr>
            <a:spLocks noChangeShapeType="1"/>
          </p:cNvSpPr>
          <p:nvPr/>
        </p:nvSpPr>
        <p:spPr bwMode="auto">
          <a:xfrm flipV="1">
            <a:off x="5087938" y="4211638"/>
            <a:ext cx="0" cy="373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26363" name="Text Box 27"/>
          <p:cNvSpPr txBox="1">
            <a:spLocks noChangeArrowheads="1"/>
          </p:cNvSpPr>
          <p:nvPr/>
        </p:nvSpPr>
        <p:spPr bwMode="auto">
          <a:xfrm>
            <a:off x="4479925" y="4602163"/>
            <a:ext cx="1900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0" i="0"/>
              <a:t>58-23-D7-FA-20-B0</a:t>
            </a:r>
          </a:p>
        </p:txBody>
      </p:sp>
      <p:sp>
        <p:nvSpPr>
          <p:cNvPr id="526364" name="Line 28"/>
          <p:cNvSpPr>
            <a:spLocks noChangeShapeType="1"/>
          </p:cNvSpPr>
          <p:nvPr/>
        </p:nvSpPr>
        <p:spPr bwMode="auto">
          <a:xfrm flipH="1">
            <a:off x="3375025" y="56673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26365" name="Text Box 29"/>
          <p:cNvSpPr txBox="1">
            <a:spLocks noChangeArrowheads="1"/>
          </p:cNvSpPr>
          <p:nvPr/>
        </p:nvSpPr>
        <p:spPr bwMode="auto">
          <a:xfrm>
            <a:off x="3797300" y="5554663"/>
            <a:ext cx="1795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0" i="0"/>
              <a:t>0C-C4-11-6F-E3-98</a:t>
            </a:r>
          </a:p>
        </p:txBody>
      </p:sp>
      <p:sp>
        <p:nvSpPr>
          <p:cNvPr id="526366" name="Line 30"/>
          <p:cNvSpPr>
            <a:spLocks noChangeShapeType="1"/>
          </p:cNvSpPr>
          <p:nvPr/>
        </p:nvSpPr>
        <p:spPr bwMode="auto">
          <a:xfrm flipV="1">
            <a:off x="1169988" y="4040188"/>
            <a:ext cx="0" cy="373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26367" name="Text Box 31"/>
          <p:cNvSpPr txBox="1">
            <a:spLocks noChangeArrowheads="1"/>
          </p:cNvSpPr>
          <p:nvPr/>
        </p:nvSpPr>
        <p:spPr bwMode="auto">
          <a:xfrm>
            <a:off x="319088" y="4473575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0" i="0"/>
              <a:t>71-65-F7-2B-08-53</a:t>
            </a:r>
          </a:p>
        </p:txBody>
      </p:sp>
      <p:sp>
        <p:nvSpPr>
          <p:cNvPr id="526368" name="Text Box 32"/>
          <p:cNvSpPr txBox="1">
            <a:spLocks noChangeArrowheads="1"/>
          </p:cNvSpPr>
          <p:nvPr/>
        </p:nvSpPr>
        <p:spPr bwMode="auto">
          <a:xfrm>
            <a:off x="2636838" y="3625850"/>
            <a:ext cx="11572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/>
              <a:t>   LAN</a:t>
            </a:r>
          </a:p>
          <a:p>
            <a:r>
              <a:rPr lang="en-US" b="0" i="0"/>
              <a:t>(wired or</a:t>
            </a:r>
          </a:p>
          <a:p>
            <a:r>
              <a:rPr lang="en-US" b="0" i="0"/>
              <a:t>wireless)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684B5D95-4839-4BC6-B871-7F9900268092}" type="slidenum">
              <a:rPr lang="en-US"/>
              <a:pPr/>
              <a:t>68</a:t>
            </a:fld>
            <a:endParaRPr lang="en-US"/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 Address (more)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MAC address allocation administered by IEEE</a:t>
            </a:r>
          </a:p>
          <a:p>
            <a:r>
              <a:rPr lang="en-US" sz="2400"/>
              <a:t>manufacturer buys portion of MAC address space (to assure uniqueness)</a:t>
            </a:r>
          </a:p>
          <a:p>
            <a:r>
              <a:rPr lang="en-US" sz="2400"/>
              <a:t>analogy:</a:t>
            </a:r>
          </a:p>
          <a:p>
            <a:pPr>
              <a:buFont typeface="ZapfDingbats" pitchFamily="82" charset="2"/>
              <a:buNone/>
            </a:pPr>
            <a:r>
              <a:rPr lang="en-US" sz="2400"/>
              <a:t>         (a) MAC address: like Social Security Number</a:t>
            </a:r>
          </a:p>
          <a:p>
            <a:pPr>
              <a:buFont typeface="ZapfDingbats" pitchFamily="82" charset="2"/>
              <a:buNone/>
            </a:pPr>
            <a:r>
              <a:rPr lang="en-US" sz="2400"/>
              <a:t>         (b) IP address: like postal address</a:t>
            </a:r>
          </a:p>
          <a:p>
            <a:r>
              <a:rPr lang="en-US" sz="2400"/>
              <a:t> MAC flat address  </a:t>
            </a:r>
            <a:r>
              <a:rPr lang="en-US" sz="2400">
                <a:latin typeface="MS Mincho" pitchFamily="49" charset="-128"/>
                <a:ea typeface="MS Mincho" pitchFamily="49" charset="-128"/>
              </a:rPr>
              <a:t>➜</a:t>
            </a:r>
            <a:r>
              <a:rPr lang="en-US" sz="2400"/>
              <a:t> portability </a:t>
            </a:r>
          </a:p>
          <a:p>
            <a:pPr lvl="1"/>
            <a:r>
              <a:rPr lang="en-US" sz="2000"/>
              <a:t>can move LAN card from one LAN to another</a:t>
            </a:r>
          </a:p>
          <a:p>
            <a:r>
              <a:rPr lang="en-US" sz="2400"/>
              <a:t>IP hierarchical address NOT portable</a:t>
            </a:r>
          </a:p>
          <a:p>
            <a:pPr lvl="1"/>
            <a:r>
              <a:rPr lang="en-US" sz="2000"/>
              <a:t> address depends on IP subnet to which node is attached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34779D3A-B965-4307-B2BB-BC997488DA66}" type="slidenum">
              <a:rPr lang="en-US"/>
              <a:pPr/>
              <a:t>69</a:t>
            </a:fld>
            <a:endParaRPr lang="en-US"/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title"/>
          </p:nvPr>
        </p:nvSpPr>
        <p:spPr>
          <a:xfrm>
            <a:off x="501650" y="241300"/>
            <a:ext cx="8191500" cy="901700"/>
          </a:xfrm>
        </p:spPr>
        <p:txBody>
          <a:bodyPr/>
          <a:lstStyle/>
          <a:p>
            <a:r>
              <a:rPr lang="en-US" sz="3600"/>
              <a:t>ARP: Address Resolution Protocol</a:t>
            </a:r>
            <a:endParaRPr lang="en-US"/>
          </a:p>
        </p:txBody>
      </p:sp>
      <p:sp>
        <p:nvSpPr>
          <p:cNvPr id="399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908550" y="1474788"/>
            <a:ext cx="3990975" cy="4648200"/>
          </a:xfrm>
        </p:spPr>
        <p:txBody>
          <a:bodyPr/>
          <a:lstStyle/>
          <a:p>
            <a:r>
              <a:rPr lang="en-US" sz="2400"/>
              <a:t>Each IP node (host, router) on LAN has  </a:t>
            </a:r>
            <a:r>
              <a:rPr lang="en-US" sz="2400">
                <a:solidFill>
                  <a:srgbClr val="FF0000"/>
                </a:solidFill>
              </a:rPr>
              <a:t>ARP </a:t>
            </a:r>
            <a:r>
              <a:rPr lang="en-US" sz="2400"/>
              <a:t>table</a:t>
            </a:r>
          </a:p>
          <a:p>
            <a:r>
              <a:rPr lang="en-US" sz="2400"/>
              <a:t>ARP table: IP/MAC address mappings for some LAN nodes</a:t>
            </a:r>
          </a:p>
          <a:p>
            <a:pPr>
              <a:buFont typeface="ZapfDingbats" pitchFamily="82" charset="2"/>
              <a:buNone/>
            </a:pPr>
            <a:r>
              <a:rPr lang="en-US" sz="1800"/>
              <a:t>    </a:t>
            </a:r>
            <a:r>
              <a:rPr lang="en-US" sz="1800">
                <a:solidFill>
                  <a:srgbClr val="FF0000"/>
                </a:solidFill>
              </a:rPr>
              <a:t>&lt; IP address; MAC address; TTL&gt;</a:t>
            </a:r>
          </a:p>
          <a:p>
            <a:pPr lvl="1"/>
            <a:r>
              <a:rPr lang="en-US" sz="1600"/>
              <a:t> </a:t>
            </a:r>
            <a:r>
              <a:rPr lang="en-US" sz="2000"/>
              <a:t>TTL (Time To Live): time after which address mapping will be forgotten (typically 20 min)</a:t>
            </a:r>
            <a:endParaRPr lang="en-US"/>
          </a:p>
        </p:txBody>
      </p:sp>
      <p:grpSp>
        <p:nvGrpSpPr>
          <p:cNvPr id="399365" name="Group 5"/>
          <p:cNvGrpSpPr>
            <a:grpSpLocks/>
          </p:cNvGrpSpPr>
          <p:nvPr/>
        </p:nvGrpSpPr>
        <p:grpSpPr bwMode="auto">
          <a:xfrm>
            <a:off x="230188" y="1487488"/>
            <a:ext cx="4343400" cy="1277937"/>
            <a:chOff x="297" y="3336"/>
            <a:chExt cx="2788" cy="805"/>
          </a:xfrm>
        </p:grpSpPr>
        <p:sp>
          <p:nvSpPr>
            <p:cNvPr id="399366" name="Text Box 6"/>
            <p:cNvSpPr txBox="1">
              <a:spLocks noChangeArrowheads="1"/>
            </p:cNvSpPr>
            <p:nvPr/>
          </p:nvSpPr>
          <p:spPr bwMode="auto">
            <a:xfrm>
              <a:off x="390" y="3350"/>
              <a:ext cx="2653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u="sng"/>
                <a:t>Question:</a:t>
              </a:r>
              <a:r>
                <a:rPr lang="en-US" sz="2400" b="0" i="0"/>
                <a:t> how to determine</a:t>
              </a:r>
            </a:p>
            <a:p>
              <a:r>
                <a:rPr lang="en-US" sz="2400" b="0" i="0"/>
                <a:t>MAC address of B</a:t>
              </a:r>
            </a:p>
            <a:p>
              <a:r>
                <a:rPr lang="en-US" sz="2400" b="0" i="0"/>
                <a:t>knowing B’s IP address?</a:t>
              </a:r>
              <a:endParaRPr lang="en-US" sz="2400" b="0" i="0">
                <a:latin typeface="Times New Roman" pitchFamily="18" charset="0"/>
              </a:endParaRPr>
            </a:p>
          </p:txBody>
        </p:sp>
        <p:sp>
          <p:nvSpPr>
            <p:cNvPr id="399367" name="Rectangle 7"/>
            <p:cNvSpPr>
              <a:spLocks noChangeArrowheads="1"/>
            </p:cNvSpPr>
            <p:nvPr/>
          </p:nvSpPr>
          <p:spPr bwMode="auto">
            <a:xfrm>
              <a:off x="297" y="3336"/>
              <a:ext cx="2788" cy="80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99369" name="Object 9"/>
          <p:cNvGraphicFramePr>
            <a:graphicFrameLocks noChangeAspect="1"/>
          </p:cNvGraphicFramePr>
          <p:nvPr/>
        </p:nvGraphicFramePr>
        <p:xfrm>
          <a:off x="2354263" y="3044825"/>
          <a:ext cx="415925" cy="387350"/>
        </p:xfrm>
        <a:graphic>
          <a:graphicData uri="http://schemas.openxmlformats.org/presentationml/2006/ole">
            <p:oleObj spid="_x0000_s399369" name="Clip" r:id="rId4" imgW="1305000" imgH="1085760" progId="MS_ClipArt_Gallery.2">
              <p:embed/>
            </p:oleObj>
          </a:graphicData>
        </a:graphic>
      </p:graphicFrame>
      <p:sp>
        <p:nvSpPr>
          <p:cNvPr id="399370" name="Freeform 10"/>
          <p:cNvSpPr>
            <a:spLocks/>
          </p:cNvSpPr>
          <p:nvPr/>
        </p:nvSpPr>
        <p:spPr bwMode="auto">
          <a:xfrm>
            <a:off x="1800225" y="3944938"/>
            <a:ext cx="1393825" cy="1525587"/>
          </a:xfrm>
          <a:custGeom>
            <a:avLst/>
            <a:gdLst/>
            <a:ahLst/>
            <a:cxnLst>
              <a:cxn ang="0">
                <a:pos x="239" y="7"/>
              </a:cxn>
              <a:cxn ang="0">
                <a:pos x="35" y="157"/>
              </a:cxn>
              <a:cxn ang="0">
                <a:pos x="29" y="523"/>
              </a:cxn>
              <a:cxn ang="0">
                <a:pos x="53" y="829"/>
              </a:cxn>
              <a:cxn ang="0">
                <a:pos x="245" y="871"/>
              </a:cxn>
              <a:cxn ang="0">
                <a:pos x="647" y="1129"/>
              </a:cxn>
              <a:cxn ang="0">
                <a:pos x="995" y="1237"/>
              </a:cxn>
              <a:cxn ang="0">
                <a:pos x="1199" y="1021"/>
              </a:cxn>
              <a:cxn ang="0">
                <a:pos x="1271" y="445"/>
              </a:cxn>
              <a:cxn ang="0">
                <a:pos x="1205" y="211"/>
              </a:cxn>
              <a:cxn ang="0">
                <a:pos x="749" y="115"/>
              </a:cxn>
              <a:cxn ang="0">
                <a:pos x="239" y="7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99371" name="Object 11"/>
          <p:cNvGraphicFramePr>
            <a:graphicFrameLocks noChangeAspect="1"/>
          </p:cNvGraphicFramePr>
          <p:nvPr/>
        </p:nvGraphicFramePr>
        <p:xfrm>
          <a:off x="3852863" y="4397375"/>
          <a:ext cx="415925" cy="387350"/>
        </p:xfrm>
        <a:graphic>
          <a:graphicData uri="http://schemas.openxmlformats.org/presentationml/2006/ole">
            <p:oleObj spid="_x0000_s399371" name="Clip" r:id="rId5" imgW="1305000" imgH="1085760" progId="MS_ClipArt_Gallery.2">
              <p:embed/>
            </p:oleObj>
          </a:graphicData>
        </a:graphic>
      </p:graphicFrame>
      <p:graphicFrame>
        <p:nvGraphicFramePr>
          <p:cNvPr id="399372" name="Object 12"/>
          <p:cNvGraphicFramePr>
            <a:graphicFrameLocks noChangeAspect="1"/>
          </p:cNvGraphicFramePr>
          <p:nvPr/>
        </p:nvGraphicFramePr>
        <p:xfrm>
          <a:off x="2344738" y="5843588"/>
          <a:ext cx="415925" cy="387350"/>
        </p:xfrm>
        <a:graphic>
          <a:graphicData uri="http://schemas.openxmlformats.org/presentationml/2006/ole">
            <p:oleObj spid="_x0000_s399372" name="Clip" r:id="rId6" imgW="1305000" imgH="1085760" progId="MS_ClipArt_Gallery.2">
              <p:embed/>
            </p:oleObj>
          </a:graphicData>
        </a:graphic>
      </p:graphicFrame>
      <p:graphicFrame>
        <p:nvGraphicFramePr>
          <p:cNvPr id="399373" name="Object 13"/>
          <p:cNvGraphicFramePr>
            <a:graphicFrameLocks noChangeAspect="1"/>
          </p:cNvGraphicFramePr>
          <p:nvPr/>
        </p:nvGraphicFramePr>
        <p:xfrm>
          <a:off x="668338" y="4279900"/>
          <a:ext cx="415925" cy="387350"/>
        </p:xfrm>
        <a:graphic>
          <a:graphicData uri="http://schemas.openxmlformats.org/presentationml/2006/ole">
            <p:oleObj spid="_x0000_s399373" name="Clip" r:id="rId7" imgW="1305000" imgH="1085760" progId="MS_ClipArt_Gallery.2">
              <p:embed/>
            </p:oleObj>
          </a:graphicData>
        </a:graphic>
      </p:graphicFrame>
      <p:sp>
        <p:nvSpPr>
          <p:cNvPr id="399374" name="Rectangle 14"/>
          <p:cNvSpPr>
            <a:spLocks noChangeArrowheads="1"/>
          </p:cNvSpPr>
          <p:nvPr/>
        </p:nvSpPr>
        <p:spPr bwMode="auto">
          <a:xfrm>
            <a:off x="3717925" y="4508500"/>
            <a:ext cx="18415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375" name="Rectangle 15"/>
          <p:cNvSpPr>
            <a:spLocks noChangeArrowheads="1"/>
          </p:cNvSpPr>
          <p:nvPr/>
        </p:nvSpPr>
        <p:spPr bwMode="auto">
          <a:xfrm>
            <a:off x="1041400" y="4371975"/>
            <a:ext cx="182563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376" name="Rectangle 16"/>
          <p:cNvSpPr>
            <a:spLocks noChangeArrowheads="1"/>
          </p:cNvSpPr>
          <p:nvPr/>
        </p:nvSpPr>
        <p:spPr bwMode="auto">
          <a:xfrm>
            <a:off x="2540000" y="3413125"/>
            <a:ext cx="130175" cy="188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377" name="Rectangle 17"/>
          <p:cNvSpPr>
            <a:spLocks noChangeArrowheads="1"/>
          </p:cNvSpPr>
          <p:nvPr/>
        </p:nvSpPr>
        <p:spPr bwMode="auto">
          <a:xfrm>
            <a:off x="2493963" y="5654675"/>
            <a:ext cx="130175" cy="190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378" name="Line 18"/>
          <p:cNvSpPr>
            <a:spLocks noChangeShapeType="1"/>
          </p:cNvSpPr>
          <p:nvPr/>
        </p:nvSpPr>
        <p:spPr bwMode="auto">
          <a:xfrm>
            <a:off x="1219200" y="4449763"/>
            <a:ext cx="614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9379" name="Line 19"/>
          <p:cNvSpPr>
            <a:spLocks noChangeShapeType="1"/>
          </p:cNvSpPr>
          <p:nvPr/>
        </p:nvSpPr>
        <p:spPr bwMode="auto">
          <a:xfrm>
            <a:off x="2587625" y="3606800"/>
            <a:ext cx="0" cy="488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9380" name="Line 20"/>
          <p:cNvSpPr>
            <a:spLocks noChangeShapeType="1"/>
          </p:cNvSpPr>
          <p:nvPr/>
        </p:nvSpPr>
        <p:spPr bwMode="auto">
          <a:xfrm flipH="1">
            <a:off x="3176588" y="4575175"/>
            <a:ext cx="542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9381" name="Line 21"/>
          <p:cNvSpPr>
            <a:spLocks noChangeShapeType="1"/>
          </p:cNvSpPr>
          <p:nvPr/>
        </p:nvSpPr>
        <p:spPr bwMode="auto">
          <a:xfrm flipV="1">
            <a:off x="2562225" y="5322888"/>
            <a:ext cx="0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9382" name="Text Box 22"/>
          <p:cNvSpPr txBox="1">
            <a:spLocks noChangeArrowheads="1"/>
          </p:cNvSpPr>
          <p:nvPr/>
        </p:nvSpPr>
        <p:spPr bwMode="auto">
          <a:xfrm>
            <a:off x="2806700" y="3389313"/>
            <a:ext cx="189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0" i="0"/>
              <a:t>1A-2F-BB-76-09-AD</a:t>
            </a:r>
          </a:p>
        </p:txBody>
      </p:sp>
      <p:sp>
        <p:nvSpPr>
          <p:cNvPr id="399383" name="Line 23"/>
          <p:cNvSpPr>
            <a:spLocks noChangeShapeType="1"/>
          </p:cNvSpPr>
          <p:nvPr/>
        </p:nvSpPr>
        <p:spPr bwMode="auto">
          <a:xfrm flipH="1" flipV="1">
            <a:off x="2674938" y="3490913"/>
            <a:ext cx="176212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9384" name="Line 24"/>
          <p:cNvSpPr>
            <a:spLocks noChangeShapeType="1"/>
          </p:cNvSpPr>
          <p:nvPr/>
        </p:nvSpPr>
        <p:spPr bwMode="auto">
          <a:xfrm flipV="1">
            <a:off x="3798888" y="4651375"/>
            <a:ext cx="0" cy="27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9385" name="Text Box 25"/>
          <p:cNvSpPr txBox="1">
            <a:spLocks noChangeArrowheads="1"/>
          </p:cNvSpPr>
          <p:nvPr/>
        </p:nvSpPr>
        <p:spPr bwMode="auto">
          <a:xfrm>
            <a:off x="3384550" y="4943475"/>
            <a:ext cx="1900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0" i="0"/>
              <a:t>58-23-D7-FA-20-B0</a:t>
            </a:r>
          </a:p>
        </p:txBody>
      </p:sp>
      <p:sp>
        <p:nvSpPr>
          <p:cNvPr id="399386" name="Line 26"/>
          <p:cNvSpPr>
            <a:spLocks noChangeShapeType="1"/>
          </p:cNvSpPr>
          <p:nvPr/>
        </p:nvSpPr>
        <p:spPr bwMode="auto">
          <a:xfrm flipH="1">
            <a:off x="2632075" y="5735638"/>
            <a:ext cx="246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9387" name="Text Box 27"/>
          <p:cNvSpPr txBox="1">
            <a:spLocks noChangeArrowheads="1"/>
          </p:cNvSpPr>
          <p:nvPr/>
        </p:nvSpPr>
        <p:spPr bwMode="auto">
          <a:xfrm>
            <a:off x="2921000" y="5651500"/>
            <a:ext cx="1795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0" i="0"/>
              <a:t>0C-C4-11-6F-E3-98</a:t>
            </a:r>
          </a:p>
        </p:txBody>
      </p:sp>
      <p:sp>
        <p:nvSpPr>
          <p:cNvPr id="399388" name="Line 28"/>
          <p:cNvSpPr>
            <a:spLocks noChangeShapeType="1"/>
          </p:cNvSpPr>
          <p:nvPr/>
        </p:nvSpPr>
        <p:spPr bwMode="auto">
          <a:xfrm flipV="1">
            <a:off x="1130300" y="4524375"/>
            <a:ext cx="0" cy="27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9389" name="Text Box 29"/>
          <p:cNvSpPr txBox="1">
            <a:spLocks noChangeArrowheads="1"/>
          </p:cNvSpPr>
          <p:nvPr/>
        </p:nvSpPr>
        <p:spPr bwMode="auto">
          <a:xfrm>
            <a:off x="0" y="4833938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0" i="0"/>
              <a:t>71-65-F7-2B-08-53</a:t>
            </a:r>
          </a:p>
        </p:txBody>
      </p:sp>
      <p:sp>
        <p:nvSpPr>
          <p:cNvPr id="399390" name="Text Box 30"/>
          <p:cNvSpPr txBox="1">
            <a:spLocks noChangeArrowheads="1"/>
          </p:cNvSpPr>
          <p:nvPr/>
        </p:nvSpPr>
        <p:spPr bwMode="auto">
          <a:xfrm>
            <a:off x="2012950" y="4435475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/>
              <a:t>   LAN</a:t>
            </a:r>
          </a:p>
        </p:txBody>
      </p:sp>
      <p:sp>
        <p:nvSpPr>
          <p:cNvPr id="399391" name="Text Box 31"/>
          <p:cNvSpPr txBox="1">
            <a:spLocks noChangeArrowheads="1"/>
          </p:cNvSpPr>
          <p:nvPr/>
        </p:nvSpPr>
        <p:spPr bwMode="auto">
          <a:xfrm>
            <a:off x="230188" y="3790950"/>
            <a:ext cx="1231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0" i="0"/>
              <a:t>137.196.7.23</a:t>
            </a:r>
          </a:p>
        </p:txBody>
      </p:sp>
      <p:sp>
        <p:nvSpPr>
          <p:cNvPr id="399392" name="Line 32"/>
          <p:cNvSpPr>
            <a:spLocks noChangeShapeType="1"/>
          </p:cNvSpPr>
          <p:nvPr/>
        </p:nvSpPr>
        <p:spPr bwMode="auto">
          <a:xfrm>
            <a:off x="876300" y="4043363"/>
            <a:ext cx="0" cy="246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9393" name="Text Box 33"/>
          <p:cNvSpPr txBox="1">
            <a:spLocks noChangeArrowheads="1"/>
          </p:cNvSpPr>
          <p:nvPr/>
        </p:nvSpPr>
        <p:spPr bwMode="auto">
          <a:xfrm>
            <a:off x="2944813" y="2990850"/>
            <a:ext cx="1231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0" i="0"/>
              <a:t>137.196.7.78</a:t>
            </a:r>
          </a:p>
        </p:txBody>
      </p:sp>
      <p:sp>
        <p:nvSpPr>
          <p:cNvPr id="399394" name="Line 34"/>
          <p:cNvSpPr>
            <a:spLocks noChangeShapeType="1"/>
          </p:cNvSpPr>
          <p:nvPr/>
        </p:nvSpPr>
        <p:spPr bwMode="auto">
          <a:xfrm flipH="1" flipV="1">
            <a:off x="2705100" y="3116263"/>
            <a:ext cx="282575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9395" name="Line 35"/>
          <p:cNvSpPr>
            <a:spLocks noChangeShapeType="1"/>
          </p:cNvSpPr>
          <p:nvPr/>
        </p:nvSpPr>
        <p:spPr bwMode="auto">
          <a:xfrm>
            <a:off x="4054475" y="4156075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9396" name="Text Box 36"/>
          <p:cNvSpPr txBox="1">
            <a:spLocks noChangeArrowheads="1"/>
          </p:cNvSpPr>
          <p:nvPr/>
        </p:nvSpPr>
        <p:spPr bwMode="auto">
          <a:xfrm>
            <a:off x="3444875" y="3890963"/>
            <a:ext cx="1203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0" i="0"/>
              <a:t>137.196.7.14</a:t>
            </a:r>
          </a:p>
        </p:txBody>
      </p:sp>
      <p:sp>
        <p:nvSpPr>
          <p:cNvPr id="399398" name="Line 38"/>
          <p:cNvSpPr>
            <a:spLocks noChangeShapeType="1"/>
          </p:cNvSpPr>
          <p:nvPr/>
        </p:nvSpPr>
        <p:spPr bwMode="auto">
          <a:xfrm>
            <a:off x="2136775" y="6002338"/>
            <a:ext cx="231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9399" name="Text Box 39"/>
          <p:cNvSpPr txBox="1">
            <a:spLocks noChangeArrowheads="1"/>
          </p:cNvSpPr>
          <p:nvPr/>
        </p:nvSpPr>
        <p:spPr bwMode="auto">
          <a:xfrm>
            <a:off x="898525" y="5861050"/>
            <a:ext cx="1231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0" i="0"/>
              <a:t>137.196.7.88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26ED4F7B-F3A7-4A41-B7E0-E34F90AB9404}" type="slidenum">
              <a:rPr lang="en-US"/>
              <a:pPr/>
              <a:t>7</a:t>
            </a:fld>
            <a:endParaRPr lang="en-US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Layer Services (more)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i="1">
                <a:solidFill>
                  <a:srgbClr val="FF0000"/>
                </a:solidFill>
              </a:rPr>
              <a:t>flow control:</a:t>
            </a:r>
            <a:r>
              <a:rPr lang="en-US"/>
              <a:t> </a:t>
            </a:r>
          </a:p>
          <a:p>
            <a:pPr lvl="1"/>
            <a:r>
              <a:rPr lang="en-US" sz="2000"/>
              <a:t>pacing between adjacent sending and receiving nodes</a:t>
            </a:r>
            <a:endParaRPr lang="en-US"/>
          </a:p>
          <a:p>
            <a:r>
              <a:rPr lang="en-US" sz="2400" i="1">
                <a:solidFill>
                  <a:srgbClr val="FF0000"/>
                </a:solidFill>
              </a:rPr>
              <a:t>error detection</a:t>
            </a:r>
            <a:r>
              <a:rPr lang="en-US" sz="2400">
                <a:solidFill>
                  <a:srgbClr val="FF0000"/>
                </a:solidFill>
              </a:rPr>
              <a:t>:</a:t>
            </a:r>
            <a:r>
              <a:rPr lang="en-US"/>
              <a:t> </a:t>
            </a:r>
          </a:p>
          <a:p>
            <a:pPr lvl="1"/>
            <a:r>
              <a:rPr lang="en-US" sz="2000"/>
              <a:t>errors caused by signal attenuation, noise. </a:t>
            </a:r>
          </a:p>
          <a:p>
            <a:pPr lvl="1"/>
            <a:r>
              <a:rPr lang="en-US" sz="2000"/>
              <a:t>receiver detects presence of errors: </a:t>
            </a:r>
          </a:p>
          <a:p>
            <a:pPr lvl="2"/>
            <a:r>
              <a:rPr lang="en-US"/>
              <a:t>signals sender for retransmission or drops frame </a:t>
            </a:r>
          </a:p>
          <a:p>
            <a:r>
              <a:rPr lang="en-US" sz="2400">
                <a:solidFill>
                  <a:srgbClr val="FF0000"/>
                </a:solidFill>
              </a:rPr>
              <a:t>error correction:</a:t>
            </a:r>
            <a:r>
              <a:rPr lang="en-US"/>
              <a:t> </a:t>
            </a:r>
          </a:p>
          <a:p>
            <a:pPr lvl="1"/>
            <a:r>
              <a:rPr lang="en-US" sz="2000"/>
              <a:t>receiver identifies </a:t>
            </a:r>
            <a:r>
              <a:rPr lang="en-US" sz="2000" i="1">
                <a:solidFill>
                  <a:srgbClr val="FF0000"/>
                </a:solidFill>
              </a:rPr>
              <a:t>and corrects</a:t>
            </a:r>
            <a:r>
              <a:rPr lang="en-US" sz="2000"/>
              <a:t> bit error(s) without resorting to retransmission</a:t>
            </a:r>
            <a:endParaRPr lang="en-US"/>
          </a:p>
          <a:p>
            <a:r>
              <a:rPr lang="en-US" sz="2400" i="1">
                <a:solidFill>
                  <a:srgbClr val="FF0000"/>
                </a:solidFill>
              </a:rPr>
              <a:t>half-duplex and full-duplex</a:t>
            </a:r>
            <a:endParaRPr lang="en-US" sz="2400">
              <a:solidFill>
                <a:srgbClr val="FF0000"/>
              </a:solidFill>
            </a:endParaRPr>
          </a:p>
          <a:p>
            <a:pPr lvl="1"/>
            <a:r>
              <a:rPr lang="en-US" sz="2000"/>
              <a:t>with half duplex, nodes at both ends of link can transmit, but not at same time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DD34BD10-59AB-4B77-995B-74EED3F1B885}" type="slidenum">
              <a:rPr lang="en-US"/>
              <a:pPr/>
              <a:t>70</a:t>
            </a:fld>
            <a:endParaRPr lang="en-US"/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z="3600"/>
              <a:t>ARP protocol: Same LAN (network)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6413" y="1277938"/>
            <a:ext cx="3810000" cy="4648200"/>
          </a:xfrm>
        </p:spPr>
        <p:txBody>
          <a:bodyPr/>
          <a:lstStyle/>
          <a:p>
            <a:r>
              <a:rPr lang="en-US" sz="2000"/>
              <a:t>A wants to send datagram to B, and B’s MAC address not in A’s ARP table.</a:t>
            </a:r>
          </a:p>
          <a:p>
            <a:r>
              <a:rPr lang="en-US" sz="2000"/>
              <a:t>A </a:t>
            </a:r>
            <a:r>
              <a:rPr lang="en-US" sz="2000">
                <a:solidFill>
                  <a:srgbClr val="FF0000"/>
                </a:solidFill>
              </a:rPr>
              <a:t>broadcasts</a:t>
            </a:r>
            <a:r>
              <a:rPr lang="en-US" sz="2000"/>
              <a:t> ARP query packet, containing B's IP address </a:t>
            </a:r>
          </a:p>
          <a:p>
            <a:pPr lvl="1"/>
            <a:r>
              <a:rPr lang="en-US" sz="2000"/>
              <a:t>dest MAC address = FF-FF-FF-FF-FF-FF</a:t>
            </a:r>
          </a:p>
          <a:p>
            <a:pPr lvl="1"/>
            <a:r>
              <a:rPr lang="en-US" sz="2000"/>
              <a:t>all machines on LAN receive ARP query</a:t>
            </a:r>
            <a:r>
              <a:rPr lang="en-US" sz="1800"/>
              <a:t> </a:t>
            </a:r>
          </a:p>
          <a:p>
            <a:r>
              <a:rPr lang="en-US" sz="2000"/>
              <a:t>B receives ARP packet, replies to A with its (B's) MAC address</a:t>
            </a:r>
          </a:p>
          <a:p>
            <a:pPr lvl="1"/>
            <a:r>
              <a:rPr lang="en-US" sz="1800"/>
              <a:t>frame sent to A’s MAC address (unicast)</a:t>
            </a:r>
          </a:p>
          <a:p>
            <a:endParaRPr lang="en-US" sz="2000"/>
          </a:p>
        </p:txBody>
      </p:sp>
      <p:sp>
        <p:nvSpPr>
          <p:cNvPr id="4003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/>
              <a:t>A caches (saves) IP-to-MAC address pair in its ARP table until information becomes old (times out) </a:t>
            </a:r>
          </a:p>
          <a:p>
            <a:pPr lvl="1"/>
            <a:r>
              <a:rPr lang="en-US" sz="2000"/>
              <a:t>soft state: information that times out (goes away) unless refreshed</a:t>
            </a:r>
          </a:p>
          <a:p>
            <a:r>
              <a:rPr lang="en-US" sz="2400"/>
              <a:t>ARP is “plug-and-play”:</a:t>
            </a:r>
          </a:p>
          <a:p>
            <a:pPr lvl="1"/>
            <a:r>
              <a:rPr lang="en-US" sz="2000"/>
              <a:t>nodes create their ARP tables </a:t>
            </a:r>
            <a:r>
              <a:rPr lang="en-US" sz="2000" i="1"/>
              <a:t>without intervention from net administrator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99EDAF19-3CD3-49ED-8F7E-99A8579E18A0}" type="slidenum">
              <a:rPr lang="en-US"/>
              <a:pPr/>
              <a:t>71</a:t>
            </a:fld>
            <a:endParaRPr lang="en-US"/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346075"/>
            <a:ext cx="8826500" cy="1143000"/>
          </a:xfrm>
        </p:spPr>
        <p:txBody>
          <a:bodyPr/>
          <a:lstStyle/>
          <a:p>
            <a:r>
              <a:rPr lang="en-US" sz="3200"/>
              <a:t>DHCP: Dynamic Host Configuration Protocol</a:t>
            </a:r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631950"/>
            <a:ext cx="8034338" cy="33591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Goal:</a:t>
            </a:r>
            <a:r>
              <a:rPr lang="en-US" sz="2400"/>
              <a:t> allow host to </a:t>
            </a:r>
            <a:r>
              <a:rPr lang="en-US" sz="2400" i="1"/>
              <a:t>dynamically </a:t>
            </a:r>
            <a:r>
              <a:rPr lang="en-US" sz="2400"/>
              <a:t>obtain its IP address from network server when joining network</a:t>
            </a:r>
          </a:p>
          <a:p>
            <a:pPr lvl="1"/>
            <a:r>
              <a:rPr lang="en-US"/>
              <a:t>support for mobile users joining network</a:t>
            </a:r>
          </a:p>
          <a:p>
            <a:pPr lvl="1"/>
            <a:r>
              <a:rPr lang="en-US"/>
              <a:t>host holds address only while connected and “on” (allowing address reuse)</a:t>
            </a:r>
          </a:p>
          <a:p>
            <a:pPr lvl="1"/>
            <a:r>
              <a:rPr lang="en-US"/>
              <a:t>renew address already in use</a:t>
            </a:r>
          </a:p>
          <a:p>
            <a:r>
              <a:rPr lang="en-US" sz="2400"/>
              <a:t>DHCP overview:</a:t>
            </a:r>
            <a:endParaRPr lang="en-US"/>
          </a:p>
          <a:p>
            <a:pPr lvl="1"/>
            <a:r>
              <a:rPr lang="en-US"/>
              <a:t>1. host broadcasts “</a:t>
            </a:r>
            <a:r>
              <a:rPr lang="en-US">
                <a:solidFill>
                  <a:schemeClr val="accent2"/>
                </a:solidFill>
              </a:rPr>
              <a:t>DHCP discover</a:t>
            </a:r>
            <a:r>
              <a:rPr lang="en-US"/>
              <a:t>” msg</a:t>
            </a:r>
          </a:p>
          <a:p>
            <a:pPr lvl="1"/>
            <a:r>
              <a:rPr lang="en-US"/>
              <a:t>2. DHCP server responds with “</a:t>
            </a:r>
            <a:r>
              <a:rPr lang="en-US">
                <a:solidFill>
                  <a:schemeClr val="accent2"/>
                </a:solidFill>
              </a:rPr>
              <a:t>DHCP offer</a:t>
            </a:r>
            <a:r>
              <a:rPr lang="en-US"/>
              <a:t>” msg</a:t>
            </a:r>
          </a:p>
          <a:p>
            <a:pPr lvl="1"/>
            <a:r>
              <a:rPr lang="en-US"/>
              <a:t>3. host requests IP address: “</a:t>
            </a:r>
            <a:r>
              <a:rPr lang="en-US">
                <a:solidFill>
                  <a:schemeClr val="accent2"/>
                </a:solidFill>
              </a:rPr>
              <a:t>DHCP request</a:t>
            </a:r>
            <a:r>
              <a:rPr lang="en-US"/>
              <a:t>” msg</a:t>
            </a:r>
          </a:p>
          <a:p>
            <a:pPr lvl="1"/>
            <a:r>
              <a:rPr lang="en-US"/>
              <a:t>4. DHCP server sends address: “</a:t>
            </a:r>
            <a:r>
              <a:rPr lang="en-US">
                <a:solidFill>
                  <a:schemeClr val="accent2"/>
                </a:solidFill>
              </a:rPr>
              <a:t>DHCP ack</a:t>
            </a:r>
            <a:r>
              <a:rPr lang="en-US"/>
              <a:t>” msg 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A86DB9B2-200C-4AA7-8065-ACE4A60CA895}" type="slidenum">
              <a:rPr lang="en-US"/>
              <a:pPr/>
              <a:t>72</a:t>
            </a:fld>
            <a:endParaRPr lang="en-US"/>
          </a:p>
        </p:txBody>
      </p:sp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388938"/>
            <a:ext cx="7772400" cy="1143000"/>
          </a:xfrm>
        </p:spPr>
        <p:txBody>
          <a:bodyPr/>
          <a:lstStyle/>
          <a:p>
            <a:r>
              <a:rPr lang="en-US" sz="3600"/>
              <a:t>DHCP client-server scenario</a:t>
            </a:r>
          </a:p>
        </p:txBody>
      </p:sp>
      <p:sp>
        <p:nvSpPr>
          <p:cNvPr id="666627" name="Rectangle 3"/>
          <p:cNvSpPr>
            <a:spLocks noChangeArrowheads="1"/>
          </p:cNvSpPr>
          <p:nvPr/>
        </p:nvSpPr>
        <p:spPr bwMode="auto">
          <a:xfrm>
            <a:off x="2408238" y="6037263"/>
            <a:ext cx="4978400" cy="319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628" name="Freeform 4"/>
          <p:cNvSpPr>
            <a:spLocks/>
          </p:cNvSpPr>
          <p:nvPr/>
        </p:nvSpPr>
        <p:spPr bwMode="auto">
          <a:xfrm>
            <a:off x="1712913" y="2103438"/>
            <a:ext cx="1941512" cy="2049462"/>
          </a:xfrm>
          <a:custGeom>
            <a:avLst/>
            <a:gdLst/>
            <a:ahLst/>
            <a:cxnLst>
              <a:cxn ang="0">
                <a:pos x="1201" y="756"/>
              </a:cxn>
              <a:cxn ang="0">
                <a:pos x="702" y="670"/>
              </a:cxn>
              <a:cxn ang="0">
                <a:pos x="608" y="103"/>
              </a:cxn>
              <a:cxn ang="0">
                <a:pos x="335" y="52"/>
              </a:cxn>
              <a:cxn ang="0">
                <a:pos x="65" y="82"/>
              </a:cxn>
              <a:cxn ang="0">
                <a:pos x="41" y="544"/>
              </a:cxn>
              <a:cxn ang="0">
                <a:pos x="38" y="751"/>
              </a:cxn>
              <a:cxn ang="0">
                <a:pos x="23" y="940"/>
              </a:cxn>
              <a:cxn ang="0">
                <a:pos x="17" y="1114"/>
              </a:cxn>
              <a:cxn ang="0">
                <a:pos x="128" y="1219"/>
              </a:cxn>
              <a:cxn ang="0">
                <a:pos x="602" y="1243"/>
              </a:cxn>
              <a:cxn ang="0">
                <a:pos x="686" y="930"/>
              </a:cxn>
              <a:cxn ang="0">
                <a:pos x="1177" y="916"/>
              </a:cxn>
              <a:cxn ang="0">
                <a:pos x="1201" y="756"/>
              </a:cxn>
            </a:cxnLst>
            <a:rect l="0" t="0" r="r" b="b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629" name="Freeform 5"/>
          <p:cNvSpPr>
            <a:spLocks/>
          </p:cNvSpPr>
          <p:nvPr/>
        </p:nvSpPr>
        <p:spPr bwMode="auto">
          <a:xfrm>
            <a:off x="4229100" y="2390775"/>
            <a:ext cx="1906588" cy="1958975"/>
          </a:xfrm>
          <a:custGeom>
            <a:avLst/>
            <a:gdLst/>
            <a:ahLst/>
            <a:cxnLst>
              <a:cxn ang="0">
                <a:pos x="25" y="709"/>
              </a:cxn>
              <a:cxn ang="0">
                <a:pos x="526" y="780"/>
              </a:cxn>
              <a:cxn ang="0">
                <a:pos x="613" y="1134"/>
              </a:cxn>
              <a:cxn ang="0">
                <a:pos x="946" y="1230"/>
              </a:cxn>
              <a:cxn ang="0">
                <a:pos x="1171" y="1107"/>
              </a:cxn>
              <a:cxn ang="0">
                <a:pos x="1126" y="894"/>
              </a:cxn>
              <a:cxn ang="0">
                <a:pos x="1114" y="693"/>
              </a:cxn>
              <a:cxn ang="0">
                <a:pos x="1099" y="423"/>
              </a:cxn>
              <a:cxn ang="0">
                <a:pos x="1141" y="216"/>
              </a:cxn>
              <a:cxn ang="0">
                <a:pos x="1102" y="33"/>
              </a:cxn>
              <a:cxn ang="0">
                <a:pos x="646" y="81"/>
              </a:cxn>
              <a:cxn ang="0">
                <a:pos x="535" y="519"/>
              </a:cxn>
              <a:cxn ang="0">
                <a:pos x="44" y="548"/>
              </a:cxn>
              <a:cxn ang="0">
                <a:pos x="25" y="709"/>
              </a:cxn>
            </a:cxnLst>
            <a:rect l="0" t="0" r="r" b="b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630" name="Freeform 6"/>
          <p:cNvSpPr>
            <a:spLocks/>
          </p:cNvSpPr>
          <p:nvPr/>
        </p:nvSpPr>
        <p:spPr bwMode="auto">
          <a:xfrm>
            <a:off x="2921000" y="3767138"/>
            <a:ext cx="2055813" cy="1490662"/>
          </a:xfrm>
          <a:custGeom>
            <a:avLst/>
            <a:gdLst/>
            <a:ahLst/>
            <a:cxnLst>
              <a:cxn ang="0">
                <a:pos x="600" y="30"/>
              </a:cxn>
              <a:cxn ang="0">
                <a:pos x="525" y="393"/>
              </a:cxn>
              <a:cxn ang="0">
                <a:pos x="81" y="471"/>
              </a:cxn>
              <a:cxn ang="0">
                <a:pos x="39" y="855"/>
              </a:cxn>
              <a:cxn ang="0">
                <a:pos x="207" y="927"/>
              </a:cxn>
              <a:cxn ang="0">
                <a:pos x="429" y="927"/>
              </a:cxn>
              <a:cxn ang="0">
                <a:pos x="705" y="891"/>
              </a:cxn>
              <a:cxn ang="0">
                <a:pos x="1227" y="849"/>
              </a:cxn>
              <a:cxn ang="0">
                <a:pos x="1113" y="459"/>
              </a:cxn>
              <a:cxn ang="0">
                <a:pos x="777" y="363"/>
              </a:cxn>
              <a:cxn ang="0">
                <a:pos x="762" y="42"/>
              </a:cxn>
              <a:cxn ang="0">
                <a:pos x="600" y="30"/>
              </a:cxn>
            </a:cxnLst>
            <a:rect l="0" t="0" r="r" b="b"/>
            <a:pathLst>
              <a:path w="1295" h="939">
                <a:moveTo>
                  <a:pt x="600" y="30"/>
                </a:moveTo>
                <a:cubicBezTo>
                  <a:pt x="486" y="60"/>
                  <a:pt x="610" y="247"/>
                  <a:pt x="525" y="393"/>
                </a:cubicBezTo>
                <a:cubicBezTo>
                  <a:pt x="439" y="467"/>
                  <a:pt x="162" y="394"/>
                  <a:pt x="81" y="471"/>
                </a:cubicBezTo>
                <a:cubicBezTo>
                  <a:pt x="0" y="548"/>
                  <a:pt x="18" y="779"/>
                  <a:pt x="39" y="855"/>
                </a:cubicBezTo>
                <a:cubicBezTo>
                  <a:pt x="60" y="931"/>
                  <a:pt x="142" y="915"/>
                  <a:pt x="207" y="927"/>
                </a:cubicBezTo>
                <a:cubicBezTo>
                  <a:pt x="272" y="939"/>
                  <a:pt x="346" y="933"/>
                  <a:pt x="429" y="927"/>
                </a:cubicBezTo>
                <a:cubicBezTo>
                  <a:pt x="512" y="921"/>
                  <a:pt x="572" y="904"/>
                  <a:pt x="705" y="891"/>
                </a:cubicBezTo>
                <a:cubicBezTo>
                  <a:pt x="838" y="878"/>
                  <a:pt x="1159" y="921"/>
                  <a:pt x="1227" y="849"/>
                </a:cubicBezTo>
                <a:cubicBezTo>
                  <a:pt x="1295" y="777"/>
                  <a:pt x="1188" y="540"/>
                  <a:pt x="1113" y="459"/>
                </a:cubicBezTo>
                <a:cubicBezTo>
                  <a:pt x="1038" y="378"/>
                  <a:pt x="835" y="432"/>
                  <a:pt x="777" y="363"/>
                </a:cubicBezTo>
                <a:cubicBezTo>
                  <a:pt x="719" y="294"/>
                  <a:pt x="791" y="97"/>
                  <a:pt x="762" y="42"/>
                </a:cubicBezTo>
                <a:cubicBezTo>
                  <a:pt x="708" y="15"/>
                  <a:pt x="714" y="0"/>
                  <a:pt x="600" y="30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66631" name="Object 7"/>
          <p:cNvGraphicFramePr>
            <a:graphicFrameLocks noChangeAspect="1"/>
          </p:cNvGraphicFramePr>
          <p:nvPr/>
        </p:nvGraphicFramePr>
        <p:xfrm>
          <a:off x="1790700" y="2208213"/>
          <a:ext cx="584200" cy="463550"/>
        </p:xfrm>
        <a:graphic>
          <a:graphicData uri="http://schemas.openxmlformats.org/presentationml/2006/ole">
            <p:oleObj spid="_x0000_s666631" name="Clip" r:id="rId4" imgW="1305000" imgH="1085760" progId="MS_ClipArt_Gallery.2">
              <p:embed/>
            </p:oleObj>
          </a:graphicData>
        </a:graphic>
      </p:graphicFrame>
      <p:sp>
        <p:nvSpPr>
          <p:cNvPr id="666632" name="Line 8"/>
          <p:cNvSpPr>
            <a:spLocks noChangeShapeType="1"/>
          </p:cNvSpPr>
          <p:nvPr/>
        </p:nvSpPr>
        <p:spPr bwMode="auto">
          <a:xfrm>
            <a:off x="2351088" y="2581275"/>
            <a:ext cx="277812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633" name="Line 9"/>
          <p:cNvSpPr>
            <a:spLocks noChangeShapeType="1"/>
          </p:cNvSpPr>
          <p:nvPr/>
        </p:nvSpPr>
        <p:spPr bwMode="auto">
          <a:xfrm flipH="1">
            <a:off x="2641600" y="2566988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634" name="Line 10"/>
          <p:cNvSpPr>
            <a:spLocks noChangeShapeType="1"/>
          </p:cNvSpPr>
          <p:nvPr/>
        </p:nvSpPr>
        <p:spPr bwMode="auto">
          <a:xfrm flipV="1">
            <a:off x="2351088" y="3225800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635" name="Line 11"/>
          <p:cNvSpPr>
            <a:spLocks noChangeShapeType="1"/>
          </p:cNvSpPr>
          <p:nvPr/>
        </p:nvSpPr>
        <p:spPr bwMode="auto">
          <a:xfrm>
            <a:off x="2360613" y="3852863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66636" name="Object 12"/>
          <p:cNvGraphicFramePr>
            <a:graphicFrameLocks noChangeAspect="1"/>
          </p:cNvGraphicFramePr>
          <p:nvPr/>
        </p:nvGraphicFramePr>
        <p:xfrm>
          <a:off x="1790700" y="2874963"/>
          <a:ext cx="584200" cy="463550"/>
        </p:xfrm>
        <a:graphic>
          <a:graphicData uri="http://schemas.openxmlformats.org/presentationml/2006/ole">
            <p:oleObj spid="_x0000_s666636" name="Clip" r:id="rId5" imgW="1305000" imgH="1085760" progId="MS_ClipArt_Gallery.2">
              <p:embed/>
            </p:oleObj>
          </a:graphicData>
        </a:graphic>
      </p:graphicFrame>
      <p:graphicFrame>
        <p:nvGraphicFramePr>
          <p:cNvPr id="666637" name="Object 13"/>
          <p:cNvGraphicFramePr>
            <a:graphicFrameLocks noChangeAspect="1"/>
          </p:cNvGraphicFramePr>
          <p:nvPr/>
        </p:nvGraphicFramePr>
        <p:xfrm>
          <a:off x="1790700" y="3484563"/>
          <a:ext cx="584200" cy="463550"/>
        </p:xfrm>
        <a:graphic>
          <a:graphicData uri="http://schemas.openxmlformats.org/presentationml/2006/ole">
            <p:oleObj spid="_x0000_s666637" name="Clip" r:id="rId6" imgW="1305000" imgH="1085760" progId="MS_ClipArt_Gallery.2">
              <p:embed/>
            </p:oleObj>
          </a:graphicData>
        </a:graphic>
      </p:graphicFrame>
      <p:sp>
        <p:nvSpPr>
          <p:cNvPr id="666638" name="Line 14"/>
          <p:cNvSpPr>
            <a:spLocks noChangeShapeType="1"/>
          </p:cNvSpPr>
          <p:nvPr/>
        </p:nvSpPr>
        <p:spPr bwMode="auto">
          <a:xfrm>
            <a:off x="2641600" y="3424238"/>
            <a:ext cx="10350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66639" name="Group 15"/>
          <p:cNvGrpSpPr>
            <a:grpSpLocks/>
          </p:cNvGrpSpPr>
          <p:nvPr/>
        </p:nvGrpSpPr>
        <p:grpSpPr bwMode="auto">
          <a:xfrm>
            <a:off x="3584575" y="3389313"/>
            <a:ext cx="711200" cy="381000"/>
            <a:chOff x="3600" y="219"/>
            <a:chExt cx="360" cy="175"/>
          </a:xfrm>
        </p:grpSpPr>
        <p:sp>
          <p:nvSpPr>
            <p:cNvPr id="666640" name="Oval 1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641" name="Line 1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642" name="Line 1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643" name="Rectangle 1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b="0" i="0">
                <a:latin typeface="Times New Roman" pitchFamily="18" charset="0"/>
              </a:endParaRPr>
            </a:p>
          </p:txBody>
        </p:sp>
        <p:sp>
          <p:nvSpPr>
            <p:cNvPr id="666644" name="Oval 2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66645" name="Group 2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66646" name="Line 2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647" name="Line 2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648" name="Line 2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6649" name="Group 2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66650" name="Line 2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651" name="Line 2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652" name="Line 2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66653" name="Text Box 29"/>
          <p:cNvSpPr txBox="1">
            <a:spLocks noChangeArrowheads="1"/>
          </p:cNvSpPr>
          <p:nvPr/>
        </p:nvSpPr>
        <p:spPr bwMode="auto">
          <a:xfrm>
            <a:off x="2309813" y="2255838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i="0">
                <a:latin typeface="Arial" charset="0"/>
              </a:rPr>
              <a:t>223.1.1.1</a:t>
            </a:r>
            <a:endParaRPr lang="en-US" b="0" i="0"/>
          </a:p>
        </p:txBody>
      </p:sp>
      <p:sp>
        <p:nvSpPr>
          <p:cNvPr id="666654" name="Rectangle 30"/>
          <p:cNvSpPr>
            <a:spLocks noChangeArrowheads="1"/>
          </p:cNvSpPr>
          <p:nvPr/>
        </p:nvSpPr>
        <p:spPr bwMode="auto">
          <a:xfrm>
            <a:off x="2397125" y="2976563"/>
            <a:ext cx="309563" cy="1809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655" name="Text Box 31"/>
          <p:cNvSpPr txBox="1">
            <a:spLocks noChangeArrowheads="1"/>
          </p:cNvSpPr>
          <p:nvPr/>
        </p:nvSpPr>
        <p:spPr bwMode="auto">
          <a:xfrm>
            <a:off x="2387600" y="2884488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i="0">
                <a:latin typeface="Arial" charset="0"/>
              </a:rPr>
              <a:t>223.1.1.2</a:t>
            </a:r>
            <a:endParaRPr lang="en-US" b="0" i="0"/>
          </a:p>
        </p:txBody>
      </p:sp>
      <p:sp>
        <p:nvSpPr>
          <p:cNvPr id="666656" name="Text Box 32"/>
          <p:cNvSpPr txBox="1">
            <a:spLocks noChangeArrowheads="1"/>
          </p:cNvSpPr>
          <p:nvPr/>
        </p:nvSpPr>
        <p:spPr bwMode="auto">
          <a:xfrm>
            <a:off x="2195513" y="3836988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i="0">
                <a:latin typeface="Arial" charset="0"/>
              </a:rPr>
              <a:t>223.1.1.3</a:t>
            </a:r>
            <a:endParaRPr lang="en-US" b="0" i="0"/>
          </a:p>
        </p:txBody>
      </p:sp>
      <p:sp>
        <p:nvSpPr>
          <p:cNvPr id="666657" name="Text Box 33"/>
          <p:cNvSpPr txBox="1">
            <a:spLocks noChangeArrowheads="1"/>
          </p:cNvSpPr>
          <p:nvPr/>
        </p:nvSpPr>
        <p:spPr bwMode="auto">
          <a:xfrm>
            <a:off x="2986088" y="3165475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i="0">
                <a:latin typeface="Arial" charset="0"/>
              </a:rPr>
              <a:t>223.1.1.4</a:t>
            </a:r>
            <a:endParaRPr lang="en-US" b="0" i="0"/>
          </a:p>
        </p:txBody>
      </p:sp>
      <p:sp>
        <p:nvSpPr>
          <p:cNvPr id="666658" name="Line 34"/>
          <p:cNvSpPr>
            <a:spLocks noChangeShapeType="1"/>
          </p:cNvSpPr>
          <p:nvPr/>
        </p:nvSpPr>
        <p:spPr bwMode="auto">
          <a:xfrm>
            <a:off x="4189413" y="3433763"/>
            <a:ext cx="10160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659" name="Text Box 35"/>
          <p:cNvSpPr txBox="1">
            <a:spLocks noChangeArrowheads="1"/>
          </p:cNvSpPr>
          <p:nvPr/>
        </p:nvSpPr>
        <p:spPr bwMode="auto">
          <a:xfrm>
            <a:off x="4062413" y="3155950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i="0">
                <a:latin typeface="Arial" charset="0"/>
              </a:rPr>
              <a:t>223.1.2.9</a:t>
            </a:r>
            <a:endParaRPr lang="en-US" b="0" i="0"/>
          </a:p>
        </p:txBody>
      </p:sp>
      <p:sp>
        <p:nvSpPr>
          <p:cNvPr id="666660" name="Line 36"/>
          <p:cNvSpPr>
            <a:spLocks noChangeShapeType="1"/>
          </p:cNvSpPr>
          <p:nvPr/>
        </p:nvSpPr>
        <p:spPr bwMode="auto">
          <a:xfrm flipH="1">
            <a:off x="5213350" y="2738438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66661" name="Object 37"/>
          <p:cNvGraphicFramePr>
            <a:graphicFrameLocks noChangeAspect="1"/>
          </p:cNvGraphicFramePr>
          <p:nvPr/>
        </p:nvGraphicFramePr>
        <p:xfrm>
          <a:off x="5391150" y="2446338"/>
          <a:ext cx="584200" cy="463550"/>
        </p:xfrm>
        <a:graphic>
          <a:graphicData uri="http://schemas.openxmlformats.org/presentationml/2006/ole">
            <p:oleObj spid="_x0000_s666661" name="Clip" r:id="rId7" imgW="1305000" imgH="1085760" progId="MS_ClipArt_Gallery.2">
              <p:embed/>
            </p:oleObj>
          </a:graphicData>
        </a:graphic>
      </p:graphicFrame>
      <p:sp>
        <p:nvSpPr>
          <p:cNvPr id="666662" name="Line 38"/>
          <p:cNvSpPr>
            <a:spLocks noChangeShapeType="1"/>
          </p:cNvSpPr>
          <p:nvPr/>
        </p:nvSpPr>
        <p:spPr bwMode="auto">
          <a:xfrm>
            <a:off x="5213350" y="274320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66663" name="Object 39"/>
          <p:cNvGraphicFramePr>
            <a:graphicFrameLocks noChangeAspect="1"/>
          </p:cNvGraphicFramePr>
          <p:nvPr/>
        </p:nvGraphicFramePr>
        <p:xfrm>
          <a:off x="5395913" y="3827463"/>
          <a:ext cx="584200" cy="463550"/>
        </p:xfrm>
        <a:graphic>
          <a:graphicData uri="http://schemas.openxmlformats.org/presentationml/2006/ole">
            <p:oleObj spid="_x0000_s666663" name="Clip" r:id="rId8" imgW="1305000" imgH="1085760" progId="MS_ClipArt_Gallery.2">
              <p:embed/>
            </p:oleObj>
          </a:graphicData>
        </a:graphic>
      </p:graphicFrame>
      <p:sp>
        <p:nvSpPr>
          <p:cNvPr id="666664" name="Line 40"/>
          <p:cNvSpPr>
            <a:spLocks noChangeShapeType="1"/>
          </p:cNvSpPr>
          <p:nvPr/>
        </p:nvSpPr>
        <p:spPr bwMode="auto">
          <a:xfrm>
            <a:off x="5213350" y="4014788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665" name="Rectangle 41"/>
          <p:cNvSpPr>
            <a:spLocks noChangeArrowheads="1"/>
          </p:cNvSpPr>
          <p:nvPr/>
        </p:nvSpPr>
        <p:spPr bwMode="auto">
          <a:xfrm>
            <a:off x="5159375" y="3749675"/>
            <a:ext cx="171450" cy="1809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666" name="Text Box 42"/>
          <p:cNvSpPr txBox="1">
            <a:spLocks noChangeArrowheads="1"/>
          </p:cNvSpPr>
          <p:nvPr/>
        </p:nvSpPr>
        <p:spPr bwMode="auto">
          <a:xfrm>
            <a:off x="4573588" y="363696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i="0">
                <a:latin typeface="Arial" charset="0"/>
              </a:rPr>
              <a:t>223.1.2.2</a:t>
            </a:r>
            <a:endParaRPr lang="en-US" b="0" i="0"/>
          </a:p>
        </p:txBody>
      </p:sp>
      <p:sp>
        <p:nvSpPr>
          <p:cNvPr id="666667" name="Text Box 43"/>
          <p:cNvSpPr txBox="1">
            <a:spLocks noChangeArrowheads="1"/>
          </p:cNvSpPr>
          <p:nvPr/>
        </p:nvSpPr>
        <p:spPr bwMode="auto">
          <a:xfrm>
            <a:off x="5297488" y="214471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i="0">
                <a:latin typeface="Arial" charset="0"/>
              </a:rPr>
              <a:t>223.1.2.1</a:t>
            </a:r>
            <a:endParaRPr lang="en-US" b="0" i="0"/>
          </a:p>
        </p:txBody>
      </p:sp>
      <p:sp>
        <p:nvSpPr>
          <p:cNvPr id="666668" name="Line 44"/>
          <p:cNvSpPr>
            <a:spLocks noChangeShapeType="1"/>
          </p:cNvSpPr>
          <p:nvPr/>
        </p:nvSpPr>
        <p:spPr bwMode="auto">
          <a:xfrm flipH="1">
            <a:off x="3951288" y="3771900"/>
            <a:ext cx="0" cy="719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669" name="Line 45"/>
          <p:cNvSpPr>
            <a:spLocks noChangeShapeType="1"/>
          </p:cNvSpPr>
          <p:nvPr/>
        </p:nvSpPr>
        <p:spPr bwMode="auto">
          <a:xfrm flipH="1">
            <a:off x="3294063" y="4491038"/>
            <a:ext cx="11858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670" name="Line 46"/>
          <p:cNvSpPr>
            <a:spLocks noChangeShapeType="1"/>
          </p:cNvSpPr>
          <p:nvPr/>
        </p:nvSpPr>
        <p:spPr bwMode="auto">
          <a:xfrm flipH="1" flipV="1">
            <a:off x="3290888" y="44831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671" name="Line 47"/>
          <p:cNvSpPr>
            <a:spLocks noChangeShapeType="1"/>
          </p:cNvSpPr>
          <p:nvPr/>
        </p:nvSpPr>
        <p:spPr bwMode="auto">
          <a:xfrm flipH="1" flipV="1">
            <a:off x="4467225" y="44878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66672" name="Object 48"/>
          <p:cNvGraphicFramePr>
            <a:graphicFrameLocks noChangeAspect="1"/>
          </p:cNvGraphicFramePr>
          <p:nvPr/>
        </p:nvGraphicFramePr>
        <p:xfrm>
          <a:off x="4252913" y="4646613"/>
          <a:ext cx="584200" cy="463550"/>
        </p:xfrm>
        <a:graphic>
          <a:graphicData uri="http://schemas.openxmlformats.org/presentationml/2006/ole">
            <p:oleObj spid="_x0000_s666672" name="Clip" r:id="rId9" imgW="1305000" imgH="1085760" progId="MS_ClipArt_Gallery.2">
              <p:embed/>
            </p:oleObj>
          </a:graphicData>
        </a:graphic>
      </p:graphicFrame>
      <p:graphicFrame>
        <p:nvGraphicFramePr>
          <p:cNvPr id="666673" name="Object 49"/>
          <p:cNvGraphicFramePr>
            <a:graphicFrameLocks noChangeAspect="1"/>
          </p:cNvGraphicFramePr>
          <p:nvPr/>
        </p:nvGraphicFramePr>
        <p:xfrm>
          <a:off x="2995613" y="4660900"/>
          <a:ext cx="584200" cy="463550"/>
        </p:xfrm>
        <a:graphic>
          <a:graphicData uri="http://schemas.openxmlformats.org/presentationml/2006/ole">
            <p:oleObj spid="_x0000_s666673" name="Clip" r:id="rId10" imgW="1305000" imgH="1085760" progId="MS_ClipArt_Gallery.2">
              <p:embed/>
            </p:oleObj>
          </a:graphicData>
        </a:graphic>
      </p:graphicFrame>
      <p:sp>
        <p:nvSpPr>
          <p:cNvPr id="666674" name="Text Box 50"/>
          <p:cNvSpPr txBox="1">
            <a:spLocks noChangeArrowheads="1"/>
          </p:cNvSpPr>
          <p:nvPr/>
        </p:nvSpPr>
        <p:spPr bwMode="auto">
          <a:xfrm>
            <a:off x="4471988" y="4337050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i="0">
                <a:latin typeface="Arial" charset="0"/>
              </a:rPr>
              <a:t>223.1.3.2</a:t>
            </a:r>
            <a:endParaRPr lang="en-US" b="0" i="0"/>
          </a:p>
        </p:txBody>
      </p:sp>
      <p:sp>
        <p:nvSpPr>
          <p:cNvPr id="666675" name="Text Box 51"/>
          <p:cNvSpPr txBox="1">
            <a:spLocks noChangeArrowheads="1"/>
          </p:cNvSpPr>
          <p:nvPr/>
        </p:nvSpPr>
        <p:spPr bwMode="auto">
          <a:xfrm>
            <a:off x="2295525" y="4375150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i="0">
                <a:latin typeface="Arial" charset="0"/>
              </a:rPr>
              <a:t>223.1.3.1</a:t>
            </a:r>
            <a:endParaRPr lang="en-US" b="0" i="0"/>
          </a:p>
        </p:txBody>
      </p:sp>
      <p:sp>
        <p:nvSpPr>
          <p:cNvPr id="666676" name="Rectangle 52"/>
          <p:cNvSpPr>
            <a:spLocks noChangeArrowheads="1"/>
          </p:cNvSpPr>
          <p:nvPr/>
        </p:nvSpPr>
        <p:spPr bwMode="auto">
          <a:xfrm>
            <a:off x="3887788" y="3905250"/>
            <a:ext cx="128587" cy="1809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677" name="Text Box 53"/>
          <p:cNvSpPr txBox="1">
            <a:spLocks noChangeArrowheads="1"/>
          </p:cNvSpPr>
          <p:nvPr/>
        </p:nvSpPr>
        <p:spPr bwMode="auto">
          <a:xfrm>
            <a:off x="3322638" y="3840163"/>
            <a:ext cx="1144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i="0">
                <a:latin typeface="Arial" charset="0"/>
              </a:rPr>
              <a:t>223.1.3.27</a:t>
            </a:r>
            <a:endParaRPr lang="en-US" b="0" i="0"/>
          </a:p>
        </p:txBody>
      </p:sp>
      <p:grpSp>
        <p:nvGrpSpPr>
          <p:cNvPr id="666678" name="Group 54"/>
          <p:cNvGrpSpPr>
            <a:grpSpLocks/>
          </p:cNvGrpSpPr>
          <p:nvPr/>
        </p:nvGrpSpPr>
        <p:grpSpPr bwMode="auto">
          <a:xfrm>
            <a:off x="1890713" y="2170113"/>
            <a:ext cx="369887" cy="396875"/>
            <a:chOff x="2822" y="1181"/>
            <a:chExt cx="233" cy="250"/>
          </a:xfrm>
        </p:grpSpPr>
        <p:sp>
          <p:nvSpPr>
            <p:cNvPr id="666679" name="Rectangle 55"/>
            <p:cNvSpPr>
              <a:spLocks noChangeArrowheads="1"/>
            </p:cNvSpPr>
            <p:nvPr/>
          </p:nvSpPr>
          <p:spPr bwMode="auto">
            <a:xfrm>
              <a:off x="2886" y="1230"/>
              <a:ext cx="114" cy="1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680" name="Text Box 56"/>
            <p:cNvSpPr txBox="1">
              <a:spLocks noChangeArrowheads="1"/>
            </p:cNvSpPr>
            <p:nvPr/>
          </p:nvSpPr>
          <p:spPr bwMode="auto">
            <a:xfrm>
              <a:off x="2822" y="1181"/>
              <a:ext cx="2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0" i="0">
                  <a:solidFill>
                    <a:srgbClr val="FF0000"/>
                  </a:solidFill>
                </a:rPr>
                <a:t>A</a:t>
              </a:r>
              <a:endParaRPr lang="en-US" b="0" i="0">
                <a:solidFill>
                  <a:srgbClr val="FF0000"/>
                </a:solidFill>
              </a:endParaRPr>
            </a:p>
          </p:txBody>
        </p:sp>
      </p:grpSp>
      <p:grpSp>
        <p:nvGrpSpPr>
          <p:cNvPr id="666681" name="Group 57"/>
          <p:cNvGrpSpPr>
            <a:grpSpLocks/>
          </p:cNvGrpSpPr>
          <p:nvPr/>
        </p:nvGrpSpPr>
        <p:grpSpPr bwMode="auto">
          <a:xfrm>
            <a:off x="1881188" y="3408363"/>
            <a:ext cx="344487" cy="396875"/>
            <a:chOff x="2822" y="1181"/>
            <a:chExt cx="217" cy="250"/>
          </a:xfrm>
        </p:grpSpPr>
        <p:sp>
          <p:nvSpPr>
            <p:cNvPr id="666682" name="Rectangle 58"/>
            <p:cNvSpPr>
              <a:spLocks noChangeArrowheads="1"/>
            </p:cNvSpPr>
            <p:nvPr/>
          </p:nvSpPr>
          <p:spPr bwMode="auto">
            <a:xfrm>
              <a:off x="2886" y="1230"/>
              <a:ext cx="114" cy="1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683" name="Text Box 59"/>
            <p:cNvSpPr txBox="1">
              <a:spLocks noChangeArrowheads="1"/>
            </p:cNvSpPr>
            <p:nvPr/>
          </p:nvSpPr>
          <p:spPr bwMode="auto">
            <a:xfrm>
              <a:off x="2822" y="1181"/>
              <a:ext cx="2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0" i="0">
                  <a:solidFill>
                    <a:srgbClr val="FF0000"/>
                  </a:solidFill>
                </a:rPr>
                <a:t>B</a:t>
              </a:r>
              <a:endParaRPr lang="en-US" b="0" i="0">
                <a:solidFill>
                  <a:srgbClr val="FF0000"/>
                </a:solidFill>
              </a:endParaRPr>
            </a:p>
          </p:txBody>
        </p:sp>
      </p:grpSp>
      <p:grpSp>
        <p:nvGrpSpPr>
          <p:cNvPr id="666684" name="Group 60"/>
          <p:cNvGrpSpPr>
            <a:grpSpLocks/>
          </p:cNvGrpSpPr>
          <p:nvPr/>
        </p:nvGrpSpPr>
        <p:grpSpPr bwMode="auto">
          <a:xfrm>
            <a:off x="5491163" y="3770313"/>
            <a:ext cx="342900" cy="396875"/>
            <a:chOff x="2822" y="1181"/>
            <a:chExt cx="216" cy="250"/>
          </a:xfrm>
        </p:grpSpPr>
        <p:sp>
          <p:nvSpPr>
            <p:cNvPr id="666685" name="Rectangle 61"/>
            <p:cNvSpPr>
              <a:spLocks noChangeArrowheads="1"/>
            </p:cNvSpPr>
            <p:nvPr/>
          </p:nvSpPr>
          <p:spPr bwMode="auto">
            <a:xfrm>
              <a:off x="2886" y="1230"/>
              <a:ext cx="114" cy="1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686" name="Text Box 62"/>
            <p:cNvSpPr txBox="1">
              <a:spLocks noChangeArrowheads="1"/>
            </p:cNvSpPr>
            <p:nvPr/>
          </p:nvSpPr>
          <p:spPr bwMode="auto">
            <a:xfrm>
              <a:off x="2822" y="1181"/>
              <a:ext cx="2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0" i="0">
                  <a:solidFill>
                    <a:srgbClr val="FF0000"/>
                  </a:solidFill>
                </a:rPr>
                <a:t>E</a:t>
              </a:r>
              <a:endParaRPr lang="en-US" b="0" i="0">
                <a:solidFill>
                  <a:srgbClr val="FF0000"/>
                </a:solidFill>
              </a:endParaRPr>
            </a:p>
          </p:txBody>
        </p:sp>
      </p:grpSp>
      <p:sp>
        <p:nvSpPr>
          <p:cNvPr id="666687" name="Rectangle 63"/>
          <p:cNvSpPr>
            <a:spLocks noChangeArrowheads="1"/>
          </p:cNvSpPr>
          <p:nvPr/>
        </p:nvSpPr>
        <p:spPr bwMode="auto">
          <a:xfrm>
            <a:off x="6210300" y="6770688"/>
            <a:ext cx="8572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0" i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b="0" i="0"/>
          </a:p>
        </p:txBody>
      </p:sp>
      <p:sp>
        <p:nvSpPr>
          <p:cNvPr id="666688" name="Line 64"/>
          <p:cNvSpPr>
            <a:spLocks noChangeShapeType="1"/>
          </p:cNvSpPr>
          <p:nvPr/>
        </p:nvSpPr>
        <p:spPr bwMode="auto">
          <a:xfrm>
            <a:off x="4851400" y="2908300"/>
            <a:ext cx="3349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689" name="Freeform 65"/>
          <p:cNvSpPr>
            <a:spLocks/>
          </p:cNvSpPr>
          <p:nvPr/>
        </p:nvSpPr>
        <p:spPr bwMode="auto">
          <a:xfrm>
            <a:off x="4664075" y="2781300"/>
            <a:ext cx="361950" cy="180975"/>
          </a:xfrm>
          <a:custGeom>
            <a:avLst/>
            <a:gdLst/>
            <a:ahLst/>
            <a:cxnLst>
              <a:cxn ang="0">
                <a:pos x="88" y="0"/>
              </a:cxn>
              <a:cxn ang="0">
                <a:pos x="0" y="114"/>
              </a:cxn>
              <a:cxn ang="0">
                <a:pos x="139" y="114"/>
              </a:cxn>
              <a:cxn ang="0">
                <a:pos x="228" y="0"/>
              </a:cxn>
              <a:cxn ang="0">
                <a:pos x="88" y="0"/>
              </a:cxn>
            </a:cxnLst>
            <a:rect l="0" t="0" r="r" b="b"/>
            <a:pathLst>
              <a:path w="228" h="114">
                <a:moveTo>
                  <a:pt x="88" y="0"/>
                </a:moveTo>
                <a:lnTo>
                  <a:pt x="0" y="114"/>
                </a:lnTo>
                <a:lnTo>
                  <a:pt x="139" y="114"/>
                </a:lnTo>
                <a:lnTo>
                  <a:pt x="228" y="0"/>
                </a:lnTo>
                <a:lnTo>
                  <a:pt x="88" y="0"/>
                </a:ln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690" name="Rectangle 66"/>
          <p:cNvSpPr>
            <a:spLocks noChangeArrowheads="1"/>
          </p:cNvSpPr>
          <p:nvPr/>
        </p:nvSpPr>
        <p:spPr bwMode="auto">
          <a:xfrm>
            <a:off x="4848225" y="2189163"/>
            <a:ext cx="166688" cy="59848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691" name="Rectangle 67"/>
          <p:cNvSpPr>
            <a:spLocks noChangeArrowheads="1"/>
          </p:cNvSpPr>
          <p:nvPr/>
        </p:nvSpPr>
        <p:spPr bwMode="auto">
          <a:xfrm>
            <a:off x="4664075" y="2360613"/>
            <a:ext cx="231775" cy="59848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692" name="Rectangle 68"/>
          <p:cNvSpPr>
            <a:spLocks noChangeArrowheads="1"/>
          </p:cNvSpPr>
          <p:nvPr/>
        </p:nvSpPr>
        <p:spPr bwMode="auto">
          <a:xfrm>
            <a:off x="4652963" y="2360613"/>
            <a:ext cx="231775" cy="598487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693" name="Freeform 69"/>
          <p:cNvSpPr>
            <a:spLocks/>
          </p:cNvSpPr>
          <p:nvPr/>
        </p:nvSpPr>
        <p:spPr bwMode="auto">
          <a:xfrm>
            <a:off x="4664075" y="2181225"/>
            <a:ext cx="361950" cy="182563"/>
          </a:xfrm>
          <a:custGeom>
            <a:avLst/>
            <a:gdLst/>
            <a:ahLst/>
            <a:cxnLst>
              <a:cxn ang="0">
                <a:pos x="88" y="0"/>
              </a:cxn>
              <a:cxn ang="0">
                <a:pos x="0" y="115"/>
              </a:cxn>
              <a:cxn ang="0">
                <a:pos x="139" y="115"/>
              </a:cxn>
              <a:cxn ang="0">
                <a:pos x="228" y="0"/>
              </a:cxn>
              <a:cxn ang="0">
                <a:pos x="88" y="0"/>
              </a:cxn>
            </a:cxnLst>
            <a:rect l="0" t="0" r="r" b="b"/>
            <a:pathLst>
              <a:path w="228" h="115">
                <a:moveTo>
                  <a:pt x="88" y="0"/>
                </a:moveTo>
                <a:lnTo>
                  <a:pt x="0" y="115"/>
                </a:lnTo>
                <a:lnTo>
                  <a:pt x="139" y="115"/>
                </a:lnTo>
                <a:lnTo>
                  <a:pt x="228" y="0"/>
                </a:lnTo>
                <a:lnTo>
                  <a:pt x="88" y="0"/>
                </a:ln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694" name="Freeform 70"/>
          <p:cNvSpPr>
            <a:spLocks/>
          </p:cNvSpPr>
          <p:nvPr/>
        </p:nvSpPr>
        <p:spPr bwMode="auto">
          <a:xfrm>
            <a:off x="4664075" y="2181225"/>
            <a:ext cx="361950" cy="182563"/>
          </a:xfrm>
          <a:custGeom>
            <a:avLst/>
            <a:gdLst/>
            <a:ahLst/>
            <a:cxnLst>
              <a:cxn ang="0">
                <a:pos x="88" y="0"/>
              </a:cxn>
              <a:cxn ang="0">
                <a:pos x="0" y="115"/>
              </a:cxn>
              <a:cxn ang="0">
                <a:pos x="139" y="115"/>
              </a:cxn>
              <a:cxn ang="0">
                <a:pos x="228" y="0"/>
              </a:cxn>
              <a:cxn ang="0">
                <a:pos x="88" y="0"/>
              </a:cxn>
            </a:cxnLst>
            <a:rect l="0" t="0" r="r" b="b"/>
            <a:pathLst>
              <a:path w="228" h="115">
                <a:moveTo>
                  <a:pt x="88" y="0"/>
                </a:moveTo>
                <a:lnTo>
                  <a:pt x="0" y="115"/>
                </a:lnTo>
                <a:lnTo>
                  <a:pt x="139" y="115"/>
                </a:lnTo>
                <a:lnTo>
                  <a:pt x="228" y="0"/>
                </a:lnTo>
                <a:lnTo>
                  <a:pt x="88" y="0"/>
                </a:lnTo>
                <a:close/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695" name="Line 71"/>
          <p:cNvSpPr>
            <a:spLocks noChangeShapeType="1"/>
          </p:cNvSpPr>
          <p:nvPr/>
        </p:nvSpPr>
        <p:spPr bwMode="auto">
          <a:xfrm>
            <a:off x="5026025" y="2195513"/>
            <a:ext cx="1588" cy="5857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696" name="Line 72"/>
          <p:cNvSpPr>
            <a:spLocks noChangeShapeType="1"/>
          </p:cNvSpPr>
          <p:nvPr/>
        </p:nvSpPr>
        <p:spPr bwMode="auto">
          <a:xfrm flipH="1">
            <a:off x="4895850" y="2781300"/>
            <a:ext cx="130175" cy="1778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697" name="Rectangle 73"/>
          <p:cNvSpPr>
            <a:spLocks noChangeArrowheads="1"/>
          </p:cNvSpPr>
          <p:nvPr/>
        </p:nvSpPr>
        <p:spPr bwMode="auto">
          <a:xfrm>
            <a:off x="4694238" y="2438400"/>
            <a:ext cx="153987" cy="342900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698" name="Rectangle 74"/>
          <p:cNvSpPr>
            <a:spLocks noChangeArrowheads="1"/>
          </p:cNvSpPr>
          <p:nvPr/>
        </p:nvSpPr>
        <p:spPr bwMode="auto">
          <a:xfrm>
            <a:off x="4694238" y="2438400"/>
            <a:ext cx="153987" cy="342900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699" name="Rectangle 75"/>
          <p:cNvSpPr>
            <a:spLocks noChangeArrowheads="1"/>
          </p:cNvSpPr>
          <p:nvPr/>
        </p:nvSpPr>
        <p:spPr bwMode="auto">
          <a:xfrm>
            <a:off x="4714875" y="2541588"/>
            <a:ext cx="115888" cy="123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700" name="Rectangle 76"/>
          <p:cNvSpPr>
            <a:spLocks noChangeArrowheads="1"/>
          </p:cNvSpPr>
          <p:nvPr/>
        </p:nvSpPr>
        <p:spPr bwMode="auto">
          <a:xfrm>
            <a:off x="3952875" y="2193925"/>
            <a:ext cx="711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0" i="0">
                <a:solidFill>
                  <a:srgbClr val="FF0000"/>
                </a:solidFill>
                <a:latin typeface="Arial" charset="0"/>
              </a:rPr>
              <a:t>DHCP </a:t>
            </a:r>
            <a:endParaRPr lang="en-US" b="0" i="0">
              <a:solidFill>
                <a:srgbClr val="FF0000"/>
              </a:solidFill>
            </a:endParaRPr>
          </a:p>
        </p:txBody>
      </p:sp>
      <p:sp>
        <p:nvSpPr>
          <p:cNvPr id="666701" name="Rectangle 77"/>
          <p:cNvSpPr>
            <a:spLocks noChangeArrowheads="1"/>
          </p:cNvSpPr>
          <p:nvPr/>
        </p:nvSpPr>
        <p:spPr bwMode="auto">
          <a:xfrm>
            <a:off x="4664075" y="2193925"/>
            <a:ext cx="6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latin typeface="Arial" charset="0"/>
              </a:rPr>
              <a:t> </a:t>
            </a:r>
            <a:endParaRPr lang="en-US" b="0" i="0"/>
          </a:p>
        </p:txBody>
      </p:sp>
      <p:sp>
        <p:nvSpPr>
          <p:cNvPr id="666702" name="Rectangle 78"/>
          <p:cNvSpPr>
            <a:spLocks noChangeArrowheads="1"/>
          </p:cNvSpPr>
          <p:nvPr/>
        </p:nvSpPr>
        <p:spPr bwMode="auto">
          <a:xfrm>
            <a:off x="3952875" y="2459038"/>
            <a:ext cx="635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0" i="0">
                <a:solidFill>
                  <a:srgbClr val="FF0000"/>
                </a:solidFill>
                <a:latin typeface="Arial" charset="0"/>
              </a:rPr>
              <a:t>server</a:t>
            </a:r>
            <a:endParaRPr lang="en-US" b="0" i="0">
              <a:solidFill>
                <a:srgbClr val="FF0000"/>
              </a:solidFill>
            </a:endParaRPr>
          </a:p>
        </p:txBody>
      </p:sp>
      <p:sp>
        <p:nvSpPr>
          <p:cNvPr id="666703" name="Rectangle 79"/>
          <p:cNvSpPr>
            <a:spLocks noChangeArrowheads="1"/>
          </p:cNvSpPr>
          <p:nvPr/>
        </p:nvSpPr>
        <p:spPr bwMode="auto">
          <a:xfrm>
            <a:off x="4584700" y="245903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latin typeface="Arial" charset="0"/>
              </a:rPr>
              <a:t> </a:t>
            </a:r>
            <a:endParaRPr lang="en-US" b="0" i="0"/>
          </a:p>
        </p:txBody>
      </p:sp>
      <p:sp>
        <p:nvSpPr>
          <p:cNvPr id="666704" name="Rectangle 80"/>
          <p:cNvSpPr>
            <a:spLocks noChangeArrowheads="1"/>
          </p:cNvSpPr>
          <p:nvPr/>
        </p:nvSpPr>
        <p:spPr bwMode="auto">
          <a:xfrm>
            <a:off x="4541838" y="4017963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latin typeface="Arial" charset="0"/>
              </a:rPr>
              <a:t> </a:t>
            </a:r>
            <a:endParaRPr lang="en-US" b="0" i="0"/>
          </a:p>
        </p:txBody>
      </p:sp>
      <p:sp>
        <p:nvSpPr>
          <p:cNvPr id="666705" name="Freeform 81"/>
          <p:cNvSpPr>
            <a:spLocks/>
          </p:cNvSpPr>
          <p:nvPr/>
        </p:nvSpPr>
        <p:spPr bwMode="auto">
          <a:xfrm>
            <a:off x="6142038" y="5005388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706" name="Freeform 82"/>
          <p:cNvSpPr>
            <a:spLocks/>
          </p:cNvSpPr>
          <p:nvPr/>
        </p:nvSpPr>
        <p:spPr bwMode="auto">
          <a:xfrm>
            <a:off x="6154738" y="499903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707" name="Freeform 83"/>
          <p:cNvSpPr>
            <a:spLocks/>
          </p:cNvSpPr>
          <p:nvPr/>
        </p:nvSpPr>
        <p:spPr bwMode="auto">
          <a:xfrm>
            <a:off x="6172200" y="4995863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708" name="Freeform 84"/>
          <p:cNvSpPr>
            <a:spLocks/>
          </p:cNvSpPr>
          <p:nvPr/>
        </p:nvSpPr>
        <p:spPr bwMode="auto">
          <a:xfrm>
            <a:off x="6165850" y="5008563"/>
            <a:ext cx="15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709" name="Freeform 85"/>
          <p:cNvSpPr>
            <a:spLocks/>
          </p:cNvSpPr>
          <p:nvPr/>
        </p:nvSpPr>
        <p:spPr bwMode="auto">
          <a:xfrm>
            <a:off x="6151563" y="501332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710" name="Freeform 86"/>
          <p:cNvSpPr>
            <a:spLocks/>
          </p:cNvSpPr>
          <p:nvPr/>
        </p:nvSpPr>
        <p:spPr bwMode="auto">
          <a:xfrm>
            <a:off x="6059488" y="48831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711" name="Freeform 87"/>
          <p:cNvSpPr>
            <a:spLocks/>
          </p:cNvSpPr>
          <p:nvPr/>
        </p:nvSpPr>
        <p:spPr bwMode="auto">
          <a:xfrm>
            <a:off x="6073775" y="4878388"/>
            <a:ext cx="3175" cy="4762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2" y="3"/>
              </a:cxn>
              <a:cxn ang="0">
                <a:pos x="2" y="3"/>
              </a:cxn>
              <a:cxn ang="0">
                <a:pos x="2" y="3"/>
              </a:cxn>
              <a:cxn ang="0">
                <a:pos x="2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712" name="Freeform 88"/>
          <p:cNvSpPr>
            <a:spLocks/>
          </p:cNvSpPr>
          <p:nvPr/>
        </p:nvSpPr>
        <p:spPr bwMode="auto">
          <a:xfrm>
            <a:off x="6086475" y="4875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713" name="Freeform 89"/>
          <p:cNvSpPr>
            <a:spLocks/>
          </p:cNvSpPr>
          <p:nvPr/>
        </p:nvSpPr>
        <p:spPr bwMode="auto">
          <a:xfrm>
            <a:off x="6089650" y="4883150"/>
            <a:ext cx="7938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3" y="2"/>
              </a:cxn>
              <a:cxn ang="0">
                <a:pos x="3" y="2"/>
              </a:cxn>
              <a:cxn ang="0">
                <a:pos x="3" y="2"/>
              </a:cxn>
              <a:cxn ang="0">
                <a:pos x="3" y="2"/>
              </a:cxn>
              <a:cxn ang="0">
                <a:pos x="5" y="2"/>
              </a:cxn>
              <a:cxn ang="0">
                <a:pos x="5" y="2"/>
              </a:cxn>
              <a:cxn ang="0">
                <a:pos x="5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5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3" y="2"/>
                </a:lnTo>
                <a:lnTo>
                  <a:pt x="3" y="2"/>
                </a:lnTo>
                <a:lnTo>
                  <a:pt x="3" y="2"/>
                </a:lnTo>
                <a:lnTo>
                  <a:pt x="3" y="2"/>
                </a:lnTo>
                <a:lnTo>
                  <a:pt x="5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714" name="Freeform 90"/>
          <p:cNvSpPr>
            <a:spLocks/>
          </p:cNvSpPr>
          <p:nvPr/>
        </p:nvSpPr>
        <p:spPr bwMode="auto">
          <a:xfrm>
            <a:off x="6076950" y="4889500"/>
            <a:ext cx="31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66715" name="Group 91"/>
          <p:cNvGrpSpPr>
            <a:grpSpLocks/>
          </p:cNvGrpSpPr>
          <p:nvPr/>
        </p:nvGrpSpPr>
        <p:grpSpPr bwMode="auto">
          <a:xfrm>
            <a:off x="6269038" y="2998788"/>
            <a:ext cx="676275" cy="674687"/>
            <a:chOff x="2870" y="1518"/>
            <a:chExt cx="292" cy="320"/>
          </a:xfrm>
        </p:grpSpPr>
        <p:graphicFrame>
          <p:nvGraphicFramePr>
            <p:cNvPr id="666716" name="Object 9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666716" name="Clip" r:id="rId11" imgW="819000" imgH="847800" progId="MS_ClipArt_Gallery.2">
                <p:embed/>
              </p:oleObj>
            </a:graphicData>
          </a:graphic>
        </p:graphicFrame>
        <p:graphicFrame>
          <p:nvGraphicFramePr>
            <p:cNvPr id="666717" name="Object 9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666717" name="Clip" r:id="rId12" imgW="1266840" imgH="1200240" progId="MS_ClipArt_Gallery.2">
                <p:embed/>
              </p:oleObj>
            </a:graphicData>
          </a:graphic>
        </p:graphicFrame>
      </p:grpSp>
      <p:sp>
        <p:nvSpPr>
          <p:cNvPr id="666718" name="Rectangle 94"/>
          <p:cNvSpPr>
            <a:spLocks noChangeArrowheads="1"/>
          </p:cNvSpPr>
          <p:nvPr/>
        </p:nvSpPr>
        <p:spPr bwMode="auto">
          <a:xfrm>
            <a:off x="6457950" y="3670300"/>
            <a:ext cx="22733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0" i="0">
                <a:solidFill>
                  <a:srgbClr val="000000"/>
                </a:solidFill>
              </a:rPr>
              <a:t>arriving </a:t>
            </a:r>
            <a:r>
              <a:rPr lang="en-US" b="0" i="0">
                <a:solidFill>
                  <a:srgbClr val="FF0000"/>
                </a:solidFill>
              </a:rPr>
              <a:t>DHCP </a:t>
            </a:r>
          </a:p>
          <a:p>
            <a:r>
              <a:rPr lang="en-US" b="0" i="0">
                <a:solidFill>
                  <a:srgbClr val="FF0000"/>
                </a:solidFill>
              </a:rPr>
              <a:t>client</a:t>
            </a:r>
            <a:r>
              <a:rPr lang="en-US" b="0" i="0">
                <a:solidFill>
                  <a:srgbClr val="000000"/>
                </a:solidFill>
              </a:rPr>
              <a:t> needs</a:t>
            </a:r>
          </a:p>
          <a:p>
            <a:r>
              <a:rPr lang="en-US" b="0" i="0">
                <a:solidFill>
                  <a:srgbClr val="000000"/>
                </a:solidFill>
              </a:rPr>
              <a:t>address in this</a:t>
            </a:r>
          </a:p>
          <a:p>
            <a:r>
              <a:rPr lang="en-US" b="0" i="0">
                <a:solidFill>
                  <a:srgbClr val="000000"/>
                </a:solidFill>
              </a:rPr>
              <a:t>(223.1.2/24) network</a:t>
            </a:r>
            <a:endParaRPr lang="en-US" b="0" i="0"/>
          </a:p>
        </p:txBody>
      </p:sp>
      <p:sp>
        <p:nvSpPr>
          <p:cNvPr id="666719" name="Freeform 95"/>
          <p:cNvSpPr>
            <a:spLocks noEditPoints="1"/>
          </p:cNvSpPr>
          <p:nvPr/>
        </p:nvSpPr>
        <p:spPr bwMode="auto">
          <a:xfrm>
            <a:off x="5629275" y="3259138"/>
            <a:ext cx="706438" cy="171450"/>
          </a:xfrm>
          <a:custGeom>
            <a:avLst/>
            <a:gdLst/>
            <a:ahLst/>
            <a:cxnLst>
              <a:cxn ang="0">
                <a:pos x="439" y="63"/>
              </a:cxn>
              <a:cxn ang="0">
                <a:pos x="88" y="63"/>
              </a:cxn>
              <a:cxn ang="0">
                <a:pos x="86" y="60"/>
              </a:cxn>
              <a:cxn ang="0">
                <a:pos x="84" y="60"/>
              </a:cxn>
              <a:cxn ang="0">
                <a:pos x="82" y="58"/>
              </a:cxn>
              <a:cxn ang="0">
                <a:pos x="82" y="54"/>
              </a:cxn>
              <a:cxn ang="0">
                <a:pos x="82" y="52"/>
              </a:cxn>
              <a:cxn ang="0">
                <a:pos x="84" y="50"/>
              </a:cxn>
              <a:cxn ang="0">
                <a:pos x="86" y="50"/>
              </a:cxn>
              <a:cxn ang="0">
                <a:pos x="88" y="48"/>
              </a:cxn>
              <a:cxn ang="0">
                <a:pos x="439" y="48"/>
              </a:cxn>
              <a:cxn ang="0">
                <a:pos x="441" y="50"/>
              </a:cxn>
              <a:cxn ang="0">
                <a:pos x="443" y="50"/>
              </a:cxn>
              <a:cxn ang="0">
                <a:pos x="445" y="52"/>
              </a:cxn>
              <a:cxn ang="0">
                <a:pos x="445" y="54"/>
              </a:cxn>
              <a:cxn ang="0">
                <a:pos x="445" y="58"/>
              </a:cxn>
              <a:cxn ang="0">
                <a:pos x="443" y="60"/>
              </a:cxn>
              <a:cxn ang="0">
                <a:pos x="441" y="60"/>
              </a:cxn>
              <a:cxn ang="0">
                <a:pos x="439" y="63"/>
              </a:cxn>
              <a:cxn ang="0">
                <a:pos x="439" y="63"/>
              </a:cxn>
              <a:cxn ang="0">
                <a:pos x="107" y="108"/>
              </a:cxn>
              <a:cxn ang="0">
                <a:pos x="0" y="54"/>
              </a:cxn>
              <a:cxn ang="0">
                <a:pos x="107" y="0"/>
              </a:cxn>
              <a:cxn ang="0">
                <a:pos x="107" y="108"/>
              </a:cxn>
            </a:cxnLst>
            <a:rect l="0" t="0" r="r" b="b"/>
            <a:pathLst>
              <a:path w="445" h="108">
                <a:moveTo>
                  <a:pt x="439" y="63"/>
                </a:moveTo>
                <a:lnTo>
                  <a:pt x="88" y="63"/>
                </a:lnTo>
                <a:lnTo>
                  <a:pt x="86" y="60"/>
                </a:lnTo>
                <a:lnTo>
                  <a:pt x="84" y="60"/>
                </a:lnTo>
                <a:lnTo>
                  <a:pt x="82" y="58"/>
                </a:lnTo>
                <a:lnTo>
                  <a:pt x="82" y="54"/>
                </a:lnTo>
                <a:lnTo>
                  <a:pt x="82" y="52"/>
                </a:lnTo>
                <a:lnTo>
                  <a:pt x="84" y="50"/>
                </a:lnTo>
                <a:lnTo>
                  <a:pt x="86" y="50"/>
                </a:lnTo>
                <a:lnTo>
                  <a:pt x="88" y="48"/>
                </a:lnTo>
                <a:lnTo>
                  <a:pt x="439" y="48"/>
                </a:lnTo>
                <a:lnTo>
                  <a:pt x="441" y="50"/>
                </a:lnTo>
                <a:lnTo>
                  <a:pt x="443" y="50"/>
                </a:lnTo>
                <a:lnTo>
                  <a:pt x="445" y="52"/>
                </a:lnTo>
                <a:lnTo>
                  <a:pt x="445" y="54"/>
                </a:lnTo>
                <a:lnTo>
                  <a:pt x="445" y="58"/>
                </a:lnTo>
                <a:lnTo>
                  <a:pt x="443" y="60"/>
                </a:lnTo>
                <a:lnTo>
                  <a:pt x="441" y="60"/>
                </a:lnTo>
                <a:lnTo>
                  <a:pt x="439" y="63"/>
                </a:lnTo>
                <a:lnTo>
                  <a:pt x="439" y="63"/>
                </a:lnTo>
                <a:close/>
                <a:moveTo>
                  <a:pt x="107" y="108"/>
                </a:moveTo>
                <a:lnTo>
                  <a:pt x="0" y="54"/>
                </a:lnTo>
                <a:lnTo>
                  <a:pt x="107" y="0"/>
                </a:lnTo>
                <a:lnTo>
                  <a:pt x="107" y="108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78FDE37D-2C8B-41C9-AF5E-807B8E02233D}" type="slidenum">
              <a:rPr lang="en-US"/>
              <a:pPr/>
              <a:t>73</a:t>
            </a:fld>
            <a:endParaRPr lang="en-US"/>
          </a:p>
        </p:txBody>
      </p:sp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1020763"/>
          </a:xfrm>
        </p:spPr>
        <p:txBody>
          <a:bodyPr/>
          <a:lstStyle/>
          <a:p>
            <a:r>
              <a:rPr lang="en-US" sz="3600"/>
              <a:t>DHCP client-server scenario</a:t>
            </a:r>
          </a:p>
        </p:txBody>
      </p:sp>
      <p:sp>
        <p:nvSpPr>
          <p:cNvPr id="668675" name="Rectangle 3"/>
          <p:cNvSpPr>
            <a:spLocks noChangeArrowheads="1"/>
          </p:cNvSpPr>
          <p:nvPr/>
        </p:nvSpPr>
        <p:spPr bwMode="auto">
          <a:xfrm>
            <a:off x="2111375" y="6343650"/>
            <a:ext cx="5630863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68676" name="Group 4"/>
          <p:cNvGrpSpPr>
            <a:grpSpLocks/>
          </p:cNvGrpSpPr>
          <p:nvPr/>
        </p:nvGrpSpPr>
        <p:grpSpPr bwMode="auto">
          <a:xfrm>
            <a:off x="6938963" y="1550988"/>
            <a:ext cx="460375" cy="492125"/>
            <a:chOff x="2870" y="1518"/>
            <a:chExt cx="292" cy="320"/>
          </a:xfrm>
        </p:grpSpPr>
        <p:graphicFrame>
          <p:nvGraphicFramePr>
            <p:cNvPr id="668677" name="Object 5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668677" r:id="rId4" imgW="819000" imgH="847800" progId="">
                <p:embed/>
              </p:oleObj>
            </a:graphicData>
          </a:graphic>
        </p:graphicFrame>
        <p:graphicFrame>
          <p:nvGraphicFramePr>
            <p:cNvPr id="668678" name="Object 6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668678" r:id="rId5" imgW="1266840" imgH="1200240" progId="">
                <p:embed/>
              </p:oleObj>
            </a:graphicData>
          </a:graphic>
        </p:graphicFrame>
      </p:grpSp>
      <p:sp>
        <p:nvSpPr>
          <p:cNvPr id="668679" name="Text Box 7"/>
          <p:cNvSpPr txBox="1">
            <a:spLocks noChangeArrowheads="1"/>
          </p:cNvSpPr>
          <p:nvPr/>
        </p:nvSpPr>
        <p:spPr bwMode="auto">
          <a:xfrm>
            <a:off x="1387475" y="1017588"/>
            <a:ext cx="2374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0" i="0"/>
              <a:t>DHCP server: 223.1.2.5</a:t>
            </a:r>
          </a:p>
        </p:txBody>
      </p:sp>
      <p:sp>
        <p:nvSpPr>
          <p:cNvPr id="668680" name="Text Box 8"/>
          <p:cNvSpPr txBox="1">
            <a:spLocks noChangeArrowheads="1"/>
          </p:cNvSpPr>
          <p:nvPr/>
        </p:nvSpPr>
        <p:spPr bwMode="auto">
          <a:xfrm>
            <a:off x="6750050" y="995363"/>
            <a:ext cx="9128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0" i="0"/>
              <a:t>arriving</a:t>
            </a:r>
          </a:p>
          <a:p>
            <a:pPr algn="ctr"/>
            <a:r>
              <a:rPr lang="en-US" sz="1600" b="0" i="0"/>
              <a:t> client</a:t>
            </a:r>
            <a:endParaRPr lang="en-US" b="0" i="0"/>
          </a:p>
        </p:txBody>
      </p:sp>
      <p:sp>
        <p:nvSpPr>
          <p:cNvPr id="668681" name="Line 9"/>
          <p:cNvSpPr>
            <a:spLocks noChangeShapeType="1"/>
          </p:cNvSpPr>
          <p:nvPr/>
        </p:nvSpPr>
        <p:spPr bwMode="auto">
          <a:xfrm flipH="1">
            <a:off x="2562225" y="2019300"/>
            <a:ext cx="4395788" cy="536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68682" name="Line 10"/>
          <p:cNvSpPr>
            <a:spLocks noChangeShapeType="1"/>
          </p:cNvSpPr>
          <p:nvPr/>
        </p:nvSpPr>
        <p:spPr bwMode="auto">
          <a:xfrm>
            <a:off x="2528888" y="1974850"/>
            <a:ext cx="0" cy="37607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8683" name="Line 11"/>
          <p:cNvSpPr>
            <a:spLocks noChangeShapeType="1"/>
          </p:cNvSpPr>
          <p:nvPr/>
        </p:nvSpPr>
        <p:spPr bwMode="auto">
          <a:xfrm>
            <a:off x="7054850" y="2051050"/>
            <a:ext cx="0" cy="37623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8684" name="Line 12"/>
          <p:cNvSpPr>
            <a:spLocks noChangeShapeType="1"/>
          </p:cNvSpPr>
          <p:nvPr/>
        </p:nvSpPr>
        <p:spPr bwMode="auto">
          <a:xfrm>
            <a:off x="2109788" y="2743200"/>
            <a:ext cx="0" cy="1906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68685" name="Text Box 13"/>
          <p:cNvSpPr txBox="1">
            <a:spLocks noChangeArrowheads="1"/>
          </p:cNvSpPr>
          <p:nvPr/>
        </p:nvSpPr>
        <p:spPr bwMode="auto">
          <a:xfrm>
            <a:off x="1851025" y="4618038"/>
            <a:ext cx="560388" cy="393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100" b="0" i="0"/>
              <a:t>time</a:t>
            </a:r>
            <a:endParaRPr lang="en-US" b="0" i="0"/>
          </a:p>
        </p:txBody>
      </p:sp>
      <p:grpSp>
        <p:nvGrpSpPr>
          <p:cNvPr id="668686" name="Group 14"/>
          <p:cNvGrpSpPr>
            <a:grpSpLocks/>
          </p:cNvGrpSpPr>
          <p:nvPr/>
        </p:nvGrpSpPr>
        <p:grpSpPr bwMode="auto">
          <a:xfrm>
            <a:off x="2466975" y="1541463"/>
            <a:ext cx="182563" cy="400050"/>
            <a:chOff x="4180" y="783"/>
            <a:chExt cx="150" cy="307"/>
          </a:xfrm>
        </p:grpSpPr>
        <p:sp>
          <p:nvSpPr>
            <p:cNvPr id="668687" name="AutoShape 1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688" name="Rectangle 1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689" name="Rectangle 1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690" name="AutoShape 1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691" name="Line 1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692" name="Line 2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693" name="Rectangle 2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694" name="Rectangle 2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8695" name="Group 23"/>
          <p:cNvGrpSpPr>
            <a:grpSpLocks/>
          </p:cNvGrpSpPr>
          <p:nvPr/>
        </p:nvGrpSpPr>
        <p:grpSpPr bwMode="auto">
          <a:xfrm>
            <a:off x="4090988" y="1154113"/>
            <a:ext cx="2673350" cy="1116012"/>
            <a:chOff x="11865" y="3885"/>
            <a:chExt cx="3720" cy="1260"/>
          </a:xfrm>
        </p:grpSpPr>
        <p:sp>
          <p:nvSpPr>
            <p:cNvPr id="668696" name="Text Box 24"/>
            <p:cNvSpPr txBox="1">
              <a:spLocks noChangeArrowheads="1"/>
            </p:cNvSpPr>
            <p:nvPr/>
          </p:nvSpPr>
          <p:spPr bwMode="auto">
            <a:xfrm>
              <a:off x="11865" y="3885"/>
              <a:ext cx="2062" cy="4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i="0">
                  <a:latin typeface="Arial" charset="0"/>
                </a:rPr>
                <a:t>DHCP discover</a:t>
              </a:r>
              <a:endParaRPr lang="en-US" sz="1200" i="0"/>
            </a:p>
          </p:txBody>
        </p:sp>
        <p:sp>
          <p:nvSpPr>
            <p:cNvPr id="668697" name="Text Box 25"/>
            <p:cNvSpPr txBox="1">
              <a:spLocks noChangeArrowheads="1"/>
            </p:cNvSpPr>
            <p:nvPr/>
          </p:nvSpPr>
          <p:spPr bwMode="auto">
            <a:xfrm>
              <a:off x="12015" y="4231"/>
              <a:ext cx="3570" cy="9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0" i="0">
                  <a:latin typeface="Arial" charset="0"/>
                </a:rPr>
                <a:t>src : 0.0.0.0, 68     </a:t>
              </a:r>
            </a:p>
            <a:p>
              <a:r>
                <a:rPr lang="en-US" sz="1200" b="0" i="0">
                  <a:latin typeface="Arial" charset="0"/>
                </a:rPr>
                <a:t>dest.: 255.255.255.255,67</a:t>
              </a:r>
            </a:p>
            <a:p>
              <a:r>
                <a:rPr lang="en-US" sz="1200" b="0" i="0">
                  <a:latin typeface="Arial" charset="0"/>
                </a:rPr>
                <a:t>yiaddr:    0.0.0.0</a:t>
              </a:r>
            </a:p>
            <a:p>
              <a:r>
                <a:rPr lang="en-US" sz="1200" b="0" i="0">
                  <a:latin typeface="Arial" charset="0"/>
                </a:rPr>
                <a:t>transaction ID: 654</a:t>
              </a:r>
              <a:endParaRPr lang="en-US" b="0" i="0"/>
            </a:p>
          </p:txBody>
        </p:sp>
      </p:grpSp>
      <p:sp>
        <p:nvSpPr>
          <p:cNvPr id="668698" name="Line 26"/>
          <p:cNvSpPr>
            <a:spLocks noChangeShapeType="1"/>
          </p:cNvSpPr>
          <p:nvPr/>
        </p:nvSpPr>
        <p:spPr bwMode="auto">
          <a:xfrm>
            <a:off x="2605088" y="3005138"/>
            <a:ext cx="4395787" cy="5381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68699" name="Text Box 27"/>
          <p:cNvSpPr txBox="1">
            <a:spLocks noChangeArrowheads="1"/>
          </p:cNvSpPr>
          <p:nvPr/>
        </p:nvSpPr>
        <p:spPr bwMode="auto">
          <a:xfrm>
            <a:off x="4264025" y="2390775"/>
            <a:ext cx="1379538" cy="33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 i="0">
                <a:latin typeface="Arial" charset="0"/>
              </a:rPr>
              <a:t>DHCP offer</a:t>
            </a:r>
            <a:endParaRPr lang="en-US" b="0" i="0"/>
          </a:p>
        </p:txBody>
      </p:sp>
      <p:sp>
        <p:nvSpPr>
          <p:cNvPr id="668700" name="Text Box 28"/>
          <p:cNvSpPr txBox="1">
            <a:spLocks noChangeArrowheads="1"/>
          </p:cNvSpPr>
          <p:nvPr/>
        </p:nvSpPr>
        <p:spPr bwMode="auto">
          <a:xfrm>
            <a:off x="4360863" y="2643188"/>
            <a:ext cx="2424112" cy="965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b="0" i="0">
                <a:latin typeface="Arial" charset="0"/>
              </a:rPr>
              <a:t>src: 223.1.2.5, 67      </a:t>
            </a:r>
          </a:p>
          <a:p>
            <a:r>
              <a:rPr lang="en-US" sz="1200" b="0" i="0">
                <a:latin typeface="Arial" charset="0"/>
              </a:rPr>
              <a:t>dest:  255.255.255.255, 68</a:t>
            </a:r>
          </a:p>
          <a:p>
            <a:r>
              <a:rPr lang="en-US" sz="1200" b="0" i="0">
                <a:latin typeface="Arial" charset="0"/>
              </a:rPr>
              <a:t>yiaddrr: 223.1.2.4</a:t>
            </a:r>
          </a:p>
          <a:p>
            <a:r>
              <a:rPr lang="en-US" sz="1200" b="0" i="0">
                <a:latin typeface="Arial" charset="0"/>
              </a:rPr>
              <a:t>transaction ID: 654</a:t>
            </a:r>
          </a:p>
          <a:p>
            <a:r>
              <a:rPr lang="en-US" sz="1200" b="0" i="0">
                <a:latin typeface="Arial" charset="0"/>
              </a:rPr>
              <a:t>Lifetime: 3600 secs</a:t>
            </a:r>
            <a:endParaRPr lang="en-US" sz="800" b="0" i="0"/>
          </a:p>
        </p:txBody>
      </p:sp>
      <p:sp>
        <p:nvSpPr>
          <p:cNvPr id="668701" name="Line 29"/>
          <p:cNvSpPr>
            <a:spLocks noChangeShapeType="1"/>
          </p:cNvSpPr>
          <p:nvPr/>
        </p:nvSpPr>
        <p:spPr bwMode="auto">
          <a:xfrm flipH="1">
            <a:off x="2497138" y="4233863"/>
            <a:ext cx="4395787" cy="536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68702" name="Text Box 30"/>
          <p:cNvSpPr txBox="1">
            <a:spLocks noChangeArrowheads="1"/>
          </p:cNvSpPr>
          <p:nvPr/>
        </p:nvSpPr>
        <p:spPr bwMode="auto">
          <a:xfrm>
            <a:off x="2668588" y="3576638"/>
            <a:ext cx="1379537" cy="3286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 i="0">
                <a:latin typeface="Arial" charset="0"/>
              </a:rPr>
              <a:t>DHCP request</a:t>
            </a:r>
            <a:endParaRPr lang="en-US" b="0" i="0"/>
          </a:p>
        </p:txBody>
      </p:sp>
      <p:sp>
        <p:nvSpPr>
          <p:cNvPr id="668703" name="Text Box 31"/>
          <p:cNvSpPr txBox="1">
            <a:spLocks noChangeArrowheads="1"/>
          </p:cNvSpPr>
          <p:nvPr/>
        </p:nvSpPr>
        <p:spPr bwMode="auto">
          <a:xfrm>
            <a:off x="2798763" y="3838575"/>
            <a:ext cx="2757487" cy="942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b="0" i="0">
                <a:latin typeface="Arial" charset="0"/>
              </a:rPr>
              <a:t>src:  0.0.0.0, 68     </a:t>
            </a:r>
          </a:p>
          <a:p>
            <a:r>
              <a:rPr lang="en-US" sz="1200" b="0" i="0">
                <a:latin typeface="Arial" charset="0"/>
              </a:rPr>
              <a:t>dest::  255.255.255.255, 67</a:t>
            </a:r>
          </a:p>
          <a:p>
            <a:r>
              <a:rPr lang="en-US" sz="1200" b="0" i="0">
                <a:latin typeface="Arial" charset="0"/>
              </a:rPr>
              <a:t>yiaddrr: 223.1.2.4</a:t>
            </a:r>
          </a:p>
          <a:p>
            <a:r>
              <a:rPr lang="en-US" sz="1200" b="0" i="0">
                <a:latin typeface="Arial" charset="0"/>
              </a:rPr>
              <a:t>transaction ID: 655</a:t>
            </a:r>
          </a:p>
          <a:p>
            <a:r>
              <a:rPr lang="en-US" sz="1200" b="0" i="0">
                <a:latin typeface="Arial" charset="0"/>
              </a:rPr>
              <a:t>Lifetime: 3600 secs</a:t>
            </a:r>
            <a:endParaRPr lang="en-US" b="0" i="0"/>
          </a:p>
        </p:txBody>
      </p:sp>
      <p:sp>
        <p:nvSpPr>
          <p:cNvPr id="668704" name="Line 32"/>
          <p:cNvSpPr>
            <a:spLocks noChangeShapeType="1"/>
          </p:cNvSpPr>
          <p:nvPr/>
        </p:nvSpPr>
        <p:spPr bwMode="auto">
          <a:xfrm>
            <a:off x="2582863" y="5264150"/>
            <a:ext cx="4395787" cy="5381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68705" name="Text Box 33"/>
          <p:cNvSpPr txBox="1">
            <a:spLocks noChangeArrowheads="1"/>
          </p:cNvSpPr>
          <p:nvPr/>
        </p:nvSpPr>
        <p:spPr bwMode="auto">
          <a:xfrm>
            <a:off x="4221163" y="4979988"/>
            <a:ext cx="1379537" cy="3286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 i="0">
                <a:latin typeface="Arial" charset="0"/>
              </a:rPr>
              <a:t>DHCP ACK</a:t>
            </a:r>
            <a:endParaRPr lang="en-US" b="0" i="0"/>
          </a:p>
        </p:txBody>
      </p:sp>
      <p:sp>
        <p:nvSpPr>
          <p:cNvPr id="668706" name="Text Box 34"/>
          <p:cNvSpPr txBox="1">
            <a:spLocks noChangeArrowheads="1"/>
          </p:cNvSpPr>
          <p:nvPr/>
        </p:nvSpPr>
        <p:spPr bwMode="auto">
          <a:xfrm>
            <a:off x="4318000" y="5232400"/>
            <a:ext cx="2413000" cy="9636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b="0" i="0">
                <a:latin typeface="Arial" charset="0"/>
              </a:rPr>
              <a:t>src: 223.1.2.5, 67      </a:t>
            </a:r>
          </a:p>
          <a:p>
            <a:r>
              <a:rPr lang="en-US" sz="1200" b="0" i="0">
                <a:latin typeface="Arial" charset="0"/>
              </a:rPr>
              <a:t>dest:  255.255.255.255, 68</a:t>
            </a:r>
          </a:p>
          <a:p>
            <a:r>
              <a:rPr lang="en-US" sz="1200" b="0" i="0">
                <a:latin typeface="Arial" charset="0"/>
              </a:rPr>
              <a:t>yiaddrr: 223.1.2.4</a:t>
            </a:r>
          </a:p>
          <a:p>
            <a:r>
              <a:rPr lang="en-US" sz="1200" b="0" i="0">
                <a:latin typeface="Arial" charset="0"/>
              </a:rPr>
              <a:t>transaction ID: 655</a:t>
            </a:r>
          </a:p>
          <a:p>
            <a:r>
              <a:rPr lang="en-US" sz="1200" b="0" i="0">
                <a:latin typeface="Arial" charset="0"/>
              </a:rPr>
              <a:t>Lifetime: 3600 secs</a:t>
            </a:r>
            <a:endParaRPr lang="en-US" sz="1000" b="0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A1C6F3BC-8C80-44FB-B293-B57E6A441C0E}" type="slidenum">
              <a:rPr lang="en-US"/>
              <a:pPr/>
              <a:t>74</a:t>
            </a:fld>
            <a:endParaRPr lang="en-US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r>
              <a:rPr lang="en-US" sz="3600"/>
              <a:t>Addressing: routing to another LAN</a:t>
            </a:r>
          </a:p>
        </p:txBody>
      </p:sp>
      <p:grpSp>
        <p:nvGrpSpPr>
          <p:cNvPr id="401474" name="Group 66"/>
          <p:cNvGrpSpPr>
            <a:grpSpLocks/>
          </p:cNvGrpSpPr>
          <p:nvPr/>
        </p:nvGrpSpPr>
        <p:grpSpPr bwMode="auto">
          <a:xfrm>
            <a:off x="798513" y="2027238"/>
            <a:ext cx="7321550" cy="2744787"/>
            <a:chOff x="449" y="1367"/>
            <a:chExt cx="4918" cy="2016"/>
          </a:xfrm>
        </p:grpSpPr>
        <p:sp>
          <p:nvSpPr>
            <p:cNvPr id="401414" name="Text Box 6"/>
            <p:cNvSpPr txBox="1">
              <a:spLocks noChangeArrowheads="1"/>
            </p:cNvSpPr>
            <p:nvPr/>
          </p:nvSpPr>
          <p:spPr bwMode="auto">
            <a:xfrm>
              <a:off x="2693" y="2770"/>
              <a:ext cx="252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0" i="0">
                  <a:solidFill>
                    <a:srgbClr val="FF0000"/>
                  </a:solidFill>
                </a:rPr>
                <a:t>R</a:t>
              </a:r>
              <a:endParaRPr lang="en-US" b="0" i="0"/>
            </a:p>
          </p:txBody>
        </p:sp>
        <p:grpSp>
          <p:nvGrpSpPr>
            <p:cNvPr id="401416" name="Group 8"/>
            <p:cNvGrpSpPr>
              <a:grpSpLocks/>
            </p:cNvGrpSpPr>
            <p:nvPr/>
          </p:nvGrpSpPr>
          <p:grpSpPr bwMode="auto">
            <a:xfrm>
              <a:off x="2489" y="2157"/>
              <a:ext cx="620" cy="254"/>
              <a:chOff x="3600" y="219"/>
              <a:chExt cx="360" cy="175"/>
            </a:xfrm>
          </p:grpSpPr>
          <p:sp>
            <p:nvSpPr>
              <p:cNvPr id="401417" name="Oval 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418" name="Line 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419" name="Line 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420" name="Rectangle 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b="0" i="0">
                  <a:latin typeface="Times New Roman" pitchFamily="18" charset="0"/>
                </a:endParaRPr>
              </a:p>
            </p:txBody>
          </p:sp>
          <p:sp>
            <p:nvSpPr>
              <p:cNvPr id="401421" name="Oval 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01422" name="Group 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01423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1424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1425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1426" name="Group 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01427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1428" name="Line 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1429" name="Line 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01430" name="Rectangle 22"/>
            <p:cNvSpPr>
              <a:spLocks noChangeArrowheads="1"/>
            </p:cNvSpPr>
            <p:nvPr/>
          </p:nvSpPr>
          <p:spPr bwMode="auto">
            <a:xfrm rot="-5400000">
              <a:off x="3126" y="2222"/>
              <a:ext cx="8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431" name="Rectangle 23"/>
            <p:cNvSpPr>
              <a:spLocks noChangeArrowheads="1"/>
            </p:cNvSpPr>
            <p:nvPr/>
          </p:nvSpPr>
          <p:spPr bwMode="auto">
            <a:xfrm rot="-5400000">
              <a:off x="2387" y="2232"/>
              <a:ext cx="8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432" name="Text Box 24"/>
            <p:cNvSpPr txBox="1">
              <a:spLocks noChangeArrowheads="1"/>
            </p:cNvSpPr>
            <p:nvPr/>
          </p:nvSpPr>
          <p:spPr bwMode="auto">
            <a:xfrm>
              <a:off x="2678" y="1921"/>
              <a:ext cx="103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0" i="0">
                  <a:latin typeface="Arial" charset="0"/>
                </a:rPr>
                <a:t>1A-23-F9-CD-06-9B</a:t>
              </a:r>
            </a:p>
          </p:txBody>
        </p:sp>
        <p:sp>
          <p:nvSpPr>
            <p:cNvPr id="401433" name="Text Box 25"/>
            <p:cNvSpPr txBox="1">
              <a:spLocks noChangeArrowheads="1"/>
            </p:cNvSpPr>
            <p:nvPr/>
          </p:nvSpPr>
          <p:spPr bwMode="auto">
            <a:xfrm>
              <a:off x="2725" y="2423"/>
              <a:ext cx="88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0" i="0">
                  <a:latin typeface="Arial" charset="0"/>
                </a:rPr>
                <a:t>222.222.222.220</a:t>
              </a:r>
            </a:p>
          </p:txBody>
        </p:sp>
        <p:sp>
          <p:nvSpPr>
            <p:cNvPr id="401435" name="Text Box 27"/>
            <p:cNvSpPr txBox="1">
              <a:spLocks noChangeArrowheads="1"/>
            </p:cNvSpPr>
            <p:nvPr/>
          </p:nvSpPr>
          <p:spPr bwMode="auto">
            <a:xfrm>
              <a:off x="2083" y="2573"/>
              <a:ext cx="888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0" i="0">
                  <a:latin typeface="Arial" charset="0"/>
                </a:rPr>
                <a:t>111.111.111.110</a:t>
              </a:r>
            </a:p>
          </p:txBody>
        </p:sp>
        <p:sp>
          <p:nvSpPr>
            <p:cNvPr id="401436" name="Text Box 28"/>
            <p:cNvSpPr txBox="1">
              <a:spLocks noChangeArrowheads="1"/>
            </p:cNvSpPr>
            <p:nvPr/>
          </p:nvSpPr>
          <p:spPr bwMode="auto">
            <a:xfrm>
              <a:off x="2061" y="1756"/>
              <a:ext cx="103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0" i="0">
                  <a:latin typeface="Arial" charset="0"/>
                </a:rPr>
                <a:t>E6-E9-00-17-BB-4B</a:t>
              </a:r>
            </a:p>
          </p:txBody>
        </p:sp>
        <p:sp>
          <p:nvSpPr>
            <p:cNvPr id="401437" name="Text Box 29"/>
            <p:cNvSpPr txBox="1">
              <a:spLocks noChangeArrowheads="1"/>
            </p:cNvSpPr>
            <p:nvPr/>
          </p:nvSpPr>
          <p:spPr bwMode="auto">
            <a:xfrm>
              <a:off x="846" y="3181"/>
              <a:ext cx="109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0" i="0">
                  <a:latin typeface="Arial" charset="0"/>
                </a:rPr>
                <a:t>CC-49-DE-D0-AB-7D</a:t>
              </a:r>
            </a:p>
          </p:txBody>
        </p:sp>
        <p:sp>
          <p:nvSpPr>
            <p:cNvPr id="401438" name="Text Box 30"/>
            <p:cNvSpPr txBox="1">
              <a:spLocks noChangeArrowheads="1"/>
            </p:cNvSpPr>
            <p:nvPr/>
          </p:nvSpPr>
          <p:spPr bwMode="auto">
            <a:xfrm>
              <a:off x="449" y="2774"/>
              <a:ext cx="88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0" i="0">
                  <a:latin typeface="Arial" charset="0"/>
                </a:rPr>
                <a:t>111.111.111.112</a:t>
              </a:r>
            </a:p>
          </p:txBody>
        </p:sp>
        <p:graphicFrame>
          <p:nvGraphicFramePr>
            <p:cNvPr id="401439" name="Object 31"/>
            <p:cNvGraphicFramePr>
              <a:graphicFrameLocks noChangeAspect="1"/>
            </p:cNvGraphicFramePr>
            <p:nvPr/>
          </p:nvGraphicFramePr>
          <p:xfrm>
            <a:off x="830" y="2916"/>
            <a:ext cx="301" cy="239"/>
          </p:xfrm>
          <a:graphic>
            <a:graphicData uri="http://schemas.openxmlformats.org/presentationml/2006/ole">
              <p:oleObj spid="_x0000_s401439" name="Clip" r:id="rId4" imgW="1305000" imgH="1085760" progId="MS_ClipArt_Gallery.2">
                <p:embed/>
              </p:oleObj>
            </a:graphicData>
          </a:graphic>
        </p:graphicFrame>
        <p:sp>
          <p:nvSpPr>
            <p:cNvPr id="401440" name="Rectangle 32"/>
            <p:cNvSpPr>
              <a:spLocks noChangeArrowheads="1"/>
            </p:cNvSpPr>
            <p:nvPr/>
          </p:nvSpPr>
          <p:spPr bwMode="auto">
            <a:xfrm rot="-5400000">
              <a:off x="1130" y="2961"/>
              <a:ext cx="8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441" name="Text Box 33"/>
            <p:cNvSpPr txBox="1">
              <a:spLocks noChangeArrowheads="1"/>
            </p:cNvSpPr>
            <p:nvPr/>
          </p:nvSpPr>
          <p:spPr bwMode="auto">
            <a:xfrm>
              <a:off x="498" y="2007"/>
              <a:ext cx="88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0" i="0">
                  <a:latin typeface="Arial" charset="0"/>
                </a:rPr>
                <a:t>111.111.111.111</a:t>
              </a:r>
            </a:p>
          </p:txBody>
        </p:sp>
        <p:grpSp>
          <p:nvGrpSpPr>
            <p:cNvPr id="401443" name="Group 35"/>
            <p:cNvGrpSpPr>
              <a:grpSpLocks/>
            </p:cNvGrpSpPr>
            <p:nvPr/>
          </p:nvGrpSpPr>
          <p:grpSpPr bwMode="auto">
            <a:xfrm>
              <a:off x="513" y="1554"/>
              <a:ext cx="567" cy="463"/>
              <a:chOff x="1910" y="3474"/>
              <a:chExt cx="567" cy="463"/>
            </a:xfrm>
          </p:grpSpPr>
          <p:graphicFrame>
            <p:nvGraphicFramePr>
              <p:cNvPr id="401442" name="Object 34"/>
              <p:cNvGraphicFramePr>
                <a:graphicFrameLocks noChangeAspect="1"/>
              </p:cNvGraphicFramePr>
              <p:nvPr/>
            </p:nvGraphicFramePr>
            <p:xfrm>
              <a:off x="1910" y="3487"/>
              <a:ext cx="567" cy="450"/>
            </p:xfrm>
            <a:graphic>
              <a:graphicData uri="http://schemas.openxmlformats.org/presentationml/2006/ole">
                <p:oleObj spid="_x0000_s401442" name="Clip" r:id="rId5" imgW="1305000" imgH="1085760" progId="MS_ClipArt_Gallery.2">
                  <p:embed/>
                </p:oleObj>
              </a:graphicData>
            </a:graphic>
          </p:graphicFrame>
          <p:sp>
            <p:nvSpPr>
              <p:cNvPr id="401413" name="Text Box 5"/>
              <p:cNvSpPr txBox="1">
                <a:spLocks noChangeArrowheads="1"/>
              </p:cNvSpPr>
              <p:nvPr/>
            </p:nvSpPr>
            <p:spPr bwMode="auto">
              <a:xfrm>
                <a:off x="2063" y="3474"/>
                <a:ext cx="273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0" i="0">
                    <a:solidFill>
                      <a:srgbClr val="FF0000"/>
                    </a:solidFill>
                  </a:rPr>
                  <a:t>A</a:t>
                </a:r>
                <a:endParaRPr lang="en-US" b="0" i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01444" name="Rectangle 36"/>
            <p:cNvSpPr>
              <a:spLocks noChangeArrowheads="1"/>
            </p:cNvSpPr>
            <p:nvPr/>
          </p:nvSpPr>
          <p:spPr bwMode="auto">
            <a:xfrm rot="-5400000">
              <a:off x="1075" y="1689"/>
              <a:ext cx="8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445" name="Text Box 37"/>
            <p:cNvSpPr txBox="1">
              <a:spLocks noChangeArrowheads="1"/>
            </p:cNvSpPr>
            <p:nvPr/>
          </p:nvSpPr>
          <p:spPr bwMode="auto">
            <a:xfrm>
              <a:off x="717" y="1402"/>
              <a:ext cx="101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0" i="0">
                  <a:latin typeface="Arial" charset="0"/>
                </a:rPr>
                <a:t>74-29-9C-E8-FF-55</a:t>
              </a:r>
            </a:p>
          </p:txBody>
        </p:sp>
        <p:graphicFrame>
          <p:nvGraphicFramePr>
            <p:cNvPr id="401446" name="Object 38"/>
            <p:cNvGraphicFramePr>
              <a:graphicFrameLocks noChangeAspect="1"/>
            </p:cNvGraphicFramePr>
            <p:nvPr/>
          </p:nvGraphicFramePr>
          <p:xfrm>
            <a:off x="4596" y="1572"/>
            <a:ext cx="301" cy="239"/>
          </p:xfrm>
          <a:graphic>
            <a:graphicData uri="http://schemas.openxmlformats.org/presentationml/2006/ole">
              <p:oleObj spid="_x0000_s401446" name="Clip" r:id="rId6" imgW="1305000" imgH="1085760" progId="MS_ClipArt_Gallery.2">
                <p:embed/>
              </p:oleObj>
            </a:graphicData>
          </a:graphic>
        </p:graphicFrame>
        <p:sp>
          <p:nvSpPr>
            <p:cNvPr id="401447" name="Rectangle 39"/>
            <p:cNvSpPr>
              <a:spLocks noChangeArrowheads="1"/>
            </p:cNvSpPr>
            <p:nvPr/>
          </p:nvSpPr>
          <p:spPr bwMode="auto">
            <a:xfrm rot="-5400000">
              <a:off x="4523" y="1639"/>
              <a:ext cx="8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448" name="Text Box 40"/>
            <p:cNvSpPr txBox="1">
              <a:spLocks noChangeArrowheads="1"/>
            </p:cNvSpPr>
            <p:nvPr/>
          </p:nvSpPr>
          <p:spPr bwMode="auto">
            <a:xfrm>
              <a:off x="4462" y="1825"/>
              <a:ext cx="88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0" i="0">
                  <a:latin typeface="Arial" charset="0"/>
                </a:rPr>
                <a:t>222.222.222.221</a:t>
              </a:r>
            </a:p>
          </p:txBody>
        </p:sp>
        <p:sp>
          <p:nvSpPr>
            <p:cNvPr id="401449" name="Text Box 41"/>
            <p:cNvSpPr txBox="1">
              <a:spLocks noChangeArrowheads="1"/>
            </p:cNvSpPr>
            <p:nvPr/>
          </p:nvSpPr>
          <p:spPr bwMode="auto">
            <a:xfrm>
              <a:off x="4126" y="1367"/>
              <a:ext cx="100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0" i="0">
                  <a:latin typeface="Arial" charset="0"/>
                </a:rPr>
                <a:t>88-B2-2F-54-1A-0F</a:t>
              </a:r>
            </a:p>
          </p:txBody>
        </p:sp>
        <p:grpSp>
          <p:nvGrpSpPr>
            <p:cNvPr id="401450" name="Group 42"/>
            <p:cNvGrpSpPr>
              <a:grpSpLocks/>
            </p:cNvGrpSpPr>
            <p:nvPr/>
          </p:nvGrpSpPr>
          <p:grpSpPr bwMode="auto">
            <a:xfrm>
              <a:off x="4598" y="2532"/>
              <a:ext cx="567" cy="463"/>
              <a:chOff x="1910" y="3474"/>
              <a:chExt cx="567" cy="463"/>
            </a:xfrm>
          </p:grpSpPr>
          <p:graphicFrame>
            <p:nvGraphicFramePr>
              <p:cNvPr id="401451" name="Object 43"/>
              <p:cNvGraphicFramePr>
                <a:graphicFrameLocks noChangeAspect="1"/>
              </p:cNvGraphicFramePr>
              <p:nvPr/>
            </p:nvGraphicFramePr>
            <p:xfrm>
              <a:off x="1910" y="3487"/>
              <a:ext cx="567" cy="450"/>
            </p:xfrm>
            <a:graphic>
              <a:graphicData uri="http://schemas.openxmlformats.org/presentationml/2006/ole">
                <p:oleObj spid="_x0000_s401451" name="Clip" r:id="rId7" imgW="1305000" imgH="1085760" progId="MS_ClipArt_Gallery.2">
                  <p:embed/>
                </p:oleObj>
              </a:graphicData>
            </a:graphic>
          </p:graphicFrame>
          <p:sp>
            <p:nvSpPr>
              <p:cNvPr id="401452" name="Text Box 44"/>
              <p:cNvSpPr txBox="1">
                <a:spLocks noChangeArrowheads="1"/>
              </p:cNvSpPr>
              <p:nvPr/>
            </p:nvSpPr>
            <p:spPr bwMode="auto">
              <a:xfrm>
                <a:off x="2063" y="3474"/>
                <a:ext cx="253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0" i="0">
                    <a:solidFill>
                      <a:srgbClr val="FF0000"/>
                    </a:solidFill>
                  </a:rPr>
                  <a:t>B</a:t>
                </a:r>
                <a:endParaRPr lang="en-US" b="0" i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01453" name="Text Box 45"/>
            <p:cNvSpPr txBox="1">
              <a:spLocks noChangeArrowheads="1"/>
            </p:cNvSpPr>
            <p:nvPr/>
          </p:nvSpPr>
          <p:spPr bwMode="auto">
            <a:xfrm>
              <a:off x="4479" y="2394"/>
              <a:ext cx="88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0" i="0">
                  <a:latin typeface="Arial" charset="0"/>
                </a:rPr>
                <a:t>222.222.222.222</a:t>
              </a:r>
            </a:p>
          </p:txBody>
        </p:sp>
        <p:sp>
          <p:nvSpPr>
            <p:cNvPr id="401454" name="Text Box 46"/>
            <p:cNvSpPr txBox="1">
              <a:spLocks noChangeArrowheads="1"/>
            </p:cNvSpPr>
            <p:nvPr/>
          </p:nvSpPr>
          <p:spPr bwMode="auto">
            <a:xfrm>
              <a:off x="4199" y="2972"/>
              <a:ext cx="1047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0" i="0">
                  <a:latin typeface="Arial" charset="0"/>
                </a:rPr>
                <a:t>49-BD-D2-C7-56-2A</a:t>
              </a:r>
            </a:p>
          </p:txBody>
        </p:sp>
        <p:sp>
          <p:nvSpPr>
            <p:cNvPr id="401455" name="Rectangle 47"/>
            <p:cNvSpPr>
              <a:spLocks noChangeArrowheads="1"/>
            </p:cNvSpPr>
            <p:nvPr/>
          </p:nvSpPr>
          <p:spPr bwMode="auto">
            <a:xfrm rot="-5400000">
              <a:off x="4554" y="2656"/>
              <a:ext cx="8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456" name="Freeform 48"/>
            <p:cNvSpPr>
              <a:spLocks/>
            </p:cNvSpPr>
            <p:nvPr/>
          </p:nvSpPr>
          <p:spPr bwMode="auto">
            <a:xfrm>
              <a:off x="1277" y="1775"/>
              <a:ext cx="903" cy="996"/>
            </a:xfrm>
            <a:custGeom>
              <a:avLst/>
              <a:gdLst/>
              <a:ahLst/>
              <a:cxnLst>
                <a:cxn ang="0">
                  <a:pos x="307" y="83"/>
                </a:cxn>
                <a:cxn ang="0">
                  <a:pos x="134" y="227"/>
                </a:cxn>
                <a:cxn ang="0">
                  <a:pos x="19" y="507"/>
                </a:cxn>
                <a:cxn ang="0">
                  <a:pos x="19" y="716"/>
                </a:cxn>
                <a:cxn ang="0">
                  <a:pos x="84" y="918"/>
                </a:cxn>
                <a:cxn ang="0">
                  <a:pos x="199" y="990"/>
                </a:cxn>
                <a:cxn ang="0">
                  <a:pos x="393" y="954"/>
                </a:cxn>
                <a:cxn ang="0">
                  <a:pos x="696" y="947"/>
                </a:cxn>
                <a:cxn ang="0">
                  <a:pos x="883" y="831"/>
                </a:cxn>
                <a:cxn ang="0">
                  <a:pos x="998" y="543"/>
                </a:cxn>
                <a:cxn ang="0">
                  <a:pos x="926" y="227"/>
                </a:cxn>
                <a:cxn ang="0">
                  <a:pos x="667" y="25"/>
                </a:cxn>
                <a:cxn ang="0">
                  <a:pos x="307" y="83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FF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1457" name="Freeform 49"/>
            <p:cNvSpPr>
              <a:spLocks/>
            </p:cNvSpPr>
            <p:nvPr/>
          </p:nvSpPr>
          <p:spPr bwMode="auto">
            <a:xfrm>
              <a:off x="3502" y="1812"/>
              <a:ext cx="1005" cy="996"/>
            </a:xfrm>
            <a:custGeom>
              <a:avLst/>
              <a:gdLst/>
              <a:ahLst/>
              <a:cxnLst>
                <a:cxn ang="0">
                  <a:pos x="307" y="83"/>
                </a:cxn>
                <a:cxn ang="0">
                  <a:pos x="134" y="227"/>
                </a:cxn>
                <a:cxn ang="0">
                  <a:pos x="19" y="507"/>
                </a:cxn>
                <a:cxn ang="0">
                  <a:pos x="19" y="716"/>
                </a:cxn>
                <a:cxn ang="0">
                  <a:pos x="84" y="918"/>
                </a:cxn>
                <a:cxn ang="0">
                  <a:pos x="199" y="990"/>
                </a:cxn>
                <a:cxn ang="0">
                  <a:pos x="393" y="954"/>
                </a:cxn>
                <a:cxn ang="0">
                  <a:pos x="696" y="947"/>
                </a:cxn>
                <a:cxn ang="0">
                  <a:pos x="883" y="831"/>
                </a:cxn>
                <a:cxn ang="0">
                  <a:pos x="998" y="543"/>
                </a:cxn>
                <a:cxn ang="0">
                  <a:pos x="926" y="227"/>
                </a:cxn>
                <a:cxn ang="0">
                  <a:pos x="667" y="25"/>
                </a:cxn>
                <a:cxn ang="0">
                  <a:pos x="307" y="83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FF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1458" name="Line 50"/>
            <p:cNvSpPr>
              <a:spLocks noChangeShapeType="1"/>
            </p:cNvSpPr>
            <p:nvPr/>
          </p:nvSpPr>
          <p:spPr bwMode="auto">
            <a:xfrm>
              <a:off x="1175" y="1753"/>
              <a:ext cx="294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1459" name="Line 51"/>
            <p:cNvSpPr>
              <a:spLocks noChangeShapeType="1"/>
            </p:cNvSpPr>
            <p:nvPr/>
          </p:nvSpPr>
          <p:spPr bwMode="auto">
            <a:xfrm flipV="1">
              <a:off x="1226" y="2754"/>
              <a:ext cx="207" cy="2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1460" name="Line 52"/>
            <p:cNvSpPr>
              <a:spLocks noChangeShapeType="1"/>
            </p:cNvSpPr>
            <p:nvPr/>
          </p:nvSpPr>
          <p:spPr bwMode="auto">
            <a:xfrm>
              <a:off x="2172" y="2302"/>
              <a:ext cx="19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1461" name="Line 53"/>
            <p:cNvSpPr>
              <a:spLocks noChangeShapeType="1"/>
            </p:cNvSpPr>
            <p:nvPr/>
          </p:nvSpPr>
          <p:spPr bwMode="auto">
            <a:xfrm flipV="1">
              <a:off x="3228" y="2293"/>
              <a:ext cx="302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1462" name="Line 54"/>
            <p:cNvSpPr>
              <a:spLocks noChangeShapeType="1"/>
            </p:cNvSpPr>
            <p:nvPr/>
          </p:nvSpPr>
          <p:spPr bwMode="auto">
            <a:xfrm>
              <a:off x="4398" y="2618"/>
              <a:ext cx="13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1463" name="Line 55"/>
            <p:cNvSpPr>
              <a:spLocks noChangeShapeType="1"/>
            </p:cNvSpPr>
            <p:nvPr/>
          </p:nvSpPr>
          <p:spPr bwMode="auto">
            <a:xfrm flipH="1">
              <a:off x="4273" y="1706"/>
              <a:ext cx="225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1464" name="Line 56"/>
            <p:cNvSpPr>
              <a:spLocks noChangeShapeType="1"/>
            </p:cNvSpPr>
            <p:nvPr/>
          </p:nvSpPr>
          <p:spPr bwMode="auto">
            <a:xfrm flipV="1">
              <a:off x="1170" y="3075"/>
              <a:ext cx="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1465" name="Line 57"/>
            <p:cNvSpPr>
              <a:spLocks noChangeShapeType="1"/>
            </p:cNvSpPr>
            <p:nvPr/>
          </p:nvSpPr>
          <p:spPr bwMode="auto">
            <a:xfrm>
              <a:off x="1110" y="1563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1466" name="Line 58"/>
            <p:cNvSpPr>
              <a:spLocks noChangeShapeType="1"/>
            </p:cNvSpPr>
            <p:nvPr/>
          </p:nvSpPr>
          <p:spPr bwMode="auto">
            <a:xfrm>
              <a:off x="2424" y="1911"/>
              <a:ext cx="0" cy="3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1467" name="Line 59"/>
            <p:cNvSpPr>
              <a:spLocks noChangeShapeType="1"/>
            </p:cNvSpPr>
            <p:nvPr/>
          </p:nvSpPr>
          <p:spPr bwMode="auto">
            <a:xfrm>
              <a:off x="3144" y="2058"/>
              <a:ext cx="0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1468" name="Line 60"/>
            <p:cNvSpPr>
              <a:spLocks noChangeShapeType="1"/>
            </p:cNvSpPr>
            <p:nvPr/>
          </p:nvSpPr>
          <p:spPr bwMode="auto">
            <a:xfrm flipV="1">
              <a:off x="4572" y="2787"/>
              <a:ext cx="0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1469" name="Line 61"/>
            <p:cNvSpPr>
              <a:spLocks noChangeShapeType="1"/>
            </p:cNvSpPr>
            <p:nvPr/>
          </p:nvSpPr>
          <p:spPr bwMode="auto">
            <a:xfrm flipH="1">
              <a:off x="4560" y="1497"/>
              <a:ext cx="3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01473" name="Rectangle 65"/>
          <p:cNvSpPr>
            <a:spLocks noGrp="1" noChangeArrowheads="1"/>
          </p:cNvSpPr>
          <p:nvPr>
            <p:ph type="body" idx="1"/>
          </p:nvPr>
        </p:nvSpPr>
        <p:spPr>
          <a:xfrm>
            <a:off x="533400" y="1095375"/>
            <a:ext cx="7772400" cy="4648200"/>
          </a:xfrm>
          <a:noFill/>
          <a:ln/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/>
              <a:t>walkthrough: </a:t>
            </a:r>
            <a:r>
              <a:rPr lang="en-US" sz="2400">
                <a:solidFill>
                  <a:srgbClr val="FF0000"/>
                </a:solidFill>
              </a:rPr>
              <a:t>send datagram from A to B via R</a:t>
            </a:r>
            <a:endParaRPr lang="en-US" sz="2400"/>
          </a:p>
          <a:p>
            <a:pPr>
              <a:buFont typeface="ZapfDingbats" pitchFamily="82" charset="2"/>
              <a:buNone/>
            </a:pPr>
            <a:r>
              <a:rPr lang="en-US" sz="2400"/>
              <a:t>                     assume  A knows B’s IP address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2400"/>
          </a:p>
          <a:p>
            <a:r>
              <a:rPr lang="en-US" sz="2400"/>
              <a:t>two ARP tables in  router R, one for each IP network (LAN)</a:t>
            </a:r>
            <a:endParaRPr lang="en-US"/>
          </a:p>
          <a:p>
            <a:pPr>
              <a:buFont typeface="ZapfDingbats" pitchFamily="82" charset="2"/>
              <a:buNone/>
            </a:pPr>
            <a:endParaRPr lang="en-US" sz="200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78A202D4-B562-4EDD-B8E9-3411C2D321A5}" type="slidenum">
              <a:rPr lang="en-US"/>
              <a:pPr/>
              <a:t>75</a:t>
            </a:fld>
            <a:endParaRPr lang="en-US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280988"/>
            <a:ext cx="7772400" cy="3476625"/>
          </a:xfrm>
        </p:spPr>
        <p:txBody>
          <a:bodyPr/>
          <a:lstStyle/>
          <a:p>
            <a:r>
              <a:rPr lang="en-US" sz="2000"/>
              <a:t>A creates IP datagram with source A, destination B </a:t>
            </a:r>
          </a:p>
          <a:p>
            <a:r>
              <a:rPr lang="en-US" sz="2000"/>
              <a:t>A uses ARP to get R’s MAC address for </a:t>
            </a:r>
            <a:r>
              <a:rPr lang="en-US" sz="1800"/>
              <a:t>111.111.111.110</a:t>
            </a:r>
            <a:endParaRPr lang="en-US" sz="2000"/>
          </a:p>
          <a:p>
            <a:r>
              <a:rPr lang="en-US" sz="2000"/>
              <a:t>A creates link-layer frame with R's MAC address as dest, frame contains A-to-B IP datagram</a:t>
            </a:r>
          </a:p>
          <a:p>
            <a:r>
              <a:rPr lang="en-US" sz="2000"/>
              <a:t>A’s NIC sends frame </a:t>
            </a:r>
          </a:p>
          <a:p>
            <a:r>
              <a:rPr lang="en-US" sz="2000"/>
              <a:t>R’s NIC receives frame </a:t>
            </a:r>
          </a:p>
          <a:p>
            <a:r>
              <a:rPr lang="en-US" sz="2000"/>
              <a:t>R removes IP datagram from Ethernet frame, sees its destined to B</a:t>
            </a:r>
          </a:p>
          <a:p>
            <a:r>
              <a:rPr lang="en-US" sz="2000"/>
              <a:t>R uses ARP to get B’s MAC address </a:t>
            </a:r>
          </a:p>
          <a:p>
            <a:r>
              <a:rPr lang="en-US" sz="2000"/>
              <a:t>R creates frame containing A-to-B IP datagram sends to B</a:t>
            </a:r>
            <a:endParaRPr lang="en-US"/>
          </a:p>
        </p:txBody>
      </p:sp>
      <p:grpSp>
        <p:nvGrpSpPr>
          <p:cNvPr id="402495" name="Group 63"/>
          <p:cNvGrpSpPr>
            <a:grpSpLocks/>
          </p:cNvGrpSpPr>
          <p:nvPr/>
        </p:nvGrpSpPr>
        <p:grpSpPr bwMode="auto">
          <a:xfrm>
            <a:off x="927100" y="3908425"/>
            <a:ext cx="6894513" cy="2546350"/>
            <a:chOff x="410" y="2462"/>
            <a:chExt cx="4518" cy="1721"/>
          </a:xfrm>
        </p:grpSpPr>
        <p:sp>
          <p:nvSpPr>
            <p:cNvPr id="402440" name="Text Box 8"/>
            <p:cNvSpPr txBox="1">
              <a:spLocks noChangeArrowheads="1"/>
            </p:cNvSpPr>
            <p:nvPr/>
          </p:nvSpPr>
          <p:spPr bwMode="auto">
            <a:xfrm>
              <a:off x="2515" y="3649"/>
              <a:ext cx="246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0" i="0">
                  <a:solidFill>
                    <a:srgbClr val="FF0000"/>
                  </a:solidFill>
                </a:rPr>
                <a:t>R</a:t>
              </a:r>
              <a:endParaRPr lang="en-US" b="0" i="0"/>
            </a:p>
          </p:txBody>
        </p:sp>
        <p:grpSp>
          <p:nvGrpSpPr>
            <p:cNvPr id="402441" name="Group 9"/>
            <p:cNvGrpSpPr>
              <a:grpSpLocks/>
            </p:cNvGrpSpPr>
            <p:nvPr/>
          </p:nvGrpSpPr>
          <p:grpSpPr bwMode="auto">
            <a:xfrm>
              <a:off x="2323" y="3124"/>
              <a:ext cx="581" cy="217"/>
              <a:chOff x="3600" y="219"/>
              <a:chExt cx="360" cy="175"/>
            </a:xfrm>
          </p:grpSpPr>
          <p:sp>
            <p:nvSpPr>
              <p:cNvPr id="402442" name="Oval 1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443" name="Line 1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444" name="Line 1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445" name="Rectangle 1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b="0" i="0">
                  <a:latin typeface="Times New Roman" pitchFamily="18" charset="0"/>
                </a:endParaRPr>
              </a:p>
            </p:txBody>
          </p:sp>
          <p:sp>
            <p:nvSpPr>
              <p:cNvPr id="402446" name="Oval 1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02447" name="Group 1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02448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2449" name="Line 1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2450" name="Line 1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2451" name="Group 1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0245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2453" name="Line 2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2454" name="Line 2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02455" name="Rectangle 23"/>
            <p:cNvSpPr>
              <a:spLocks noChangeArrowheads="1"/>
            </p:cNvSpPr>
            <p:nvPr/>
          </p:nvSpPr>
          <p:spPr bwMode="auto">
            <a:xfrm rot="-5400000">
              <a:off x="2924" y="3175"/>
              <a:ext cx="70" cy="1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456" name="Rectangle 24"/>
            <p:cNvSpPr>
              <a:spLocks noChangeArrowheads="1"/>
            </p:cNvSpPr>
            <p:nvPr/>
          </p:nvSpPr>
          <p:spPr bwMode="auto">
            <a:xfrm rot="-5400000">
              <a:off x="2231" y="3183"/>
              <a:ext cx="70" cy="1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457" name="Text Box 25"/>
            <p:cNvSpPr txBox="1">
              <a:spLocks noChangeArrowheads="1"/>
            </p:cNvSpPr>
            <p:nvPr/>
          </p:nvSpPr>
          <p:spPr bwMode="auto">
            <a:xfrm>
              <a:off x="2500" y="2937"/>
              <a:ext cx="863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b="0" i="0">
                  <a:latin typeface="Arial" charset="0"/>
                </a:rPr>
                <a:t>1A-23-F9-CD-06-9B</a:t>
              </a:r>
            </a:p>
          </p:txBody>
        </p:sp>
        <p:sp>
          <p:nvSpPr>
            <p:cNvPr id="402458" name="Text Box 26"/>
            <p:cNvSpPr txBox="1">
              <a:spLocks noChangeArrowheads="1"/>
            </p:cNvSpPr>
            <p:nvPr/>
          </p:nvSpPr>
          <p:spPr bwMode="auto">
            <a:xfrm>
              <a:off x="2544" y="3368"/>
              <a:ext cx="73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b="0" i="0">
                  <a:latin typeface="Arial" charset="0"/>
                </a:rPr>
                <a:t>222.222.222.220</a:t>
              </a:r>
            </a:p>
          </p:txBody>
        </p:sp>
        <p:sp>
          <p:nvSpPr>
            <p:cNvPr id="402459" name="Text Box 27"/>
            <p:cNvSpPr txBox="1">
              <a:spLocks noChangeArrowheads="1"/>
            </p:cNvSpPr>
            <p:nvPr/>
          </p:nvSpPr>
          <p:spPr bwMode="auto">
            <a:xfrm>
              <a:off x="1942" y="3496"/>
              <a:ext cx="739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b="0" i="0">
                  <a:latin typeface="Arial" charset="0"/>
                </a:rPr>
                <a:t>111.111.111.110</a:t>
              </a:r>
            </a:p>
          </p:txBody>
        </p:sp>
        <p:sp>
          <p:nvSpPr>
            <p:cNvPr id="402460" name="Text Box 28"/>
            <p:cNvSpPr txBox="1">
              <a:spLocks noChangeArrowheads="1"/>
            </p:cNvSpPr>
            <p:nvPr/>
          </p:nvSpPr>
          <p:spPr bwMode="auto">
            <a:xfrm>
              <a:off x="1922" y="2796"/>
              <a:ext cx="85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b="0" i="0">
                  <a:latin typeface="Arial" charset="0"/>
                </a:rPr>
                <a:t>E6-E9-00-17-BB-4B</a:t>
              </a:r>
            </a:p>
          </p:txBody>
        </p:sp>
        <p:sp>
          <p:nvSpPr>
            <p:cNvPr id="402461" name="Text Box 29"/>
            <p:cNvSpPr txBox="1">
              <a:spLocks noChangeArrowheads="1"/>
            </p:cNvSpPr>
            <p:nvPr/>
          </p:nvSpPr>
          <p:spPr bwMode="auto">
            <a:xfrm>
              <a:off x="782" y="4018"/>
              <a:ext cx="91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b="0" i="0">
                  <a:latin typeface="Arial" charset="0"/>
                </a:rPr>
                <a:t>CC-49-DE-D0-AB-7D</a:t>
              </a:r>
            </a:p>
          </p:txBody>
        </p:sp>
        <p:sp>
          <p:nvSpPr>
            <p:cNvPr id="402462" name="Text Box 30"/>
            <p:cNvSpPr txBox="1">
              <a:spLocks noChangeArrowheads="1"/>
            </p:cNvSpPr>
            <p:nvPr/>
          </p:nvSpPr>
          <p:spPr bwMode="auto">
            <a:xfrm>
              <a:off x="410" y="3669"/>
              <a:ext cx="73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b="0" i="0">
                  <a:latin typeface="Arial" charset="0"/>
                </a:rPr>
                <a:t>111.111.111.112</a:t>
              </a:r>
            </a:p>
          </p:txBody>
        </p:sp>
        <p:graphicFrame>
          <p:nvGraphicFramePr>
            <p:cNvPr id="402463" name="Object 31"/>
            <p:cNvGraphicFramePr>
              <a:graphicFrameLocks noChangeAspect="1"/>
            </p:cNvGraphicFramePr>
            <p:nvPr/>
          </p:nvGraphicFramePr>
          <p:xfrm>
            <a:off x="767" y="3774"/>
            <a:ext cx="283" cy="205"/>
          </p:xfrm>
          <a:graphic>
            <a:graphicData uri="http://schemas.openxmlformats.org/presentationml/2006/ole">
              <p:oleObj spid="_x0000_s402463" name="Clip" r:id="rId4" imgW="1305000" imgH="1085760" progId="MS_ClipArt_Gallery.2">
                <p:embed/>
              </p:oleObj>
            </a:graphicData>
          </a:graphic>
        </p:graphicFrame>
        <p:sp>
          <p:nvSpPr>
            <p:cNvPr id="402464" name="Rectangle 32"/>
            <p:cNvSpPr>
              <a:spLocks noChangeArrowheads="1"/>
            </p:cNvSpPr>
            <p:nvPr/>
          </p:nvSpPr>
          <p:spPr bwMode="auto">
            <a:xfrm rot="-5400000">
              <a:off x="1051" y="3809"/>
              <a:ext cx="71" cy="1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465" name="Text Box 33"/>
            <p:cNvSpPr txBox="1">
              <a:spLocks noChangeArrowheads="1"/>
            </p:cNvSpPr>
            <p:nvPr/>
          </p:nvSpPr>
          <p:spPr bwMode="auto">
            <a:xfrm>
              <a:off x="456" y="3011"/>
              <a:ext cx="73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b="0" i="0">
                  <a:latin typeface="Arial" charset="0"/>
                </a:rPr>
                <a:t>111.111.111.111</a:t>
              </a:r>
            </a:p>
          </p:txBody>
        </p:sp>
        <p:grpSp>
          <p:nvGrpSpPr>
            <p:cNvPr id="402466" name="Group 34"/>
            <p:cNvGrpSpPr>
              <a:grpSpLocks/>
            </p:cNvGrpSpPr>
            <p:nvPr/>
          </p:nvGrpSpPr>
          <p:grpSpPr bwMode="auto">
            <a:xfrm>
              <a:off x="470" y="2606"/>
              <a:ext cx="532" cy="397"/>
              <a:chOff x="1910" y="3474"/>
              <a:chExt cx="567" cy="463"/>
            </a:xfrm>
          </p:grpSpPr>
          <p:graphicFrame>
            <p:nvGraphicFramePr>
              <p:cNvPr id="402467" name="Object 35"/>
              <p:cNvGraphicFramePr>
                <a:graphicFrameLocks noChangeAspect="1"/>
              </p:cNvGraphicFramePr>
              <p:nvPr/>
            </p:nvGraphicFramePr>
            <p:xfrm>
              <a:off x="1910" y="3487"/>
              <a:ext cx="567" cy="450"/>
            </p:xfrm>
            <a:graphic>
              <a:graphicData uri="http://schemas.openxmlformats.org/presentationml/2006/ole">
                <p:oleObj spid="_x0000_s402467" name="Clip" r:id="rId5" imgW="1305000" imgH="1085760" progId="MS_ClipArt_Gallery.2">
                  <p:embed/>
                </p:oleObj>
              </a:graphicData>
            </a:graphic>
          </p:graphicFrame>
          <p:sp>
            <p:nvSpPr>
              <p:cNvPr id="402468" name="Text Box 36"/>
              <p:cNvSpPr txBox="1">
                <a:spLocks noChangeArrowheads="1"/>
              </p:cNvSpPr>
              <p:nvPr/>
            </p:nvSpPr>
            <p:spPr bwMode="auto">
              <a:xfrm>
                <a:off x="2063" y="3474"/>
                <a:ext cx="259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0" i="0">
                    <a:solidFill>
                      <a:srgbClr val="FF0000"/>
                    </a:solidFill>
                  </a:rPr>
                  <a:t>A</a:t>
                </a:r>
              </a:p>
            </p:txBody>
          </p:sp>
        </p:grpSp>
        <p:sp>
          <p:nvSpPr>
            <p:cNvPr id="402469" name="Rectangle 37"/>
            <p:cNvSpPr>
              <a:spLocks noChangeArrowheads="1"/>
            </p:cNvSpPr>
            <p:nvPr/>
          </p:nvSpPr>
          <p:spPr bwMode="auto">
            <a:xfrm rot="-5400000">
              <a:off x="999" y="2718"/>
              <a:ext cx="71" cy="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470" name="Text Box 38"/>
            <p:cNvSpPr txBox="1">
              <a:spLocks noChangeArrowheads="1"/>
            </p:cNvSpPr>
            <p:nvPr/>
          </p:nvSpPr>
          <p:spPr bwMode="auto">
            <a:xfrm>
              <a:off x="661" y="2492"/>
              <a:ext cx="844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b="0" i="0">
                  <a:latin typeface="Arial" charset="0"/>
                </a:rPr>
                <a:t>74-29-9C-E8-FF-55</a:t>
              </a:r>
            </a:p>
          </p:txBody>
        </p:sp>
        <p:graphicFrame>
          <p:nvGraphicFramePr>
            <p:cNvPr id="402471" name="Object 39"/>
            <p:cNvGraphicFramePr>
              <a:graphicFrameLocks noChangeAspect="1"/>
            </p:cNvGraphicFramePr>
            <p:nvPr/>
          </p:nvGraphicFramePr>
          <p:xfrm>
            <a:off x="4299" y="2622"/>
            <a:ext cx="282" cy="205"/>
          </p:xfrm>
          <a:graphic>
            <a:graphicData uri="http://schemas.openxmlformats.org/presentationml/2006/ole">
              <p:oleObj spid="_x0000_s402471" name="Clip" r:id="rId6" imgW="1305000" imgH="1085760" progId="MS_ClipArt_Gallery.2">
                <p:embed/>
              </p:oleObj>
            </a:graphicData>
          </a:graphic>
        </p:graphicFrame>
        <p:sp>
          <p:nvSpPr>
            <p:cNvPr id="402472" name="Rectangle 40"/>
            <p:cNvSpPr>
              <a:spLocks noChangeArrowheads="1"/>
            </p:cNvSpPr>
            <p:nvPr/>
          </p:nvSpPr>
          <p:spPr bwMode="auto">
            <a:xfrm rot="-5400000">
              <a:off x="4234" y="2675"/>
              <a:ext cx="70" cy="1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473" name="Text Box 41"/>
            <p:cNvSpPr txBox="1">
              <a:spLocks noChangeArrowheads="1"/>
            </p:cNvSpPr>
            <p:nvPr/>
          </p:nvSpPr>
          <p:spPr bwMode="auto">
            <a:xfrm>
              <a:off x="4173" y="2855"/>
              <a:ext cx="73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b="0" i="0">
                  <a:latin typeface="Arial" charset="0"/>
                </a:rPr>
                <a:t>222.222.222.221</a:t>
              </a:r>
            </a:p>
          </p:txBody>
        </p:sp>
        <p:sp>
          <p:nvSpPr>
            <p:cNvPr id="402474" name="Text Box 42"/>
            <p:cNvSpPr txBox="1">
              <a:spLocks noChangeArrowheads="1"/>
            </p:cNvSpPr>
            <p:nvPr/>
          </p:nvSpPr>
          <p:spPr bwMode="auto">
            <a:xfrm>
              <a:off x="3858" y="2462"/>
              <a:ext cx="83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b="0" i="0">
                  <a:latin typeface="Arial" charset="0"/>
                </a:rPr>
                <a:t>88-B2-2F-54-1A-0F</a:t>
              </a:r>
            </a:p>
          </p:txBody>
        </p:sp>
        <p:grpSp>
          <p:nvGrpSpPr>
            <p:cNvPr id="402475" name="Group 43"/>
            <p:cNvGrpSpPr>
              <a:grpSpLocks/>
            </p:cNvGrpSpPr>
            <p:nvPr/>
          </p:nvGrpSpPr>
          <p:grpSpPr bwMode="auto">
            <a:xfrm>
              <a:off x="4301" y="3445"/>
              <a:ext cx="532" cy="397"/>
              <a:chOff x="1910" y="3474"/>
              <a:chExt cx="567" cy="463"/>
            </a:xfrm>
          </p:grpSpPr>
          <p:graphicFrame>
            <p:nvGraphicFramePr>
              <p:cNvPr id="402476" name="Object 44"/>
              <p:cNvGraphicFramePr>
                <a:graphicFrameLocks noChangeAspect="1"/>
              </p:cNvGraphicFramePr>
              <p:nvPr/>
            </p:nvGraphicFramePr>
            <p:xfrm>
              <a:off x="1910" y="3487"/>
              <a:ext cx="567" cy="450"/>
            </p:xfrm>
            <a:graphic>
              <a:graphicData uri="http://schemas.openxmlformats.org/presentationml/2006/ole">
                <p:oleObj spid="_x0000_s402476" name="Clip" r:id="rId7" imgW="1305000" imgH="1085760" progId="MS_ClipArt_Gallery.2">
                  <p:embed/>
                </p:oleObj>
              </a:graphicData>
            </a:graphic>
          </p:graphicFrame>
          <p:sp>
            <p:nvSpPr>
              <p:cNvPr id="402477" name="Text Box 45"/>
              <p:cNvSpPr txBox="1">
                <a:spLocks noChangeArrowheads="1"/>
              </p:cNvSpPr>
              <p:nvPr/>
            </p:nvSpPr>
            <p:spPr bwMode="auto">
              <a:xfrm>
                <a:off x="2063" y="3474"/>
                <a:ext cx="240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0" i="0">
                    <a:solidFill>
                      <a:srgbClr val="FF0000"/>
                    </a:solidFill>
                  </a:rPr>
                  <a:t>B</a:t>
                </a:r>
              </a:p>
            </p:txBody>
          </p:sp>
        </p:grpSp>
        <p:sp>
          <p:nvSpPr>
            <p:cNvPr id="402478" name="Text Box 46"/>
            <p:cNvSpPr txBox="1">
              <a:spLocks noChangeArrowheads="1"/>
            </p:cNvSpPr>
            <p:nvPr/>
          </p:nvSpPr>
          <p:spPr bwMode="auto">
            <a:xfrm>
              <a:off x="4189" y="3343"/>
              <a:ext cx="73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b="0" i="0">
                  <a:latin typeface="Arial" charset="0"/>
                </a:rPr>
                <a:t>222.222.222.222</a:t>
              </a:r>
            </a:p>
          </p:txBody>
        </p:sp>
        <p:sp>
          <p:nvSpPr>
            <p:cNvPr id="402479" name="Text Box 47"/>
            <p:cNvSpPr txBox="1">
              <a:spLocks noChangeArrowheads="1"/>
            </p:cNvSpPr>
            <p:nvPr/>
          </p:nvSpPr>
          <p:spPr bwMode="auto">
            <a:xfrm>
              <a:off x="3927" y="3839"/>
              <a:ext cx="873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b="0" i="0">
                  <a:latin typeface="Arial" charset="0"/>
                </a:rPr>
                <a:t>49-BD-D2-C7-56-2A</a:t>
              </a:r>
            </a:p>
          </p:txBody>
        </p:sp>
        <p:sp>
          <p:nvSpPr>
            <p:cNvPr id="402480" name="Rectangle 48"/>
            <p:cNvSpPr>
              <a:spLocks noChangeArrowheads="1"/>
            </p:cNvSpPr>
            <p:nvPr/>
          </p:nvSpPr>
          <p:spPr bwMode="auto">
            <a:xfrm rot="-5400000">
              <a:off x="4263" y="3547"/>
              <a:ext cx="70" cy="1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481" name="Freeform 49"/>
            <p:cNvSpPr>
              <a:spLocks/>
            </p:cNvSpPr>
            <p:nvPr/>
          </p:nvSpPr>
          <p:spPr bwMode="auto">
            <a:xfrm>
              <a:off x="1186" y="2796"/>
              <a:ext cx="847" cy="854"/>
            </a:xfrm>
            <a:custGeom>
              <a:avLst/>
              <a:gdLst/>
              <a:ahLst/>
              <a:cxnLst>
                <a:cxn ang="0">
                  <a:pos x="307" y="83"/>
                </a:cxn>
                <a:cxn ang="0">
                  <a:pos x="134" y="227"/>
                </a:cxn>
                <a:cxn ang="0">
                  <a:pos x="19" y="507"/>
                </a:cxn>
                <a:cxn ang="0">
                  <a:pos x="19" y="716"/>
                </a:cxn>
                <a:cxn ang="0">
                  <a:pos x="84" y="918"/>
                </a:cxn>
                <a:cxn ang="0">
                  <a:pos x="199" y="990"/>
                </a:cxn>
                <a:cxn ang="0">
                  <a:pos x="393" y="954"/>
                </a:cxn>
                <a:cxn ang="0">
                  <a:pos x="696" y="947"/>
                </a:cxn>
                <a:cxn ang="0">
                  <a:pos x="883" y="831"/>
                </a:cxn>
                <a:cxn ang="0">
                  <a:pos x="998" y="543"/>
                </a:cxn>
                <a:cxn ang="0">
                  <a:pos x="926" y="227"/>
                </a:cxn>
                <a:cxn ang="0">
                  <a:pos x="667" y="25"/>
                </a:cxn>
                <a:cxn ang="0">
                  <a:pos x="307" y="83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FF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82" name="Freeform 50"/>
            <p:cNvSpPr>
              <a:spLocks/>
            </p:cNvSpPr>
            <p:nvPr/>
          </p:nvSpPr>
          <p:spPr bwMode="auto">
            <a:xfrm>
              <a:off x="3273" y="2828"/>
              <a:ext cx="943" cy="854"/>
            </a:xfrm>
            <a:custGeom>
              <a:avLst/>
              <a:gdLst/>
              <a:ahLst/>
              <a:cxnLst>
                <a:cxn ang="0">
                  <a:pos x="307" y="83"/>
                </a:cxn>
                <a:cxn ang="0">
                  <a:pos x="134" y="227"/>
                </a:cxn>
                <a:cxn ang="0">
                  <a:pos x="19" y="507"/>
                </a:cxn>
                <a:cxn ang="0">
                  <a:pos x="19" y="716"/>
                </a:cxn>
                <a:cxn ang="0">
                  <a:pos x="84" y="918"/>
                </a:cxn>
                <a:cxn ang="0">
                  <a:pos x="199" y="990"/>
                </a:cxn>
                <a:cxn ang="0">
                  <a:pos x="393" y="954"/>
                </a:cxn>
                <a:cxn ang="0">
                  <a:pos x="696" y="947"/>
                </a:cxn>
                <a:cxn ang="0">
                  <a:pos x="883" y="831"/>
                </a:cxn>
                <a:cxn ang="0">
                  <a:pos x="998" y="543"/>
                </a:cxn>
                <a:cxn ang="0">
                  <a:pos x="926" y="227"/>
                </a:cxn>
                <a:cxn ang="0">
                  <a:pos x="667" y="25"/>
                </a:cxn>
                <a:cxn ang="0">
                  <a:pos x="307" y="83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FF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83" name="Line 51"/>
            <p:cNvSpPr>
              <a:spLocks noChangeShapeType="1"/>
            </p:cNvSpPr>
            <p:nvPr/>
          </p:nvSpPr>
          <p:spPr bwMode="auto">
            <a:xfrm>
              <a:off x="1091" y="2777"/>
              <a:ext cx="276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84" name="Line 52"/>
            <p:cNvSpPr>
              <a:spLocks noChangeShapeType="1"/>
            </p:cNvSpPr>
            <p:nvPr/>
          </p:nvSpPr>
          <p:spPr bwMode="auto">
            <a:xfrm flipV="1">
              <a:off x="1139" y="3636"/>
              <a:ext cx="194" cy="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85" name="Line 53"/>
            <p:cNvSpPr>
              <a:spLocks noChangeShapeType="1"/>
            </p:cNvSpPr>
            <p:nvPr/>
          </p:nvSpPr>
          <p:spPr bwMode="auto">
            <a:xfrm>
              <a:off x="2026" y="3248"/>
              <a:ext cx="182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86" name="Line 54"/>
            <p:cNvSpPr>
              <a:spLocks noChangeShapeType="1"/>
            </p:cNvSpPr>
            <p:nvPr/>
          </p:nvSpPr>
          <p:spPr bwMode="auto">
            <a:xfrm flipV="1">
              <a:off x="3016" y="3240"/>
              <a:ext cx="283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87" name="Line 55"/>
            <p:cNvSpPr>
              <a:spLocks noChangeShapeType="1"/>
            </p:cNvSpPr>
            <p:nvPr/>
          </p:nvSpPr>
          <p:spPr bwMode="auto">
            <a:xfrm>
              <a:off x="4113" y="3519"/>
              <a:ext cx="124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88" name="Line 56"/>
            <p:cNvSpPr>
              <a:spLocks noChangeShapeType="1"/>
            </p:cNvSpPr>
            <p:nvPr/>
          </p:nvSpPr>
          <p:spPr bwMode="auto">
            <a:xfrm flipH="1">
              <a:off x="3996" y="2737"/>
              <a:ext cx="211" cy="1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89" name="Line 57"/>
            <p:cNvSpPr>
              <a:spLocks noChangeShapeType="1"/>
            </p:cNvSpPr>
            <p:nvPr/>
          </p:nvSpPr>
          <p:spPr bwMode="auto">
            <a:xfrm flipV="1">
              <a:off x="1086" y="3911"/>
              <a:ext cx="0" cy="1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90" name="Line 58"/>
            <p:cNvSpPr>
              <a:spLocks noChangeShapeType="1"/>
            </p:cNvSpPr>
            <p:nvPr/>
          </p:nvSpPr>
          <p:spPr bwMode="auto">
            <a:xfrm>
              <a:off x="1030" y="2614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91" name="Line 59"/>
            <p:cNvSpPr>
              <a:spLocks noChangeShapeType="1"/>
            </p:cNvSpPr>
            <p:nvPr/>
          </p:nvSpPr>
          <p:spPr bwMode="auto">
            <a:xfrm>
              <a:off x="2262" y="2913"/>
              <a:ext cx="0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92" name="Line 60"/>
            <p:cNvSpPr>
              <a:spLocks noChangeShapeType="1"/>
            </p:cNvSpPr>
            <p:nvPr/>
          </p:nvSpPr>
          <p:spPr bwMode="auto">
            <a:xfrm>
              <a:off x="2937" y="3039"/>
              <a:ext cx="0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93" name="Line 61"/>
            <p:cNvSpPr>
              <a:spLocks noChangeShapeType="1"/>
            </p:cNvSpPr>
            <p:nvPr/>
          </p:nvSpPr>
          <p:spPr bwMode="auto">
            <a:xfrm flipV="1">
              <a:off x="4276" y="3664"/>
              <a:ext cx="0" cy="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94" name="Line 62"/>
            <p:cNvSpPr>
              <a:spLocks noChangeShapeType="1"/>
            </p:cNvSpPr>
            <p:nvPr/>
          </p:nvSpPr>
          <p:spPr bwMode="auto">
            <a:xfrm flipH="1">
              <a:off x="4265" y="2557"/>
              <a:ext cx="3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10DC9754-0886-4662-8B47-345F268528DD}" type="slidenum">
              <a:rPr lang="en-US"/>
              <a:pPr/>
              <a:t>76</a:t>
            </a:fld>
            <a:endParaRPr lang="en-US"/>
          </a:p>
        </p:txBody>
      </p:sp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Layer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5.1 Introduction and services</a:t>
            </a:r>
          </a:p>
          <a:p>
            <a:r>
              <a:rPr lang="en-US" sz="2400"/>
              <a:t>5.2 Error detection and correction </a:t>
            </a:r>
          </a:p>
          <a:p>
            <a:r>
              <a:rPr lang="en-US" sz="2400"/>
              <a:t>5.3 Multiple access protocols</a:t>
            </a:r>
          </a:p>
          <a:p>
            <a:r>
              <a:rPr lang="en-US" sz="2400"/>
              <a:t>5.4 Link-layer Addressing</a:t>
            </a:r>
          </a:p>
          <a:p>
            <a:r>
              <a:rPr lang="en-US" sz="2400"/>
              <a:t>5.5 Ethernet</a:t>
            </a:r>
          </a:p>
        </p:txBody>
      </p:sp>
      <p:sp>
        <p:nvSpPr>
          <p:cNvPr id="522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5.6 Link-layer switches</a:t>
            </a:r>
          </a:p>
          <a:p>
            <a:r>
              <a:rPr lang="en-US" sz="2400"/>
              <a:t>5.7 PPP</a:t>
            </a:r>
          </a:p>
          <a:p>
            <a:r>
              <a:rPr lang="en-US" sz="2400"/>
              <a:t>5.8 Link Virtualization: ATM, MPLS</a:t>
            </a:r>
          </a:p>
          <a:p>
            <a:pPr>
              <a:buFont typeface="ZapfDingbats" pitchFamily="82" charset="2"/>
              <a:buNone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04154ADA-63B3-4F76-92A5-99D93617BE18}" type="slidenum">
              <a:rPr lang="en-US"/>
              <a:pPr/>
              <a:t>77</a:t>
            </a:fld>
            <a:endParaRPr lang="en-US"/>
          </a:p>
        </p:txBody>
      </p:sp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0"/>
            <a:ext cx="7772400" cy="1143000"/>
          </a:xfrm>
        </p:spPr>
        <p:txBody>
          <a:bodyPr/>
          <a:lstStyle/>
          <a:p>
            <a:r>
              <a:rPr lang="en-US"/>
              <a:t>Hubs</a:t>
            </a:r>
          </a:p>
        </p:txBody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" y="977900"/>
            <a:ext cx="7772400" cy="2319338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/>
              <a:t>… physical-layer (“dumb”) repeaters:</a:t>
            </a:r>
          </a:p>
          <a:p>
            <a:pPr lvl="1"/>
            <a:r>
              <a:rPr lang="en-US"/>
              <a:t>bits coming in one link go out </a:t>
            </a:r>
            <a:r>
              <a:rPr lang="en-US" i="1">
                <a:solidFill>
                  <a:srgbClr val="FF0000"/>
                </a:solidFill>
              </a:rPr>
              <a:t>all</a:t>
            </a:r>
            <a:r>
              <a:rPr lang="en-US"/>
              <a:t> other links at same rate</a:t>
            </a:r>
          </a:p>
          <a:p>
            <a:pPr lvl="1"/>
            <a:r>
              <a:rPr lang="en-US"/>
              <a:t>all nodes connected to hub can collide with one another</a:t>
            </a:r>
          </a:p>
          <a:p>
            <a:pPr lvl="1"/>
            <a:r>
              <a:rPr lang="en-US"/>
              <a:t>no frame buffering</a:t>
            </a:r>
          </a:p>
          <a:p>
            <a:pPr lvl="1"/>
            <a:r>
              <a:rPr lang="en-US"/>
              <a:t>no CSMA/CD at hub: host NICs detect collisions</a:t>
            </a:r>
          </a:p>
        </p:txBody>
      </p:sp>
      <p:grpSp>
        <p:nvGrpSpPr>
          <p:cNvPr id="676868" name="Group 4"/>
          <p:cNvGrpSpPr>
            <a:grpSpLocks/>
          </p:cNvGrpSpPr>
          <p:nvPr/>
        </p:nvGrpSpPr>
        <p:grpSpPr bwMode="auto">
          <a:xfrm>
            <a:off x="2344738" y="3763963"/>
            <a:ext cx="3432175" cy="2708275"/>
            <a:chOff x="1234" y="2136"/>
            <a:chExt cx="2578" cy="1982"/>
          </a:xfrm>
        </p:grpSpPr>
        <p:sp>
          <p:nvSpPr>
            <p:cNvPr id="676869" name="Rectangle 5"/>
            <p:cNvSpPr>
              <a:spLocks noChangeArrowheads="1"/>
            </p:cNvSpPr>
            <p:nvPr/>
          </p:nvSpPr>
          <p:spPr bwMode="auto">
            <a:xfrm>
              <a:off x="2304" y="3074"/>
              <a:ext cx="267" cy="65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graphicFrame>
          <p:nvGraphicFramePr>
            <p:cNvPr id="676870" name="Object 6"/>
            <p:cNvGraphicFramePr>
              <a:graphicFrameLocks noChangeAspect="1"/>
            </p:cNvGraphicFramePr>
            <p:nvPr/>
          </p:nvGraphicFramePr>
          <p:xfrm>
            <a:off x="2299" y="2136"/>
            <a:ext cx="385" cy="328"/>
          </p:xfrm>
          <a:graphic>
            <a:graphicData uri="http://schemas.openxmlformats.org/presentationml/2006/ole">
              <p:oleObj spid="_x0000_s676870" name="Clip" r:id="rId4" imgW="1305000" imgH="1085760" progId="MS_ClipArt_Gallery.2">
                <p:embed/>
              </p:oleObj>
            </a:graphicData>
          </a:graphic>
        </p:graphicFrame>
        <p:graphicFrame>
          <p:nvGraphicFramePr>
            <p:cNvPr id="676871" name="Object 7"/>
            <p:cNvGraphicFramePr>
              <a:graphicFrameLocks noChangeAspect="1"/>
            </p:cNvGraphicFramePr>
            <p:nvPr/>
          </p:nvGraphicFramePr>
          <p:xfrm>
            <a:off x="2322" y="3790"/>
            <a:ext cx="385" cy="328"/>
          </p:xfrm>
          <a:graphic>
            <a:graphicData uri="http://schemas.openxmlformats.org/presentationml/2006/ole">
              <p:oleObj spid="_x0000_s676871" name="Clip" r:id="rId5" imgW="1305000" imgH="1085760" progId="MS_ClipArt_Gallery.2">
                <p:embed/>
              </p:oleObj>
            </a:graphicData>
          </a:graphic>
        </p:graphicFrame>
        <p:graphicFrame>
          <p:nvGraphicFramePr>
            <p:cNvPr id="676872" name="Object 8"/>
            <p:cNvGraphicFramePr>
              <a:graphicFrameLocks noChangeAspect="1"/>
            </p:cNvGraphicFramePr>
            <p:nvPr/>
          </p:nvGraphicFramePr>
          <p:xfrm>
            <a:off x="3361" y="2889"/>
            <a:ext cx="385" cy="328"/>
          </p:xfrm>
          <a:graphic>
            <a:graphicData uri="http://schemas.openxmlformats.org/presentationml/2006/ole">
              <p:oleObj spid="_x0000_s676872" name="Clip" r:id="rId6" imgW="1305000" imgH="1085760" progId="MS_ClipArt_Gallery.2">
                <p:embed/>
              </p:oleObj>
            </a:graphicData>
          </a:graphic>
        </p:graphicFrame>
        <p:graphicFrame>
          <p:nvGraphicFramePr>
            <p:cNvPr id="676873" name="Object 9"/>
            <p:cNvGraphicFramePr>
              <a:graphicFrameLocks noChangeAspect="1"/>
            </p:cNvGraphicFramePr>
            <p:nvPr/>
          </p:nvGraphicFramePr>
          <p:xfrm>
            <a:off x="1234" y="2897"/>
            <a:ext cx="385" cy="328"/>
          </p:xfrm>
          <a:graphic>
            <a:graphicData uri="http://schemas.openxmlformats.org/presentationml/2006/ole">
              <p:oleObj spid="_x0000_s676873" name="Clip" r:id="rId7" imgW="1305000" imgH="1085760" progId="MS_ClipArt_Gallery.2">
                <p:embed/>
              </p:oleObj>
            </a:graphicData>
          </a:graphic>
        </p:graphicFrame>
        <p:sp>
          <p:nvSpPr>
            <p:cNvPr id="676874" name="Rectangle 10"/>
            <p:cNvSpPr>
              <a:spLocks noChangeArrowheads="1"/>
            </p:cNvSpPr>
            <p:nvPr/>
          </p:nvSpPr>
          <p:spPr bwMode="auto">
            <a:xfrm>
              <a:off x="1596" y="3002"/>
              <a:ext cx="11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875" name="Rectangle 11"/>
            <p:cNvSpPr>
              <a:spLocks noChangeArrowheads="1"/>
            </p:cNvSpPr>
            <p:nvPr/>
          </p:nvSpPr>
          <p:spPr bwMode="auto">
            <a:xfrm>
              <a:off x="3291" y="3002"/>
              <a:ext cx="11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876" name="Rectangle 12"/>
            <p:cNvSpPr>
              <a:spLocks noChangeArrowheads="1"/>
            </p:cNvSpPr>
            <p:nvPr/>
          </p:nvSpPr>
          <p:spPr bwMode="auto">
            <a:xfrm>
              <a:off x="2480" y="2458"/>
              <a:ext cx="91" cy="1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877" name="Rectangle 13"/>
            <p:cNvSpPr>
              <a:spLocks noChangeArrowheads="1"/>
            </p:cNvSpPr>
            <p:nvPr/>
          </p:nvSpPr>
          <p:spPr bwMode="auto">
            <a:xfrm>
              <a:off x="2486" y="3649"/>
              <a:ext cx="91" cy="1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878" name="Line 14"/>
            <p:cNvSpPr>
              <a:spLocks noChangeShapeType="1"/>
            </p:cNvSpPr>
            <p:nvPr/>
          </p:nvSpPr>
          <p:spPr bwMode="auto">
            <a:xfrm>
              <a:off x="1712" y="3042"/>
              <a:ext cx="6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6879" name="Line 15"/>
            <p:cNvSpPr>
              <a:spLocks noChangeShapeType="1"/>
            </p:cNvSpPr>
            <p:nvPr/>
          </p:nvSpPr>
          <p:spPr bwMode="auto">
            <a:xfrm>
              <a:off x="2515" y="2612"/>
              <a:ext cx="0" cy="3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6880" name="Line 16"/>
            <p:cNvSpPr>
              <a:spLocks noChangeShapeType="1"/>
            </p:cNvSpPr>
            <p:nvPr/>
          </p:nvSpPr>
          <p:spPr bwMode="auto">
            <a:xfrm flipH="1">
              <a:off x="2637" y="3042"/>
              <a:ext cx="6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6881" name="Line 17"/>
            <p:cNvSpPr>
              <a:spLocks noChangeShapeType="1"/>
            </p:cNvSpPr>
            <p:nvPr/>
          </p:nvSpPr>
          <p:spPr bwMode="auto">
            <a:xfrm flipV="1">
              <a:off x="2515" y="3131"/>
              <a:ext cx="8" cy="5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6882" name="Text Box 18"/>
            <p:cNvSpPr txBox="1">
              <a:spLocks noChangeArrowheads="1"/>
            </p:cNvSpPr>
            <p:nvPr/>
          </p:nvSpPr>
          <p:spPr bwMode="auto">
            <a:xfrm>
              <a:off x="2814" y="2665"/>
              <a:ext cx="9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0" i="0"/>
                <a:t>twisted pair</a:t>
              </a:r>
            </a:p>
          </p:txBody>
        </p:sp>
        <p:sp>
          <p:nvSpPr>
            <p:cNvPr id="676883" name="Line 19"/>
            <p:cNvSpPr>
              <a:spLocks noChangeShapeType="1"/>
            </p:cNvSpPr>
            <p:nvPr/>
          </p:nvSpPr>
          <p:spPr bwMode="auto">
            <a:xfrm flipH="1">
              <a:off x="2969" y="2839"/>
              <a:ext cx="187" cy="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6884" name="Text Box 20"/>
            <p:cNvSpPr txBox="1">
              <a:spLocks noChangeArrowheads="1"/>
            </p:cNvSpPr>
            <p:nvPr/>
          </p:nvSpPr>
          <p:spPr bwMode="auto">
            <a:xfrm>
              <a:off x="1817" y="3297"/>
              <a:ext cx="397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0" i="0"/>
                <a:t>hub</a:t>
              </a:r>
            </a:p>
          </p:txBody>
        </p:sp>
        <p:sp>
          <p:nvSpPr>
            <p:cNvPr id="676885" name="Line 21"/>
            <p:cNvSpPr>
              <a:spLocks noChangeShapeType="1"/>
            </p:cNvSpPr>
            <p:nvPr/>
          </p:nvSpPr>
          <p:spPr bwMode="auto">
            <a:xfrm flipV="1">
              <a:off x="2053" y="3148"/>
              <a:ext cx="26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F74CA556-7454-43A0-B2D5-6DD4606924F5}" type="slidenum">
              <a:rPr lang="en-US"/>
              <a:pPr/>
              <a:t>78</a:t>
            </a:fld>
            <a:endParaRPr lang="en-US"/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r>
              <a:rPr lang="en-US"/>
              <a:t>Switch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1231900"/>
            <a:ext cx="8001000" cy="380365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link-layer device: smarter than hubs, take </a:t>
            </a:r>
            <a:r>
              <a:rPr lang="en-US" i="1">
                <a:solidFill>
                  <a:srgbClr val="FF0000"/>
                </a:solidFill>
              </a:rPr>
              <a:t>active</a:t>
            </a:r>
            <a:r>
              <a:rPr lang="en-US">
                <a:solidFill>
                  <a:srgbClr val="FF0000"/>
                </a:solidFill>
              </a:rPr>
              <a:t> role</a:t>
            </a:r>
          </a:p>
          <a:p>
            <a:pPr lvl="1"/>
            <a:r>
              <a:rPr lang="en-US"/>
              <a:t>store, forward Ethernet frames</a:t>
            </a:r>
          </a:p>
          <a:p>
            <a:pPr lvl="1"/>
            <a:r>
              <a:rPr lang="en-US"/>
              <a:t>examine incoming frame’s MAC address, </a:t>
            </a:r>
            <a:r>
              <a:rPr lang="en-US">
                <a:solidFill>
                  <a:srgbClr val="FF0000"/>
                </a:solidFill>
              </a:rPr>
              <a:t>selectively</a:t>
            </a:r>
            <a:r>
              <a:rPr lang="en-US"/>
              <a:t> forward  frame to one-or-more outgoing links when frame is to be forwarded on segment, uses CSMA/CD to access segment</a:t>
            </a:r>
            <a:endParaRPr lang="en-US" sz="2000"/>
          </a:p>
          <a:p>
            <a:r>
              <a:rPr lang="en-US" i="1">
                <a:solidFill>
                  <a:srgbClr val="FF0000"/>
                </a:solidFill>
              </a:rPr>
              <a:t>transparent</a:t>
            </a:r>
          </a:p>
          <a:p>
            <a:pPr lvl="1"/>
            <a:r>
              <a:rPr lang="en-US"/>
              <a:t>hosts are unaware of presence of switches</a:t>
            </a:r>
            <a:endParaRPr lang="en-US" sz="2000"/>
          </a:p>
          <a:p>
            <a:r>
              <a:rPr lang="en-US" i="1">
                <a:solidFill>
                  <a:srgbClr val="FF0000"/>
                </a:solidFill>
              </a:rPr>
              <a:t>plug-and-play, self-learning</a:t>
            </a:r>
          </a:p>
          <a:p>
            <a:pPr lvl="1"/>
            <a:r>
              <a:rPr lang="en-US"/>
              <a:t>switches do not need to be configured</a:t>
            </a:r>
            <a:endParaRPr lang="en-US" sz="2000"/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B060C66A-A0CD-4DE2-8C99-421299A6AF39}" type="slidenum">
              <a:rPr lang="en-US"/>
              <a:pPr/>
              <a:t>79</a:t>
            </a:fld>
            <a:endParaRPr lang="en-US"/>
          </a:p>
        </p:txBody>
      </p:sp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9563"/>
            <a:ext cx="7772400" cy="1143000"/>
          </a:xfrm>
        </p:spPr>
        <p:txBody>
          <a:bodyPr/>
          <a:lstStyle/>
          <a:p>
            <a:r>
              <a:rPr lang="en-US" sz="3200"/>
              <a:t>Switch:  allows </a:t>
            </a:r>
            <a:r>
              <a:rPr lang="en-US" sz="3200" i="1"/>
              <a:t>multiple</a:t>
            </a:r>
            <a:r>
              <a:rPr lang="en-US" sz="3200"/>
              <a:t> simultaneous transmissions</a:t>
            </a:r>
          </a:p>
        </p:txBody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8" y="1800225"/>
            <a:ext cx="4503737" cy="4576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hosts have dedicated, direct connection to switch</a:t>
            </a:r>
          </a:p>
          <a:p>
            <a:pPr>
              <a:lnSpc>
                <a:spcPct val="90000"/>
              </a:lnSpc>
            </a:pPr>
            <a:r>
              <a:rPr lang="en-US" sz="2400"/>
              <a:t>switches buffer packets</a:t>
            </a:r>
          </a:p>
          <a:p>
            <a:pPr>
              <a:lnSpc>
                <a:spcPct val="90000"/>
              </a:lnSpc>
            </a:pPr>
            <a:r>
              <a:rPr lang="en-US" sz="2400"/>
              <a:t>Ethernet protocol used on </a:t>
            </a:r>
            <a:r>
              <a:rPr lang="en-US" sz="2400" i="1"/>
              <a:t>each</a:t>
            </a:r>
            <a:r>
              <a:rPr lang="en-US" sz="2400"/>
              <a:t> incoming link, but no collisions; full duplex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each link is its own collision domain</a:t>
            </a:r>
          </a:p>
          <a:p>
            <a:pPr>
              <a:lnSpc>
                <a:spcPct val="90000"/>
              </a:lnSpc>
            </a:pPr>
            <a:r>
              <a:rPr lang="en-US" sz="2400" i="1">
                <a:solidFill>
                  <a:srgbClr val="FF0000"/>
                </a:solidFill>
              </a:rPr>
              <a:t>switching:</a:t>
            </a:r>
            <a:r>
              <a:rPr lang="en-US" sz="2400">
                <a:solidFill>
                  <a:schemeClr val="accent2"/>
                </a:solidFill>
              </a:rPr>
              <a:t> </a:t>
            </a:r>
            <a:r>
              <a:rPr lang="en-US" sz="2400"/>
              <a:t>A-to-A’ and B-to-B’ simultaneously, without collisions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not possible with dumb hub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sz="2400"/>
          </a:p>
        </p:txBody>
      </p:sp>
      <p:graphicFrame>
        <p:nvGraphicFramePr>
          <p:cNvPr id="678923" name="Object 11"/>
          <p:cNvGraphicFramePr>
            <a:graphicFrameLocks noChangeAspect="1"/>
          </p:cNvGraphicFramePr>
          <p:nvPr/>
        </p:nvGraphicFramePr>
        <p:xfrm>
          <a:off x="5029200" y="2185988"/>
          <a:ext cx="611188" cy="520700"/>
        </p:xfrm>
        <a:graphic>
          <a:graphicData uri="http://schemas.openxmlformats.org/presentationml/2006/ole">
            <p:oleObj spid="_x0000_s678923" name="Clip" r:id="rId4" imgW="1305000" imgH="1085760" progId="MS_ClipArt_Gallery.2">
              <p:embed/>
            </p:oleObj>
          </a:graphicData>
        </a:graphic>
      </p:graphicFrame>
      <p:graphicFrame>
        <p:nvGraphicFramePr>
          <p:cNvPr id="678924" name="Object 12"/>
          <p:cNvGraphicFramePr>
            <a:graphicFrameLocks noChangeAspect="1"/>
          </p:cNvGraphicFramePr>
          <p:nvPr/>
        </p:nvGraphicFramePr>
        <p:xfrm>
          <a:off x="7686675" y="3311525"/>
          <a:ext cx="611188" cy="520700"/>
        </p:xfrm>
        <a:graphic>
          <a:graphicData uri="http://schemas.openxmlformats.org/presentationml/2006/ole">
            <p:oleObj spid="_x0000_s678924" name="Clip" r:id="rId5" imgW="1305000" imgH="1085760" progId="MS_ClipArt_Gallery.2">
              <p:embed/>
            </p:oleObj>
          </a:graphicData>
        </a:graphic>
      </p:graphicFrame>
      <p:sp>
        <p:nvSpPr>
          <p:cNvPr id="678925" name="Line 13"/>
          <p:cNvSpPr>
            <a:spLocks noChangeShapeType="1"/>
          </p:cNvSpPr>
          <p:nvPr/>
        </p:nvSpPr>
        <p:spPr bwMode="auto">
          <a:xfrm>
            <a:off x="5575300" y="2582863"/>
            <a:ext cx="754063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8926" name="Line 14"/>
          <p:cNvSpPr>
            <a:spLocks noChangeShapeType="1"/>
          </p:cNvSpPr>
          <p:nvPr/>
        </p:nvSpPr>
        <p:spPr bwMode="auto">
          <a:xfrm flipV="1">
            <a:off x="5637213" y="3200400"/>
            <a:ext cx="679450" cy="6556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8927" name="Line 15"/>
          <p:cNvSpPr>
            <a:spLocks noChangeShapeType="1"/>
          </p:cNvSpPr>
          <p:nvPr/>
        </p:nvSpPr>
        <p:spPr bwMode="auto">
          <a:xfrm flipV="1">
            <a:off x="6761163" y="2533650"/>
            <a:ext cx="593725" cy="407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8928" name="Line 16"/>
          <p:cNvSpPr>
            <a:spLocks noChangeShapeType="1"/>
          </p:cNvSpPr>
          <p:nvPr/>
        </p:nvSpPr>
        <p:spPr bwMode="auto">
          <a:xfrm>
            <a:off x="6835775" y="3016250"/>
            <a:ext cx="939800" cy="395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678929" name="Object 17"/>
          <p:cNvGraphicFramePr>
            <a:graphicFrameLocks noChangeAspect="1"/>
          </p:cNvGraphicFramePr>
          <p:nvPr/>
        </p:nvGraphicFramePr>
        <p:xfrm>
          <a:off x="5365750" y="3836988"/>
          <a:ext cx="611188" cy="520700"/>
        </p:xfrm>
        <a:graphic>
          <a:graphicData uri="http://schemas.openxmlformats.org/presentationml/2006/ole">
            <p:oleObj spid="_x0000_s678929" name="Clip" r:id="rId6" imgW="1305000" imgH="1085760" progId="MS_ClipArt_Gallery.2">
              <p:embed/>
            </p:oleObj>
          </a:graphicData>
        </a:graphic>
      </p:graphicFrame>
      <p:graphicFrame>
        <p:nvGraphicFramePr>
          <p:cNvPr id="678930" name="Object 18"/>
          <p:cNvGraphicFramePr>
            <a:graphicFrameLocks noChangeAspect="1"/>
          </p:cNvGraphicFramePr>
          <p:nvPr/>
        </p:nvGraphicFramePr>
        <p:xfrm>
          <a:off x="7297738" y="2201863"/>
          <a:ext cx="611187" cy="520700"/>
        </p:xfrm>
        <a:graphic>
          <a:graphicData uri="http://schemas.openxmlformats.org/presentationml/2006/ole">
            <p:oleObj spid="_x0000_s678930" name="Clip" r:id="rId7" imgW="1305000" imgH="1085760" progId="MS_ClipArt_Gallery.2">
              <p:embed/>
            </p:oleObj>
          </a:graphicData>
        </a:graphic>
      </p:graphicFrame>
      <p:graphicFrame>
        <p:nvGraphicFramePr>
          <p:cNvPr id="678931" name="Object 19"/>
          <p:cNvGraphicFramePr>
            <a:graphicFrameLocks noChangeAspect="1"/>
          </p:cNvGraphicFramePr>
          <p:nvPr/>
        </p:nvGraphicFramePr>
        <p:xfrm>
          <a:off x="6203950" y="1622425"/>
          <a:ext cx="611188" cy="520700"/>
        </p:xfrm>
        <a:graphic>
          <a:graphicData uri="http://schemas.openxmlformats.org/presentationml/2006/ole">
            <p:oleObj spid="_x0000_s678931" name="Clip" r:id="rId8" imgW="1305000" imgH="1085760" progId="MS_ClipArt_Gallery.2">
              <p:embed/>
            </p:oleObj>
          </a:graphicData>
        </a:graphic>
      </p:graphicFrame>
      <p:sp>
        <p:nvSpPr>
          <p:cNvPr id="678932" name="Line 20"/>
          <p:cNvSpPr>
            <a:spLocks noChangeShapeType="1"/>
          </p:cNvSpPr>
          <p:nvPr/>
        </p:nvSpPr>
        <p:spPr bwMode="auto">
          <a:xfrm flipH="1" flipV="1">
            <a:off x="6529388" y="2132013"/>
            <a:ext cx="11112" cy="781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678933" name="Object 21"/>
          <p:cNvGraphicFramePr>
            <a:graphicFrameLocks noChangeAspect="1"/>
          </p:cNvGraphicFramePr>
          <p:nvPr/>
        </p:nvGraphicFramePr>
        <p:xfrm>
          <a:off x="6523038" y="3951288"/>
          <a:ext cx="611187" cy="520700"/>
        </p:xfrm>
        <a:graphic>
          <a:graphicData uri="http://schemas.openxmlformats.org/presentationml/2006/ole">
            <p:oleObj spid="_x0000_s678933" name="Clip" r:id="rId9" imgW="1305000" imgH="1085760" progId="MS_ClipArt_Gallery.2">
              <p:embed/>
            </p:oleObj>
          </a:graphicData>
        </a:graphic>
      </p:graphicFrame>
      <p:sp>
        <p:nvSpPr>
          <p:cNvPr id="678934" name="Line 22"/>
          <p:cNvSpPr>
            <a:spLocks noChangeShapeType="1"/>
          </p:cNvSpPr>
          <p:nvPr/>
        </p:nvSpPr>
        <p:spPr bwMode="auto">
          <a:xfrm flipH="1" flipV="1">
            <a:off x="6538913" y="3159125"/>
            <a:ext cx="204787" cy="808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8935" name="Text Box 23"/>
          <p:cNvSpPr txBox="1">
            <a:spLocks noChangeArrowheads="1"/>
          </p:cNvSpPr>
          <p:nvPr/>
        </p:nvSpPr>
        <p:spPr bwMode="auto">
          <a:xfrm>
            <a:off x="6411913" y="1243013"/>
            <a:ext cx="350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/>
              <a:t>A</a:t>
            </a:r>
          </a:p>
        </p:txBody>
      </p:sp>
      <p:sp>
        <p:nvSpPr>
          <p:cNvPr id="678936" name="Text Box 24"/>
          <p:cNvSpPr txBox="1">
            <a:spLocks noChangeArrowheads="1"/>
          </p:cNvSpPr>
          <p:nvPr/>
        </p:nvSpPr>
        <p:spPr bwMode="auto">
          <a:xfrm>
            <a:off x="6605588" y="4502150"/>
            <a:ext cx="392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/>
              <a:t>A’</a:t>
            </a:r>
          </a:p>
        </p:txBody>
      </p:sp>
      <p:sp>
        <p:nvSpPr>
          <p:cNvPr id="678937" name="Text Box 25"/>
          <p:cNvSpPr txBox="1">
            <a:spLocks noChangeArrowheads="1"/>
          </p:cNvSpPr>
          <p:nvPr/>
        </p:nvSpPr>
        <p:spPr bwMode="auto">
          <a:xfrm>
            <a:off x="7827963" y="1912938"/>
            <a:ext cx="328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/>
              <a:t>B</a:t>
            </a:r>
          </a:p>
        </p:txBody>
      </p:sp>
      <p:sp>
        <p:nvSpPr>
          <p:cNvPr id="678938" name="Text Box 26"/>
          <p:cNvSpPr txBox="1">
            <a:spLocks noChangeArrowheads="1"/>
          </p:cNvSpPr>
          <p:nvPr/>
        </p:nvSpPr>
        <p:spPr bwMode="auto">
          <a:xfrm>
            <a:off x="5497513" y="4398963"/>
            <a:ext cx="36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/>
              <a:t>B’</a:t>
            </a:r>
          </a:p>
        </p:txBody>
      </p:sp>
      <p:sp>
        <p:nvSpPr>
          <p:cNvPr id="678939" name="Text Box 27"/>
          <p:cNvSpPr txBox="1">
            <a:spLocks noChangeArrowheads="1"/>
          </p:cNvSpPr>
          <p:nvPr/>
        </p:nvSpPr>
        <p:spPr bwMode="auto">
          <a:xfrm>
            <a:off x="7918450" y="3779838"/>
            <a:ext cx="322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/>
              <a:t>C</a:t>
            </a:r>
          </a:p>
        </p:txBody>
      </p:sp>
      <p:sp>
        <p:nvSpPr>
          <p:cNvPr id="678940" name="Text Box 28"/>
          <p:cNvSpPr txBox="1">
            <a:spLocks noChangeArrowheads="1"/>
          </p:cNvSpPr>
          <p:nvPr/>
        </p:nvSpPr>
        <p:spPr bwMode="auto">
          <a:xfrm>
            <a:off x="5006975" y="1860550"/>
            <a:ext cx="363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/>
              <a:t>C’</a:t>
            </a:r>
          </a:p>
        </p:txBody>
      </p:sp>
      <p:grpSp>
        <p:nvGrpSpPr>
          <p:cNvPr id="678945" name="Group 33"/>
          <p:cNvGrpSpPr>
            <a:grpSpLocks/>
          </p:cNvGrpSpPr>
          <p:nvPr/>
        </p:nvGrpSpPr>
        <p:grpSpPr bwMode="auto">
          <a:xfrm>
            <a:off x="6145213" y="2936875"/>
            <a:ext cx="720725" cy="279400"/>
            <a:chOff x="3913" y="3140"/>
            <a:chExt cx="454" cy="176"/>
          </a:xfrm>
        </p:grpSpPr>
        <p:sp>
          <p:nvSpPr>
            <p:cNvPr id="678941" name="Rectangle 29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78942" name="Freeform 30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37" y="62"/>
                </a:cxn>
                <a:cxn ang="0">
                  <a:pos x="219" y="0"/>
                </a:cxn>
                <a:cxn ang="0">
                  <a:pos x="280" y="0"/>
                </a:cxn>
              </a:cxnLst>
              <a:rect l="0" t="0" r="r" b="b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8943" name="Freeform 31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0"/>
                </a:cxn>
                <a:cxn ang="0">
                  <a:pos x="102" y="74"/>
                </a:cxn>
                <a:cxn ang="0">
                  <a:pos x="148" y="74"/>
                </a:cxn>
              </a:cxnLst>
              <a:rect l="0" t="0" r="r" b="b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78946" name="Text Box 34"/>
          <p:cNvSpPr txBox="1">
            <a:spLocks noChangeArrowheads="1"/>
          </p:cNvSpPr>
          <p:nvPr/>
        </p:nvSpPr>
        <p:spPr bwMode="auto">
          <a:xfrm>
            <a:off x="5702300" y="5062538"/>
            <a:ext cx="2960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0"/>
              <a:t>switch with six interfaces</a:t>
            </a:r>
          </a:p>
          <a:p>
            <a:pPr algn="ctr"/>
            <a:r>
              <a:rPr lang="en-US" b="0"/>
              <a:t>(</a:t>
            </a:r>
            <a:r>
              <a:rPr lang="en-US" b="0">
                <a:solidFill>
                  <a:srgbClr val="FF0000"/>
                </a:solidFill>
              </a:rPr>
              <a:t>1,2,3,4,5,6</a:t>
            </a:r>
            <a:r>
              <a:rPr lang="en-US" b="0"/>
              <a:t>)</a:t>
            </a:r>
            <a:r>
              <a:rPr lang="en-US" b="0" i="0"/>
              <a:t>  </a:t>
            </a:r>
          </a:p>
        </p:txBody>
      </p:sp>
      <p:sp>
        <p:nvSpPr>
          <p:cNvPr id="678947" name="Text Box 35"/>
          <p:cNvSpPr txBox="1">
            <a:spLocks noChangeArrowheads="1"/>
          </p:cNvSpPr>
          <p:nvPr/>
        </p:nvSpPr>
        <p:spPr bwMode="auto">
          <a:xfrm>
            <a:off x="6286500" y="2606675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78948" name="Text Box 36"/>
          <p:cNvSpPr txBox="1">
            <a:spLocks noChangeArrowheads="1"/>
          </p:cNvSpPr>
          <p:nvPr/>
        </p:nvSpPr>
        <p:spPr bwMode="auto">
          <a:xfrm>
            <a:off x="6619875" y="26320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78949" name="Text Box 37"/>
          <p:cNvSpPr txBox="1">
            <a:spLocks noChangeArrowheads="1"/>
          </p:cNvSpPr>
          <p:nvPr/>
        </p:nvSpPr>
        <p:spPr bwMode="auto">
          <a:xfrm>
            <a:off x="6897688" y="27844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78950" name="Text Box 38"/>
          <p:cNvSpPr txBox="1">
            <a:spLocks noChangeArrowheads="1"/>
          </p:cNvSpPr>
          <p:nvPr/>
        </p:nvSpPr>
        <p:spPr bwMode="auto">
          <a:xfrm>
            <a:off x="6581775" y="31654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78951" name="Text Box 39"/>
          <p:cNvSpPr txBox="1">
            <a:spLocks noChangeArrowheads="1"/>
          </p:cNvSpPr>
          <p:nvPr/>
        </p:nvSpPr>
        <p:spPr bwMode="auto">
          <a:xfrm>
            <a:off x="6151563" y="322738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78952" name="Text Box 40"/>
          <p:cNvSpPr txBox="1">
            <a:spLocks noChangeArrowheads="1"/>
          </p:cNvSpPr>
          <p:nvPr/>
        </p:nvSpPr>
        <p:spPr bwMode="auto">
          <a:xfrm>
            <a:off x="5892800" y="283051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FF0000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3A7834C4-6977-4134-B042-019728184025}" type="slidenum">
              <a:rPr lang="en-US"/>
              <a:pPr/>
              <a:t>8</a:t>
            </a:fld>
            <a:endParaRPr lang="en-US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51825" cy="1143000"/>
          </a:xfrm>
        </p:spPr>
        <p:txBody>
          <a:bodyPr/>
          <a:lstStyle/>
          <a:p>
            <a:r>
              <a:rPr lang="en-US" sz="3600"/>
              <a:t>Where is the link layer implemented?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8463" y="1466850"/>
            <a:ext cx="4075112" cy="4659313"/>
          </a:xfrm>
        </p:spPr>
        <p:txBody>
          <a:bodyPr/>
          <a:lstStyle/>
          <a:p>
            <a:r>
              <a:rPr lang="en-US" sz="2400"/>
              <a:t>in each and every host</a:t>
            </a:r>
          </a:p>
          <a:p>
            <a:r>
              <a:rPr lang="en-US" sz="2400"/>
              <a:t>link layer implemented in “adaptor” (aka </a:t>
            </a:r>
            <a:r>
              <a:rPr lang="en-US" sz="2400" i="1">
                <a:solidFill>
                  <a:srgbClr val="FF0000"/>
                </a:solidFill>
              </a:rPr>
              <a:t>network interface card</a:t>
            </a:r>
            <a:r>
              <a:rPr lang="en-US" sz="2400"/>
              <a:t> NIC)</a:t>
            </a:r>
          </a:p>
          <a:p>
            <a:pPr lvl="1"/>
            <a:r>
              <a:rPr lang="en-US" sz="2000"/>
              <a:t>Ethernet card, PCMCI card, 802.11 card</a:t>
            </a:r>
          </a:p>
          <a:p>
            <a:pPr lvl="1"/>
            <a:r>
              <a:rPr lang="en-US" sz="2000"/>
              <a:t>implements link, physical layer</a:t>
            </a:r>
          </a:p>
          <a:p>
            <a:r>
              <a:rPr lang="en-US" sz="2400"/>
              <a:t>attaches into host’s system buses</a:t>
            </a:r>
          </a:p>
          <a:p>
            <a:r>
              <a:rPr lang="en-US" sz="2400"/>
              <a:t>combination of hardware, software, firmware</a:t>
            </a:r>
          </a:p>
          <a:p>
            <a:pPr lvl="1"/>
            <a:endParaRPr lang="en-US" sz="2000"/>
          </a:p>
        </p:txBody>
      </p:sp>
      <p:sp>
        <p:nvSpPr>
          <p:cNvPr id="306218" name="Rectangle 42"/>
          <p:cNvSpPr>
            <a:spLocks noChangeArrowheads="1"/>
          </p:cNvSpPr>
          <p:nvPr/>
        </p:nvSpPr>
        <p:spPr bwMode="auto">
          <a:xfrm>
            <a:off x="6129338" y="2614613"/>
            <a:ext cx="1836737" cy="2401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220" name="Rectangle 44"/>
          <p:cNvSpPr>
            <a:spLocks noChangeArrowheads="1"/>
          </p:cNvSpPr>
          <p:nvPr/>
        </p:nvSpPr>
        <p:spPr bwMode="auto">
          <a:xfrm>
            <a:off x="6578600" y="4552950"/>
            <a:ext cx="666750" cy="282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221" name="Rectangle 45"/>
          <p:cNvSpPr>
            <a:spLocks noChangeArrowheads="1"/>
          </p:cNvSpPr>
          <p:nvPr/>
        </p:nvSpPr>
        <p:spPr bwMode="auto">
          <a:xfrm>
            <a:off x="6578600" y="396557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200" b="0" i="0">
                <a:latin typeface="Arial" charset="0"/>
              </a:rPr>
              <a:t>controller</a:t>
            </a:r>
          </a:p>
        </p:txBody>
      </p:sp>
      <p:sp>
        <p:nvSpPr>
          <p:cNvPr id="306222" name="Text Box 46"/>
          <p:cNvSpPr txBox="1">
            <a:spLocks noChangeArrowheads="1"/>
          </p:cNvSpPr>
          <p:nvPr/>
        </p:nvSpPr>
        <p:spPr bwMode="auto">
          <a:xfrm>
            <a:off x="6384925" y="4562475"/>
            <a:ext cx="10366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200" b="0" i="0">
                <a:latin typeface="Arial" charset="0"/>
              </a:rPr>
              <a:t>physical</a:t>
            </a:r>
          </a:p>
          <a:p>
            <a:pPr algn="ctr" eaLnBrk="1" hangingPunct="1"/>
            <a:r>
              <a:rPr lang="en-US" sz="1200" b="0" i="0">
                <a:latin typeface="Arial" charset="0"/>
              </a:rPr>
              <a:t>transmission</a:t>
            </a:r>
          </a:p>
        </p:txBody>
      </p:sp>
      <p:sp>
        <p:nvSpPr>
          <p:cNvPr id="306223" name="Freeform 47"/>
          <p:cNvSpPr>
            <a:spLocks/>
          </p:cNvSpPr>
          <p:nvPr/>
        </p:nvSpPr>
        <p:spPr bwMode="auto">
          <a:xfrm>
            <a:off x="6630988" y="3484563"/>
            <a:ext cx="200025" cy="460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30"/>
              </a:cxn>
              <a:cxn ang="0">
                <a:pos x="361" y="230"/>
              </a:cxn>
              <a:cxn ang="0">
                <a:pos x="359" y="478"/>
              </a:cxn>
            </a:cxnLst>
            <a:rect l="0" t="0" r="r" b="b"/>
            <a:pathLst>
              <a:path w="361" h="478">
                <a:moveTo>
                  <a:pt x="0" y="0"/>
                </a:moveTo>
                <a:lnTo>
                  <a:pt x="0" y="230"/>
                </a:lnTo>
                <a:lnTo>
                  <a:pt x="361" y="230"/>
                </a:lnTo>
                <a:lnTo>
                  <a:pt x="359" y="478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6224" name="Line 48"/>
          <p:cNvSpPr>
            <a:spLocks noChangeShapeType="1"/>
          </p:cNvSpPr>
          <p:nvPr/>
        </p:nvSpPr>
        <p:spPr bwMode="auto">
          <a:xfrm>
            <a:off x="6496050" y="3657600"/>
            <a:ext cx="135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6225" name="Line 49"/>
          <p:cNvSpPr>
            <a:spLocks noChangeShapeType="1"/>
          </p:cNvSpPr>
          <p:nvPr/>
        </p:nvSpPr>
        <p:spPr bwMode="auto">
          <a:xfrm flipV="1">
            <a:off x="6891338" y="3665538"/>
            <a:ext cx="0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6226" name="Rectangle 50"/>
          <p:cNvSpPr>
            <a:spLocks noChangeArrowheads="1"/>
          </p:cNvSpPr>
          <p:nvPr/>
        </p:nvSpPr>
        <p:spPr bwMode="auto">
          <a:xfrm>
            <a:off x="6384925" y="2967038"/>
            <a:ext cx="657225" cy="51911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200" b="0" i="0">
                <a:latin typeface="Arial" charset="0"/>
              </a:rPr>
              <a:t>cpu</a:t>
            </a:r>
          </a:p>
        </p:txBody>
      </p:sp>
      <p:sp>
        <p:nvSpPr>
          <p:cNvPr id="306227" name="Rectangle 51"/>
          <p:cNvSpPr>
            <a:spLocks noChangeArrowheads="1"/>
          </p:cNvSpPr>
          <p:nvPr/>
        </p:nvSpPr>
        <p:spPr bwMode="auto">
          <a:xfrm>
            <a:off x="7204075" y="296862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200" b="0" i="0">
                <a:latin typeface="Arial" charset="0"/>
              </a:rPr>
              <a:t>memory</a:t>
            </a:r>
          </a:p>
        </p:txBody>
      </p:sp>
      <p:sp>
        <p:nvSpPr>
          <p:cNvPr id="306228" name="Line 52"/>
          <p:cNvSpPr>
            <a:spLocks noChangeShapeType="1"/>
          </p:cNvSpPr>
          <p:nvPr/>
        </p:nvSpPr>
        <p:spPr bwMode="auto">
          <a:xfrm flipH="1" flipV="1">
            <a:off x="6688138" y="3487738"/>
            <a:ext cx="1587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6229" name="Line 53"/>
          <p:cNvSpPr>
            <a:spLocks noChangeShapeType="1"/>
          </p:cNvSpPr>
          <p:nvPr/>
        </p:nvSpPr>
        <p:spPr bwMode="auto">
          <a:xfrm flipH="1" flipV="1">
            <a:off x="7561263" y="3489325"/>
            <a:ext cx="1587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6230" name="Text Box 54"/>
          <p:cNvSpPr txBox="1">
            <a:spLocks noChangeArrowheads="1"/>
          </p:cNvSpPr>
          <p:nvPr/>
        </p:nvSpPr>
        <p:spPr bwMode="auto">
          <a:xfrm>
            <a:off x="8008938" y="3786188"/>
            <a:ext cx="8794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0">
                <a:latin typeface="Arial" charset="0"/>
              </a:rPr>
              <a:t>host </a:t>
            </a:r>
          </a:p>
          <a:p>
            <a:pPr eaLnBrk="1" hangingPunct="1"/>
            <a:r>
              <a:rPr lang="en-US" sz="1200" b="0">
                <a:latin typeface="Arial" charset="0"/>
              </a:rPr>
              <a:t>bus </a:t>
            </a:r>
          </a:p>
          <a:p>
            <a:pPr eaLnBrk="1" hangingPunct="1"/>
            <a:r>
              <a:rPr lang="en-US" sz="1200" b="0">
                <a:latin typeface="Arial" charset="0"/>
              </a:rPr>
              <a:t>(e.g., PCI)</a:t>
            </a:r>
          </a:p>
        </p:txBody>
      </p:sp>
      <p:sp>
        <p:nvSpPr>
          <p:cNvPr id="306231" name="Line 55"/>
          <p:cNvSpPr>
            <a:spLocks noChangeShapeType="1"/>
          </p:cNvSpPr>
          <p:nvPr/>
        </p:nvSpPr>
        <p:spPr bwMode="auto">
          <a:xfrm flipH="1">
            <a:off x="6891338" y="4273550"/>
            <a:ext cx="12700" cy="33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6232" name="Line 56"/>
          <p:cNvSpPr>
            <a:spLocks noChangeShapeType="1"/>
          </p:cNvSpPr>
          <p:nvPr/>
        </p:nvSpPr>
        <p:spPr bwMode="auto">
          <a:xfrm>
            <a:off x="6889750" y="4806950"/>
            <a:ext cx="0" cy="366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6233" name="Line 57"/>
          <p:cNvSpPr>
            <a:spLocks noChangeShapeType="1"/>
          </p:cNvSpPr>
          <p:nvPr/>
        </p:nvSpPr>
        <p:spPr bwMode="auto">
          <a:xfrm flipH="1" flipV="1">
            <a:off x="7686675" y="3662363"/>
            <a:ext cx="382588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6234" name="Text Box 58"/>
          <p:cNvSpPr txBox="1">
            <a:spLocks noChangeArrowheads="1"/>
          </p:cNvSpPr>
          <p:nvPr/>
        </p:nvSpPr>
        <p:spPr bwMode="auto">
          <a:xfrm>
            <a:off x="7296150" y="5356225"/>
            <a:ext cx="127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0">
                <a:latin typeface="Arial" charset="0"/>
              </a:rPr>
              <a:t>network adapter</a:t>
            </a:r>
          </a:p>
          <a:p>
            <a:pPr eaLnBrk="1" hangingPunct="1"/>
            <a:r>
              <a:rPr lang="en-US" sz="1200" b="0">
                <a:latin typeface="Arial" charset="0"/>
              </a:rPr>
              <a:t>card</a:t>
            </a:r>
          </a:p>
        </p:txBody>
      </p:sp>
      <p:sp>
        <p:nvSpPr>
          <p:cNvPr id="306235" name="Line 59"/>
          <p:cNvSpPr>
            <a:spLocks noChangeShapeType="1"/>
          </p:cNvSpPr>
          <p:nvPr/>
        </p:nvSpPr>
        <p:spPr bwMode="auto">
          <a:xfrm flipH="1" flipV="1">
            <a:off x="7504113" y="4679950"/>
            <a:ext cx="271462" cy="750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6236" name="Text Box 60"/>
          <p:cNvSpPr txBox="1">
            <a:spLocks noChangeArrowheads="1"/>
          </p:cNvSpPr>
          <p:nvPr/>
        </p:nvSpPr>
        <p:spPr bwMode="auto">
          <a:xfrm>
            <a:off x="6889750" y="2287588"/>
            <a:ext cx="11985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0">
                <a:latin typeface="Arial" charset="0"/>
              </a:rPr>
              <a:t>host schematic</a:t>
            </a:r>
          </a:p>
        </p:txBody>
      </p:sp>
      <p:sp>
        <p:nvSpPr>
          <p:cNvPr id="306219" name="Rectangle 43"/>
          <p:cNvSpPr>
            <a:spLocks noChangeArrowheads="1"/>
          </p:cNvSpPr>
          <p:nvPr/>
        </p:nvSpPr>
        <p:spPr bwMode="auto">
          <a:xfrm>
            <a:off x="6351588" y="3854450"/>
            <a:ext cx="1122362" cy="108267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6260" name="Group 84"/>
          <p:cNvGrpSpPr>
            <a:grpSpLocks/>
          </p:cNvGrpSpPr>
          <p:nvPr/>
        </p:nvGrpSpPr>
        <p:grpSpPr bwMode="auto">
          <a:xfrm>
            <a:off x="5091113" y="2743200"/>
            <a:ext cx="1466850" cy="2065338"/>
            <a:chOff x="2691" y="1728"/>
            <a:chExt cx="924" cy="1301"/>
          </a:xfrm>
        </p:grpSpPr>
        <p:sp>
          <p:nvSpPr>
            <p:cNvPr id="306238" name="Freeform 62"/>
            <p:cNvSpPr>
              <a:spLocks/>
            </p:cNvSpPr>
            <p:nvPr/>
          </p:nvSpPr>
          <p:spPr bwMode="auto">
            <a:xfrm>
              <a:off x="3225" y="2509"/>
              <a:ext cx="390" cy="520"/>
            </a:xfrm>
            <a:custGeom>
              <a:avLst/>
              <a:gdLst/>
              <a:ahLst/>
              <a:cxnLst>
                <a:cxn ang="0">
                  <a:pos x="390" y="0"/>
                </a:cxn>
                <a:cxn ang="0">
                  <a:pos x="0" y="221"/>
                </a:cxn>
                <a:cxn ang="0">
                  <a:pos x="3" y="433"/>
                </a:cxn>
                <a:cxn ang="0">
                  <a:pos x="388" y="520"/>
                </a:cxn>
                <a:cxn ang="0">
                  <a:pos x="390" y="0"/>
                </a:cxn>
              </a:cxnLst>
              <a:rect l="0" t="0" r="r" b="b"/>
              <a:pathLst>
                <a:path w="390" h="520">
                  <a:moveTo>
                    <a:pt x="390" y="0"/>
                  </a:moveTo>
                  <a:lnTo>
                    <a:pt x="0" y="221"/>
                  </a:lnTo>
                  <a:lnTo>
                    <a:pt x="3" y="433"/>
                  </a:lnTo>
                  <a:lnTo>
                    <a:pt x="388" y="520"/>
                  </a:lnTo>
                  <a:lnTo>
                    <a:pt x="39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6239" name="Freeform 63"/>
            <p:cNvSpPr>
              <a:spLocks/>
            </p:cNvSpPr>
            <p:nvPr/>
          </p:nvSpPr>
          <p:spPr bwMode="auto">
            <a:xfrm>
              <a:off x="3222" y="1767"/>
              <a:ext cx="275" cy="443"/>
            </a:xfrm>
            <a:custGeom>
              <a:avLst/>
              <a:gdLst/>
              <a:ahLst/>
              <a:cxnLst>
                <a:cxn ang="0">
                  <a:pos x="264" y="108"/>
                </a:cxn>
                <a:cxn ang="0">
                  <a:pos x="0" y="0"/>
                </a:cxn>
                <a:cxn ang="0">
                  <a:pos x="2" y="443"/>
                </a:cxn>
                <a:cxn ang="0">
                  <a:pos x="275" y="412"/>
                </a:cxn>
                <a:cxn ang="0">
                  <a:pos x="264" y="108"/>
                </a:cxn>
              </a:cxnLst>
              <a:rect l="0" t="0" r="r" b="b"/>
              <a:pathLst>
                <a:path w="275" h="443">
                  <a:moveTo>
                    <a:pt x="264" y="108"/>
                  </a:moveTo>
                  <a:lnTo>
                    <a:pt x="0" y="0"/>
                  </a:lnTo>
                  <a:lnTo>
                    <a:pt x="2" y="443"/>
                  </a:lnTo>
                  <a:lnTo>
                    <a:pt x="275" y="412"/>
                  </a:lnTo>
                  <a:lnTo>
                    <a:pt x="264" y="108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6240" name="Rectangle 64"/>
            <p:cNvSpPr>
              <a:spLocks noChangeArrowheads="1"/>
            </p:cNvSpPr>
            <p:nvPr/>
          </p:nvSpPr>
          <p:spPr bwMode="auto">
            <a:xfrm>
              <a:off x="2737" y="1775"/>
              <a:ext cx="489" cy="5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241" name="Text Box 65"/>
            <p:cNvSpPr txBox="1">
              <a:spLocks noChangeArrowheads="1"/>
            </p:cNvSpPr>
            <p:nvPr/>
          </p:nvSpPr>
          <p:spPr bwMode="auto">
            <a:xfrm>
              <a:off x="2691" y="1728"/>
              <a:ext cx="57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 i="0">
                  <a:latin typeface="Arial" charset="0"/>
                </a:rPr>
                <a:t>application</a:t>
              </a:r>
            </a:p>
            <a:p>
              <a:pPr algn="ctr" eaLnBrk="1" hangingPunct="1"/>
              <a:r>
                <a:rPr lang="en-US" sz="1200" b="0" i="0">
                  <a:latin typeface="Arial" charset="0"/>
                </a:rPr>
                <a:t>transport</a:t>
              </a:r>
            </a:p>
            <a:p>
              <a:pPr algn="ctr" eaLnBrk="1" hangingPunct="1"/>
              <a:r>
                <a:rPr lang="en-US" sz="1200" b="0" i="0">
                  <a:latin typeface="Arial" charset="0"/>
                </a:rPr>
                <a:t>network</a:t>
              </a:r>
            </a:p>
            <a:p>
              <a:pPr algn="ctr" eaLnBrk="1" hangingPunct="1"/>
              <a:r>
                <a:rPr lang="en-US" sz="1200" b="0" i="0">
                  <a:latin typeface="Arial" charset="0"/>
                </a:rPr>
                <a:t>link</a:t>
              </a:r>
            </a:p>
          </p:txBody>
        </p:sp>
        <p:sp>
          <p:nvSpPr>
            <p:cNvPr id="306242" name="Line 66"/>
            <p:cNvSpPr>
              <a:spLocks noChangeShapeType="1"/>
            </p:cNvSpPr>
            <p:nvPr/>
          </p:nvSpPr>
          <p:spPr bwMode="auto">
            <a:xfrm>
              <a:off x="2737" y="18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6243" name="Line 67"/>
            <p:cNvSpPr>
              <a:spLocks noChangeShapeType="1"/>
            </p:cNvSpPr>
            <p:nvPr/>
          </p:nvSpPr>
          <p:spPr bwMode="auto">
            <a:xfrm>
              <a:off x="2737" y="199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6244" name="Line 68"/>
            <p:cNvSpPr>
              <a:spLocks noChangeShapeType="1"/>
            </p:cNvSpPr>
            <p:nvPr/>
          </p:nvSpPr>
          <p:spPr bwMode="auto">
            <a:xfrm>
              <a:off x="2735" y="20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6245" name="Line 69"/>
            <p:cNvSpPr>
              <a:spLocks noChangeShapeType="1"/>
            </p:cNvSpPr>
            <p:nvPr/>
          </p:nvSpPr>
          <p:spPr bwMode="auto">
            <a:xfrm>
              <a:off x="2738" y="2206"/>
              <a:ext cx="4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6246" name="Rectangle 70"/>
            <p:cNvSpPr>
              <a:spLocks noChangeArrowheads="1"/>
            </p:cNvSpPr>
            <p:nvPr/>
          </p:nvSpPr>
          <p:spPr bwMode="auto">
            <a:xfrm>
              <a:off x="2695" y="2212"/>
              <a:ext cx="552" cy="1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247" name="Line 71"/>
            <p:cNvSpPr>
              <a:spLocks noChangeShapeType="1"/>
            </p:cNvSpPr>
            <p:nvPr/>
          </p:nvSpPr>
          <p:spPr bwMode="auto">
            <a:xfrm>
              <a:off x="2738" y="222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6248" name="Line 72"/>
            <p:cNvSpPr>
              <a:spLocks noChangeShapeType="1"/>
            </p:cNvSpPr>
            <p:nvPr/>
          </p:nvSpPr>
          <p:spPr bwMode="auto">
            <a:xfrm>
              <a:off x="3225" y="2218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6249" name="Rectangle 73"/>
            <p:cNvSpPr>
              <a:spLocks noChangeArrowheads="1"/>
            </p:cNvSpPr>
            <p:nvPr/>
          </p:nvSpPr>
          <p:spPr bwMode="auto">
            <a:xfrm>
              <a:off x="2737" y="2415"/>
              <a:ext cx="489" cy="5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250" name="Text Box 74"/>
            <p:cNvSpPr txBox="1">
              <a:spLocks noChangeArrowheads="1"/>
            </p:cNvSpPr>
            <p:nvPr/>
          </p:nvSpPr>
          <p:spPr bwMode="auto">
            <a:xfrm>
              <a:off x="2745" y="2345"/>
              <a:ext cx="462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endParaRPr lang="en-US" sz="1200" b="0" i="0">
                <a:latin typeface="Arial" charset="0"/>
              </a:endParaRPr>
            </a:p>
            <a:p>
              <a:pPr algn="ctr" eaLnBrk="1" hangingPunct="1"/>
              <a:endParaRPr lang="en-US" sz="1200" b="0" i="0">
                <a:latin typeface="Arial" charset="0"/>
              </a:endParaRPr>
            </a:p>
            <a:p>
              <a:pPr algn="ctr" eaLnBrk="1" hangingPunct="1"/>
              <a:endParaRPr lang="en-US" sz="1200" b="0" i="0">
                <a:latin typeface="Arial" charset="0"/>
              </a:endParaRPr>
            </a:p>
            <a:p>
              <a:pPr algn="ctr" eaLnBrk="1" hangingPunct="1"/>
              <a:r>
                <a:rPr lang="en-US" sz="1200" b="0" i="0">
                  <a:latin typeface="Arial" charset="0"/>
                </a:rPr>
                <a:t>link</a:t>
              </a:r>
            </a:p>
            <a:p>
              <a:pPr algn="ctr" eaLnBrk="1" hangingPunct="1"/>
              <a:r>
                <a:rPr lang="en-US" sz="1200" b="0" i="0">
                  <a:latin typeface="Arial" charset="0"/>
                </a:rPr>
                <a:t>physical</a:t>
              </a:r>
            </a:p>
          </p:txBody>
        </p:sp>
        <p:sp>
          <p:nvSpPr>
            <p:cNvPr id="306251" name="Line 75"/>
            <p:cNvSpPr>
              <a:spLocks noChangeShapeType="1"/>
            </p:cNvSpPr>
            <p:nvPr/>
          </p:nvSpPr>
          <p:spPr bwMode="auto">
            <a:xfrm>
              <a:off x="2737" y="252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6252" name="Line 76"/>
            <p:cNvSpPr>
              <a:spLocks noChangeShapeType="1"/>
            </p:cNvSpPr>
            <p:nvPr/>
          </p:nvSpPr>
          <p:spPr bwMode="auto">
            <a:xfrm>
              <a:off x="2737" y="2632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6253" name="Line 77"/>
            <p:cNvSpPr>
              <a:spLocks noChangeShapeType="1"/>
            </p:cNvSpPr>
            <p:nvPr/>
          </p:nvSpPr>
          <p:spPr bwMode="auto">
            <a:xfrm>
              <a:off x="2735" y="272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6254" name="Line 78"/>
            <p:cNvSpPr>
              <a:spLocks noChangeShapeType="1"/>
            </p:cNvSpPr>
            <p:nvPr/>
          </p:nvSpPr>
          <p:spPr bwMode="auto">
            <a:xfrm>
              <a:off x="2733" y="283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6255" name="Rectangle 79"/>
            <p:cNvSpPr>
              <a:spLocks noChangeArrowheads="1"/>
            </p:cNvSpPr>
            <p:nvPr/>
          </p:nvSpPr>
          <p:spPr bwMode="auto">
            <a:xfrm>
              <a:off x="2719" y="2390"/>
              <a:ext cx="518" cy="2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256" name="Line 80"/>
            <p:cNvSpPr>
              <a:spLocks noChangeShapeType="1"/>
            </p:cNvSpPr>
            <p:nvPr/>
          </p:nvSpPr>
          <p:spPr bwMode="auto">
            <a:xfrm>
              <a:off x="2737" y="261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6257" name="Line 81"/>
            <p:cNvSpPr>
              <a:spLocks noChangeShapeType="1"/>
            </p:cNvSpPr>
            <p:nvPr/>
          </p:nvSpPr>
          <p:spPr bwMode="auto">
            <a:xfrm>
              <a:off x="3226" y="2614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6258" name="Rectangle 82"/>
            <p:cNvSpPr>
              <a:spLocks noChangeArrowheads="1"/>
            </p:cNvSpPr>
            <p:nvPr/>
          </p:nvSpPr>
          <p:spPr bwMode="auto">
            <a:xfrm>
              <a:off x="2736" y="1778"/>
              <a:ext cx="490" cy="431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259" name="Rectangle 83"/>
            <p:cNvSpPr>
              <a:spLocks noChangeArrowheads="1"/>
            </p:cNvSpPr>
            <p:nvPr/>
          </p:nvSpPr>
          <p:spPr bwMode="auto">
            <a:xfrm>
              <a:off x="2733" y="2721"/>
              <a:ext cx="489" cy="21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06261" name="Object 85"/>
          <p:cNvGraphicFramePr>
            <a:graphicFrameLocks noChangeAspect="1"/>
          </p:cNvGraphicFramePr>
          <p:nvPr/>
        </p:nvGraphicFramePr>
        <p:xfrm>
          <a:off x="7467600" y="1854200"/>
          <a:ext cx="611188" cy="520700"/>
        </p:xfrm>
        <a:graphic>
          <a:graphicData uri="http://schemas.openxmlformats.org/presentationml/2006/ole">
            <p:oleObj spid="_x0000_s306261" name="Clip" r:id="rId4" imgW="1305000" imgH="1085760" progId="MS_ClipArt_Gallery.2">
              <p:embed/>
            </p:oleObj>
          </a:graphicData>
        </a:graphic>
      </p:graphicFrame>
      <p:pic>
        <p:nvPicPr>
          <p:cNvPr id="306262" name="Picture 8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1000" y="5173663"/>
            <a:ext cx="1350963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6263" name="Picture 8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11650" y="5453063"/>
            <a:ext cx="11430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0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5DAF06B2-4537-4470-8B16-8CD9347F46A3}" type="slidenum">
              <a:rPr lang="en-US"/>
              <a:pPr/>
              <a:t>80</a:t>
            </a:fld>
            <a:endParaRPr lang="en-US"/>
          </a:p>
        </p:txBody>
      </p:sp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9563"/>
            <a:ext cx="7772400" cy="1143000"/>
          </a:xfrm>
        </p:spPr>
        <p:txBody>
          <a:bodyPr/>
          <a:lstStyle/>
          <a:p>
            <a:r>
              <a:rPr lang="en-US" sz="3200"/>
              <a:t>Switch Table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588" y="1549400"/>
            <a:ext cx="4835525" cy="4805363"/>
          </a:xfrm>
        </p:spPr>
        <p:txBody>
          <a:bodyPr/>
          <a:lstStyle/>
          <a:p>
            <a:r>
              <a:rPr lang="en-US" sz="2400" i="1" u="sng">
                <a:solidFill>
                  <a:srgbClr val="FF0000"/>
                </a:solidFill>
              </a:rPr>
              <a:t>Q:</a:t>
            </a:r>
            <a:r>
              <a:rPr lang="en-US" sz="2400"/>
              <a:t> how does switch know that A’ reachable via interface 4, B’ reachable via interface 5?</a:t>
            </a:r>
          </a:p>
          <a:p>
            <a:r>
              <a:rPr lang="en-US" sz="2400" i="1" u="sng">
                <a:solidFill>
                  <a:srgbClr val="FF0000"/>
                </a:solidFill>
              </a:rPr>
              <a:t>A:</a:t>
            </a:r>
            <a:r>
              <a:rPr lang="en-US" sz="2400"/>
              <a:t>  each switch has a </a:t>
            </a:r>
            <a:r>
              <a:rPr lang="en-US" sz="2400">
                <a:solidFill>
                  <a:srgbClr val="FF0000"/>
                </a:solidFill>
              </a:rPr>
              <a:t>switch table, </a:t>
            </a:r>
            <a:r>
              <a:rPr lang="en-US" sz="2400"/>
              <a:t>each entry:</a:t>
            </a:r>
          </a:p>
          <a:p>
            <a:pPr lvl="1"/>
            <a:r>
              <a:rPr lang="en-US" sz="2000"/>
              <a:t>(MAC address of host, interface to reach host, time stamp)</a:t>
            </a:r>
          </a:p>
          <a:p>
            <a:r>
              <a:rPr lang="en-US" sz="2400"/>
              <a:t>looks like a routing table!</a:t>
            </a:r>
          </a:p>
          <a:p>
            <a:r>
              <a:rPr lang="en-US" sz="2400" i="1" u="sng">
                <a:solidFill>
                  <a:srgbClr val="FF0000"/>
                </a:solidFill>
              </a:rPr>
              <a:t>Q:</a:t>
            </a:r>
            <a:r>
              <a:rPr lang="en-US" sz="2400"/>
              <a:t> how are entries created, maintained in switch table? </a:t>
            </a:r>
          </a:p>
          <a:p>
            <a:pPr lvl="1"/>
            <a:r>
              <a:rPr lang="en-US" sz="2000"/>
              <a:t>something like a routing protocol?</a:t>
            </a:r>
          </a:p>
        </p:txBody>
      </p:sp>
      <p:graphicFrame>
        <p:nvGraphicFramePr>
          <p:cNvPr id="683012" name="Object 4"/>
          <p:cNvGraphicFramePr>
            <a:graphicFrameLocks noChangeAspect="1"/>
          </p:cNvGraphicFramePr>
          <p:nvPr/>
        </p:nvGraphicFramePr>
        <p:xfrm>
          <a:off x="5029200" y="2185988"/>
          <a:ext cx="611188" cy="520700"/>
        </p:xfrm>
        <a:graphic>
          <a:graphicData uri="http://schemas.openxmlformats.org/presentationml/2006/ole">
            <p:oleObj spid="_x0000_s683012" name="Clip" r:id="rId4" imgW="1305000" imgH="1085760" progId="MS_ClipArt_Gallery.2">
              <p:embed/>
            </p:oleObj>
          </a:graphicData>
        </a:graphic>
      </p:graphicFrame>
      <p:graphicFrame>
        <p:nvGraphicFramePr>
          <p:cNvPr id="683013" name="Object 5"/>
          <p:cNvGraphicFramePr>
            <a:graphicFrameLocks noChangeAspect="1"/>
          </p:cNvGraphicFramePr>
          <p:nvPr/>
        </p:nvGraphicFramePr>
        <p:xfrm>
          <a:off x="7686675" y="3311525"/>
          <a:ext cx="611188" cy="520700"/>
        </p:xfrm>
        <a:graphic>
          <a:graphicData uri="http://schemas.openxmlformats.org/presentationml/2006/ole">
            <p:oleObj spid="_x0000_s683013" name="Clip" r:id="rId5" imgW="1305000" imgH="1085760" progId="MS_ClipArt_Gallery.2">
              <p:embed/>
            </p:oleObj>
          </a:graphicData>
        </a:graphic>
      </p:graphicFrame>
      <p:sp>
        <p:nvSpPr>
          <p:cNvPr id="683014" name="Line 6"/>
          <p:cNvSpPr>
            <a:spLocks noChangeShapeType="1"/>
          </p:cNvSpPr>
          <p:nvPr/>
        </p:nvSpPr>
        <p:spPr bwMode="auto">
          <a:xfrm>
            <a:off x="5575300" y="2582863"/>
            <a:ext cx="754063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3015" name="Line 7"/>
          <p:cNvSpPr>
            <a:spLocks noChangeShapeType="1"/>
          </p:cNvSpPr>
          <p:nvPr/>
        </p:nvSpPr>
        <p:spPr bwMode="auto">
          <a:xfrm flipV="1">
            <a:off x="5637213" y="3200400"/>
            <a:ext cx="679450" cy="6556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3016" name="Line 8"/>
          <p:cNvSpPr>
            <a:spLocks noChangeShapeType="1"/>
          </p:cNvSpPr>
          <p:nvPr/>
        </p:nvSpPr>
        <p:spPr bwMode="auto">
          <a:xfrm flipV="1">
            <a:off x="6761163" y="2533650"/>
            <a:ext cx="593725" cy="407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3017" name="Line 9"/>
          <p:cNvSpPr>
            <a:spLocks noChangeShapeType="1"/>
          </p:cNvSpPr>
          <p:nvPr/>
        </p:nvSpPr>
        <p:spPr bwMode="auto">
          <a:xfrm>
            <a:off x="6835775" y="3016250"/>
            <a:ext cx="939800" cy="395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683018" name="Object 10"/>
          <p:cNvGraphicFramePr>
            <a:graphicFrameLocks noChangeAspect="1"/>
          </p:cNvGraphicFramePr>
          <p:nvPr/>
        </p:nvGraphicFramePr>
        <p:xfrm>
          <a:off x="5365750" y="3836988"/>
          <a:ext cx="611188" cy="520700"/>
        </p:xfrm>
        <a:graphic>
          <a:graphicData uri="http://schemas.openxmlformats.org/presentationml/2006/ole">
            <p:oleObj spid="_x0000_s683018" name="Clip" r:id="rId6" imgW="1305000" imgH="1085760" progId="MS_ClipArt_Gallery.2">
              <p:embed/>
            </p:oleObj>
          </a:graphicData>
        </a:graphic>
      </p:graphicFrame>
      <p:graphicFrame>
        <p:nvGraphicFramePr>
          <p:cNvPr id="683019" name="Object 11"/>
          <p:cNvGraphicFramePr>
            <a:graphicFrameLocks noChangeAspect="1"/>
          </p:cNvGraphicFramePr>
          <p:nvPr/>
        </p:nvGraphicFramePr>
        <p:xfrm>
          <a:off x="7297738" y="2201863"/>
          <a:ext cx="611187" cy="520700"/>
        </p:xfrm>
        <a:graphic>
          <a:graphicData uri="http://schemas.openxmlformats.org/presentationml/2006/ole">
            <p:oleObj spid="_x0000_s683019" name="Clip" r:id="rId7" imgW="1305000" imgH="1085760" progId="MS_ClipArt_Gallery.2">
              <p:embed/>
            </p:oleObj>
          </a:graphicData>
        </a:graphic>
      </p:graphicFrame>
      <p:graphicFrame>
        <p:nvGraphicFramePr>
          <p:cNvPr id="683020" name="Object 12"/>
          <p:cNvGraphicFramePr>
            <a:graphicFrameLocks noChangeAspect="1"/>
          </p:cNvGraphicFramePr>
          <p:nvPr/>
        </p:nvGraphicFramePr>
        <p:xfrm>
          <a:off x="6203950" y="1622425"/>
          <a:ext cx="611188" cy="520700"/>
        </p:xfrm>
        <a:graphic>
          <a:graphicData uri="http://schemas.openxmlformats.org/presentationml/2006/ole">
            <p:oleObj spid="_x0000_s683020" name="Clip" r:id="rId8" imgW="1305000" imgH="1085760" progId="MS_ClipArt_Gallery.2">
              <p:embed/>
            </p:oleObj>
          </a:graphicData>
        </a:graphic>
      </p:graphicFrame>
      <p:sp>
        <p:nvSpPr>
          <p:cNvPr id="683021" name="Line 13"/>
          <p:cNvSpPr>
            <a:spLocks noChangeShapeType="1"/>
          </p:cNvSpPr>
          <p:nvPr/>
        </p:nvSpPr>
        <p:spPr bwMode="auto">
          <a:xfrm flipH="1" flipV="1">
            <a:off x="6529388" y="2132013"/>
            <a:ext cx="11112" cy="781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683022" name="Object 14"/>
          <p:cNvGraphicFramePr>
            <a:graphicFrameLocks noChangeAspect="1"/>
          </p:cNvGraphicFramePr>
          <p:nvPr/>
        </p:nvGraphicFramePr>
        <p:xfrm>
          <a:off x="6523038" y="3951288"/>
          <a:ext cx="611187" cy="520700"/>
        </p:xfrm>
        <a:graphic>
          <a:graphicData uri="http://schemas.openxmlformats.org/presentationml/2006/ole">
            <p:oleObj spid="_x0000_s683022" name="Clip" r:id="rId9" imgW="1305000" imgH="1085760" progId="MS_ClipArt_Gallery.2">
              <p:embed/>
            </p:oleObj>
          </a:graphicData>
        </a:graphic>
      </p:graphicFrame>
      <p:sp>
        <p:nvSpPr>
          <p:cNvPr id="683023" name="Line 15"/>
          <p:cNvSpPr>
            <a:spLocks noChangeShapeType="1"/>
          </p:cNvSpPr>
          <p:nvPr/>
        </p:nvSpPr>
        <p:spPr bwMode="auto">
          <a:xfrm flipH="1" flipV="1">
            <a:off x="6538913" y="3159125"/>
            <a:ext cx="204787" cy="808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3024" name="Text Box 16"/>
          <p:cNvSpPr txBox="1">
            <a:spLocks noChangeArrowheads="1"/>
          </p:cNvSpPr>
          <p:nvPr/>
        </p:nvSpPr>
        <p:spPr bwMode="auto">
          <a:xfrm>
            <a:off x="6411913" y="1243013"/>
            <a:ext cx="350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/>
              <a:t>A</a:t>
            </a:r>
          </a:p>
        </p:txBody>
      </p:sp>
      <p:sp>
        <p:nvSpPr>
          <p:cNvPr id="683025" name="Text Box 17"/>
          <p:cNvSpPr txBox="1">
            <a:spLocks noChangeArrowheads="1"/>
          </p:cNvSpPr>
          <p:nvPr/>
        </p:nvSpPr>
        <p:spPr bwMode="auto">
          <a:xfrm>
            <a:off x="6605588" y="4502150"/>
            <a:ext cx="392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/>
              <a:t>A’</a:t>
            </a:r>
          </a:p>
        </p:txBody>
      </p:sp>
      <p:sp>
        <p:nvSpPr>
          <p:cNvPr id="683026" name="Text Box 18"/>
          <p:cNvSpPr txBox="1">
            <a:spLocks noChangeArrowheads="1"/>
          </p:cNvSpPr>
          <p:nvPr/>
        </p:nvSpPr>
        <p:spPr bwMode="auto">
          <a:xfrm>
            <a:off x="7827963" y="1912938"/>
            <a:ext cx="328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/>
              <a:t>B</a:t>
            </a:r>
          </a:p>
        </p:txBody>
      </p:sp>
      <p:sp>
        <p:nvSpPr>
          <p:cNvPr id="683027" name="Text Box 19"/>
          <p:cNvSpPr txBox="1">
            <a:spLocks noChangeArrowheads="1"/>
          </p:cNvSpPr>
          <p:nvPr/>
        </p:nvSpPr>
        <p:spPr bwMode="auto">
          <a:xfrm>
            <a:off x="5497513" y="4398963"/>
            <a:ext cx="36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/>
              <a:t>B’</a:t>
            </a:r>
          </a:p>
        </p:txBody>
      </p:sp>
      <p:sp>
        <p:nvSpPr>
          <p:cNvPr id="683028" name="Text Box 20"/>
          <p:cNvSpPr txBox="1">
            <a:spLocks noChangeArrowheads="1"/>
          </p:cNvSpPr>
          <p:nvPr/>
        </p:nvSpPr>
        <p:spPr bwMode="auto">
          <a:xfrm>
            <a:off x="7918450" y="3779838"/>
            <a:ext cx="322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/>
              <a:t>C</a:t>
            </a:r>
          </a:p>
        </p:txBody>
      </p:sp>
      <p:sp>
        <p:nvSpPr>
          <p:cNvPr id="683029" name="Text Box 21"/>
          <p:cNvSpPr txBox="1">
            <a:spLocks noChangeArrowheads="1"/>
          </p:cNvSpPr>
          <p:nvPr/>
        </p:nvSpPr>
        <p:spPr bwMode="auto">
          <a:xfrm>
            <a:off x="5006975" y="1860550"/>
            <a:ext cx="363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/>
              <a:t>C’</a:t>
            </a:r>
          </a:p>
        </p:txBody>
      </p:sp>
      <p:grpSp>
        <p:nvGrpSpPr>
          <p:cNvPr id="683030" name="Group 22"/>
          <p:cNvGrpSpPr>
            <a:grpSpLocks/>
          </p:cNvGrpSpPr>
          <p:nvPr/>
        </p:nvGrpSpPr>
        <p:grpSpPr bwMode="auto">
          <a:xfrm>
            <a:off x="6145213" y="2936875"/>
            <a:ext cx="720725" cy="279400"/>
            <a:chOff x="3913" y="3140"/>
            <a:chExt cx="454" cy="176"/>
          </a:xfrm>
        </p:grpSpPr>
        <p:sp>
          <p:nvSpPr>
            <p:cNvPr id="683031" name="Rectangle 23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83032" name="Freeform 24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37" y="62"/>
                </a:cxn>
                <a:cxn ang="0">
                  <a:pos x="219" y="0"/>
                </a:cxn>
                <a:cxn ang="0">
                  <a:pos x="280" y="0"/>
                </a:cxn>
              </a:cxnLst>
              <a:rect l="0" t="0" r="r" b="b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3033" name="Freeform 25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0"/>
                </a:cxn>
                <a:cxn ang="0">
                  <a:pos x="102" y="74"/>
                </a:cxn>
                <a:cxn ang="0">
                  <a:pos x="148" y="74"/>
                </a:cxn>
              </a:cxnLst>
              <a:rect l="0" t="0" r="r" b="b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83034" name="Text Box 26"/>
          <p:cNvSpPr txBox="1">
            <a:spLocks noChangeArrowheads="1"/>
          </p:cNvSpPr>
          <p:nvPr/>
        </p:nvSpPr>
        <p:spPr bwMode="auto">
          <a:xfrm>
            <a:off x="5702300" y="5062538"/>
            <a:ext cx="2960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0"/>
              <a:t>switch with six interfaces</a:t>
            </a:r>
          </a:p>
          <a:p>
            <a:pPr algn="ctr"/>
            <a:r>
              <a:rPr lang="en-US" b="0"/>
              <a:t>(</a:t>
            </a:r>
            <a:r>
              <a:rPr lang="en-US" b="0">
                <a:solidFill>
                  <a:srgbClr val="FF0000"/>
                </a:solidFill>
              </a:rPr>
              <a:t>1,2,3,4,5,6</a:t>
            </a:r>
            <a:r>
              <a:rPr lang="en-US" b="0"/>
              <a:t>)</a:t>
            </a:r>
            <a:r>
              <a:rPr lang="en-US" b="0" i="0"/>
              <a:t>  </a:t>
            </a:r>
          </a:p>
        </p:txBody>
      </p:sp>
      <p:sp>
        <p:nvSpPr>
          <p:cNvPr id="683035" name="Text Box 27"/>
          <p:cNvSpPr txBox="1">
            <a:spLocks noChangeArrowheads="1"/>
          </p:cNvSpPr>
          <p:nvPr/>
        </p:nvSpPr>
        <p:spPr bwMode="auto">
          <a:xfrm>
            <a:off x="6286500" y="2606675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83036" name="Text Box 28"/>
          <p:cNvSpPr txBox="1">
            <a:spLocks noChangeArrowheads="1"/>
          </p:cNvSpPr>
          <p:nvPr/>
        </p:nvSpPr>
        <p:spPr bwMode="auto">
          <a:xfrm>
            <a:off x="6619875" y="26320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83037" name="Text Box 29"/>
          <p:cNvSpPr txBox="1">
            <a:spLocks noChangeArrowheads="1"/>
          </p:cNvSpPr>
          <p:nvPr/>
        </p:nvSpPr>
        <p:spPr bwMode="auto">
          <a:xfrm>
            <a:off x="6897688" y="27844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83038" name="Text Box 30"/>
          <p:cNvSpPr txBox="1">
            <a:spLocks noChangeArrowheads="1"/>
          </p:cNvSpPr>
          <p:nvPr/>
        </p:nvSpPr>
        <p:spPr bwMode="auto">
          <a:xfrm>
            <a:off x="6581775" y="31654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83039" name="Text Box 31"/>
          <p:cNvSpPr txBox="1">
            <a:spLocks noChangeArrowheads="1"/>
          </p:cNvSpPr>
          <p:nvPr/>
        </p:nvSpPr>
        <p:spPr bwMode="auto">
          <a:xfrm>
            <a:off x="6151563" y="322738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83040" name="Text Box 32"/>
          <p:cNvSpPr txBox="1">
            <a:spLocks noChangeArrowheads="1"/>
          </p:cNvSpPr>
          <p:nvPr/>
        </p:nvSpPr>
        <p:spPr bwMode="auto">
          <a:xfrm>
            <a:off x="5892800" y="283051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FF0000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9C42FD03-2428-45A1-A08B-9E5B1923CE2C}" type="slidenum">
              <a:rPr lang="en-US"/>
              <a:pPr/>
              <a:t>81</a:t>
            </a:fld>
            <a:endParaRPr lang="en-US"/>
          </a:p>
        </p:txBody>
      </p:sp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696913"/>
            <a:ext cx="3108325" cy="1143000"/>
          </a:xfrm>
        </p:spPr>
        <p:txBody>
          <a:bodyPr/>
          <a:lstStyle/>
          <a:p>
            <a:r>
              <a:rPr lang="en-US" sz="3600"/>
              <a:t>Self-learning, forwarding: example</a:t>
            </a:r>
          </a:p>
        </p:txBody>
      </p:sp>
      <p:graphicFrame>
        <p:nvGraphicFramePr>
          <p:cNvPr id="685060" name="Object 4"/>
          <p:cNvGraphicFramePr>
            <a:graphicFrameLocks noChangeAspect="1"/>
          </p:cNvGraphicFramePr>
          <p:nvPr/>
        </p:nvGraphicFramePr>
        <p:xfrm>
          <a:off x="5029200" y="2185988"/>
          <a:ext cx="611188" cy="520700"/>
        </p:xfrm>
        <a:graphic>
          <a:graphicData uri="http://schemas.openxmlformats.org/presentationml/2006/ole">
            <p:oleObj spid="_x0000_s685060" name="Clip" r:id="rId4" imgW="1305000" imgH="1085760" progId="MS_ClipArt_Gallery.2">
              <p:embed/>
            </p:oleObj>
          </a:graphicData>
        </a:graphic>
      </p:graphicFrame>
      <p:graphicFrame>
        <p:nvGraphicFramePr>
          <p:cNvPr id="685061" name="Object 5"/>
          <p:cNvGraphicFramePr>
            <a:graphicFrameLocks noChangeAspect="1"/>
          </p:cNvGraphicFramePr>
          <p:nvPr/>
        </p:nvGraphicFramePr>
        <p:xfrm>
          <a:off x="7686675" y="3311525"/>
          <a:ext cx="611188" cy="520700"/>
        </p:xfrm>
        <a:graphic>
          <a:graphicData uri="http://schemas.openxmlformats.org/presentationml/2006/ole">
            <p:oleObj spid="_x0000_s685061" name="Clip" r:id="rId5" imgW="1305000" imgH="1085760" progId="MS_ClipArt_Gallery.2">
              <p:embed/>
            </p:oleObj>
          </a:graphicData>
        </a:graphic>
      </p:graphicFrame>
      <p:sp>
        <p:nvSpPr>
          <p:cNvPr id="685062" name="Line 6"/>
          <p:cNvSpPr>
            <a:spLocks noChangeShapeType="1"/>
          </p:cNvSpPr>
          <p:nvPr/>
        </p:nvSpPr>
        <p:spPr bwMode="auto">
          <a:xfrm>
            <a:off x="5575300" y="2582863"/>
            <a:ext cx="754063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5063" name="Line 7"/>
          <p:cNvSpPr>
            <a:spLocks noChangeShapeType="1"/>
          </p:cNvSpPr>
          <p:nvPr/>
        </p:nvSpPr>
        <p:spPr bwMode="auto">
          <a:xfrm flipV="1">
            <a:off x="5637213" y="3200400"/>
            <a:ext cx="679450" cy="6556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5064" name="Line 8"/>
          <p:cNvSpPr>
            <a:spLocks noChangeShapeType="1"/>
          </p:cNvSpPr>
          <p:nvPr/>
        </p:nvSpPr>
        <p:spPr bwMode="auto">
          <a:xfrm flipV="1">
            <a:off x="6761163" y="2533650"/>
            <a:ext cx="593725" cy="407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5065" name="Line 9"/>
          <p:cNvSpPr>
            <a:spLocks noChangeShapeType="1"/>
          </p:cNvSpPr>
          <p:nvPr/>
        </p:nvSpPr>
        <p:spPr bwMode="auto">
          <a:xfrm>
            <a:off x="6835775" y="3016250"/>
            <a:ext cx="939800" cy="395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685066" name="Object 10"/>
          <p:cNvGraphicFramePr>
            <a:graphicFrameLocks noChangeAspect="1"/>
          </p:cNvGraphicFramePr>
          <p:nvPr/>
        </p:nvGraphicFramePr>
        <p:xfrm>
          <a:off x="5365750" y="3836988"/>
          <a:ext cx="611188" cy="520700"/>
        </p:xfrm>
        <a:graphic>
          <a:graphicData uri="http://schemas.openxmlformats.org/presentationml/2006/ole">
            <p:oleObj spid="_x0000_s685066" name="Clip" r:id="rId6" imgW="1305000" imgH="1085760" progId="MS_ClipArt_Gallery.2">
              <p:embed/>
            </p:oleObj>
          </a:graphicData>
        </a:graphic>
      </p:graphicFrame>
      <p:graphicFrame>
        <p:nvGraphicFramePr>
          <p:cNvPr id="685067" name="Object 11"/>
          <p:cNvGraphicFramePr>
            <a:graphicFrameLocks noChangeAspect="1"/>
          </p:cNvGraphicFramePr>
          <p:nvPr/>
        </p:nvGraphicFramePr>
        <p:xfrm>
          <a:off x="7297738" y="2201863"/>
          <a:ext cx="611187" cy="520700"/>
        </p:xfrm>
        <a:graphic>
          <a:graphicData uri="http://schemas.openxmlformats.org/presentationml/2006/ole">
            <p:oleObj spid="_x0000_s685067" name="Clip" r:id="rId7" imgW="1305000" imgH="1085760" progId="MS_ClipArt_Gallery.2">
              <p:embed/>
            </p:oleObj>
          </a:graphicData>
        </a:graphic>
      </p:graphicFrame>
      <p:graphicFrame>
        <p:nvGraphicFramePr>
          <p:cNvPr id="685068" name="Object 12"/>
          <p:cNvGraphicFramePr>
            <a:graphicFrameLocks noChangeAspect="1"/>
          </p:cNvGraphicFramePr>
          <p:nvPr/>
        </p:nvGraphicFramePr>
        <p:xfrm>
          <a:off x="6203950" y="1622425"/>
          <a:ext cx="611188" cy="520700"/>
        </p:xfrm>
        <a:graphic>
          <a:graphicData uri="http://schemas.openxmlformats.org/presentationml/2006/ole">
            <p:oleObj spid="_x0000_s685068" name="Clip" r:id="rId8" imgW="1305000" imgH="1085760" progId="MS_ClipArt_Gallery.2">
              <p:embed/>
            </p:oleObj>
          </a:graphicData>
        </a:graphic>
      </p:graphicFrame>
      <p:sp>
        <p:nvSpPr>
          <p:cNvPr id="685069" name="Line 13"/>
          <p:cNvSpPr>
            <a:spLocks noChangeShapeType="1"/>
          </p:cNvSpPr>
          <p:nvPr/>
        </p:nvSpPr>
        <p:spPr bwMode="auto">
          <a:xfrm flipH="1" flipV="1">
            <a:off x="6529388" y="2132013"/>
            <a:ext cx="11112" cy="781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685070" name="Object 14"/>
          <p:cNvGraphicFramePr>
            <a:graphicFrameLocks noChangeAspect="1"/>
          </p:cNvGraphicFramePr>
          <p:nvPr/>
        </p:nvGraphicFramePr>
        <p:xfrm>
          <a:off x="6523038" y="3951288"/>
          <a:ext cx="611187" cy="520700"/>
        </p:xfrm>
        <a:graphic>
          <a:graphicData uri="http://schemas.openxmlformats.org/presentationml/2006/ole">
            <p:oleObj spid="_x0000_s685070" name="Clip" r:id="rId9" imgW="1305000" imgH="1085760" progId="MS_ClipArt_Gallery.2">
              <p:embed/>
            </p:oleObj>
          </a:graphicData>
        </a:graphic>
      </p:graphicFrame>
      <p:sp>
        <p:nvSpPr>
          <p:cNvPr id="685071" name="Line 15"/>
          <p:cNvSpPr>
            <a:spLocks noChangeShapeType="1"/>
          </p:cNvSpPr>
          <p:nvPr/>
        </p:nvSpPr>
        <p:spPr bwMode="auto">
          <a:xfrm flipH="1" flipV="1">
            <a:off x="6538913" y="3159125"/>
            <a:ext cx="204787" cy="808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5072" name="Text Box 16"/>
          <p:cNvSpPr txBox="1">
            <a:spLocks noChangeArrowheads="1"/>
          </p:cNvSpPr>
          <p:nvPr/>
        </p:nvSpPr>
        <p:spPr bwMode="auto">
          <a:xfrm>
            <a:off x="6411913" y="1243013"/>
            <a:ext cx="350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/>
              <a:t>A</a:t>
            </a:r>
          </a:p>
        </p:txBody>
      </p:sp>
      <p:sp>
        <p:nvSpPr>
          <p:cNvPr id="685073" name="Text Box 17"/>
          <p:cNvSpPr txBox="1">
            <a:spLocks noChangeArrowheads="1"/>
          </p:cNvSpPr>
          <p:nvPr/>
        </p:nvSpPr>
        <p:spPr bwMode="auto">
          <a:xfrm>
            <a:off x="6605588" y="4502150"/>
            <a:ext cx="392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/>
              <a:t>A’</a:t>
            </a:r>
          </a:p>
        </p:txBody>
      </p:sp>
      <p:sp>
        <p:nvSpPr>
          <p:cNvPr id="685074" name="Text Box 18"/>
          <p:cNvSpPr txBox="1">
            <a:spLocks noChangeArrowheads="1"/>
          </p:cNvSpPr>
          <p:nvPr/>
        </p:nvSpPr>
        <p:spPr bwMode="auto">
          <a:xfrm>
            <a:off x="7827963" y="1912938"/>
            <a:ext cx="328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/>
              <a:t>B</a:t>
            </a:r>
          </a:p>
        </p:txBody>
      </p:sp>
      <p:sp>
        <p:nvSpPr>
          <p:cNvPr id="685075" name="Text Box 19"/>
          <p:cNvSpPr txBox="1">
            <a:spLocks noChangeArrowheads="1"/>
          </p:cNvSpPr>
          <p:nvPr/>
        </p:nvSpPr>
        <p:spPr bwMode="auto">
          <a:xfrm>
            <a:off x="5497513" y="4398963"/>
            <a:ext cx="36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/>
              <a:t>B’</a:t>
            </a:r>
          </a:p>
        </p:txBody>
      </p:sp>
      <p:sp>
        <p:nvSpPr>
          <p:cNvPr id="685076" name="Text Box 20"/>
          <p:cNvSpPr txBox="1">
            <a:spLocks noChangeArrowheads="1"/>
          </p:cNvSpPr>
          <p:nvPr/>
        </p:nvSpPr>
        <p:spPr bwMode="auto">
          <a:xfrm>
            <a:off x="7918450" y="3779838"/>
            <a:ext cx="322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/>
              <a:t>C</a:t>
            </a:r>
          </a:p>
        </p:txBody>
      </p:sp>
      <p:sp>
        <p:nvSpPr>
          <p:cNvPr id="685077" name="Text Box 21"/>
          <p:cNvSpPr txBox="1">
            <a:spLocks noChangeArrowheads="1"/>
          </p:cNvSpPr>
          <p:nvPr/>
        </p:nvSpPr>
        <p:spPr bwMode="auto">
          <a:xfrm>
            <a:off x="5006975" y="1860550"/>
            <a:ext cx="363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/>
              <a:t>C’</a:t>
            </a:r>
          </a:p>
        </p:txBody>
      </p:sp>
      <p:grpSp>
        <p:nvGrpSpPr>
          <p:cNvPr id="685078" name="Group 22"/>
          <p:cNvGrpSpPr>
            <a:grpSpLocks/>
          </p:cNvGrpSpPr>
          <p:nvPr/>
        </p:nvGrpSpPr>
        <p:grpSpPr bwMode="auto">
          <a:xfrm>
            <a:off x="6145213" y="2936875"/>
            <a:ext cx="720725" cy="279400"/>
            <a:chOff x="3913" y="3140"/>
            <a:chExt cx="454" cy="176"/>
          </a:xfrm>
        </p:grpSpPr>
        <p:sp>
          <p:nvSpPr>
            <p:cNvPr id="685079" name="Rectangle 23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85080" name="Freeform 24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37" y="62"/>
                </a:cxn>
                <a:cxn ang="0">
                  <a:pos x="219" y="0"/>
                </a:cxn>
                <a:cxn ang="0">
                  <a:pos x="280" y="0"/>
                </a:cxn>
              </a:cxnLst>
              <a:rect l="0" t="0" r="r" b="b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5081" name="Freeform 25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0"/>
                </a:cxn>
                <a:cxn ang="0">
                  <a:pos x="102" y="74"/>
                </a:cxn>
                <a:cxn ang="0">
                  <a:pos x="148" y="74"/>
                </a:cxn>
              </a:cxnLst>
              <a:rect l="0" t="0" r="r" b="b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85082" name="Text Box 26"/>
          <p:cNvSpPr txBox="1">
            <a:spLocks noChangeArrowheads="1"/>
          </p:cNvSpPr>
          <p:nvPr/>
        </p:nvSpPr>
        <p:spPr bwMode="auto">
          <a:xfrm>
            <a:off x="6286500" y="2606675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85083" name="Text Box 27"/>
          <p:cNvSpPr txBox="1">
            <a:spLocks noChangeArrowheads="1"/>
          </p:cNvSpPr>
          <p:nvPr/>
        </p:nvSpPr>
        <p:spPr bwMode="auto">
          <a:xfrm>
            <a:off x="6619875" y="26320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85084" name="Text Box 28"/>
          <p:cNvSpPr txBox="1">
            <a:spLocks noChangeArrowheads="1"/>
          </p:cNvSpPr>
          <p:nvPr/>
        </p:nvSpPr>
        <p:spPr bwMode="auto">
          <a:xfrm>
            <a:off x="6897688" y="27844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85085" name="Text Box 29"/>
          <p:cNvSpPr txBox="1">
            <a:spLocks noChangeArrowheads="1"/>
          </p:cNvSpPr>
          <p:nvPr/>
        </p:nvSpPr>
        <p:spPr bwMode="auto">
          <a:xfrm>
            <a:off x="6581775" y="31654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85086" name="Text Box 30"/>
          <p:cNvSpPr txBox="1">
            <a:spLocks noChangeArrowheads="1"/>
          </p:cNvSpPr>
          <p:nvPr/>
        </p:nvSpPr>
        <p:spPr bwMode="auto">
          <a:xfrm>
            <a:off x="6151563" y="322738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85087" name="Text Box 31"/>
          <p:cNvSpPr txBox="1">
            <a:spLocks noChangeArrowheads="1"/>
          </p:cNvSpPr>
          <p:nvPr/>
        </p:nvSpPr>
        <p:spPr bwMode="auto">
          <a:xfrm>
            <a:off x="5892800" y="283051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685088" name="Group 32"/>
          <p:cNvGrpSpPr>
            <a:grpSpLocks/>
          </p:cNvGrpSpPr>
          <p:nvPr/>
        </p:nvGrpSpPr>
        <p:grpSpPr bwMode="auto">
          <a:xfrm>
            <a:off x="6778625" y="1223963"/>
            <a:ext cx="1428750" cy="366712"/>
            <a:chOff x="1750" y="3514"/>
            <a:chExt cx="900" cy="231"/>
          </a:xfrm>
        </p:grpSpPr>
        <p:sp>
          <p:nvSpPr>
            <p:cNvPr id="685089" name="Rectangle 33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090" name="Text Box 34"/>
            <p:cNvSpPr txBox="1">
              <a:spLocks noChangeArrowheads="1"/>
            </p:cNvSpPr>
            <p:nvPr/>
          </p:nvSpPr>
          <p:spPr bwMode="auto">
            <a:xfrm>
              <a:off x="1750" y="3514"/>
              <a:ext cx="3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 i="0">
                  <a:solidFill>
                    <a:schemeClr val="bg1"/>
                  </a:solidFill>
                </a:rPr>
                <a:t>A A’</a:t>
              </a:r>
            </a:p>
          </p:txBody>
        </p:sp>
        <p:sp>
          <p:nvSpPr>
            <p:cNvPr id="685091" name="Line 35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5092" name="Line 36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85093" name="Group 37"/>
          <p:cNvGrpSpPr>
            <a:grpSpLocks/>
          </p:cNvGrpSpPr>
          <p:nvPr/>
        </p:nvGrpSpPr>
        <p:grpSpPr bwMode="auto">
          <a:xfrm>
            <a:off x="6994525" y="525463"/>
            <a:ext cx="1498600" cy="714375"/>
            <a:chOff x="4406" y="331"/>
            <a:chExt cx="944" cy="450"/>
          </a:xfrm>
        </p:grpSpPr>
        <p:sp>
          <p:nvSpPr>
            <p:cNvPr id="685094" name="Line 38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5095" name="Line 39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5096" name="Text Box 40"/>
            <p:cNvSpPr txBox="1">
              <a:spLocks noChangeArrowheads="1"/>
            </p:cNvSpPr>
            <p:nvPr/>
          </p:nvSpPr>
          <p:spPr bwMode="auto">
            <a:xfrm>
              <a:off x="4643" y="331"/>
              <a:ext cx="70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0" i="0"/>
                <a:t>Source: A</a:t>
              </a:r>
            </a:p>
          </p:txBody>
        </p:sp>
        <p:sp>
          <p:nvSpPr>
            <p:cNvPr id="685097" name="Text Box 41"/>
            <p:cNvSpPr txBox="1">
              <a:spLocks noChangeArrowheads="1"/>
            </p:cNvSpPr>
            <p:nvPr/>
          </p:nvSpPr>
          <p:spPr bwMode="auto">
            <a:xfrm>
              <a:off x="4660" y="492"/>
              <a:ext cx="5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0" i="0"/>
                <a:t>Dest: A’</a:t>
              </a:r>
            </a:p>
          </p:txBody>
        </p:sp>
      </p:grpSp>
      <p:grpSp>
        <p:nvGrpSpPr>
          <p:cNvPr id="685098" name="Group 42"/>
          <p:cNvGrpSpPr>
            <a:grpSpLocks/>
          </p:cNvGrpSpPr>
          <p:nvPr/>
        </p:nvGrpSpPr>
        <p:grpSpPr bwMode="auto">
          <a:xfrm>
            <a:off x="3336925" y="4937125"/>
            <a:ext cx="3035300" cy="1444625"/>
            <a:chOff x="3441" y="3154"/>
            <a:chExt cx="1912" cy="910"/>
          </a:xfrm>
        </p:grpSpPr>
        <p:sp>
          <p:nvSpPr>
            <p:cNvPr id="685099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100" name="Text Box 44"/>
            <p:cNvSpPr txBox="1">
              <a:spLocks noChangeArrowheads="1"/>
            </p:cNvSpPr>
            <p:nvPr/>
          </p:nvSpPr>
          <p:spPr bwMode="auto">
            <a:xfrm>
              <a:off x="3441" y="3175"/>
              <a:ext cx="1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 i="0"/>
                <a:t>MAC addr  interface   TTL</a:t>
              </a:r>
            </a:p>
          </p:txBody>
        </p:sp>
        <p:sp>
          <p:nvSpPr>
            <p:cNvPr id="685101" name="Line 45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5102" name="Line 46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5103" name="Line 47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85104" name="Text Box 48"/>
          <p:cNvSpPr txBox="1">
            <a:spLocks noChangeArrowheads="1"/>
          </p:cNvSpPr>
          <p:nvPr/>
        </p:nvSpPr>
        <p:spPr bwMode="auto">
          <a:xfrm>
            <a:off x="6400800" y="5326063"/>
            <a:ext cx="1851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0"/>
              <a:t>Switch table </a:t>
            </a:r>
          </a:p>
          <a:p>
            <a:pPr algn="ctr"/>
            <a:r>
              <a:rPr lang="en-US" b="0"/>
              <a:t>(initially empty)</a:t>
            </a:r>
          </a:p>
        </p:txBody>
      </p:sp>
      <p:grpSp>
        <p:nvGrpSpPr>
          <p:cNvPr id="685105" name="Group 49"/>
          <p:cNvGrpSpPr>
            <a:grpSpLocks/>
          </p:cNvGrpSpPr>
          <p:nvPr/>
        </p:nvGrpSpPr>
        <p:grpSpPr bwMode="auto">
          <a:xfrm>
            <a:off x="3771900" y="5370513"/>
            <a:ext cx="2493963" cy="374650"/>
            <a:chOff x="2376" y="3383"/>
            <a:chExt cx="1571" cy="236"/>
          </a:xfrm>
        </p:grpSpPr>
        <p:sp>
          <p:nvSpPr>
            <p:cNvPr id="685106" name="Text Box 50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/>
                <a:t>A</a:t>
              </a:r>
            </a:p>
          </p:txBody>
        </p:sp>
        <p:sp>
          <p:nvSpPr>
            <p:cNvPr id="685107" name="Text Box 51"/>
            <p:cNvSpPr txBox="1">
              <a:spLocks noChangeArrowheads="1"/>
            </p:cNvSpPr>
            <p:nvPr/>
          </p:nvSpPr>
          <p:spPr bwMode="auto">
            <a:xfrm>
              <a:off x="3133" y="3387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/>
                <a:t>1</a:t>
              </a:r>
            </a:p>
          </p:txBody>
        </p:sp>
        <p:sp>
          <p:nvSpPr>
            <p:cNvPr id="685108" name="Text Box 52"/>
            <p:cNvSpPr txBox="1">
              <a:spLocks noChangeArrowheads="1"/>
            </p:cNvSpPr>
            <p:nvPr/>
          </p:nvSpPr>
          <p:spPr bwMode="auto">
            <a:xfrm>
              <a:off x="3655" y="3383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/>
                <a:t>60</a:t>
              </a:r>
            </a:p>
          </p:txBody>
        </p:sp>
      </p:grpSp>
      <p:grpSp>
        <p:nvGrpSpPr>
          <p:cNvPr id="685115" name="Group 59"/>
          <p:cNvGrpSpPr>
            <a:grpSpLocks/>
          </p:cNvGrpSpPr>
          <p:nvPr/>
        </p:nvGrpSpPr>
        <p:grpSpPr bwMode="auto">
          <a:xfrm>
            <a:off x="5799138" y="2881313"/>
            <a:ext cx="1428750" cy="366712"/>
            <a:chOff x="1750" y="3514"/>
            <a:chExt cx="900" cy="231"/>
          </a:xfrm>
        </p:grpSpPr>
        <p:sp>
          <p:nvSpPr>
            <p:cNvPr id="685116" name="Rectangle 6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117" name="Text Box 61"/>
            <p:cNvSpPr txBox="1">
              <a:spLocks noChangeArrowheads="1"/>
            </p:cNvSpPr>
            <p:nvPr/>
          </p:nvSpPr>
          <p:spPr bwMode="auto">
            <a:xfrm>
              <a:off x="1750" y="3514"/>
              <a:ext cx="3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 i="0">
                  <a:solidFill>
                    <a:schemeClr val="bg1"/>
                  </a:solidFill>
                </a:rPr>
                <a:t>A A’</a:t>
              </a:r>
            </a:p>
          </p:txBody>
        </p:sp>
        <p:sp>
          <p:nvSpPr>
            <p:cNvPr id="685118" name="Line 6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5119" name="Line 6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85120" name="Group 64"/>
          <p:cNvGrpSpPr>
            <a:grpSpLocks/>
          </p:cNvGrpSpPr>
          <p:nvPr/>
        </p:nvGrpSpPr>
        <p:grpSpPr bwMode="auto">
          <a:xfrm>
            <a:off x="5799138" y="2879725"/>
            <a:ext cx="1428750" cy="366713"/>
            <a:chOff x="1750" y="3514"/>
            <a:chExt cx="900" cy="231"/>
          </a:xfrm>
        </p:grpSpPr>
        <p:sp>
          <p:nvSpPr>
            <p:cNvPr id="685121" name="Rectangle 6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122" name="Text Box 66"/>
            <p:cNvSpPr txBox="1">
              <a:spLocks noChangeArrowheads="1"/>
            </p:cNvSpPr>
            <p:nvPr/>
          </p:nvSpPr>
          <p:spPr bwMode="auto">
            <a:xfrm>
              <a:off x="1750" y="3514"/>
              <a:ext cx="3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 i="0">
                  <a:solidFill>
                    <a:schemeClr val="bg1"/>
                  </a:solidFill>
                </a:rPr>
                <a:t>A A’</a:t>
              </a:r>
            </a:p>
          </p:txBody>
        </p:sp>
        <p:sp>
          <p:nvSpPr>
            <p:cNvPr id="685123" name="Line 6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5124" name="Line 6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85125" name="Group 69"/>
          <p:cNvGrpSpPr>
            <a:grpSpLocks/>
          </p:cNvGrpSpPr>
          <p:nvPr/>
        </p:nvGrpSpPr>
        <p:grpSpPr bwMode="auto">
          <a:xfrm>
            <a:off x="5799138" y="2882900"/>
            <a:ext cx="1428750" cy="366713"/>
            <a:chOff x="1750" y="3514"/>
            <a:chExt cx="900" cy="231"/>
          </a:xfrm>
        </p:grpSpPr>
        <p:sp>
          <p:nvSpPr>
            <p:cNvPr id="685126" name="Rectangle 7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127" name="Text Box 71"/>
            <p:cNvSpPr txBox="1">
              <a:spLocks noChangeArrowheads="1"/>
            </p:cNvSpPr>
            <p:nvPr/>
          </p:nvSpPr>
          <p:spPr bwMode="auto">
            <a:xfrm>
              <a:off x="1750" y="3514"/>
              <a:ext cx="3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 i="0">
                  <a:solidFill>
                    <a:schemeClr val="bg1"/>
                  </a:solidFill>
                </a:rPr>
                <a:t>A A’</a:t>
              </a:r>
            </a:p>
          </p:txBody>
        </p:sp>
        <p:sp>
          <p:nvSpPr>
            <p:cNvPr id="685128" name="Line 7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5129" name="Line 7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85130" name="Group 74"/>
          <p:cNvGrpSpPr>
            <a:grpSpLocks/>
          </p:cNvGrpSpPr>
          <p:nvPr/>
        </p:nvGrpSpPr>
        <p:grpSpPr bwMode="auto">
          <a:xfrm>
            <a:off x="5799138" y="2882900"/>
            <a:ext cx="1428750" cy="366713"/>
            <a:chOff x="1750" y="3514"/>
            <a:chExt cx="900" cy="231"/>
          </a:xfrm>
        </p:grpSpPr>
        <p:sp>
          <p:nvSpPr>
            <p:cNvPr id="685131" name="Rectangle 7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132" name="Text Box 76"/>
            <p:cNvSpPr txBox="1">
              <a:spLocks noChangeArrowheads="1"/>
            </p:cNvSpPr>
            <p:nvPr/>
          </p:nvSpPr>
          <p:spPr bwMode="auto">
            <a:xfrm>
              <a:off x="1750" y="3514"/>
              <a:ext cx="3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 i="0">
                  <a:solidFill>
                    <a:schemeClr val="bg1"/>
                  </a:solidFill>
                </a:rPr>
                <a:t>A A’</a:t>
              </a:r>
            </a:p>
          </p:txBody>
        </p:sp>
        <p:sp>
          <p:nvSpPr>
            <p:cNvPr id="685133" name="Line 7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5134" name="Line 7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85135" name="Group 79"/>
          <p:cNvGrpSpPr>
            <a:grpSpLocks/>
          </p:cNvGrpSpPr>
          <p:nvPr/>
        </p:nvGrpSpPr>
        <p:grpSpPr bwMode="auto">
          <a:xfrm>
            <a:off x="5795963" y="2879725"/>
            <a:ext cx="1428750" cy="366713"/>
            <a:chOff x="1750" y="3514"/>
            <a:chExt cx="900" cy="231"/>
          </a:xfrm>
        </p:grpSpPr>
        <p:sp>
          <p:nvSpPr>
            <p:cNvPr id="685136" name="Rectangle 8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137" name="Text Box 81"/>
            <p:cNvSpPr txBox="1">
              <a:spLocks noChangeArrowheads="1"/>
            </p:cNvSpPr>
            <p:nvPr/>
          </p:nvSpPr>
          <p:spPr bwMode="auto">
            <a:xfrm>
              <a:off x="1750" y="3514"/>
              <a:ext cx="3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 i="0">
                  <a:solidFill>
                    <a:schemeClr val="bg1"/>
                  </a:solidFill>
                </a:rPr>
                <a:t>A A’</a:t>
              </a:r>
            </a:p>
          </p:txBody>
        </p:sp>
        <p:sp>
          <p:nvSpPr>
            <p:cNvPr id="685138" name="Line 8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5139" name="Line 8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85140" name="Rectangle 84"/>
          <p:cNvSpPr>
            <a:spLocks noGrp="1" noChangeArrowheads="1"/>
          </p:cNvSpPr>
          <p:nvPr>
            <p:ph type="body" idx="1"/>
          </p:nvPr>
        </p:nvSpPr>
        <p:spPr>
          <a:xfrm>
            <a:off x="350838" y="2411413"/>
            <a:ext cx="4044950" cy="9445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frame destination unknown:</a:t>
            </a:r>
            <a:endParaRPr lang="en-US" i="1"/>
          </a:p>
        </p:txBody>
      </p:sp>
      <p:sp>
        <p:nvSpPr>
          <p:cNvPr id="685142" name="Text Box 86"/>
          <p:cNvSpPr txBox="1">
            <a:spLocks noChangeArrowheads="1"/>
          </p:cNvSpPr>
          <p:nvPr/>
        </p:nvSpPr>
        <p:spPr bwMode="auto">
          <a:xfrm>
            <a:off x="2260600" y="2797175"/>
            <a:ext cx="92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FF0000"/>
                </a:solidFill>
              </a:rPr>
              <a:t>flood</a:t>
            </a:r>
          </a:p>
        </p:txBody>
      </p:sp>
      <p:grpSp>
        <p:nvGrpSpPr>
          <p:cNvPr id="685148" name="Group 92"/>
          <p:cNvGrpSpPr>
            <a:grpSpLocks/>
          </p:cNvGrpSpPr>
          <p:nvPr/>
        </p:nvGrpSpPr>
        <p:grpSpPr bwMode="auto">
          <a:xfrm>
            <a:off x="6130925" y="3981450"/>
            <a:ext cx="1428750" cy="366713"/>
            <a:chOff x="730" y="2472"/>
            <a:chExt cx="900" cy="231"/>
          </a:xfrm>
        </p:grpSpPr>
        <p:sp>
          <p:nvSpPr>
            <p:cNvPr id="685144" name="Rectangle 88"/>
            <p:cNvSpPr>
              <a:spLocks noChangeArrowheads="1"/>
            </p:cNvSpPr>
            <p:nvPr/>
          </p:nvSpPr>
          <p:spPr bwMode="auto">
            <a:xfrm>
              <a:off x="751" y="2500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145" name="Text Box 89"/>
            <p:cNvSpPr txBox="1">
              <a:spLocks noChangeArrowheads="1"/>
            </p:cNvSpPr>
            <p:nvPr/>
          </p:nvSpPr>
          <p:spPr bwMode="auto">
            <a:xfrm>
              <a:off x="730" y="2472"/>
              <a:ext cx="3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 i="0">
                  <a:solidFill>
                    <a:schemeClr val="bg1"/>
                  </a:solidFill>
                </a:rPr>
                <a:t>A’ A</a:t>
              </a:r>
            </a:p>
          </p:txBody>
        </p:sp>
        <p:sp>
          <p:nvSpPr>
            <p:cNvPr id="685146" name="Line 90"/>
            <p:cNvSpPr>
              <a:spLocks noChangeShapeType="1"/>
            </p:cNvSpPr>
            <p:nvPr/>
          </p:nvSpPr>
          <p:spPr bwMode="auto">
            <a:xfrm>
              <a:off x="937" y="2493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5147" name="Line 91"/>
            <p:cNvSpPr>
              <a:spLocks noChangeShapeType="1"/>
            </p:cNvSpPr>
            <p:nvPr/>
          </p:nvSpPr>
          <p:spPr bwMode="auto">
            <a:xfrm>
              <a:off x="1096" y="2498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85149" name="Rectangle 93"/>
          <p:cNvSpPr>
            <a:spLocks noChangeArrowheads="1"/>
          </p:cNvSpPr>
          <p:nvPr/>
        </p:nvSpPr>
        <p:spPr bwMode="auto">
          <a:xfrm>
            <a:off x="365125" y="3328988"/>
            <a:ext cx="404495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800" b="0" i="0"/>
              <a:t>destination A location known:</a:t>
            </a:r>
            <a:endParaRPr lang="en-US" sz="2800" b="0">
              <a:solidFill>
                <a:srgbClr val="FF0000"/>
              </a:solidFill>
            </a:endParaRPr>
          </a:p>
        </p:txBody>
      </p:sp>
      <p:grpSp>
        <p:nvGrpSpPr>
          <p:cNvPr id="685150" name="Group 94"/>
          <p:cNvGrpSpPr>
            <a:grpSpLocks/>
          </p:cNvGrpSpPr>
          <p:nvPr/>
        </p:nvGrpSpPr>
        <p:grpSpPr bwMode="auto">
          <a:xfrm>
            <a:off x="3768725" y="5656263"/>
            <a:ext cx="2493963" cy="374650"/>
            <a:chOff x="2376" y="3383"/>
            <a:chExt cx="1571" cy="236"/>
          </a:xfrm>
        </p:grpSpPr>
        <p:sp>
          <p:nvSpPr>
            <p:cNvPr id="685151" name="Text Box 95"/>
            <p:cNvSpPr txBox="1">
              <a:spLocks noChangeArrowheads="1"/>
            </p:cNvSpPr>
            <p:nvPr/>
          </p:nvSpPr>
          <p:spPr bwMode="auto">
            <a:xfrm>
              <a:off x="2376" y="3388"/>
              <a:ext cx="24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/>
                <a:t>A’</a:t>
              </a:r>
            </a:p>
          </p:txBody>
        </p:sp>
        <p:sp>
          <p:nvSpPr>
            <p:cNvPr id="685152" name="Text Box 96"/>
            <p:cNvSpPr txBox="1">
              <a:spLocks noChangeArrowheads="1"/>
            </p:cNvSpPr>
            <p:nvPr/>
          </p:nvSpPr>
          <p:spPr bwMode="auto">
            <a:xfrm>
              <a:off x="3133" y="3387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/>
                <a:t>4</a:t>
              </a:r>
            </a:p>
          </p:txBody>
        </p:sp>
        <p:sp>
          <p:nvSpPr>
            <p:cNvPr id="685153" name="Text Box 97"/>
            <p:cNvSpPr txBox="1">
              <a:spLocks noChangeArrowheads="1"/>
            </p:cNvSpPr>
            <p:nvPr/>
          </p:nvSpPr>
          <p:spPr bwMode="auto">
            <a:xfrm>
              <a:off x="3655" y="3383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/>
                <a:t>60</a:t>
              </a:r>
            </a:p>
          </p:txBody>
        </p:sp>
      </p:grpSp>
      <p:sp>
        <p:nvSpPr>
          <p:cNvPr id="685154" name="Rectangle 98"/>
          <p:cNvSpPr>
            <a:spLocks noChangeArrowheads="1"/>
          </p:cNvSpPr>
          <p:nvPr/>
        </p:nvSpPr>
        <p:spPr bwMode="auto">
          <a:xfrm>
            <a:off x="660400" y="4076700"/>
            <a:ext cx="404495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800" b="0">
                <a:solidFill>
                  <a:srgbClr val="FF0000"/>
                </a:solidFill>
              </a:rPr>
              <a:t>selective send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8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8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8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2963E-6 L -0.12118 -0.09814 " pathEditMode="relative" ptsTypes="AA">
                                      <p:cBhvr>
                                        <p:cTn id="42" dur="2000" fill="hold"/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09532 0.143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7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03489 0.1550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78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16163 0.0666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3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11545 -0.1023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8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509 L -0.03767 -0.1701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8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0.1588 L -0.03472 -0.32871 " pathEditMode="relative" ptsTypes="AA">
                                      <p:cBhvr>
                                        <p:cTn id="91" dur="2000" fill="hold"/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104" grpId="0"/>
      <p:bldP spid="685140" grpId="0" build="p"/>
      <p:bldP spid="685142" grpId="0"/>
      <p:bldP spid="685149" grpId="0" build="p"/>
      <p:bldP spid="685154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E0FE5522-CB0D-423D-B3DC-AC2A7C047E8B}" type="slidenum">
              <a:rPr lang="en-US"/>
              <a:pPr/>
              <a:t>82</a:t>
            </a:fld>
            <a:endParaRPr lang="en-US"/>
          </a:p>
        </p:txBody>
      </p:sp>
      <p:sp>
        <p:nvSpPr>
          <p:cNvPr id="680965" name="Rectangle 5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r>
              <a:rPr lang="en-US"/>
              <a:t>Interconnecting switches</a:t>
            </a:r>
          </a:p>
        </p:txBody>
      </p:sp>
      <p:sp>
        <p:nvSpPr>
          <p:cNvPr id="6809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98500" y="1320800"/>
            <a:ext cx="7881938" cy="682625"/>
          </a:xfrm>
        </p:spPr>
        <p:txBody>
          <a:bodyPr/>
          <a:lstStyle/>
          <a:p>
            <a:r>
              <a:rPr lang="en-US" sz="2400"/>
              <a:t>switches can be connected together</a:t>
            </a:r>
          </a:p>
        </p:txBody>
      </p:sp>
      <p:graphicFrame>
        <p:nvGraphicFramePr>
          <p:cNvPr id="680969" name="Object 9"/>
          <p:cNvGraphicFramePr>
            <a:graphicFrameLocks noChangeAspect="1"/>
          </p:cNvGraphicFramePr>
          <p:nvPr/>
        </p:nvGraphicFramePr>
        <p:xfrm>
          <a:off x="1646238" y="3346450"/>
          <a:ext cx="415925" cy="339725"/>
        </p:xfrm>
        <a:graphic>
          <a:graphicData uri="http://schemas.openxmlformats.org/presentationml/2006/ole">
            <p:oleObj spid="_x0000_s680969" name="Clip" r:id="rId4" imgW="1305000" imgH="1085760" progId="MS_ClipArt_Gallery.2">
              <p:embed/>
            </p:oleObj>
          </a:graphicData>
        </a:graphic>
      </p:graphicFrame>
      <p:graphicFrame>
        <p:nvGraphicFramePr>
          <p:cNvPr id="680972" name="Object 12"/>
          <p:cNvGraphicFramePr>
            <a:graphicFrameLocks noChangeAspect="1"/>
          </p:cNvGraphicFramePr>
          <p:nvPr/>
        </p:nvGraphicFramePr>
        <p:xfrm>
          <a:off x="2305050" y="3371850"/>
          <a:ext cx="417513" cy="339725"/>
        </p:xfrm>
        <a:graphic>
          <a:graphicData uri="http://schemas.openxmlformats.org/presentationml/2006/ole">
            <p:oleObj spid="_x0000_s680972" name="Clip" r:id="rId5" imgW="1305000" imgH="1085760" progId="MS_ClipArt_Gallery.2">
              <p:embed/>
            </p:oleObj>
          </a:graphicData>
        </a:graphic>
      </p:graphicFrame>
      <p:graphicFrame>
        <p:nvGraphicFramePr>
          <p:cNvPr id="680979" name="Object 19"/>
          <p:cNvGraphicFramePr>
            <a:graphicFrameLocks noChangeAspect="1"/>
          </p:cNvGraphicFramePr>
          <p:nvPr/>
        </p:nvGraphicFramePr>
        <p:xfrm>
          <a:off x="1206500" y="2867025"/>
          <a:ext cx="417513" cy="339725"/>
        </p:xfrm>
        <a:graphic>
          <a:graphicData uri="http://schemas.openxmlformats.org/presentationml/2006/ole">
            <p:oleObj spid="_x0000_s680979" name="Clip" r:id="rId6" imgW="1305000" imgH="1085760" progId="MS_ClipArt_Gallery.2">
              <p:embed/>
            </p:oleObj>
          </a:graphicData>
        </a:graphic>
      </p:graphicFrame>
      <p:sp>
        <p:nvSpPr>
          <p:cNvPr id="680980" name="Line 20"/>
          <p:cNvSpPr>
            <a:spLocks noChangeShapeType="1"/>
          </p:cNvSpPr>
          <p:nvPr/>
        </p:nvSpPr>
        <p:spPr bwMode="auto">
          <a:xfrm flipH="1">
            <a:off x="1582738" y="3030538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80981" name="Line 21"/>
          <p:cNvSpPr>
            <a:spLocks noChangeShapeType="1"/>
          </p:cNvSpPr>
          <p:nvPr/>
        </p:nvSpPr>
        <p:spPr bwMode="auto">
          <a:xfrm flipH="1">
            <a:off x="1970088" y="3078163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80982" name="Line 22"/>
          <p:cNvSpPr>
            <a:spLocks noChangeShapeType="1"/>
          </p:cNvSpPr>
          <p:nvPr/>
        </p:nvSpPr>
        <p:spPr bwMode="auto">
          <a:xfrm>
            <a:off x="2389188" y="3106738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681019" name="Group 59"/>
          <p:cNvGrpSpPr>
            <a:grpSpLocks/>
          </p:cNvGrpSpPr>
          <p:nvPr/>
        </p:nvGrpSpPr>
        <p:grpSpPr bwMode="auto">
          <a:xfrm>
            <a:off x="2006600" y="2822575"/>
            <a:ext cx="720725" cy="279400"/>
            <a:chOff x="3913" y="3140"/>
            <a:chExt cx="454" cy="176"/>
          </a:xfrm>
        </p:grpSpPr>
        <p:sp>
          <p:nvSpPr>
            <p:cNvPr id="681020" name="Rectangle 60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81021" name="Freeform 61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37" y="62"/>
                </a:cxn>
                <a:cxn ang="0">
                  <a:pos x="219" y="0"/>
                </a:cxn>
                <a:cxn ang="0">
                  <a:pos x="280" y="0"/>
                </a:cxn>
              </a:cxnLst>
              <a:rect l="0" t="0" r="r" b="b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1022" name="Freeform 62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0"/>
                </a:cxn>
                <a:cxn ang="0">
                  <a:pos x="102" y="74"/>
                </a:cxn>
                <a:cxn ang="0">
                  <a:pos x="148" y="74"/>
                </a:cxn>
              </a:cxnLst>
              <a:rect l="0" t="0" r="r" b="b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81024" name="Text Box 64"/>
          <p:cNvSpPr txBox="1">
            <a:spLocks noChangeArrowheads="1"/>
          </p:cNvSpPr>
          <p:nvPr/>
        </p:nvSpPr>
        <p:spPr bwMode="auto">
          <a:xfrm>
            <a:off x="958850" y="2844800"/>
            <a:ext cx="35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/>
              <a:t>A</a:t>
            </a:r>
          </a:p>
        </p:txBody>
      </p:sp>
      <p:sp>
        <p:nvSpPr>
          <p:cNvPr id="681025" name="Text Box 65"/>
          <p:cNvSpPr txBox="1">
            <a:spLocks noChangeArrowheads="1"/>
          </p:cNvSpPr>
          <p:nvPr/>
        </p:nvSpPr>
        <p:spPr bwMode="auto">
          <a:xfrm>
            <a:off x="1408113" y="3306763"/>
            <a:ext cx="328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/>
              <a:t>B</a:t>
            </a:r>
          </a:p>
        </p:txBody>
      </p:sp>
      <p:sp>
        <p:nvSpPr>
          <p:cNvPr id="681030" name="Rectangle 70"/>
          <p:cNvSpPr>
            <a:spLocks noChangeArrowheads="1"/>
          </p:cNvSpPr>
          <p:nvPr/>
        </p:nvSpPr>
        <p:spPr bwMode="auto">
          <a:xfrm>
            <a:off x="690563" y="4535488"/>
            <a:ext cx="78819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 b="0" u="sng">
                <a:solidFill>
                  <a:srgbClr val="FF0000"/>
                </a:solidFill>
              </a:rPr>
              <a:t>Q:</a:t>
            </a:r>
            <a:r>
              <a:rPr lang="en-US" sz="2400" b="0" i="0"/>
              <a:t> sending from A to F - how does S</a:t>
            </a:r>
            <a:r>
              <a:rPr lang="en-US" sz="2400" b="0" i="0" baseline="-25000"/>
              <a:t>1</a:t>
            </a:r>
            <a:r>
              <a:rPr lang="en-US" sz="2400" b="0" i="0"/>
              <a:t> know to forward frame destined to F via S</a:t>
            </a:r>
            <a:r>
              <a:rPr lang="en-US" sz="2400" b="0" i="0" baseline="-25000"/>
              <a:t>4</a:t>
            </a:r>
            <a:r>
              <a:rPr lang="en-US" sz="2400" b="0" i="0"/>
              <a:t> and S</a:t>
            </a:r>
            <a:r>
              <a:rPr lang="en-US" sz="2400" b="0" i="0" baseline="-25000"/>
              <a:t>3</a:t>
            </a:r>
            <a:r>
              <a:rPr lang="en-US" sz="2400" b="0" i="0"/>
              <a:t>?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 b="0" u="sng">
                <a:solidFill>
                  <a:srgbClr val="FF0000"/>
                </a:solidFill>
              </a:rPr>
              <a:t>A:</a:t>
            </a:r>
            <a:r>
              <a:rPr lang="en-US" sz="2400" b="0" i="0"/>
              <a:t> self learning! (works exactly the same as in single-switch case!)</a:t>
            </a:r>
          </a:p>
        </p:txBody>
      </p:sp>
      <p:sp>
        <p:nvSpPr>
          <p:cNvPr id="681033" name="Text Box 73"/>
          <p:cNvSpPr txBox="1">
            <a:spLocks noChangeArrowheads="1"/>
          </p:cNvSpPr>
          <p:nvPr/>
        </p:nvSpPr>
        <p:spPr bwMode="auto">
          <a:xfrm>
            <a:off x="2181225" y="2444750"/>
            <a:ext cx="411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/>
              <a:t>S</a:t>
            </a:r>
            <a:r>
              <a:rPr lang="en-US" b="0" i="0" baseline="-25000"/>
              <a:t>1</a:t>
            </a:r>
          </a:p>
        </p:txBody>
      </p:sp>
      <p:sp>
        <p:nvSpPr>
          <p:cNvPr id="681026" name="Text Box 66"/>
          <p:cNvSpPr txBox="1">
            <a:spLocks noChangeArrowheads="1"/>
          </p:cNvSpPr>
          <p:nvPr/>
        </p:nvSpPr>
        <p:spPr bwMode="auto">
          <a:xfrm>
            <a:off x="2655888" y="3298825"/>
            <a:ext cx="32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/>
              <a:t>C</a:t>
            </a:r>
          </a:p>
        </p:txBody>
      </p:sp>
      <p:grpSp>
        <p:nvGrpSpPr>
          <p:cNvPr id="681041" name="Group 81"/>
          <p:cNvGrpSpPr>
            <a:grpSpLocks/>
          </p:cNvGrpSpPr>
          <p:nvPr/>
        </p:nvGrpSpPr>
        <p:grpSpPr bwMode="auto">
          <a:xfrm>
            <a:off x="2379663" y="1984375"/>
            <a:ext cx="4916487" cy="2041525"/>
            <a:chOff x="1499" y="1250"/>
            <a:chExt cx="3097" cy="1286"/>
          </a:xfrm>
        </p:grpSpPr>
        <p:graphicFrame>
          <p:nvGraphicFramePr>
            <p:cNvPr id="680970" name="Object 10"/>
            <p:cNvGraphicFramePr>
              <a:graphicFrameLocks noChangeAspect="1"/>
            </p:cNvGraphicFramePr>
            <p:nvPr/>
          </p:nvGraphicFramePr>
          <p:xfrm>
            <a:off x="2741" y="2116"/>
            <a:ext cx="263" cy="214"/>
          </p:xfrm>
          <a:graphic>
            <a:graphicData uri="http://schemas.openxmlformats.org/presentationml/2006/ole">
              <p:oleObj spid="_x0000_s680970" name="Clip" r:id="rId7" imgW="1305000" imgH="1085760" progId="MS_ClipArt_Gallery.2">
                <p:embed/>
              </p:oleObj>
            </a:graphicData>
          </a:graphic>
        </p:graphicFrame>
        <p:graphicFrame>
          <p:nvGraphicFramePr>
            <p:cNvPr id="680971" name="Object 11"/>
            <p:cNvGraphicFramePr>
              <a:graphicFrameLocks noChangeAspect="1"/>
            </p:cNvGraphicFramePr>
            <p:nvPr/>
          </p:nvGraphicFramePr>
          <p:xfrm>
            <a:off x="3253" y="2087"/>
            <a:ext cx="263" cy="214"/>
          </p:xfrm>
          <a:graphic>
            <a:graphicData uri="http://schemas.openxmlformats.org/presentationml/2006/ole">
              <p:oleObj spid="_x0000_s680971" name="Clip" r:id="rId8" imgW="1305000" imgH="1085760" progId="MS_ClipArt_Gallery.2">
                <p:embed/>
              </p:oleObj>
            </a:graphicData>
          </a:graphic>
        </p:graphicFrame>
        <p:graphicFrame>
          <p:nvGraphicFramePr>
            <p:cNvPr id="680975" name="Object 15"/>
            <p:cNvGraphicFramePr>
              <a:graphicFrameLocks noChangeAspect="1"/>
            </p:cNvGraphicFramePr>
            <p:nvPr/>
          </p:nvGraphicFramePr>
          <p:xfrm>
            <a:off x="2045" y="2020"/>
            <a:ext cx="263" cy="214"/>
          </p:xfrm>
          <a:graphic>
            <a:graphicData uri="http://schemas.openxmlformats.org/presentationml/2006/ole">
              <p:oleObj spid="_x0000_s680975" name="Clip" r:id="rId9" imgW="1305000" imgH="1085760" progId="MS_ClipArt_Gallery.2">
                <p:embed/>
              </p:oleObj>
            </a:graphicData>
          </a:graphic>
        </p:graphicFrame>
        <p:graphicFrame>
          <p:nvGraphicFramePr>
            <p:cNvPr id="680976" name="Object 16"/>
            <p:cNvGraphicFramePr>
              <a:graphicFrameLocks noChangeAspect="1"/>
            </p:cNvGraphicFramePr>
            <p:nvPr/>
          </p:nvGraphicFramePr>
          <p:xfrm>
            <a:off x="2321" y="2321"/>
            <a:ext cx="263" cy="214"/>
          </p:xfrm>
          <a:graphic>
            <a:graphicData uri="http://schemas.openxmlformats.org/presentationml/2006/ole">
              <p:oleObj spid="_x0000_s680976" name="Clip" r:id="rId10" imgW="1305000" imgH="1085760" progId="MS_ClipArt_Gallery.2">
                <p:embed/>
              </p:oleObj>
            </a:graphicData>
          </a:graphic>
        </p:graphicFrame>
        <p:graphicFrame>
          <p:nvGraphicFramePr>
            <p:cNvPr id="680977" name="Object 17"/>
            <p:cNvGraphicFramePr>
              <a:graphicFrameLocks noChangeAspect="1"/>
            </p:cNvGraphicFramePr>
            <p:nvPr/>
          </p:nvGraphicFramePr>
          <p:xfrm>
            <a:off x="4173" y="2000"/>
            <a:ext cx="263" cy="214"/>
          </p:xfrm>
          <a:graphic>
            <a:graphicData uri="http://schemas.openxmlformats.org/presentationml/2006/ole">
              <p:oleObj spid="_x0000_s680977" name="Clip" r:id="rId11" imgW="1305000" imgH="1085760" progId="MS_ClipArt_Gallery.2">
                <p:embed/>
              </p:oleObj>
            </a:graphicData>
          </a:graphic>
        </p:graphicFrame>
        <p:graphicFrame>
          <p:nvGraphicFramePr>
            <p:cNvPr id="680978" name="Object 18"/>
            <p:cNvGraphicFramePr>
              <a:graphicFrameLocks noChangeAspect="1"/>
            </p:cNvGraphicFramePr>
            <p:nvPr/>
          </p:nvGraphicFramePr>
          <p:xfrm>
            <a:off x="3698" y="2233"/>
            <a:ext cx="263" cy="214"/>
          </p:xfrm>
          <a:graphic>
            <a:graphicData uri="http://schemas.openxmlformats.org/presentationml/2006/ole">
              <p:oleObj spid="_x0000_s680978" name="Clip" r:id="rId12" imgW="1305000" imgH="1085760" progId="MS_ClipArt_Gallery.2">
                <p:embed/>
              </p:oleObj>
            </a:graphicData>
          </a:graphic>
        </p:graphicFrame>
        <p:sp>
          <p:nvSpPr>
            <p:cNvPr id="680983" name="Line 23"/>
            <p:cNvSpPr>
              <a:spLocks noChangeShapeType="1"/>
            </p:cNvSpPr>
            <p:nvPr/>
          </p:nvSpPr>
          <p:spPr bwMode="auto">
            <a:xfrm flipH="1">
              <a:off x="2290" y="1933"/>
              <a:ext cx="218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0984" name="Line 24"/>
            <p:cNvSpPr>
              <a:spLocks noChangeShapeType="1"/>
            </p:cNvSpPr>
            <p:nvPr/>
          </p:nvSpPr>
          <p:spPr bwMode="auto">
            <a:xfrm flipH="1">
              <a:off x="2488" y="1945"/>
              <a:ext cx="79" cy="3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0985" name="Line 25"/>
            <p:cNvSpPr>
              <a:spLocks noChangeShapeType="1"/>
            </p:cNvSpPr>
            <p:nvPr/>
          </p:nvSpPr>
          <p:spPr bwMode="auto">
            <a:xfrm>
              <a:off x="2680" y="1909"/>
              <a:ext cx="145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0986" name="Line 26"/>
            <p:cNvSpPr>
              <a:spLocks noChangeShapeType="1"/>
            </p:cNvSpPr>
            <p:nvPr/>
          </p:nvSpPr>
          <p:spPr bwMode="auto">
            <a:xfrm flipH="1">
              <a:off x="3485" y="1957"/>
              <a:ext cx="27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0987" name="Line 27"/>
            <p:cNvSpPr>
              <a:spLocks noChangeShapeType="1"/>
            </p:cNvSpPr>
            <p:nvPr/>
          </p:nvSpPr>
          <p:spPr bwMode="auto">
            <a:xfrm flipH="1">
              <a:off x="3802" y="1939"/>
              <a:ext cx="6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0995" name="Line 35"/>
            <p:cNvSpPr>
              <a:spLocks noChangeShapeType="1"/>
            </p:cNvSpPr>
            <p:nvPr/>
          </p:nvSpPr>
          <p:spPr bwMode="auto">
            <a:xfrm flipH="1">
              <a:off x="1499" y="1484"/>
              <a:ext cx="956" cy="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0996" name="Line 36"/>
            <p:cNvSpPr>
              <a:spLocks noChangeShapeType="1"/>
            </p:cNvSpPr>
            <p:nvPr/>
          </p:nvSpPr>
          <p:spPr bwMode="auto">
            <a:xfrm>
              <a:off x="2646" y="1463"/>
              <a:ext cx="0" cy="3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0997" name="Line 37"/>
            <p:cNvSpPr>
              <a:spLocks noChangeShapeType="1"/>
            </p:cNvSpPr>
            <p:nvPr/>
          </p:nvSpPr>
          <p:spPr bwMode="auto">
            <a:xfrm flipH="1" flipV="1">
              <a:off x="2912" y="1432"/>
              <a:ext cx="777" cy="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81007" name="Group 47"/>
            <p:cNvGrpSpPr>
              <a:grpSpLocks/>
            </p:cNvGrpSpPr>
            <p:nvPr/>
          </p:nvGrpSpPr>
          <p:grpSpPr bwMode="auto">
            <a:xfrm>
              <a:off x="2438" y="1353"/>
              <a:ext cx="454" cy="176"/>
              <a:chOff x="3913" y="3140"/>
              <a:chExt cx="454" cy="176"/>
            </a:xfrm>
          </p:grpSpPr>
          <p:sp>
            <p:nvSpPr>
              <p:cNvPr id="681008" name="Rectangle 48"/>
              <p:cNvSpPr>
                <a:spLocks noChangeArrowheads="1"/>
              </p:cNvSpPr>
              <p:nvPr/>
            </p:nvSpPr>
            <p:spPr bwMode="auto">
              <a:xfrm>
                <a:off x="3913" y="3228"/>
                <a:ext cx="407" cy="88"/>
              </a:xfrm>
              <a:prstGeom prst="rect">
                <a:avLst/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681009" name="Freeform 49"/>
              <p:cNvSpPr>
                <a:spLocks/>
              </p:cNvSpPr>
              <p:nvPr/>
            </p:nvSpPr>
            <p:spPr bwMode="auto">
              <a:xfrm>
                <a:off x="3958" y="3145"/>
                <a:ext cx="409" cy="68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37" y="62"/>
                  </a:cxn>
                  <a:cxn ang="0">
                    <a:pos x="219" y="0"/>
                  </a:cxn>
                  <a:cxn ang="0">
                    <a:pos x="280" y="0"/>
                  </a:cxn>
                </a:cxnLst>
                <a:rect l="0" t="0" r="r" b="b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81010" name="Freeform 50"/>
              <p:cNvSpPr>
                <a:spLocks/>
              </p:cNvSpPr>
              <p:nvPr/>
            </p:nvSpPr>
            <p:spPr bwMode="auto">
              <a:xfrm>
                <a:off x="4044" y="3140"/>
                <a:ext cx="251" cy="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" y="0"/>
                  </a:cxn>
                  <a:cxn ang="0">
                    <a:pos x="102" y="74"/>
                  </a:cxn>
                  <a:cxn ang="0">
                    <a:pos x="148" y="74"/>
                  </a:cxn>
                </a:cxnLst>
                <a:rect l="0" t="0" r="r" b="b"/>
                <a:pathLst>
                  <a:path w="148" h="74">
                    <a:moveTo>
                      <a:pt x="0" y="0"/>
                    </a:moveTo>
                    <a:lnTo>
                      <a:pt x="40" y="0"/>
                    </a:lnTo>
                    <a:lnTo>
                      <a:pt x="102" y="74"/>
                    </a:lnTo>
                    <a:lnTo>
                      <a:pt x="148" y="74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81011" name="Group 51"/>
            <p:cNvGrpSpPr>
              <a:grpSpLocks/>
            </p:cNvGrpSpPr>
            <p:nvPr/>
          </p:nvGrpSpPr>
          <p:grpSpPr bwMode="auto">
            <a:xfrm>
              <a:off x="3571" y="1845"/>
              <a:ext cx="454" cy="176"/>
              <a:chOff x="3913" y="3140"/>
              <a:chExt cx="454" cy="176"/>
            </a:xfrm>
          </p:grpSpPr>
          <p:sp>
            <p:nvSpPr>
              <p:cNvPr id="681012" name="Rectangle 52"/>
              <p:cNvSpPr>
                <a:spLocks noChangeArrowheads="1"/>
              </p:cNvSpPr>
              <p:nvPr/>
            </p:nvSpPr>
            <p:spPr bwMode="auto">
              <a:xfrm>
                <a:off x="3913" y="3228"/>
                <a:ext cx="407" cy="88"/>
              </a:xfrm>
              <a:prstGeom prst="rect">
                <a:avLst/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681013" name="Freeform 53"/>
              <p:cNvSpPr>
                <a:spLocks/>
              </p:cNvSpPr>
              <p:nvPr/>
            </p:nvSpPr>
            <p:spPr bwMode="auto">
              <a:xfrm>
                <a:off x="3958" y="3145"/>
                <a:ext cx="409" cy="68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37" y="62"/>
                  </a:cxn>
                  <a:cxn ang="0">
                    <a:pos x="219" y="0"/>
                  </a:cxn>
                  <a:cxn ang="0">
                    <a:pos x="280" y="0"/>
                  </a:cxn>
                </a:cxnLst>
                <a:rect l="0" t="0" r="r" b="b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81014" name="Freeform 54"/>
              <p:cNvSpPr>
                <a:spLocks/>
              </p:cNvSpPr>
              <p:nvPr/>
            </p:nvSpPr>
            <p:spPr bwMode="auto">
              <a:xfrm>
                <a:off x="4044" y="3140"/>
                <a:ext cx="251" cy="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" y="0"/>
                  </a:cxn>
                  <a:cxn ang="0">
                    <a:pos x="102" y="74"/>
                  </a:cxn>
                  <a:cxn ang="0">
                    <a:pos x="148" y="74"/>
                  </a:cxn>
                </a:cxnLst>
                <a:rect l="0" t="0" r="r" b="b"/>
                <a:pathLst>
                  <a:path w="148" h="74">
                    <a:moveTo>
                      <a:pt x="0" y="0"/>
                    </a:moveTo>
                    <a:lnTo>
                      <a:pt x="40" y="0"/>
                    </a:lnTo>
                    <a:lnTo>
                      <a:pt x="102" y="74"/>
                    </a:lnTo>
                    <a:lnTo>
                      <a:pt x="148" y="74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81015" name="Group 55"/>
            <p:cNvGrpSpPr>
              <a:grpSpLocks/>
            </p:cNvGrpSpPr>
            <p:nvPr/>
          </p:nvGrpSpPr>
          <p:grpSpPr bwMode="auto">
            <a:xfrm>
              <a:off x="2407" y="1819"/>
              <a:ext cx="454" cy="176"/>
              <a:chOff x="3913" y="3140"/>
              <a:chExt cx="454" cy="176"/>
            </a:xfrm>
          </p:grpSpPr>
          <p:sp>
            <p:nvSpPr>
              <p:cNvPr id="681016" name="Rectangle 56"/>
              <p:cNvSpPr>
                <a:spLocks noChangeArrowheads="1"/>
              </p:cNvSpPr>
              <p:nvPr/>
            </p:nvSpPr>
            <p:spPr bwMode="auto">
              <a:xfrm>
                <a:off x="3913" y="3228"/>
                <a:ext cx="407" cy="88"/>
              </a:xfrm>
              <a:prstGeom prst="rect">
                <a:avLst/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681017" name="Freeform 57"/>
              <p:cNvSpPr>
                <a:spLocks/>
              </p:cNvSpPr>
              <p:nvPr/>
            </p:nvSpPr>
            <p:spPr bwMode="auto">
              <a:xfrm>
                <a:off x="3958" y="3145"/>
                <a:ext cx="409" cy="68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37" y="62"/>
                  </a:cxn>
                  <a:cxn ang="0">
                    <a:pos x="219" y="0"/>
                  </a:cxn>
                  <a:cxn ang="0">
                    <a:pos x="280" y="0"/>
                  </a:cxn>
                </a:cxnLst>
                <a:rect l="0" t="0" r="r" b="b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81018" name="Freeform 58"/>
              <p:cNvSpPr>
                <a:spLocks/>
              </p:cNvSpPr>
              <p:nvPr/>
            </p:nvSpPr>
            <p:spPr bwMode="auto">
              <a:xfrm>
                <a:off x="4044" y="3140"/>
                <a:ext cx="251" cy="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" y="0"/>
                  </a:cxn>
                  <a:cxn ang="0">
                    <a:pos x="102" y="74"/>
                  </a:cxn>
                  <a:cxn ang="0">
                    <a:pos x="148" y="74"/>
                  </a:cxn>
                </a:cxnLst>
                <a:rect l="0" t="0" r="r" b="b"/>
                <a:pathLst>
                  <a:path w="148" h="74">
                    <a:moveTo>
                      <a:pt x="0" y="0"/>
                    </a:moveTo>
                    <a:lnTo>
                      <a:pt x="40" y="0"/>
                    </a:lnTo>
                    <a:lnTo>
                      <a:pt x="102" y="74"/>
                    </a:lnTo>
                    <a:lnTo>
                      <a:pt x="148" y="74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81023" name="Line 63"/>
            <p:cNvSpPr>
              <a:spLocks noChangeShapeType="1"/>
            </p:cNvSpPr>
            <p:nvPr/>
          </p:nvSpPr>
          <p:spPr bwMode="auto">
            <a:xfrm>
              <a:off x="4039" y="1973"/>
              <a:ext cx="18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1027" name="Text Box 67"/>
            <p:cNvSpPr txBox="1">
              <a:spLocks noChangeArrowheads="1"/>
            </p:cNvSpPr>
            <p:nvPr/>
          </p:nvSpPr>
          <p:spPr bwMode="auto">
            <a:xfrm>
              <a:off x="2281" y="2030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 i="0"/>
                <a:t>D</a:t>
              </a:r>
            </a:p>
          </p:txBody>
        </p:sp>
        <p:sp>
          <p:nvSpPr>
            <p:cNvPr id="681028" name="Text Box 68"/>
            <p:cNvSpPr txBox="1">
              <a:spLocks noChangeArrowheads="1"/>
            </p:cNvSpPr>
            <p:nvPr/>
          </p:nvSpPr>
          <p:spPr bwMode="auto">
            <a:xfrm>
              <a:off x="2579" y="2305"/>
              <a:ext cx="20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 i="0"/>
                <a:t>E</a:t>
              </a:r>
            </a:p>
          </p:txBody>
        </p:sp>
        <p:sp>
          <p:nvSpPr>
            <p:cNvPr id="681029" name="Text Box 69"/>
            <p:cNvSpPr txBox="1">
              <a:spLocks noChangeArrowheads="1"/>
            </p:cNvSpPr>
            <p:nvPr/>
          </p:nvSpPr>
          <p:spPr bwMode="auto">
            <a:xfrm>
              <a:off x="2877" y="1926"/>
              <a:ext cx="2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 i="0"/>
                <a:t>F</a:t>
              </a:r>
            </a:p>
          </p:txBody>
        </p:sp>
        <p:sp>
          <p:nvSpPr>
            <p:cNvPr id="681034" name="Text Box 74"/>
            <p:cNvSpPr txBox="1">
              <a:spLocks noChangeArrowheads="1"/>
            </p:cNvSpPr>
            <p:nvPr/>
          </p:nvSpPr>
          <p:spPr bwMode="auto">
            <a:xfrm>
              <a:off x="2147" y="1744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 i="0"/>
                <a:t>S</a:t>
              </a:r>
              <a:r>
                <a:rPr lang="en-US" b="0" i="0" baseline="-25000"/>
                <a:t>2</a:t>
              </a:r>
            </a:p>
          </p:txBody>
        </p:sp>
        <p:sp>
          <p:nvSpPr>
            <p:cNvPr id="681035" name="Text Box 75"/>
            <p:cNvSpPr txBox="1">
              <a:spLocks noChangeArrowheads="1"/>
            </p:cNvSpPr>
            <p:nvPr/>
          </p:nvSpPr>
          <p:spPr bwMode="auto">
            <a:xfrm>
              <a:off x="2920" y="1250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 i="0"/>
                <a:t>S</a:t>
              </a:r>
              <a:r>
                <a:rPr lang="en-US" b="0" i="0" baseline="-25000"/>
                <a:t>4</a:t>
              </a:r>
            </a:p>
          </p:txBody>
        </p:sp>
        <p:sp>
          <p:nvSpPr>
            <p:cNvPr id="681036" name="Text Box 76"/>
            <p:cNvSpPr txBox="1">
              <a:spLocks noChangeArrowheads="1"/>
            </p:cNvSpPr>
            <p:nvPr/>
          </p:nvSpPr>
          <p:spPr bwMode="auto">
            <a:xfrm>
              <a:off x="3786" y="1619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 i="0"/>
                <a:t>S</a:t>
              </a:r>
              <a:r>
                <a:rPr lang="en-US" b="0" i="0" baseline="-25000"/>
                <a:t>3</a:t>
              </a:r>
            </a:p>
          </p:txBody>
        </p:sp>
        <p:sp>
          <p:nvSpPr>
            <p:cNvPr id="681038" name="Text Box 78"/>
            <p:cNvSpPr txBox="1">
              <a:spLocks noChangeArrowheads="1"/>
            </p:cNvSpPr>
            <p:nvPr/>
          </p:nvSpPr>
          <p:spPr bwMode="auto">
            <a:xfrm>
              <a:off x="3931" y="2231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 i="0"/>
                <a:t>H</a:t>
              </a:r>
            </a:p>
          </p:txBody>
        </p:sp>
        <p:sp>
          <p:nvSpPr>
            <p:cNvPr id="681039" name="Text Box 79"/>
            <p:cNvSpPr txBox="1">
              <a:spLocks noChangeArrowheads="1"/>
            </p:cNvSpPr>
            <p:nvPr/>
          </p:nvSpPr>
          <p:spPr bwMode="auto">
            <a:xfrm>
              <a:off x="4401" y="2003"/>
              <a:ext cx="1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 i="0"/>
                <a:t>I</a:t>
              </a:r>
            </a:p>
          </p:txBody>
        </p:sp>
        <p:sp>
          <p:nvSpPr>
            <p:cNvPr id="681040" name="Text Box 80"/>
            <p:cNvSpPr txBox="1">
              <a:spLocks noChangeArrowheads="1"/>
            </p:cNvSpPr>
            <p:nvPr/>
          </p:nvSpPr>
          <p:spPr bwMode="auto">
            <a:xfrm>
              <a:off x="3215" y="2265"/>
              <a:ext cx="21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 i="0"/>
                <a:t>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030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8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39E6C4E9-6D83-4466-9A7A-3F9FB52B076B}" type="slidenum">
              <a:rPr lang="en-US"/>
              <a:pPr/>
              <a:t>83</a:t>
            </a:fld>
            <a:endParaRPr lang="en-US"/>
          </a:p>
        </p:txBody>
      </p:sp>
      <p:sp>
        <p:nvSpPr>
          <p:cNvPr id="538705" name="Freeform 81"/>
          <p:cNvSpPr>
            <a:spLocks/>
          </p:cNvSpPr>
          <p:nvPr/>
        </p:nvSpPr>
        <p:spPr bwMode="auto">
          <a:xfrm rot="5400000">
            <a:off x="2404269" y="-116681"/>
            <a:ext cx="4632325" cy="8434387"/>
          </a:xfrm>
          <a:custGeom>
            <a:avLst/>
            <a:gdLst/>
            <a:ahLst/>
            <a:cxnLst>
              <a:cxn ang="0">
                <a:pos x="239" y="7"/>
              </a:cxn>
              <a:cxn ang="0">
                <a:pos x="35" y="157"/>
              </a:cxn>
              <a:cxn ang="0">
                <a:pos x="29" y="523"/>
              </a:cxn>
              <a:cxn ang="0">
                <a:pos x="53" y="829"/>
              </a:cxn>
              <a:cxn ang="0">
                <a:pos x="245" y="871"/>
              </a:cxn>
              <a:cxn ang="0">
                <a:pos x="647" y="1129"/>
              </a:cxn>
              <a:cxn ang="0">
                <a:pos x="995" y="1237"/>
              </a:cxn>
              <a:cxn ang="0">
                <a:pos x="1199" y="1021"/>
              </a:cxn>
              <a:cxn ang="0">
                <a:pos x="1271" y="445"/>
              </a:cxn>
              <a:cxn ang="0">
                <a:pos x="1205" y="211"/>
              </a:cxn>
              <a:cxn ang="0">
                <a:pos x="749" y="115"/>
              </a:cxn>
              <a:cxn ang="0">
                <a:pos x="239" y="7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Institutional network</a:t>
            </a:r>
          </a:p>
        </p:txBody>
      </p:sp>
      <p:graphicFrame>
        <p:nvGraphicFramePr>
          <p:cNvPr id="538631" name="Object 7"/>
          <p:cNvGraphicFramePr>
            <a:graphicFrameLocks noChangeAspect="1"/>
          </p:cNvGraphicFramePr>
          <p:nvPr/>
        </p:nvGraphicFramePr>
        <p:xfrm>
          <a:off x="1249363" y="5400675"/>
          <a:ext cx="512762" cy="447675"/>
        </p:xfrm>
        <a:graphic>
          <a:graphicData uri="http://schemas.openxmlformats.org/presentationml/2006/ole">
            <p:oleObj spid="_x0000_s538631" name="Clip" r:id="rId4" imgW="1305000" imgH="1085760" progId="MS_ClipArt_Gallery.2">
              <p:embed/>
            </p:oleObj>
          </a:graphicData>
        </a:graphic>
      </p:graphicFrame>
      <p:graphicFrame>
        <p:nvGraphicFramePr>
          <p:cNvPr id="538632" name="Object 8"/>
          <p:cNvGraphicFramePr>
            <a:graphicFrameLocks noChangeAspect="1"/>
          </p:cNvGraphicFramePr>
          <p:nvPr/>
        </p:nvGraphicFramePr>
        <p:xfrm>
          <a:off x="4575175" y="5418138"/>
          <a:ext cx="512763" cy="447675"/>
        </p:xfrm>
        <a:graphic>
          <a:graphicData uri="http://schemas.openxmlformats.org/presentationml/2006/ole">
            <p:oleObj spid="_x0000_s538632" name="Clip" r:id="rId5" imgW="1305000" imgH="1085760" progId="MS_ClipArt_Gallery.2">
              <p:embed/>
            </p:oleObj>
          </a:graphicData>
        </a:graphic>
      </p:graphicFrame>
      <p:graphicFrame>
        <p:nvGraphicFramePr>
          <p:cNvPr id="538633" name="Object 9"/>
          <p:cNvGraphicFramePr>
            <a:graphicFrameLocks noChangeAspect="1"/>
          </p:cNvGraphicFramePr>
          <p:nvPr/>
        </p:nvGraphicFramePr>
        <p:xfrm>
          <a:off x="5575300" y="5357813"/>
          <a:ext cx="512763" cy="447675"/>
        </p:xfrm>
        <a:graphic>
          <a:graphicData uri="http://schemas.openxmlformats.org/presentationml/2006/ole">
            <p:oleObj spid="_x0000_s538633" name="Clip" r:id="rId6" imgW="1305000" imgH="1085760" progId="MS_ClipArt_Gallery.2">
              <p:embed/>
            </p:oleObj>
          </a:graphicData>
        </a:graphic>
      </p:graphicFrame>
      <p:graphicFrame>
        <p:nvGraphicFramePr>
          <p:cNvPr id="538634" name="Object 10"/>
          <p:cNvGraphicFramePr>
            <a:graphicFrameLocks noChangeAspect="1"/>
          </p:cNvGraphicFramePr>
          <p:nvPr/>
        </p:nvGraphicFramePr>
        <p:xfrm>
          <a:off x="2060575" y="5434013"/>
          <a:ext cx="512763" cy="447675"/>
        </p:xfrm>
        <a:graphic>
          <a:graphicData uri="http://schemas.openxmlformats.org/presentationml/2006/ole">
            <p:oleObj spid="_x0000_s538634" name="Clip" r:id="rId7" imgW="1305000" imgH="1085760" progId="MS_ClipArt_Gallery.2">
              <p:embed/>
            </p:oleObj>
          </a:graphicData>
        </a:graphic>
      </p:graphicFrame>
      <p:graphicFrame>
        <p:nvGraphicFramePr>
          <p:cNvPr id="538637" name="Object 13"/>
          <p:cNvGraphicFramePr>
            <a:graphicFrameLocks noChangeAspect="1"/>
          </p:cNvGraphicFramePr>
          <p:nvPr/>
        </p:nvGraphicFramePr>
        <p:xfrm>
          <a:off x="3217863" y="5216525"/>
          <a:ext cx="512762" cy="447675"/>
        </p:xfrm>
        <a:graphic>
          <a:graphicData uri="http://schemas.openxmlformats.org/presentationml/2006/ole">
            <p:oleObj spid="_x0000_s538637" name="Clip" r:id="rId8" imgW="1305000" imgH="1085760" progId="MS_ClipArt_Gallery.2">
              <p:embed/>
            </p:oleObj>
          </a:graphicData>
        </a:graphic>
      </p:graphicFrame>
      <p:graphicFrame>
        <p:nvGraphicFramePr>
          <p:cNvPr id="538638" name="Object 14"/>
          <p:cNvGraphicFramePr>
            <a:graphicFrameLocks noChangeAspect="1"/>
          </p:cNvGraphicFramePr>
          <p:nvPr/>
        </p:nvGraphicFramePr>
        <p:xfrm>
          <a:off x="3756025" y="5846763"/>
          <a:ext cx="512763" cy="447675"/>
        </p:xfrm>
        <a:graphic>
          <a:graphicData uri="http://schemas.openxmlformats.org/presentationml/2006/ole">
            <p:oleObj spid="_x0000_s538638" name="Clip" r:id="rId9" imgW="1305000" imgH="1085760" progId="MS_ClipArt_Gallery.2">
              <p:embed/>
            </p:oleObj>
          </a:graphicData>
        </a:graphic>
      </p:graphicFrame>
      <p:graphicFrame>
        <p:nvGraphicFramePr>
          <p:cNvPr id="538639" name="Object 15"/>
          <p:cNvGraphicFramePr>
            <a:graphicFrameLocks noChangeAspect="1"/>
          </p:cNvGraphicFramePr>
          <p:nvPr/>
        </p:nvGraphicFramePr>
        <p:xfrm>
          <a:off x="7370763" y="5175250"/>
          <a:ext cx="512762" cy="447675"/>
        </p:xfrm>
        <a:graphic>
          <a:graphicData uri="http://schemas.openxmlformats.org/presentationml/2006/ole">
            <p:oleObj spid="_x0000_s538639" name="Clip" r:id="rId10" imgW="1305000" imgH="1085760" progId="MS_ClipArt_Gallery.2">
              <p:embed/>
            </p:oleObj>
          </a:graphicData>
        </a:graphic>
      </p:graphicFrame>
      <p:graphicFrame>
        <p:nvGraphicFramePr>
          <p:cNvPr id="538640" name="Object 16"/>
          <p:cNvGraphicFramePr>
            <a:graphicFrameLocks noChangeAspect="1"/>
          </p:cNvGraphicFramePr>
          <p:nvPr/>
        </p:nvGraphicFramePr>
        <p:xfrm>
          <a:off x="6443663" y="5662613"/>
          <a:ext cx="512762" cy="447675"/>
        </p:xfrm>
        <a:graphic>
          <a:graphicData uri="http://schemas.openxmlformats.org/presentationml/2006/ole">
            <p:oleObj spid="_x0000_s538640" name="Clip" r:id="rId11" imgW="1305000" imgH="1085760" progId="MS_ClipArt_Gallery.2">
              <p:embed/>
            </p:oleObj>
          </a:graphicData>
        </a:graphic>
      </p:graphicFrame>
      <p:graphicFrame>
        <p:nvGraphicFramePr>
          <p:cNvPr id="538641" name="Object 17"/>
          <p:cNvGraphicFramePr>
            <a:graphicFrameLocks noChangeAspect="1"/>
          </p:cNvGraphicFramePr>
          <p:nvPr/>
        </p:nvGraphicFramePr>
        <p:xfrm>
          <a:off x="709613" y="4768850"/>
          <a:ext cx="512762" cy="447675"/>
        </p:xfrm>
        <a:graphic>
          <a:graphicData uri="http://schemas.openxmlformats.org/presentationml/2006/ole">
            <p:oleObj spid="_x0000_s538641" name="Clip" r:id="rId12" imgW="1305000" imgH="1085760" progId="MS_ClipArt_Gallery.2">
              <p:embed/>
            </p:oleObj>
          </a:graphicData>
        </a:graphic>
      </p:graphicFrame>
      <p:sp>
        <p:nvSpPr>
          <p:cNvPr id="538642" name="Line 18"/>
          <p:cNvSpPr>
            <a:spLocks noChangeShapeType="1"/>
          </p:cNvSpPr>
          <p:nvPr/>
        </p:nvSpPr>
        <p:spPr bwMode="auto">
          <a:xfrm flipH="1">
            <a:off x="1171575" y="4984750"/>
            <a:ext cx="682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8643" name="Line 19"/>
          <p:cNvSpPr>
            <a:spLocks noChangeShapeType="1"/>
          </p:cNvSpPr>
          <p:nvPr/>
        </p:nvSpPr>
        <p:spPr bwMode="auto">
          <a:xfrm flipH="1">
            <a:off x="1647825" y="5048250"/>
            <a:ext cx="334963" cy="41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8644" name="Line 20"/>
          <p:cNvSpPr>
            <a:spLocks noChangeShapeType="1"/>
          </p:cNvSpPr>
          <p:nvPr/>
        </p:nvSpPr>
        <p:spPr bwMode="auto">
          <a:xfrm>
            <a:off x="2163763" y="5086350"/>
            <a:ext cx="88900" cy="38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8645" name="Line 21"/>
          <p:cNvSpPr>
            <a:spLocks noChangeShapeType="1"/>
          </p:cNvSpPr>
          <p:nvPr/>
        </p:nvSpPr>
        <p:spPr bwMode="auto">
          <a:xfrm flipH="1">
            <a:off x="3695700" y="5035550"/>
            <a:ext cx="425450" cy="284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8646" name="Line 22"/>
          <p:cNvSpPr>
            <a:spLocks noChangeShapeType="1"/>
          </p:cNvSpPr>
          <p:nvPr/>
        </p:nvSpPr>
        <p:spPr bwMode="auto">
          <a:xfrm flipH="1">
            <a:off x="4081463" y="5060950"/>
            <a:ext cx="155575" cy="773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8647" name="Line 23"/>
          <p:cNvSpPr>
            <a:spLocks noChangeShapeType="1"/>
          </p:cNvSpPr>
          <p:nvPr/>
        </p:nvSpPr>
        <p:spPr bwMode="auto">
          <a:xfrm>
            <a:off x="4456113" y="4984750"/>
            <a:ext cx="282575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8648" name="Line 24"/>
          <p:cNvSpPr>
            <a:spLocks noChangeShapeType="1"/>
          </p:cNvSpPr>
          <p:nvPr/>
        </p:nvSpPr>
        <p:spPr bwMode="auto">
          <a:xfrm flipH="1">
            <a:off x="6027738" y="5086350"/>
            <a:ext cx="527050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8649" name="Line 25"/>
          <p:cNvSpPr>
            <a:spLocks noChangeShapeType="1"/>
          </p:cNvSpPr>
          <p:nvPr/>
        </p:nvSpPr>
        <p:spPr bwMode="auto">
          <a:xfrm flipH="1">
            <a:off x="6645275" y="5048250"/>
            <a:ext cx="12700" cy="619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8650" name="Line 26"/>
          <p:cNvSpPr>
            <a:spLocks noChangeShapeType="1"/>
          </p:cNvSpPr>
          <p:nvPr/>
        </p:nvSpPr>
        <p:spPr bwMode="auto">
          <a:xfrm>
            <a:off x="6799263" y="4945063"/>
            <a:ext cx="631825" cy="322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8657" name="Line 33"/>
          <p:cNvSpPr>
            <a:spLocks noChangeShapeType="1"/>
          </p:cNvSpPr>
          <p:nvPr/>
        </p:nvSpPr>
        <p:spPr bwMode="auto">
          <a:xfrm flipH="1">
            <a:off x="2151063" y="3387725"/>
            <a:ext cx="2047875" cy="141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8658" name="Line 34"/>
          <p:cNvSpPr>
            <a:spLocks noChangeShapeType="1"/>
          </p:cNvSpPr>
          <p:nvPr/>
        </p:nvSpPr>
        <p:spPr bwMode="auto">
          <a:xfrm>
            <a:off x="4391025" y="3375025"/>
            <a:ext cx="0" cy="146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8659" name="Line 35"/>
          <p:cNvSpPr>
            <a:spLocks noChangeShapeType="1"/>
          </p:cNvSpPr>
          <p:nvPr/>
        </p:nvSpPr>
        <p:spPr bwMode="auto">
          <a:xfrm flipH="1" flipV="1">
            <a:off x="4584700" y="3309938"/>
            <a:ext cx="1841500" cy="162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538664" name="Group 40"/>
          <p:cNvGrpSpPr>
            <a:grpSpLocks/>
          </p:cNvGrpSpPr>
          <p:nvPr/>
        </p:nvGrpSpPr>
        <p:grpSpPr bwMode="auto">
          <a:xfrm>
            <a:off x="5910263" y="2484438"/>
            <a:ext cx="238125" cy="484187"/>
            <a:chOff x="4180" y="783"/>
            <a:chExt cx="150" cy="307"/>
          </a:xfrm>
        </p:grpSpPr>
        <p:sp>
          <p:nvSpPr>
            <p:cNvPr id="538665" name="AutoShape 4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66" name="Rectangle 4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67" name="Rectangle 4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68" name="AutoShape 4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69" name="Line 4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70" name="Line 4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71" name="Rectangle 4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72" name="Rectangle 4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8674" name="Group 50"/>
          <p:cNvGrpSpPr>
            <a:grpSpLocks/>
          </p:cNvGrpSpPr>
          <p:nvPr/>
        </p:nvGrpSpPr>
        <p:grpSpPr bwMode="auto">
          <a:xfrm>
            <a:off x="5149850" y="1992313"/>
            <a:ext cx="238125" cy="484187"/>
            <a:chOff x="4180" y="783"/>
            <a:chExt cx="150" cy="307"/>
          </a:xfrm>
        </p:grpSpPr>
        <p:sp>
          <p:nvSpPr>
            <p:cNvPr id="538675" name="AutoShape 5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76" name="Rectangle 5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77" name="Rectangle 5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78" name="AutoShape 5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79" name="Line 5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80" name="Line 5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81" name="Rectangle 5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82" name="Rectangle 5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8683" name="Line 59"/>
          <p:cNvSpPr>
            <a:spLocks noChangeShapeType="1"/>
          </p:cNvSpPr>
          <p:nvPr/>
        </p:nvSpPr>
        <p:spPr bwMode="auto">
          <a:xfrm flipV="1">
            <a:off x="4687888" y="2692400"/>
            <a:ext cx="1223962" cy="423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8684" name="Line 60"/>
          <p:cNvSpPr>
            <a:spLocks noChangeShapeType="1"/>
          </p:cNvSpPr>
          <p:nvPr/>
        </p:nvSpPr>
        <p:spPr bwMode="auto">
          <a:xfrm flipV="1">
            <a:off x="4481513" y="2370138"/>
            <a:ext cx="669925" cy="75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538685" name="Group 61"/>
          <p:cNvGrpSpPr>
            <a:grpSpLocks/>
          </p:cNvGrpSpPr>
          <p:nvPr/>
        </p:nvGrpSpPr>
        <p:grpSpPr bwMode="auto">
          <a:xfrm>
            <a:off x="2843213" y="2312988"/>
            <a:ext cx="569912" cy="285750"/>
            <a:chOff x="533" y="321"/>
            <a:chExt cx="359" cy="180"/>
          </a:xfrm>
        </p:grpSpPr>
        <p:grpSp>
          <p:nvGrpSpPr>
            <p:cNvPr id="538686" name="Group 62"/>
            <p:cNvGrpSpPr>
              <a:grpSpLocks/>
            </p:cNvGrpSpPr>
            <p:nvPr/>
          </p:nvGrpSpPr>
          <p:grpSpPr bwMode="auto">
            <a:xfrm>
              <a:off x="533" y="321"/>
              <a:ext cx="359" cy="180"/>
              <a:chOff x="1009" y="655"/>
              <a:chExt cx="359" cy="180"/>
            </a:xfrm>
          </p:grpSpPr>
          <p:sp>
            <p:nvSpPr>
              <p:cNvPr id="538687" name="Oval 63"/>
              <p:cNvSpPr>
                <a:spLocks noChangeArrowheads="1"/>
              </p:cNvSpPr>
              <p:nvPr/>
            </p:nvSpPr>
            <p:spPr bwMode="auto">
              <a:xfrm>
                <a:off x="1012" y="735"/>
                <a:ext cx="356" cy="10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688" name="Line 64"/>
              <p:cNvSpPr>
                <a:spLocks noChangeShapeType="1"/>
              </p:cNvSpPr>
              <p:nvPr/>
            </p:nvSpPr>
            <p:spPr bwMode="auto">
              <a:xfrm>
                <a:off x="1012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689" name="Line 65"/>
              <p:cNvSpPr>
                <a:spLocks noChangeShapeType="1"/>
              </p:cNvSpPr>
              <p:nvPr/>
            </p:nvSpPr>
            <p:spPr bwMode="auto">
              <a:xfrm>
                <a:off x="1368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690" name="Rectangle 66"/>
              <p:cNvSpPr>
                <a:spLocks noChangeArrowheads="1"/>
              </p:cNvSpPr>
              <p:nvPr/>
            </p:nvSpPr>
            <p:spPr bwMode="auto">
              <a:xfrm>
                <a:off x="1012" y="727"/>
                <a:ext cx="353" cy="61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b="0" i="0">
                  <a:latin typeface="Times New Roman" pitchFamily="18" charset="0"/>
                </a:endParaRPr>
              </a:p>
            </p:txBody>
          </p:sp>
          <p:sp>
            <p:nvSpPr>
              <p:cNvPr id="538691" name="Oval 67"/>
              <p:cNvSpPr>
                <a:spLocks noChangeArrowheads="1"/>
              </p:cNvSpPr>
              <p:nvPr/>
            </p:nvSpPr>
            <p:spPr bwMode="auto">
              <a:xfrm>
                <a:off x="1009" y="655"/>
                <a:ext cx="356" cy="11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8692" name="Group 68"/>
              <p:cNvGrpSpPr>
                <a:grpSpLocks/>
              </p:cNvGrpSpPr>
              <p:nvPr/>
            </p:nvGrpSpPr>
            <p:grpSpPr bwMode="auto">
              <a:xfrm>
                <a:off x="1095" y="681"/>
                <a:ext cx="176" cy="68"/>
                <a:chOff x="2848" y="848"/>
                <a:chExt cx="140" cy="98"/>
              </a:xfrm>
            </p:grpSpPr>
            <p:sp>
              <p:nvSpPr>
                <p:cNvPr id="538693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8694" name="Line 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8695" name="Line 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696" name="Group 72"/>
              <p:cNvGrpSpPr>
                <a:grpSpLocks/>
              </p:cNvGrpSpPr>
              <p:nvPr/>
            </p:nvGrpSpPr>
            <p:grpSpPr bwMode="auto">
              <a:xfrm flipV="1">
                <a:off x="1095" y="680"/>
                <a:ext cx="176" cy="68"/>
                <a:chOff x="2848" y="848"/>
                <a:chExt cx="140" cy="98"/>
              </a:xfrm>
            </p:grpSpPr>
            <p:sp>
              <p:nvSpPr>
                <p:cNvPr id="538697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8698" name="Line 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8699" name="Line 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38700" name="Line 76"/>
            <p:cNvSpPr>
              <a:spLocks noChangeShapeType="1"/>
            </p:cNvSpPr>
            <p:nvPr/>
          </p:nvSpPr>
          <p:spPr bwMode="auto">
            <a:xfrm>
              <a:off x="535" y="368"/>
              <a:ext cx="0" cy="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8701" name="Line 77"/>
          <p:cNvSpPr>
            <a:spLocks noChangeShapeType="1"/>
          </p:cNvSpPr>
          <p:nvPr/>
        </p:nvSpPr>
        <p:spPr bwMode="auto">
          <a:xfrm>
            <a:off x="3387725" y="2524125"/>
            <a:ext cx="862013" cy="644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8702" name="Line 78"/>
          <p:cNvSpPr>
            <a:spLocks noChangeShapeType="1"/>
          </p:cNvSpPr>
          <p:nvPr/>
        </p:nvSpPr>
        <p:spPr bwMode="auto">
          <a:xfrm flipH="1">
            <a:off x="1995488" y="2420938"/>
            <a:ext cx="85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8703" name="Text Box 79"/>
          <p:cNvSpPr txBox="1">
            <a:spLocks noChangeArrowheads="1"/>
          </p:cNvSpPr>
          <p:nvPr/>
        </p:nvSpPr>
        <p:spPr bwMode="auto">
          <a:xfrm>
            <a:off x="744538" y="2041525"/>
            <a:ext cx="13827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/>
              <a:t>to external</a:t>
            </a:r>
          </a:p>
          <a:p>
            <a:r>
              <a:rPr lang="en-US" b="0" i="0"/>
              <a:t>network</a:t>
            </a:r>
          </a:p>
        </p:txBody>
      </p:sp>
      <p:sp>
        <p:nvSpPr>
          <p:cNvPr id="538704" name="Text Box 80"/>
          <p:cNvSpPr txBox="1">
            <a:spLocks noChangeArrowheads="1"/>
          </p:cNvSpPr>
          <p:nvPr/>
        </p:nvSpPr>
        <p:spPr bwMode="auto">
          <a:xfrm>
            <a:off x="2716213" y="2608263"/>
            <a:ext cx="87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/>
              <a:t>router</a:t>
            </a:r>
          </a:p>
        </p:txBody>
      </p:sp>
      <p:sp>
        <p:nvSpPr>
          <p:cNvPr id="538706" name="Text Box 82"/>
          <p:cNvSpPr txBox="1">
            <a:spLocks noChangeArrowheads="1"/>
          </p:cNvSpPr>
          <p:nvPr/>
        </p:nvSpPr>
        <p:spPr bwMode="auto">
          <a:xfrm>
            <a:off x="6435725" y="3516313"/>
            <a:ext cx="155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i="0">
                <a:solidFill>
                  <a:srgbClr val="FF0000"/>
                </a:solidFill>
              </a:rPr>
              <a:t>IP subnet</a:t>
            </a:r>
          </a:p>
        </p:txBody>
      </p:sp>
      <p:sp>
        <p:nvSpPr>
          <p:cNvPr id="538707" name="Text Box 83"/>
          <p:cNvSpPr txBox="1">
            <a:spLocks noChangeArrowheads="1"/>
          </p:cNvSpPr>
          <p:nvPr/>
        </p:nvSpPr>
        <p:spPr bwMode="auto">
          <a:xfrm>
            <a:off x="5432425" y="1835150"/>
            <a:ext cx="1365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/>
              <a:t>mail server</a:t>
            </a:r>
          </a:p>
        </p:txBody>
      </p:sp>
      <p:sp>
        <p:nvSpPr>
          <p:cNvPr id="538708" name="Text Box 84"/>
          <p:cNvSpPr txBox="1">
            <a:spLocks noChangeArrowheads="1"/>
          </p:cNvSpPr>
          <p:nvPr/>
        </p:nvSpPr>
        <p:spPr bwMode="auto">
          <a:xfrm>
            <a:off x="6230938" y="2505075"/>
            <a:ext cx="1362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/>
              <a:t>web server</a:t>
            </a:r>
          </a:p>
        </p:txBody>
      </p:sp>
      <p:grpSp>
        <p:nvGrpSpPr>
          <p:cNvPr id="538709" name="Group 85"/>
          <p:cNvGrpSpPr>
            <a:grpSpLocks/>
          </p:cNvGrpSpPr>
          <p:nvPr/>
        </p:nvGrpSpPr>
        <p:grpSpPr bwMode="auto">
          <a:xfrm>
            <a:off x="4068763" y="3100388"/>
            <a:ext cx="720725" cy="279400"/>
            <a:chOff x="3913" y="3140"/>
            <a:chExt cx="454" cy="176"/>
          </a:xfrm>
        </p:grpSpPr>
        <p:sp>
          <p:nvSpPr>
            <p:cNvPr id="538710" name="Rectangle 86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38711" name="Freeform 87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37" y="62"/>
                </a:cxn>
                <a:cxn ang="0">
                  <a:pos x="219" y="0"/>
                </a:cxn>
                <a:cxn ang="0">
                  <a:pos x="280" y="0"/>
                </a:cxn>
              </a:cxnLst>
              <a:rect l="0" t="0" r="r" b="b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8712" name="Freeform 88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0"/>
                </a:cxn>
                <a:cxn ang="0">
                  <a:pos x="102" y="74"/>
                </a:cxn>
                <a:cxn ang="0">
                  <a:pos x="148" y="74"/>
                </a:cxn>
              </a:cxnLst>
              <a:rect l="0" t="0" r="r" b="b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38713" name="Group 89"/>
          <p:cNvGrpSpPr>
            <a:grpSpLocks/>
          </p:cNvGrpSpPr>
          <p:nvPr/>
        </p:nvGrpSpPr>
        <p:grpSpPr bwMode="auto">
          <a:xfrm>
            <a:off x="1693863" y="4784725"/>
            <a:ext cx="720725" cy="279400"/>
            <a:chOff x="3913" y="3140"/>
            <a:chExt cx="454" cy="176"/>
          </a:xfrm>
        </p:grpSpPr>
        <p:sp>
          <p:nvSpPr>
            <p:cNvPr id="538714" name="Rectangle 90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38715" name="Freeform 91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37" y="62"/>
                </a:cxn>
                <a:cxn ang="0">
                  <a:pos x="219" y="0"/>
                </a:cxn>
                <a:cxn ang="0">
                  <a:pos x="280" y="0"/>
                </a:cxn>
              </a:cxnLst>
              <a:rect l="0" t="0" r="r" b="b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8716" name="Freeform 92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0"/>
                </a:cxn>
                <a:cxn ang="0">
                  <a:pos x="102" y="74"/>
                </a:cxn>
                <a:cxn ang="0">
                  <a:pos x="148" y="74"/>
                </a:cxn>
              </a:cxnLst>
              <a:rect l="0" t="0" r="r" b="b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38717" name="Group 93"/>
          <p:cNvGrpSpPr>
            <a:grpSpLocks/>
          </p:cNvGrpSpPr>
          <p:nvPr/>
        </p:nvGrpSpPr>
        <p:grpSpPr bwMode="auto">
          <a:xfrm>
            <a:off x="3914775" y="4810125"/>
            <a:ext cx="720725" cy="279400"/>
            <a:chOff x="3913" y="3140"/>
            <a:chExt cx="454" cy="176"/>
          </a:xfrm>
        </p:grpSpPr>
        <p:sp>
          <p:nvSpPr>
            <p:cNvPr id="538718" name="Rectangle 94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38719" name="Freeform 95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37" y="62"/>
                </a:cxn>
                <a:cxn ang="0">
                  <a:pos x="219" y="0"/>
                </a:cxn>
                <a:cxn ang="0">
                  <a:pos x="280" y="0"/>
                </a:cxn>
              </a:cxnLst>
              <a:rect l="0" t="0" r="r" b="b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8720" name="Freeform 96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0"/>
                </a:cxn>
                <a:cxn ang="0">
                  <a:pos x="102" y="74"/>
                </a:cxn>
                <a:cxn ang="0">
                  <a:pos x="148" y="74"/>
                </a:cxn>
              </a:cxnLst>
              <a:rect l="0" t="0" r="r" b="b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38721" name="Group 97"/>
          <p:cNvGrpSpPr>
            <a:grpSpLocks/>
          </p:cNvGrpSpPr>
          <p:nvPr/>
        </p:nvGrpSpPr>
        <p:grpSpPr bwMode="auto">
          <a:xfrm>
            <a:off x="6215063" y="4848225"/>
            <a:ext cx="720725" cy="279400"/>
            <a:chOff x="3913" y="3140"/>
            <a:chExt cx="454" cy="176"/>
          </a:xfrm>
        </p:grpSpPr>
        <p:sp>
          <p:nvSpPr>
            <p:cNvPr id="538722" name="Rectangle 98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38723" name="Freeform 99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37" y="62"/>
                </a:cxn>
                <a:cxn ang="0">
                  <a:pos x="219" y="0"/>
                </a:cxn>
                <a:cxn ang="0">
                  <a:pos x="280" y="0"/>
                </a:cxn>
              </a:cxnLst>
              <a:rect l="0" t="0" r="r" b="b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8724" name="Freeform 100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0"/>
                </a:cxn>
                <a:cxn ang="0">
                  <a:pos x="102" y="74"/>
                </a:cxn>
                <a:cxn ang="0">
                  <a:pos x="148" y="74"/>
                </a:cxn>
              </a:cxnLst>
              <a:rect l="0" t="0" r="r" b="b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62FE4BB2-927A-4ADE-A304-F8BF41696179}" type="slidenum">
              <a:rPr lang="en-US"/>
              <a:pPr/>
              <a:t>84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155575"/>
            <a:ext cx="7772400" cy="1143000"/>
          </a:xfrm>
        </p:spPr>
        <p:txBody>
          <a:bodyPr/>
          <a:lstStyle/>
          <a:p>
            <a:r>
              <a:rPr lang="en-US" sz="3600"/>
              <a:t>Switches vs. Routers</a:t>
            </a:r>
            <a:endParaRPr lang="en-US"/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2925" y="1233488"/>
            <a:ext cx="7981950" cy="2287587"/>
          </a:xfrm>
        </p:spPr>
        <p:txBody>
          <a:bodyPr/>
          <a:lstStyle/>
          <a:p>
            <a:r>
              <a:rPr lang="en-US" sz="2400"/>
              <a:t>both store-and-forward devices</a:t>
            </a:r>
          </a:p>
          <a:p>
            <a:pPr lvl="1"/>
            <a:r>
              <a:rPr lang="en-US" sz="2000"/>
              <a:t>routers: network layer devices (examine network layer headers)</a:t>
            </a:r>
          </a:p>
          <a:p>
            <a:pPr lvl="1"/>
            <a:r>
              <a:rPr lang="en-US" sz="2000"/>
              <a:t>switches are link layer devices</a:t>
            </a:r>
          </a:p>
          <a:p>
            <a:r>
              <a:rPr lang="en-US" sz="2400"/>
              <a:t>routers maintain routing tables, implement routing algorithms</a:t>
            </a:r>
          </a:p>
          <a:p>
            <a:r>
              <a:rPr lang="en-US" sz="2400"/>
              <a:t>switches maintain switch tables, implement filtering, learning algorithms</a:t>
            </a:r>
            <a:r>
              <a:rPr lang="en-US"/>
              <a:t> </a:t>
            </a:r>
          </a:p>
        </p:txBody>
      </p:sp>
      <p:pic>
        <p:nvPicPr>
          <p:cNvPr id="424964" name="Picture 4" descr="566 Bridge and router sta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8" y="4418013"/>
            <a:ext cx="5456237" cy="2157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F7BC4544-A4C9-4C93-BAB0-AFB86C869672}" type="slidenum">
              <a:rPr lang="en-US"/>
              <a:pPr/>
              <a:t>85</a:t>
            </a:fld>
            <a:endParaRPr lang="en-US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comparison</a:t>
            </a:r>
          </a:p>
        </p:txBody>
      </p:sp>
      <p:graphicFrame>
        <p:nvGraphicFramePr>
          <p:cNvPr id="430083" name="Object 3"/>
          <p:cNvGraphicFramePr>
            <a:graphicFrameLocks noChangeAspect="1"/>
          </p:cNvGraphicFramePr>
          <p:nvPr>
            <p:ph type="tbl" idx="1"/>
          </p:nvPr>
        </p:nvGraphicFramePr>
        <p:xfrm>
          <a:off x="373063" y="1792288"/>
          <a:ext cx="9159875" cy="4770437"/>
        </p:xfrm>
        <a:graphic>
          <a:graphicData uri="http://schemas.openxmlformats.org/presentationml/2006/ole">
            <p:oleObj spid="_x0000_s430083" name="Document" r:id="rId4" imgW="9192662" imgH="4788015" progId="Word.Document.8">
              <p:embed/>
            </p:oleObj>
          </a:graphicData>
        </a:graphic>
      </p:graphicFrame>
      <p:sp>
        <p:nvSpPr>
          <p:cNvPr id="430084" name="Line 4"/>
          <p:cNvSpPr>
            <a:spLocks noChangeShapeType="1"/>
          </p:cNvSpPr>
          <p:nvPr/>
        </p:nvSpPr>
        <p:spPr bwMode="auto">
          <a:xfrm flipV="1">
            <a:off x="317500" y="3529013"/>
            <a:ext cx="8547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085" name="Line 5"/>
          <p:cNvSpPr>
            <a:spLocks noChangeShapeType="1"/>
          </p:cNvSpPr>
          <p:nvPr/>
        </p:nvSpPr>
        <p:spPr bwMode="auto">
          <a:xfrm>
            <a:off x="341313" y="4346575"/>
            <a:ext cx="859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086" name="Line 6"/>
          <p:cNvSpPr>
            <a:spLocks noChangeShapeType="1"/>
          </p:cNvSpPr>
          <p:nvPr/>
        </p:nvSpPr>
        <p:spPr bwMode="auto">
          <a:xfrm>
            <a:off x="415925" y="5434013"/>
            <a:ext cx="8437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B2CCB44A-E0FE-4797-B4DB-129767EB3AF7}" type="slidenum">
              <a:rPr lang="en-US"/>
              <a:pPr/>
              <a:t>86</a:t>
            </a:fld>
            <a:endParaRPr lang="en-US"/>
          </a:p>
        </p:txBody>
      </p:sp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Layer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5.1 Introduction and services</a:t>
            </a:r>
          </a:p>
          <a:p>
            <a:r>
              <a:rPr lang="en-US" sz="2400"/>
              <a:t>5.2 Error detection and correction </a:t>
            </a:r>
          </a:p>
          <a:p>
            <a:r>
              <a:rPr lang="en-US" sz="2400"/>
              <a:t>5.3Multiple access protocols</a:t>
            </a:r>
          </a:p>
          <a:p>
            <a:r>
              <a:rPr lang="en-US" sz="2400"/>
              <a:t>5.4 Link-Layer Addressing</a:t>
            </a:r>
          </a:p>
          <a:p>
            <a:r>
              <a:rPr lang="en-US" sz="2400"/>
              <a:t>5.5 Ethernet</a:t>
            </a:r>
          </a:p>
        </p:txBody>
      </p:sp>
      <p:sp>
        <p:nvSpPr>
          <p:cNvPr id="524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/>
              <a:t>5.6 Hubs and switches</a:t>
            </a:r>
          </a:p>
          <a:p>
            <a:r>
              <a:rPr lang="en-US" sz="2400"/>
              <a:t>5.7 PPP</a:t>
            </a:r>
          </a:p>
          <a:p>
            <a:r>
              <a:rPr lang="en-US" sz="2400">
                <a:solidFill>
                  <a:srgbClr val="FF0000"/>
                </a:solidFill>
              </a:rPr>
              <a:t>5.8 Link Virtualization: ATM and MPLS</a:t>
            </a:r>
          </a:p>
          <a:p>
            <a:pPr>
              <a:buFont typeface="ZapfDingbats" pitchFamily="82" charset="2"/>
              <a:buNone/>
            </a:pPr>
            <a:endParaRPr lang="en-US" sz="2400"/>
          </a:p>
        </p:txBody>
      </p:sp>
      <p:sp>
        <p:nvSpPr>
          <p:cNvPr id="524293" name="Line 5"/>
          <p:cNvSpPr>
            <a:spLocks noChangeShapeType="1"/>
          </p:cNvSpPr>
          <p:nvPr/>
        </p:nvSpPr>
        <p:spPr bwMode="auto">
          <a:xfrm>
            <a:off x="4910138" y="2176463"/>
            <a:ext cx="1235075" cy="109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8700D11E-54E8-49DA-A30A-A0DC8B24F374}" type="slidenum">
              <a:rPr lang="en-US"/>
              <a:pPr/>
              <a:t>87</a:t>
            </a:fld>
            <a:endParaRPr lang="en-US"/>
          </a:p>
        </p:txBody>
      </p:sp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40700" cy="1143000"/>
          </a:xfrm>
        </p:spPr>
        <p:txBody>
          <a:bodyPr/>
          <a:lstStyle/>
          <a:p>
            <a:r>
              <a:rPr lang="en-US" sz="3200"/>
              <a:t>Cerf &amp; Kahn’s Internetwork Architecture</a:t>
            </a:r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7675" y="1276350"/>
            <a:ext cx="77724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/>
              <a:t>What is virtualized?</a:t>
            </a:r>
          </a:p>
          <a:p>
            <a:r>
              <a:rPr lang="en-US" sz="2400"/>
              <a:t>two layers of addressing: internetwork and local network</a:t>
            </a:r>
          </a:p>
          <a:p>
            <a:r>
              <a:rPr lang="en-US" sz="2400"/>
              <a:t>new layer (IP) makes everything homogeneous at internetwork layer</a:t>
            </a:r>
          </a:p>
          <a:p>
            <a:r>
              <a:rPr lang="en-US" sz="2400"/>
              <a:t>underlying local network technology </a:t>
            </a:r>
          </a:p>
          <a:p>
            <a:pPr lvl="1"/>
            <a:r>
              <a:rPr lang="en-US"/>
              <a:t>cable</a:t>
            </a:r>
          </a:p>
          <a:p>
            <a:pPr lvl="1"/>
            <a:r>
              <a:rPr lang="en-US"/>
              <a:t>satellite</a:t>
            </a:r>
          </a:p>
          <a:p>
            <a:pPr lvl="1"/>
            <a:r>
              <a:rPr lang="en-US"/>
              <a:t>56K telephone modem</a:t>
            </a:r>
          </a:p>
          <a:p>
            <a:pPr lvl="1"/>
            <a:r>
              <a:rPr lang="en-US"/>
              <a:t>today: ATM, MPLS</a:t>
            </a:r>
          </a:p>
          <a:p>
            <a:pPr>
              <a:buFont typeface="ZapfDingbats" pitchFamily="82" charset="2"/>
              <a:buNone/>
            </a:pPr>
            <a:r>
              <a:rPr lang="en-US" sz="2400"/>
              <a:t>   … “invisible” at internetwork layer. Looks like a link layer technology to IP!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3BFEC2B7-F63C-44B3-8175-404789E2DE20}" type="slidenum">
              <a:rPr lang="en-US"/>
              <a:pPr/>
              <a:t>88</a:t>
            </a:fld>
            <a:endParaRPr lang="en-US"/>
          </a:p>
        </p:txBody>
      </p:sp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ATM and MPLS</a:t>
            </a:r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31163" cy="4648200"/>
          </a:xfrm>
        </p:spPr>
        <p:txBody>
          <a:bodyPr/>
          <a:lstStyle/>
          <a:p>
            <a:r>
              <a:rPr lang="en-US"/>
              <a:t>ATM, MPLS separate networks in their own right</a:t>
            </a:r>
          </a:p>
          <a:p>
            <a:pPr lvl="1"/>
            <a:r>
              <a:rPr lang="en-US"/>
              <a:t> different service models, addressing, routing from Internet</a:t>
            </a:r>
          </a:p>
          <a:p>
            <a:r>
              <a:rPr lang="en-US"/>
              <a:t>viewed by Internet as logical link connecting IP routers</a:t>
            </a:r>
          </a:p>
          <a:p>
            <a:pPr lvl="1"/>
            <a:r>
              <a:rPr lang="en-US"/>
              <a:t>just like dialup link is really part of separate network (telephone network)</a:t>
            </a:r>
          </a:p>
          <a:p>
            <a:r>
              <a:rPr lang="en-US"/>
              <a:t>ATM, MPLS: of technical interest in their own right</a:t>
            </a:r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C5FBB937-67D3-4CFE-BD71-773C69EB36F0}" type="slidenum">
              <a:rPr lang="en-US"/>
              <a:pPr/>
              <a:t>89</a:t>
            </a:fld>
            <a:endParaRPr lang="en-US"/>
          </a:p>
        </p:txBody>
      </p:sp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27988" cy="1143000"/>
          </a:xfrm>
        </p:spPr>
        <p:txBody>
          <a:bodyPr/>
          <a:lstStyle/>
          <a:p>
            <a:r>
              <a:rPr lang="en-US" sz="3600"/>
              <a:t>Asynchronous Transfer Mode: ATM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39850"/>
            <a:ext cx="7961313" cy="4908550"/>
          </a:xfrm>
        </p:spPr>
        <p:txBody>
          <a:bodyPr/>
          <a:lstStyle/>
          <a:p>
            <a:r>
              <a:rPr lang="en-US" sz="2400" b="1"/>
              <a:t>1990’s/00 standard for high-speed </a:t>
            </a:r>
            <a:r>
              <a:rPr lang="en-US" sz="2400"/>
              <a:t>(155Mbps to 622 Mbps and higher) </a:t>
            </a:r>
            <a:r>
              <a:rPr lang="en-US" sz="2400" i="1">
                <a:solidFill>
                  <a:schemeClr val="accent2"/>
                </a:solidFill>
              </a:rPr>
              <a:t>Broadband Integrated Service Digital Network</a:t>
            </a:r>
            <a:r>
              <a:rPr lang="en-US" sz="2400"/>
              <a:t> architecture</a:t>
            </a:r>
          </a:p>
          <a:p>
            <a:r>
              <a:rPr lang="en-US" sz="2400" u="sng">
                <a:solidFill>
                  <a:srgbClr val="FF0000"/>
                </a:solidFill>
              </a:rPr>
              <a:t>Goal:</a:t>
            </a:r>
            <a:r>
              <a:rPr lang="en-US" sz="2400"/>
              <a:t> </a:t>
            </a:r>
            <a:r>
              <a:rPr lang="en-US" sz="2400" i="1">
                <a:solidFill>
                  <a:srgbClr val="FF0000"/>
                </a:solidFill>
              </a:rPr>
              <a:t>integrated, end-end transport of carry voice, video, data</a:t>
            </a:r>
            <a:endParaRPr lang="en-US" sz="2400"/>
          </a:p>
          <a:p>
            <a:pPr lvl="1"/>
            <a:r>
              <a:rPr lang="en-US"/>
              <a:t>meeting timing/QoS requirements of voice, video (versus Internet best-effort model)</a:t>
            </a:r>
          </a:p>
          <a:p>
            <a:pPr lvl="1"/>
            <a:r>
              <a:rPr lang="en-US"/>
              <a:t>“next generation” telephony: technical roots in telephone world</a:t>
            </a:r>
          </a:p>
          <a:p>
            <a:pPr lvl="1"/>
            <a:r>
              <a:rPr lang="en-US"/>
              <a:t>packet-switching (fixed length packets, called “cells”) using virtual circuits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4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0B50E469-7740-4271-8424-6FE342397C59}" type="slidenum">
              <a:rPr lang="en-US"/>
              <a:pPr/>
              <a:t>9</a:t>
            </a:fld>
            <a:endParaRPr lang="en-US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Adaptors Communicating</a:t>
            </a:r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5450" y="4275138"/>
            <a:ext cx="4067175" cy="19351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sending side: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encapsulates datagram in frame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adds error checking bits, reliable data transfer (rdt), flow control, etc.</a:t>
            </a:r>
          </a:p>
        </p:txBody>
      </p:sp>
      <p:sp>
        <p:nvSpPr>
          <p:cNvPr id="670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8500" y="4273550"/>
            <a:ext cx="4090988" cy="1851025"/>
          </a:xfrm>
        </p:spPr>
        <p:txBody>
          <a:bodyPr/>
          <a:lstStyle/>
          <a:p>
            <a:r>
              <a:rPr lang="en-US" sz="2400"/>
              <a:t>receiving side</a:t>
            </a:r>
          </a:p>
          <a:p>
            <a:pPr lvl="1"/>
            <a:r>
              <a:rPr lang="en-US" sz="2000"/>
              <a:t>looks for errors, rdt, flow control, etc</a:t>
            </a:r>
          </a:p>
          <a:p>
            <a:pPr lvl="1"/>
            <a:r>
              <a:rPr lang="en-US" sz="2000"/>
              <a:t>extracts datagram, passes to upper layer at receiving side</a:t>
            </a:r>
          </a:p>
          <a:p>
            <a:endParaRPr lang="en-US" sz="2400"/>
          </a:p>
        </p:txBody>
      </p:sp>
      <p:sp>
        <p:nvSpPr>
          <p:cNvPr id="670747" name="Rectangle 27"/>
          <p:cNvSpPr>
            <a:spLocks noChangeArrowheads="1"/>
          </p:cNvSpPr>
          <p:nvPr/>
        </p:nvSpPr>
        <p:spPr bwMode="auto">
          <a:xfrm>
            <a:off x="4113213" y="3394075"/>
            <a:ext cx="1444625" cy="212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0748" name="Rectangle 28"/>
          <p:cNvSpPr>
            <a:spLocks noChangeArrowheads="1"/>
          </p:cNvSpPr>
          <p:nvPr/>
        </p:nvSpPr>
        <p:spPr bwMode="auto">
          <a:xfrm>
            <a:off x="1957388" y="1373188"/>
            <a:ext cx="1944687" cy="17700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0749" name="Line 29"/>
          <p:cNvSpPr>
            <a:spLocks noChangeShapeType="1"/>
          </p:cNvSpPr>
          <p:nvPr/>
        </p:nvSpPr>
        <p:spPr bwMode="auto">
          <a:xfrm>
            <a:off x="2052638" y="1892300"/>
            <a:ext cx="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0750" name="Rectangle 30"/>
          <p:cNvSpPr>
            <a:spLocks noChangeArrowheads="1"/>
          </p:cNvSpPr>
          <p:nvPr/>
        </p:nvSpPr>
        <p:spPr bwMode="auto">
          <a:xfrm>
            <a:off x="2193925" y="221297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0751" name="Rectangle 31"/>
          <p:cNvSpPr>
            <a:spLocks noChangeArrowheads="1"/>
          </p:cNvSpPr>
          <p:nvPr/>
        </p:nvSpPr>
        <p:spPr bwMode="auto">
          <a:xfrm>
            <a:off x="2435225" y="2773363"/>
            <a:ext cx="704850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0752" name="Rectangle 32"/>
          <p:cNvSpPr>
            <a:spLocks noChangeArrowheads="1"/>
          </p:cNvSpPr>
          <p:nvPr/>
        </p:nvSpPr>
        <p:spPr bwMode="auto">
          <a:xfrm>
            <a:off x="2435225" y="23018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200" b="0" i="0">
                <a:latin typeface="Arial" charset="0"/>
              </a:rPr>
              <a:t>controller</a:t>
            </a:r>
          </a:p>
        </p:txBody>
      </p:sp>
      <p:sp>
        <p:nvSpPr>
          <p:cNvPr id="670753" name="Line 33"/>
          <p:cNvSpPr>
            <a:spLocks noChangeShapeType="1"/>
          </p:cNvSpPr>
          <p:nvPr/>
        </p:nvSpPr>
        <p:spPr bwMode="auto">
          <a:xfrm>
            <a:off x="2346325" y="2055813"/>
            <a:ext cx="14382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0754" name="Line 34"/>
          <p:cNvSpPr>
            <a:spLocks noChangeShapeType="1"/>
          </p:cNvSpPr>
          <p:nvPr/>
        </p:nvSpPr>
        <p:spPr bwMode="auto">
          <a:xfrm flipV="1">
            <a:off x="2763838" y="2062163"/>
            <a:ext cx="0" cy="239712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0755" name="Rectangle 35"/>
          <p:cNvSpPr>
            <a:spLocks noChangeArrowheads="1"/>
          </p:cNvSpPr>
          <p:nvPr/>
        </p:nvSpPr>
        <p:spPr bwMode="auto">
          <a:xfrm>
            <a:off x="2228850" y="15017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400" b="0" i="0">
              <a:latin typeface="Arial" charset="0"/>
            </a:endParaRPr>
          </a:p>
        </p:txBody>
      </p:sp>
      <p:sp>
        <p:nvSpPr>
          <p:cNvPr id="670756" name="Rectangle 36"/>
          <p:cNvSpPr>
            <a:spLocks noChangeArrowheads="1"/>
          </p:cNvSpPr>
          <p:nvPr/>
        </p:nvSpPr>
        <p:spPr bwMode="auto">
          <a:xfrm>
            <a:off x="3095625" y="150336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400" b="0" i="0">
              <a:latin typeface="Arial" charset="0"/>
            </a:endParaRPr>
          </a:p>
        </p:txBody>
      </p:sp>
      <p:sp>
        <p:nvSpPr>
          <p:cNvPr id="670757" name="Line 37"/>
          <p:cNvSpPr>
            <a:spLocks noChangeShapeType="1"/>
          </p:cNvSpPr>
          <p:nvPr/>
        </p:nvSpPr>
        <p:spPr bwMode="auto">
          <a:xfrm flipH="1" flipV="1">
            <a:off x="2551113" y="1917700"/>
            <a:ext cx="1587" cy="138113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0758" name="Line 38"/>
          <p:cNvSpPr>
            <a:spLocks noChangeShapeType="1"/>
          </p:cNvSpPr>
          <p:nvPr/>
        </p:nvSpPr>
        <p:spPr bwMode="auto">
          <a:xfrm flipH="1" flipV="1">
            <a:off x="3475038" y="1920875"/>
            <a:ext cx="0" cy="13652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0759" name="Rectangle 39"/>
          <p:cNvSpPr>
            <a:spLocks noChangeArrowheads="1"/>
          </p:cNvSpPr>
          <p:nvPr/>
        </p:nvSpPr>
        <p:spPr bwMode="auto">
          <a:xfrm>
            <a:off x="5832475" y="1430338"/>
            <a:ext cx="1944688" cy="17319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0760" name="Rectangle 40"/>
          <p:cNvSpPr>
            <a:spLocks noChangeArrowheads="1"/>
          </p:cNvSpPr>
          <p:nvPr/>
        </p:nvSpPr>
        <p:spPr bwMode="auto">
          <a:xfrm>
            <a:off x="6069013" y="223202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0761" name="Rectangle 41"/>
          <p:cNvSpPr>
            <a:spLocks noChangeArrowheads="1"/>
          </p:cNvSpPr>
          <p:nvPr/>
        </p:nvSpPr>
        <p:spPr bwMode="auto">
          <a:xfrm>
            <a:off x="6310313" y="2792413"/>
            <a:ext cx="703262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0762" name="Rectangle 42"/>
          <p:cNvSpPr>
            <a:spLocks noChangeArrowheads="1"/>
          </p:cNvSpPr>
          <p:nvPr/>
        </p:nvSpPr>
        <p:spPr bwMode="auto">
          <a:xfrm>
            <a:off x="6310313" y="23209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200" b="0" i="0">
                <a:latin typeface="Arial" charset="0"/>
              </a:rPr>
              <a:t>controller</a:t>
            </a:r>
          </a:p>
        </p:txBody>
      </p:sp>
      <p:sp>
        <p:nvSpPr>
          <p:cNvPr id="670763" name="Line 43"/>
          <p:cNvSpPr>
            <a:spLocks noChangeShapeType="1"/>
          </p:cNvSpPr>
          <p:nvPr/>
        </p:nvSpPr>
        <p:spPr bwMode="auto">
          <a:xfrm>
            <a:off x="6221413" y="2074863"/>
            <a:ext cx="14382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0764" name="Line 44"/>
          <p:cNvSpPr>
            <a:spLocks noChangeShapeType="1"/>
          </p:cNvSpPr>
          <p:nvPr/>
        </p:nvSpPr>
        <p:spPr bwMode="auto">
          <a:xfrm flipV="1">
            <a:off x="6638925" y="2081213"/>
            <a:ext cx="0" cy="239712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0765" name="Rectangle 45"/>
          <p:cNvSpPr>
            <a:spLocks noChangeArrowheads="1"/>
          </p:cNvSpPr>
          <p:nvPr/>
        </p:nvSpPr>
        <p:spPr bwMode="auto">
          <a:xfrm>
            <a:off x="6103938" y="15208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400" b="0" i="0">
              <a:latin typeface="Arial" charset="0"/>
            </a:endParaRPr>
          </a:p>
        </p:txBody>
      </p:sp>
      <p:sp>
        <p:nvSpPr>
          <p:cNvPr id="670766" name="Rectangle 46"/>
          <p:cNvSpPr>
            <a:spLocks noChangeArrowheads="1"/>
          </p:cNvSpPr>
          <p:nvPr/>
        </p:nvSpPr>
        <p:spPr bwMode="auto">
          <a:xfrm>
            <a:off x="6970713" y="152241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400" b="0" i="0">
              <a:latin typeface="Arial" charset="0"/>
            </a:endParaRPr>
          </a:p>
        </p:txBody>
      </p:sp>
      <p:sp>
        <p:nvSpPr>
          <p:cNvPr id="670767" name="Line 47"/>
          <p:cNvSpPr>
            <a:spLocks noChangeShapeType="1"/>
          </p:cNvSpPr>
          <p:nvPr/>
        </p:nvSpPr>
        <p:spPr bwMode="auto">
          <a:xfrm flipH="1" flipV="1">
            <a:off x="6426200" y="1936750"/>
            <a:ext cx="1588" cy="138113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0768" name="Line 48"/>
          <p:cNvSpPr>
            <a:spLocks noChangeShapeType="1"/>
          </p:cNvSpPr>
          <p:nvPr/>
        </p:nvSpPr>
        <p:spPr bwMode="auto">
          <a:xfrm flipH="1" flipV="1">
            <a:off x="7350125" y="1939925"/>
            <a:ext cx="0" cy="13652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0769" name="Text Box 49"/>
          <p:cNvSpPr txBox="1">
            <a:spLocks noChangeArrowheads="1"/>
          </p:cNvSpPr>
          <p:nvPr/>
        </p:nvSpPr>
        <p:spPr bwMode="auto">
          <a:xfrm>
            <a:off x="1935163" y="3059113"/>
            <a:ext cx="1335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0">
                <a:latin typeface="Arial" charset="0"/>
              </a:rPr>
              <a:t>sending host</a:t>
            </a:r>
          </a:p>
        </p:txBody>
      </p:sp>
      <p:sp>
        <p:nvSpPr>
          <p:cNvPr id="670770" name="Text Box 50"/>
          <p:cNvSpPr txBox="1">
            <a:spLocks noChangeArrowheads="1"/>
          </p:cNvSpPr>
          <p:nvPr/>
        </p:nvSpPr>
        <p:spPr bwMode="auto">
          <a:xfrm>
            <a:off x="5727700" y="3057525"/>
            <a:ext cx="1438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0">
                <a:latin typeface="Arial" charset="0"/>
              </a:rPr>
              <a:t>receiving host</a:t>
            </a:r>
          </a:p>
        </p:txBody>
      </p:sp>
      <p:sp>
        <p:nvSpPr>
          <p:cNvPr id="670771" name="Rectangle 51"/>
          <p:cNvSpPr>
            <a:spLocks noChangeArrowheads="1"/>
          </p:cNvSpPr>
          <p:nvPr/>
        </p:nvSpPr>
        <p:spPr bwMode="auto">
          <a:xfrm>
            <a:off x="1512888" y="1966913"/>
            <a:ext cx="717550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0772" name="Text Box 52"/>
          <p:cNvSpPr txBox="1">
            <a:spLocks noChangeArrowheads="1"/>
          </p:cNvSpPr>
          <p:nvPr/>
        </p:nvSpPr>
        <p:spPr bwMode="auto">
          <a:xfrm>
            <a:off x="1476375" y="1922463"/>
            <a:ext cx="825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0" i="0">
                <a:latin typeface="Arial" charset="0"/>
              </a:rPr>
              <a:t>datagram</a:t>
            </a:r>
          </a:p>
        </p:txBody>
      </p:sp>
      <p:sp>
        <p:nvSpPr>
          <p:cNvPr id="670773" name="Line 53"/>
          <p:cNvSpPr>
            <a:spLocks noChangeShapeType="1"/>
          </p:cNvSpPr>
          <p:nvPr/>
        </p:nvSpPr>
        <p:spPr bwMode="auto">
          <a:xfrm>
            <a:off x="5961063" y="1870075"/>
            <a:ext cx="0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0774" name="Rectangle 54"/>
          <p:cNvSpPr>
            <a:spLocks noChangeArrowheads="1"/>
          </p:cNvSpPr>
          <p:nvPr/>
        </p:nvSpPr>
        <p:spPr bwMode="auto">
          <a:xfrm>
            <a:off x="5422900" y="1985963"/>
            <a:ext cx="715963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0775" name="Text Box 55"/>
          <p:cNvSpPr txBox="1">
            <a:spLocks noChangeArrowheads="1"/>
          </p:cNvSpPr>
          <p:nvPr/>
        </p:nvSpPr>
        <p:spPr bwMode="auto">
          <a:xfrm>
            <a:off x="5386388" y="1941513"/>
            <a:ext cx="8239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0" i="0">
                <a:latin typeface="Arial" charset="0"/>
              </a:rPr>
              <a:t>datagram</a:t>
            </a:r>
          </a:p>
        </p:txBody>
      </p:sp>
      <p:sp>
        <p:nvSpPr>
          <p:cNvPr id="670776" name="Freeform 56"/>
          <p:cNvSpPr>
            <a:spLocks/>
          </p:cNvSpPr>
          <p:nvPr/>
        </p:nvSpPr>
        <p:spPr bwMode="auto">
          <a:xfrm>
            <a:off x="2768600" y="2903538"/>
            <a:ext cx="3883025" cy="447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84"/>
              </a:cxn>
              <a:cxn ang="0">
                <a:pos x="2597" y="384"/>
              </a:cxn>
              <a:cxn ang="0">
                <a:pos x="2597" y="18"/>
              </a:cxn>
            </a:cxnLst>
            <a:rect l="0" t="0" r="r" b="b"/>
            <a:pathLst>
              <a:path w="2597" h="384">
                <a:moveTo>
                  <a:pt x="0" y="0"/>
                </a:moveTo>
                <a:lnTo>
                  <a:pt x="0" y="384"/>
                </a:lnTo>
                <a:lnTo>
                  <a:pt x="2597" y="384"/>
                </a:lnTo>
                <a:lnTo>
                  <a:pt x="2597" y="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0777" name="Rectangle 57"/>
          <p:cNvSpPr>
            <a:spLocks noChangeArrowheads="1"/>
          </p:cNvSpPr>
          <p:nvPr/>
        </p:nvSpPr>
        <p:spPr bwMode="auto">
          <a:xfrm>
            <a:off x="4681538" y="3419475"/>
            <a:ext cx="717550" cy="16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0778" name="Text Box 58"/>
          <p:cNvSpPr txBox="1">
            <a:spLocks noChangeArrowheads="1"/>
          </p:cNvSpPr>
          <p:nvPr/>
        </p:nvSpPr>
        <p:spPr bwMode="auto">
          <a:xfrm>
            <a:off x="4654550" y="3375025"/>
            <a:ext cx="823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0" i="0">
                <a:latin typeface="Arial" charset="0"/>
              </a:rPr>
              <a:t>datagram</a:t>
            </a:r>
          </a:p>
        </p:txBody>
      </p:sp>
      <p:sp>
        <p:nvSpPr>
          <p:cNvPr id="670779" name="Line 59"/>
          <p:cNvSpPr>
            <a:spLocks noChangeShapeType="1"/>
          </p:cNvSpPr>
          <p:nvPr/>
        </p:nvSpPr>
        <p:spPr bwMode="auto">
          <a:xfrm>
            <a:off x="5654675" y="3511550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0780" name="Text Box 60"/>
          <p:cNvSpPr txBox="1">
            <a:spLocks noChangeArrowheads="1"/>
          </p:cNvSpPr>
          <p:nvPr/>
        </p:nvSpPr>
        <p:spPr bwMode="auto">
          <a:xfrm>
            <a:off x="2244725" y="3668713"/>
            <a:ext cx="704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0">
                <a:latin typeface="Arial" charset="0"/>
              </a:rPr>
              <a:t>frame</a:t>
            </a:r>
          </a:p>
        </p:txBody>
      </p:sp>
      <p:sp>
        <p:nvSpPr>
          <p:cNvPr id="670781" name="Line 61"/>
          <p:cNvSpPr>
            <a:spLocks noChangeShapeType="1"/>
          </p:cNvSpPr>
          <p:nvPr/>
        </p:nvSpPr>
        <p:spPr bwMode="auto">
          <a:xfrm flipV="1">
            <a:off x="2873375" y="3575050"/>
            <a:ext cx="115570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BBE232B9-50C8-4B31-A353-693E7ABAF2F7}" type="slidenum">
              <a:rPr lang="en-US"/>
              <a:pPr/>
              <a:t>90</a:t>
            </a:fld>
            <a:endParaRPr lang="en-US"/>
          </a:p>
        </p:txBody>
      </p:sp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n-US"/>
              <a:t>Circuit switching vs. Packet switching vs. Virtual circuit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/>
              <a:t>Circuit switching</a:t>
            </a:r>
          </a:p>
          <a:p>
            <a:pPr lvl="1"/>
            <a:r>
              <a:rPr lang="en-US"/>
              <a:t>Example: Telephone network</a:t>
            </a:r>
          </a:p>
          <a:p>
            <a:pPr lvl="1">
              <a:buFontTx/>
              <a:buChar char="-"/>
            </a:pPr>
            <a:r>
              <a:rPr lang="en-US"/>
              <a:t>constant bit rate</a:t>
            </a:r>
          </a:p>
          <a:p>
            <a:pPr lvl="1">
              <a:buFontTx/>
              <a:buChar char="-"/>
            </a:pPr>
            <a:r>
              <a:rPr lang="en-US"/>
              <a:t>limits heterogeneity</a:t>
            </a:r>
          </a:p>
          <a:p>
            <a:pPr lvl="1">
              <a:buFontTx/>
              <a:buChar char="-"/>
            </a:pPr>
            <a:r>
              <a:rPr lang="en-US"/>
              <a:t>uses TDM =&gt; wastes bandwidth</a:t>
            </a:r>
          </a:p>
          <a:p>
            <a:pPr lvl="1">
              <a:buFontTx/>
              <a:buChar char="-"/>
            </a:pPr>
            <a:r>
              <a:rPr lang="en-US"/>
              <a:t>routing is done at call setup</a:t>
            </a:r>
          </a:p>
          <a:p>
            <a:pPr lvl="1">
              <a:buFontTx/>
              <a:buChar char="-"/>
            </a:pPr>
            <a:r>
              <a:rPr lang="en-US"/>
              <a:t>failures need tear down and re-establishment</a:t>
            </a:r>
          </a:p>
          <a:p>
            <a:pPr lvl="1">
              <a:buFontTx/>
              <a:buChar char="-"/>
            </a:pPr>
            <a:r>
              <a:rPr lang="en-US"/>
              <a:t>all data follow the same path</a:t>
            </a:r>
          </a:p>
          <a:p>
            <a:pPr lvl="1">
              <a:buFontTx/>
              <a:buChar char="-"/>
            </a:pPr>
            <a:r>
              <a:rPr lang="en-US"/>
              <a:t>processing at each node is minimum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C251FE02-C834-4636-B440-0B49722B6086}" type="slidenum">
              <a:rPr lang="en-US"/>
              <a:pPr/>
              <a:t>91</a:t>
            </a:fld>
            <a:endParaRPr lang="en-US"/>
          </a:p>
        </p:txBody>
      </p:sp>
      <p:sp>
        <p:nvSpPr>
          <p:cNvPr id="74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Packet switching</a:t>
            </a:r>
          </a:p>
        </p:txBody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 Internet, IP</a:t>
            </a:r>
          </a:p>
          <a:p>
            <a:pPr>
              <a:buFontTx/>
              <a:buChar char="-"/>
            </a:pPr>
            <a:r>
              <a:rPr lang="en-US"/>
              <a:t>store &amp; forward</a:t>
            </a:r>
          </a:p>
          <a:p>
            <a:pPr>
              <a:buFontTx/>
              <a:buChar char="-"/>
            </a:pPr>
            <a:r>
              <a:rPr lang="en-US"/>
              <a:t>accommodates heterogeneity and data rate conversion</a:t>
            </a:r>
          </a:p>
          <a:p>
            <a:pPr>
              <a:buFontTx/>
              <a:buChar char="-"/>
            </a:pPr>
            <a:r>
              <a:rPr lang="en-US"/>
              <a:t>statistical multiplexing =&gt; higher efficiency</a:t>
            </a:r>
          </a:p>
          <a:p>
            <a:pPr>
              <a:buFontTx/>
              <a:buChar char="-"/>
            </a:pPr>
            <a:r>
              <a:rPr lang="en-US"/>
              <a:t>routing information is added</a:t>
            </a:r>
          </a:p>
          <a:p>
            <a:pPr>
              <a:buFontTx/>
              <a:buChar char="-"/>
            </a:pPr>
            <a:r>
              <a:rPr lang="en-US"/>
              <a:t>overhead with respect to processing and bandwidth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6C8185D9-5F9D-4D03-834C-08AE41BFC109}" type="slidenum">
              <a:rPr lang="en-US"/>
              <a:pPr/>
              <a:t>92</a:t>
            </a:fld>
            <a:endParaRPr lang="en-US"/>
          </a:p>
        </p:txBody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/>
              <a:t>dynamic routing</a:t>
            </a:r>
          </a:p>
          <a:p>
            <a:pPr lvl="1">
              <a:buFontTx/>
              <a:buChar char="-"/>
            </a:pPr>
            <a:r>
              <a:rPr lang="en-US"/>
              <a:t>more robust to failures</a:t>
            </a:r>
          </a:p>
          <a:p>
            <a:pPr lvl="1">
              <a:buFontTx/>
              <a:buChar char="-"/>
            </a:pPr>
            <a:r>
              <a:rPr lang="en-US"/>
              <a:t>may introduce jitter if packets follow different paths</a:t>
            </a:r>
          </a:p>
          <a:p>
            <a:pPr>
              <a:buFontTx/>
              <a:buChar char="-"/>
            </a:pPr>
            <a:r>
              <a:rPr lang="en-US"/>
              <a:t>store &amp; forward introduce queuing delays</a:t>
            </a:r>
          </a:p>
          <a:p>
            <a:pPr>
              <a:buFontTx/>
              <a:buChar char="-"/>
            </a:pPr>
            <a:r>
              <a:rPr lang="en-US"/>
              <a:t>can provide priorities and differentiated services</a:t>
            </a:r>
          </a:p>
          <a:p>
            <a:endParaRPr lang="en-US"/>
          </a:p>
        </p:txBody>
      </p:sp>
      <p:sp>
        <p:nvSpPr>
          <p:cNvPr id="74342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 Packet switching (contd.)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A897865F-3BDF-440E-8417-9AF7A0B272E3}" type="slidenum">
              <a:rPr lang="en-US"/>
              <a:pPr/>
              <a:t>93</a:t>
            </a:fld>
            <a:endParaRPr lang="en-US"/>
          </a:p>
        </p:txBody>
      </p:sp>
      <p:sp>
        <p:nvSpPr>
          <p:cNvPr id="74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circuit</a:t>
            </a:r>
          </a:p>
        </p:txBody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 ATM</a:t>
            </a:r>
          </a:p>
          <a:p>
            <a:pPr>
              <a:buFontTx/>
              <a:buChar char="-"/>
            </a:pPr>
            <a:r>
              <a:rPr lang="en-US"/>
              <a:t>routing at call set-up, prior to data transfer</a:t>
            </a:r>
          </a:p>
          <a:p>
            <a:pPr>
              <a:buFontTx/>
              <a:buChar char="-"/>
            </a:pPr>
            <a:r>
              <a:rPr lang="en-US"/>
              <a:t>path is not dedicated, still uses store &amp; forward, statistical multiplexing</a:t>
            </a:r>
          </a:p>
          <a:p>
            <a:pPr>
              <a:buFontTx/>
              <a:buChar char="-"/>
            </a:pPr>
            <a:r>
              <a:rPr lang="en-US"/>
              <a:t>no routing decision per packet</a:t>
            </a:r>
          </a:p>
          <a:p>
            <a:pPr>
              <a:buFontTx/>
              <a:buChar char="-"/>
            </a:pPr>
            <a:r>
              <a:rPr lang="en-US"/>
              <a:t>packets follow same path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ED5C1F5A-9B67-42B5-A58C-3301CD48E30D}" type="slidenum">
              <a:rPr lang="en-US"/>
              <a:pPr/>
              <a:t>94</a:t>
            </a:fld>
            <a:endParaRPr lang="en-US"/>
          </a:p>
        </p:txBody>
      </p:sp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4025" y="174625"/>
            <a:ext cx="7772400" cy="1143000"/>
          </a:xfrm>
        </p:spPr>
        <p:txBody>
          <a:bodyPr/>
          <a:lstStyle/>
          <a:p>
            <a:r>
              <a:rPr lang="en-US"/>
              <a:t>ATM architecture 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650" y="3754438"/>
            <a:ext cx="7961313" cy="2673350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adaptation layer:</a:t>
            </a:r>
            <a:r>
              <a:rPr lang="en-US" sz="2400"/>
              <a:t> only at edge of ATM network</a:t>
            </a:r>
            <a:endParaRPr lang="en-US" sz="2400" b="1"/>
          </a:p>
          <a:p>
            <a:pPr lvl="1"/>
            <a:r>
              <a:rPr lang="en-US"/>
              <a:t>data segmentation/reassembly</a:t>
            </a:r>
          </a:p>
          <a:p>
            <a:pPr lvl="1"/>
            <a:r>
              <a:rPr lang="en-US"/>
              <a:t>roughly analagous to Internet transport layer</a:t>
            </a:r>
          </a:p>
          <a:p>
            <a:r>
              <a:rPr lang="en-US" sz="2400">
                <a:solidFill>
                  <a:srgbClr val="FF0000"/>
                </a:solidFill>
              </a:rPr>
              <a:t>ATM layer:</a:t>
            </a:r>
            <a:r>
              <a:rPr lang="en-US" sz="2400"/>
              <a:t> “network” layer</a:t>
            </a:r>
          </a:p>
          <a:p>
            <a:pPr lvl="1"/>
            <a:r>
              <a:rPr lang="en-US"/>
              <a:t>cell switching, routing</a:t>
            </a:r>
          </a:p>
          <a:p>
            <a:r>
              <a:rPr lang="en-US" sz="2400">
                <a:solidFill>
                  <a:srgbClr val="FF0000"/>
                </a:solidFill>
              </a:rPr>
              <a:t>physical layer</a:t>
            </a:r>
            <a:endParaRPr lang="en-US" sz="2400"/>
          </a:p>
        </p:txBody>
      </p:sp>
      <p:grpSp>
        <p:nvGrpSpPr>
          <p:cNvPr id="495660" name="Group 44"/>
          <p:cNvGrpSpPr>
            <a:grpSpLocks/>
          </p:cNvGrpSpPr>
          <p:nvPr/>
        </p:nvGrpSpPr>
        <p:grpSpPr bwMode="auto">
          <a:xfrm>
            <a:off x="1347788" y="1227138"/>
            <a:ext cx="6062662" cy="2478087"/>
            <a:chOff x="849" y="773"/>
            <a:chExt cx="3819" cy="1561"/>
          </a:xfrm>
        </p:grpSpPr>
        <p:grpSp>
          <p:nvGrpSpPr>
            <p:cNvPr id="495632" name="Group 16"/>
            <p:cNvGrpSpPr>
              <a:grpSpLocks/>
            </p:cNvGrpSpPr>
            <p:nvPr/>
          </p:nvGrpSpPr>
          <p:grpSpPr bwMode="auto">
            <a:xfrm>
              <a:off x="887" y="778"/>
              <a:ext cx="748" cy="1296"/>
              <a:chOff x="851" y="806"/>
              <a:chExt cx="748" cy="1296"/>
            </a:xfrm>
          </p:grpSpPr>
          <p:grpSp>
            <p:nvGrpSpPr>
              <p:cNvPr id="495624" name="Group 8"/>
              <p:cNvGrpSpPr>
                <a:grpSpLocks/>
              </p:cNvGrpSpPr>
              <p:nvPr/>
            </p:nvGrpSpPr>
            <p:grpSpPr bwMode="auto">
              <a:xfrm>
                <a:off x="851" y="806"/>
                <a:ext cx="748" cy="1296"/>
                <a:chOff x="851" y="806"/>
                <a:chExt cx="748" cy="1296"/>
              </a:xfrm>
            </p:grpSpPr>
            <p:sp>
              <p:nvSpPr>
                <p:cNvPr id="495621" name="Rectangle 5"/>
                <p:cNvSpPr>
                  <a:spLocks noChangeArrowheads="1"/>
                </p:cNvSpPr>
                <p:nvPr/>
              </p:nvSpPr>
              <p:spPr bwMode="auto">
                <a:xfrm>
                  <a:off x="851" y="806"/>
                  <a:ext cx="748" cy="129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5622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857" y="1663"/>
                  <a:ext cx="7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5623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852" y="1233"/>
                  <a:ext cx="7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495629" name="Text Box 13"/>
              <p:cNvSpPr txBox="1">
                <a:spLocks noChangeArrowheads="1"/>
              </p:cNvSpPr>
              <p:nvPr/>
            </p:nvSpPr>
            <p:spPr bwMode="auto">
              <a:xfrm>
                <a:off x="900" y="1763"/>
                <a:ext cx="64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0"/>
                  <a:t>physical</a:t>
                </a:r>
              </a:p>
            </p:txBody>
          </p:sp>
          <p:sp>
            <p:nvSpPr>
              <p:cNvPr id="495630" name="Text Box 14"/>
              <p:cNvSpPr txBox="1">
                <a:spLocks noChangeArrowheads="1"/>
              </p:cNvSpPr>
              <p:nvPr/>
            </p:nvSpPr>
            <p:spPr bwMode="auto">
              <a:xfrm>
                <a:off x="996" y="1341"/>
                <a:ext cx="44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0"/>
                  <a:t>ATM</a:t>
                </a:r>
              </a:p>
            </p:txBody>
          </p:sp>
          <p:sp>
            <p:nvSpPr>
              <p:cNvPr id="495631" name="Text Box 15"/>
              <p:cNvSpPr txBox="1">
                <a:spLocks noChangeArrowheads="1"/>
              </p:cNvSpPr>
              <p:nvPr/>
            </p:nvSpPr>
            <p:spPr bwMode="auto">
              <a:xfrm>
                <a:off x="999" y="912"/>
                <a:ext cx="40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0"/>
                  <a:t>AAL</a:t>
                </a:r>
              </a:p>
            </p:txBody>
          </p:sp>
        </p:grpSp>
        <p:grpSp>
          <p:nvGrpSpPr>
            <p:cNvPr id="495633" name="Group 17"/>
            <p:cNvGrpSpPr>
              <a:grpSpLocks/>
            </p:cNvGrpSpPr>
            <p:nvPr/>
          </p:nvGrpSpPr>
          <p:grpSpPr bwMode="auto">
            <a:xfrm>
              <a:off x="3891" y="773"/>
              <a:ext cx="748" cy="1296"/>
              <a:chOff x="851" y="806"/>
              <a:chExt cx="748" cy="1296"/>
            </a:xfrm>
          </p:grpSpPr>
          <p:grpSp>
            <p:nvGrpSpPr>
              <p:cNvPr id="495634" name="Group 18"/>
              <p:cNvGrpSpPr>
                <a:grpSpLocks/>
              </p:cNvGrpSpPr>
              <p:nvPr/>
            </p:nvGrpSpPr>
            <p:grpSpPr bwMode="auto">
              <a:xfrm>
                <a:off x="851" y="806"/>
                <a:ext cx="748" cy="1296"/>
                <a:chOff x="851" y="806"/>
                <a:chExt cx="748" cy="1296"/>
              </a:xfrm>
            </p:grpSpPr>
            <p:sp>
              <p:nvSpPr>
                <p:cNvPr id="495635" name="Rectangle 19"/>
                <p:cNvSpPr>
                  <a:spLocks noChangeArrowheads="1"/>
                </p:cNvSpPr>
                <p:nvPr/>
              </p:nvSpPr>
              <p:spPr bwMode="auto">
                <a:xfrm>
                  <a:off x="851" y="806"/>
                  <a:ext cx="748" cy="129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5636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857" y="1663"/>
                  <a:ext cx="7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5637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852" y="1233"/>
                  <a:ext cx="7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495638" name="Text Box 22"/>
              <p:cNvSpPr txBox="1">
                <a:spLocks noChangeArrowheads="1"/>
              </p:cNvSpPr>
              <p:nvPr/>
            </p:nvSpPr>
            <p:spPr bwMode="auto">
              <a:xfrm>
                <a:off x="900" y="1763"/>
                <a:ext cx="64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0"/>
                  <a:t>physical</a:t>
                </a:r>
              </a:p>
            </p:txBody>
          </p:sp>
          <p:sp>
            <p:nvSpPr>
              <p:cNvPr id="495639" name="Text Box 23"/>
              <p:cNvSpPr txBox="1">
                <a:spLocks noChangeArrowheads="1"/>
              </p:cNvSpPr>
              <p:nvPr/>
            </p:nvSpPr>
            <p:spPr bwMode="auto">
              <a:xfrm>
                <a:off x="996" y="1341"/>
                <a:ext cx="44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0"/>
                  <a:t>ATM</a:t>
                </a:r>
              </a:p>
            </p:txBody>
          </p:sp>
          <p:sp>
            <p:nvSpPr>
              <p:cNvPr id="495640" name="Text Box 24"/>
              <p:cNvSpPr txBox="1">
                <a:spLocks noChangeArrowheads="1"/>
              </p:cNvSpPr>
              <p:nvPr/>
            </p:nvSpPr>
            <p:spPr bwMode="auto">
              <a:xfrm>
                <a:off x="999" y="912"/>
                <a:ext cx="40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0"/>
                  <a:t>AAL</a:t>
                </a:r>
              </a:p>
            </p:txBody>
          </p:sp>
        </p:grpSp>
        <p:grpSp>
          <p:nvGrpSpPr>
            <p:cNvPr id="495649" name="Group 33"/>
            <p:cNvGrpSpPr>
              <a:grpSpLocks/>
            </p:cNvGrpSpPr>
            <p:nvPr/>
          </p:nvGrpSpPr>
          <p:grpSpPr bwMode="auto">
            <a:xfrm>
              <a:off x="1891" y="1237"/>
              <a:ext cx="748" cy="820"/>
              <a:chOff x="4757" y="1574"/>
              <a:chExt cx="748" cy="820"/>
            </a:xfrm>
          </p:grpSpPr>
          <p:sp>
            <p:nvSpPr>
              <p:cNvPr id="495643" name="Rectangle 27"/>
              <p:cNvSpPr>
                <a:spLocks noChangeArrowheads="1"/>
              </p:cNvSpPr>
              <p:nvPr/>
            </p:nvSpPr>
            <p:spPr bwMode="auto">
              <a:xfrm>
                <a:off x="4757" y="1574"/>
                <a:ext cx="748" cy="8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5644" name="Line 28"/>
              <p:cNvSpPr>
                <a:spLocks noChangeShapeType="1"/>
              </p:cNvSpPr>
              <p:nvPr/>
            </p:nvSpPr>
            <p:spPr bwMode="auto">
              <a:xfrm flipH="1">
                <a:off x="4763" y="1955"/>
                <a:ext cx="7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95646" name="Text Box 30"/>
              <p:cNvSpPr txBox="1">
                <a:spLocks noChangeArrowheads="1"/>
              </p:cNvSpPr>
              <p:nvPr/>
            </p:nvSpPr>
            <p:spPr bwMode="auto">
              <a:xfrm>
                <a:off x="4806" y="2055"/>
                <a:ext cx="64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0"/>
                  <a:t>physical</a:t>
                </a:r>
              </a:p>
            </p:txBody>
          </p:sp>
          <p:sp>
            <p:nvSpPr>
              <p:cNvPr id="495647" name="Text Box 31"/>
              <p:cNvSpPr txBox="1">
                <a:spLocks noChangeArrowheads="1"/>
              </p:cNvSpPr>
              <p:nvPr/>
            </p:nvSpPr>
            <p:spPr bwMode="auto">
              <a:xfrm>
                <a:off x="4902" y="1633"/>
                <a:ext cx="44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0"/>
                  <a:t>ATM</a:t>
                </a:r>
              </a:p>
            </p:txBody>
          </p:sp>
        </p:grpSp>
        <p:grpSp>
          <p:nvGrpSpPr>
            <p:cNvPr id="495650" name="Group 34"/>
            <p:cNvGrpSpPr>
              <a:grpSpLocks/>
            </p:cNvGrpSpPr>
            <p:nvPr/>
          </p:nvGrpSpPr>
          <p:grpSpPr bwMode="auto">
            <a:xfrm>
              <a:off x="2894" y="1239"/>
              <a:ext cx="748" cy="820"/>
              <a:chOff x="4757" y="1574"/>
              <a:chExt cx="748" cy="820"/>
            </a:xfrm>
          </p:grpSpPr>
          <p:sp>
            <p:nvSpPr>
              <p:cNvPr id="495651" name="Rectangle 35"/>
              <p:cNvSpPr>
                <a:spLocks noChangeArrowheads="1"/>
              </p:cNvSpPr>
              <p:nvPr/>
            </p:nvSpPr>
            <p:spPr bwMode="auto">
              <a:xfrm>
                <a:off x="4757" y="1574"/>
                <a:ext cx="748" cy="8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5652" name="Line 36"/>
              <p:cNvSpPr>
                <a:spLocks noChangeShapeType="1"/>
              </p:cNvSpPr>
              <p:nvPr/>
            </p:nvSpPr>
            <p:spPr bwMode="auto">
              <a:xfrm flipH="1">
                <a:off x="4763" y="1955"/>
                <a:ext cx="7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95653" name="Text Box 37"/>
              <p:cNvSpPr txBox="1">
                <a:spLocks noChangeArrowheads="1"/>
              </p:cNvSpPr>
              <p:nvPr/>
            </p:nvSpPr>
            <p:spPr bwMode="auto">
              <a:xfrm>
                <a:off x="4806" y="2055"/>
                <a:ext cx="64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0"/>
                  <a:t>physical</a:t>
                </a:r>
              </a:p>
            </p:txBody>
          </p:sp>
          <p:sp>
            <p:nvSpPr>
              <p:cNvPr id="495654" name="Text Box 38"/>
              <p:cNvSpPr txBox="1">
                <a:spLocks noChangeArrowheads="1"/>
              </p:cNvSpPr>
              <p:nvPr/>
            </p:nvSpPr>
            <p:spPr bwMode="auto">
              <a:xfrm>
                <a:off x="4902" y="1633"/>
                <a:ext cx="44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0"/>
                  <a:t>ATM</a:t>
                </a:r>
              </a:p>
            </p:txBody>
          </p:sp>
        </p:grpSp>
        <p:sp>
          <p:nvSpPr>
            <p:cNvPr id="495655" name="Freeform 39"/>
            <p:cNvSpPr>
              <a:spLocks/>
            </p:cNvSpPr>
            <p:nvPr/>
          </p:nvSpPr>
          <p:spPr bwMode="auto">
            <a:xfrm>
              <a:off x="1433" y="894"/>
              <a:ext cx="2520" cy="957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93" y="108"/>
                </a:cxn>
                <a:cxn ang="0">
                  <a:pos x="93" y="957"/>
                </a:cxn>
                <a:cxn ang="0">
                  <a:pos x="504" y="957"/>
                </a:cxn>
                <a:cxn ang="0">
                  <a:pos x="504" y="374"/>
                </a:cxn>
                <a:cxn ang="0">
                  <a:pos x="1152" y="374"/>
                </a:cxn>
                <a:cxn ang="0">
                  <a:pos x="1152" y="957"/>
                </a:cxn>
                <a:cxn ang="0">
                  <a:pos x="1505" y="957"/>
                </a:cxn>
                <a:cxn ang="0">
                  <a:pos x="1512" y="367"/>
                </a:cxn>
                <a:cxn ang="0">
                  <a:pos x="2153" y="367"/>
                </a:cxn>
                <a:cxn ang="0">
                  <a:pos x="2153" y="957"/>
                </a:cxn>
                <a:cxn ang="0">
                  <a:pos x="2520" y="957"/>
                </a:cxn>
                <a:cxn ang="0">
                  <a:pos x="2520" y="0"/>
                </a:cxn>
              </a:cxnLst>
              <a:rect l="0" t="0" r="r" b="b"/>
              <a:pathLst>
                <a:path w="2520" h="957">
                  <a:moveTo>
                    <a:pt x="0" y="108"/>
                  </a:moveTo>
                  <a:lnTo>
                    <a:pt x="93" y="108"/>
                  </a:lnTo>
                  <a:lnTo>
                    <a:pt x="93" y="957"/>
                  </a:lnTo>
                  <a:lnTo>
                    <a:pt x="504" y="957"/>
                  </a:lnTo>
                  <a:lnTo>
                    <a:pt x="504" y="374"/>
                  </a:lnTo>
                  <a:lnTo>
                    <a:pt x="1152" y="374"/>
                  </a:lnTo>
                  <a:lnTo>
                    <a:pt x="1152" y="957"/>
                  </a:lnTo>
                  <a:lnTo>
                    <a:pt x="1505" y="957"/>
                  </a:lnTo>
                  <a:lnTo>
                    <a:pt x="1512" y="367"/>
                  </a:lnTo>
                  <a:lnTo>
                    <a:pt x="2153" y="367"/>
                  </a:lnTo>
                  <a:lnTo>
                    <a:pt x="2153" y="957"/>
                  </a:lnTo>
                  <a:lnTo>
                    <a:pt x="2520" y="957"/>
                  </a:lnTo>
                  <a:lnTo>
                    <a:pt x="2520" y="0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5656" name="Text Box 40"/>
            <p:cNvSpPr txBox="1">
              <a:spLocks noChangeArrowheads="1"/>
            </p:cNvSpPr>
            <p:nvPr/>
          </p:nvSpPr>
          <p:spPr bwMode="auto">
            <a:xfrm>
              <a:off x="849" y="2103"/>
              <a:ext cx="8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/>
                <a:t>end system</a:t>
              </a:r>
            </a:p>
          </p:txBody>
        </p:sp>
        <p:sp>
          <p:nvSpPr>
            <p:cNvPr id="495657" name="Text Box 41"/>
            <p:cNvSpPr txBox="1">
              <a:spLocks noChangeArrowheads="1"/>
            </p:cNvSpPr>
            <p:nvPr/>
          </p:nvSpPr>
          <p:spPr bwMode="auto">
            <a:xfrm>
              <a:off x="3796" y="2076"/>
              <a:ext cx="8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/>
                <a:t>end system</a:t>
              </a:r>
            </a:p>
          </p:txBody>
        </p:sp>
        <p:sp>
          <p:nvSpPr>
            <p:cNvPr id="495658" name="Text Box 42"/>
            <p:cNvSpPr txBox="1">
              <a:spLocks noChangeArrowheads="1"/>
            </p:cNvSpPr>
            <p:nvPr/>
          </p:nvSpPr>
          <p:spPr bwMode="auto">
            <a:xfrm>
              <a:off x="1982" y="2097"/>
              <a:ext cx="5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/>
                <a:t>switch</a:t>
              </a:r>
            </a:p>
          </p:txBody>
        </p:sp>
        <p:sp>
          <p:nvSpPr>
            <p:cNvPr id="495659" name="Text Box 43"/>
            <p:cNvSpPr txBox="1">
              <a:spLocks noChangeArrowheads="1"/>
            </p:cNvSpPr>
            <p:nvPr/>
          </p:nvSpPr>
          <p:spPr bwMode="auto">
            <a:xfrm>
              <a:off x="2964" y="2084"/>
              <a:ext cx="5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/>
                <a:t>switch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75DF626B-74EF-40E3-9BC9-442075149DE2}" type="slidenum">
              <a:rPr lang="en-US"/>
              <a:pPr/>
              <a:t>95</a:t>
            </a:fld>
            <a:endParaRPr lang="en-US"/>
          </a:p>
        </p:txBody>
      </p:sp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ATM:  network or link layer?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013" y="1185863"/>
            <a:ext cx="3822700" cy="49085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Vision:</a:t>
            </a:r>
            <a:r>
              <a:rPr lang="en-US" sz="2400"/>
              <a:t> end-to-end transport: “ATM from desktop to desktop”</a:t>
            </a:r>
          </a:p>
          <a:p>
            <a:pPr lvl="1"/>
            <a:r>
              <a:rPr lang="en-US"/>
              <a:t>ATM </a:t>
            </a:r>
            <a:r>
              <a:rPr lang="en-US" i="1"/>
              <a:t>is</a:t>
            </a:r>
            <a:r>
              <a:rPr lang="en-US"/>
              <a:t> a network technology</a:t>
            </a:r>
          </a:p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Reality:</a:t>
            </a:r>
            <a:r>
              <a:rPr lang="en-US" sz="2400"/>
              <a:t> used to connect IP backbone routers  </a:t>
            </a:r>
          </a:p>
          <a:p>
            <a:pPr lvl="1"/>
            <a:r>
              <a:rPr lang="en-US"/>
              <a:t>“IP over ATM”</a:t>
            </a:r>
          </a:p>
          <a:p>
            <a:pPr lvl="1"/>
            <a:r>
              <a:rPr lang="en-US"/>
              <a:t>ATM as switched link layer, connecting IP routers</a:t>
            </a:r>
          </a:p>
          <a:p>
            <a:endParaRPr lang="en-US" sz="2400"/>
          </a:p>
        </p:txBody>
      </p:sp>
      <p:sp>
        <p:nvSpPr>
          <p:cNvPr id="496645" name="Freeform 5"/>
          <p:cNvSpPr>
            <a:spLocks/>
          </p:cNvSpPr>
          <p:nvPr/>
        </p:nvSpPr>
        <p:spPr bwMode="auto">
          <a:xfrm>
            <a:off x="6946900" y="4498975"/>
            <a:ext cx="1624013" cy="501650"/>
          </a:xfrm>
          <a:custGeom>
            <a:avLst/>
            <a:gdLst/>
            <a:ahLst/>
            <a:cxnLst>
              <a:cxn ang="0">
                <a:pos x="413" y="312"/>
              </a:cxn>
              <a:cxn ang="0">
                <a:pos x="52" y="285"/>
              </a:cxn>
              <a:cxn ang="0">
                <a:pos x="99" y="149"/>
              </a:cxn>
              <a:cxn ang="0">
                <a:pos x="349" y="165"/>
              </a:cxn>
              <a:cxn ang="0">
                <a:pos x="299" y="47"/>
              </a:cxn>
              <a:cxn ang="0">
                <a:pos x="482" y="8"/>
              </a:cxn>
              <a:cxn ang="0">
                <a:pos x="705" y="93"/>
              </a:cxn>
              <a:cxn ang="0">
                <a:pos x="694" y="163"/>
              </a:cxn>
              <a:cxn ang="0">
                <a:pos x="932" y="179"/>
              </a:cxn>
              <a:cxn ang="0">
                <a:pos x="936" y="293"/>
              </a:cxn>
              <a:cxn ang="0">
                <a:pos x="413" y="312"/>
              </a:cxn>
            </a:cxnLst>
            <a:rect l="0" t="0" r="r" b="b"/>
            <a:pathLst>
              <a:path w="1023" h="316">
                <a:moveTo>
                  <a:pt x="413" y="312"/>
                </a:moveTo>
                <a:cubicBezTo>
                  <a:pt x="235" y="316"/>
                  <a:pt x="104" y="311"/>
                  <a:pt x="52" y="285"/>
                </a:cubicBezTo>
                <a:cubicBezTo>
                  <a:pt x="0" y="258"/>
                  <a:pt x="50" y="169"/>
                  <a:pt x="99" y="149"/>
                </a:cubicBezTo>
                <a:cubicBezTo>
                  <a:pt x="148" y="130"/>
                  <a:pt x="316" y="182"/>
                  <a:pt x="349" y="165"/>
                </a:cubicBezTo>
                <a:cubicBezTo>
                  <a:pt x="382" y="148"/>
                  <a:pt x="277" y="73"/>
                  <a:pt x="299" y="47"/>
                </a:cubicBezTo>
                <a:cubicBezTo>
                  <a:pt x="321" y="21"/>
                  <a:pt x="414" y="0"/>
                  <a:pt x="482" y="8"/>
                </a:cubicBezTo>
                <a:cubicBezTo>
                  <a:pt x="550" y="16"/>
                  <a:pt x="670" y="67"/>
                  <a:pt x="705" y="93"/>
                </a:cubicBezTo>
                <a:cubicBezTo>
                  <a:pt x="740" y="119"/>
                  <a:pt x="657" y="148"/>
                  <a:pt x="694" y="163"/>
                </a:cubicBezTo>
                <a:cubicBezTo>
                  <a:pt x="731" y="177"/>
                  <a:pt x="893" y="157"/>
                  <a:pt x="932" y="179"/>
                </a:cubicBezTo>
                <a:cubicBezTo>
                  <a:pt x="972" y="201"/>
                  <a:pt x="1023" y="271"/>
                  <a:pt x="936" y="293"/>
                </a:cubicBezTo>
                <a:cubicBezTo>
                  <a:pt x="849" y="315"/>
                  <a:pt x="523" y="308"/>
                  <a:pt x="413" y="312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6646" name="Freeform 6"/>
          <p:cNvSpPr>
            <a:spLocks/>
          </p:cNvSpPr>
          <p:nvPr/>
        </p:nvSpPr>
        <p:spPr bwMode="auto">
          <a:xfrm>
            <a:off x="4843463" y="2352675"/>
            <a:ext cx="3073400" cy="1897063"/>
          </a:xfrm>
          <a:custGeom>
            <a:avLst/>
            <a:gdLst/>
            <a:ahLst/>
            <a:cxnLst>
              <a:cxn ang="0">
                <a:pos x="80" y="567"/>
              </a:cxn>
              <a:cxn ang="0">
                <a:pos x="1183" y="486"/>
              </a:cxn>
              <a:cxn ang="0">
                <a:pos x="1348" y="231"/>
              </a:cxn>
              <a:cxn ang="0">
                <a:pos x="1697" y="28"/>
              </a:cxn>
              <a:cxn ang="0">
                <a:pos x="1830" y="65"/>
              </a:cxn>
              <a:cxn ang="0">
                <a:pos x="1712" y="183"/>
              </a:cxn>
              <a:cxn ang="0">
                <a:pos x="1867" y="201"/>
              </a:cxn>
              <a:cxn ang="0">
                <a:pos x="1921" y="552"/>
              </a:cxn>
              <a:cxn ang="0">
                <a:pos x="1894" y="978"/>
              </a:cxn>
              <a:cxn ang="0">
                <a:pos x="1669" y="1098"/>
              </a:cxn>
              <a:cxn ang="0">
                <a:pos x="1585" y="1185"/>
              </a:cxn>
              <a:cxn ang="0">
                <a:pos x="1504" y="1158"/>
              </a:cxn>
              <a:cxn ang="0">
                <a:pos x="1528" y="1098"/>
              </a:cxn>
              <a:cxn ang="0">
                <a:pos x="1453" y="1071"/>
              </a:cxn>
              <a:cxn ang="0">
                <a:pos x="1328" y="1025"/>
              </a:cxn>
              <a:cxn ang="0">
                <a:pos x="980" y="1084"/>
              </a:cxn>
              <a:cxn ang="0">
                <a:pos x="641" y="885"/>
              </a:cxn>
              <a:cxn ang="0">
                <a:pos x="94" y="656"/>
              </a:cxn>
              <a:cxn ang="0">
                <a:pos x="80" y="567"/>
              </a:cxn>
            </a:cxnLst>
            <a:rect l="0" t="0" r="r" b="b"/>
            <a:pathLst>
              <a:path w="1936" h="1195">
                <a:moveTo>
                  <a:pt x="80" y="567"/>
                </a:moveTo>
                <a:cubicBezTo>
                  <a:pt x="190" y="538"/>
                  <a:pt x="972" y="542"/>
                  <a:pt x="1183" y="486"/>
                </a:cubicBezTo>
                <a:cubicBezTo>
                  <a:pt x="1394" y="430"/>
                  <a:pt x="1262" y="307"/>
                  <a:pt x="1348" y="231"/>
                </a:cubicBezTo>
                <a:cubicBezTo>
                  <a:pt x="1434" y="155"/>
                  <a:pt x="1617" y="56"/>
                  <a:pt x="1697" y="28"/>
                </a:cubicBezTo>
                <a:cubicBezTo>
                  <a:pt x="1777" y="0"/>
                  <a:pt x="1828" y="39"/>
                  <a:pt x="1830" y="65"/>
                </a:cubicBezTo>
                <a:cubicBezTo>
                  <a:pt x="1832" y="91"/>
                  <a:pt x="1706" y="160"/>
                  <a:pt x="1712" y="183"/>
                </a:cubicBezTo>
                <a:cubicBezTo>
                  <a:pt x="1718" y="206"/>
                  <a:pt x="1832" y="140"/>
                  <a:pt x="1867" y="201"/>
                </a:cubicBezTo>
                <a:cubicBezTo>
                  <a:pt x="1902" y="262"/>
                  <a:pt x="1917" y="423"/>
                  <a:pt x="1921" y="552"/>
                </a:cubicBezTo>
                <a:cubicBezTo>
                  <a:pt x="1925" y="681"/>
                  <a:pt x="1936" y="887"/>
                  <a:pt x="1894" y="978"/>
                </a:cubicBezTo>
                <a:cubicBezTo>
                  <a:pt x="1852" y="1069"/>
                  <a:pt x="1720" y="1064"/>
                  <a:pt x="1669" y="1098"/>
                </a:cubicBezTo>
                <a:cubicBezTo>
                  <a:pt x="1618" y="1132"/>
                  <a:pt x="1612" y="1175"/>
                  <a:pt x="1585" y="1185"/>
                </a:cubicBezTo>
                <a:cubicBezTo>
                  <a:pt x="1558" y="1195"/>
                  <a:pt x="1513" y="1172"/>
                  <a:pt x="1504" y="1158"/>
                </a:cubicBezTo>
                <a:cubicBezTo>
                  <a:pt x="1495" y="1144"/>
                  <a:pt x="1536" y="1112"/>
                  <a:pt x="1528" y="1098"/>
                </a:cubicBezTo>
                <a:cubicBezTo>
                  <a:pt x="1520" y="1084"/>
                  <a:pt x="1486" y="1083"/>
                  <a:pt x="1453" y="1071"/>
                </a:cubicBezTo>
                <a:cubicBezTo>
                  <a:pt x="1420" y="1059"/>
                  <a:pt x="1407" y="1023"/>
                  <a:pt x="1328" y="1025"/>
                </a:cubicBezTo>
                <a:cubicBezTo>
                  <a:pt x="1249" y="1027"/>
                  <a:pt x="1094" y="1107"/>
                  <a:pt x="980" y="1084"/>
                </a:cubicBezTo>
                <a:cubicBezTo>
                  <a:pt x="866" y="1061"/>
                  <a:pt x="789" y="956"/>
                  <a:pt x="641" y="885"/>
                </a:cubicBezTo>
                <a:cubicBezTo>
                  <a:pt x="493" y="814"/>
                  <a:pt x="188" y="709"/>
                  <a:pt x="94" y="656"/>
                </a:cubicBezTo>
                <a:cubicBezTo>
                  <a:pt x="0" y="603"/>
                  <a:pt x="83" y="586"/>
                  <a:pt x="80" y="567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6647" name="Freeform 7"/>
          <p:cNvSpPr>
            <a:spLocks/>
          </p:cNvSpPr>
          <p:nvPr/>
        </p:nvSpPr>
        <p:spPr bwMode="auto">
          <a:xfrm>
            <a:off x="5208588" y="3756025"/>
            <a:ext cx="287337" cy="1868488"/>
          </a:xfrm>
          <a:custGeom>
            <a:avLst/>
            <a:gdLst/>
            <a:ahLst/>
            <a:cxnLst>
              <a:cxn ang="0">
                <a:pos x="2" y="333"/>
              </a:cxn>
              <a:cxn ang="0">
                <a:pos x="26" y="42"/>
              </a:cxn>
              <a:cxn ang="0">
                <a:pos x="125" y="81"/>
              </a:cxn>
              <a:cxn ang="0">
                <a:pos x="143" y="393"/>
              </a:cxn>
              <a:cxn ang="0">
                <a:pos x="140" y="603"/>
              </a:cxn>
              <a:cxn ang="0">
                <a:pos x="110" y="786"/>
              </a:cxn>
              <a:cxn ang="0">
                <a:pos x="38" y="792"/>
              </a:cxn>
              <a:cxn ang="0">
                <a:pos x="2" y="333"/>
              </a:cxn>
            </a:cxnLst>
            <a:rect l="0" t="0" r="r" b="b"/>
            <a:pathLst>
              <a:path w="146" h="867">
                <a:moveTo>
                  <a:pt x="2" y="333"/>
                </a:moveTo>
                <a:cubicBezTo>
                  <a:pt x="0" y="208"/>
                  <a:pt x="6" y="84"/>
                  <a:pt x="26" y="42"/>
                </a:cubicBezTo>
                <a:cubicBezTo>
                  <a:pt x="46" y="0"/>
                  <a:pt x="106" y="23"/>
                  <a:pt x="125" y="81"/>
                </a:cubicBezTo>
                <a:cubicBezTo>
                  <a:pt x="144" y="139"/>
                  <a:pt x="140" y="306"/>
                  <a:pt x="143" y="393"/>
                </a:cubicBezTo>
                <a:cubicBezTo>
                  <a:pt x="146" y="480"/>
                  <a:pt x="145" y="538"/>
                  <a:pt x="140" y="603"/>
                </a:cubicBezTo>
                <a:cubicBezTo>
                  <a:pt x="135" y="668"/>
                  <a:pt x="127" y="755"/>
                  <a:pt x="110" y="786"/>
                </a:cubicBezTo>
                <a:cubicBezTo>
                  <a:pt x="93" y="817"/>
                  <a:pt x="56" y="867"/>
                  <a:pt x="38" y="792"/>
                </a:cubicBezTo>
                <a:cubicBezTo>
                  <a:pt x="20" y="717"/>
                  <a:pt x="4" y="458"/>
                  <a:pt x="2" y="333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96648" name="Group 8"/>
          <p:cNvGrpSpPr>
            <a:grpSpLocks/>
          </p:cNvGrpSpPr>
          <p:nvPr/>
        </p:nvGrpSpPr>
        <p:grpSpPr bwMode="auto">
          <a:xfrm>
            <a:off x="6769100" y="4184650"/>
            <a:ext cx="623888" cy="317500"/>
            <a:chOff x="3600" y="219"/>
            <a:chExt cx="360" cy="175"/>
          </a:xfrm>
        </p:grpSpPr>
        <p:sp>
          <p:nvSpPr>
            <p:cNvPr id="496649" name="Oval 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6650" name="Line 1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6651" name="Line 1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6652" name="Rectangle 1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b="0" i="0">
                <a:latin typeface="Times New Roman" pitchFamily="18" charset="0"/>
              </a:endParaRPr>
            </a:p>
          </p:txBody>
        </p:sp>
        <p:sp>
          <p:nvSpPr>
            <p:cNvPr id="496653" name="Oval 1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96654" name="Group 1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96655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6656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6657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6658" name="Group 1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96659" name="Line 1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6660" name="Line 2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6661" name="Line 2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496662" name="Object 22"/>
          <p:cNvGraphicFramePr>
            <a:graphicFrameLocks noChangeAspect="1"/>
          </p:cNvGraphicFramePr>
          <p:nvPr/>
        </p:nvGraphicFramePr>
        <p:xfrm>
          <a:off x="4724400" y="5022850"/>
          <a:ext cx="525463" cy="455613"/>
        </p:xfrm>
        <a:graphic>
          <a:graphicData uri="http://schemas.openxmlformats.org/presentationml/2006/ole">
            <p:oleObj spid="_x0000_s496662" name="Clip" r:id="rId4" imgW="1305000" imgH="1085760" progId="MS_ClipArt_Gallery.2">
              <p:embed/>
            </p:oleObj>
          </a:graphicData>
        </a:graphic>
      </p:graphicFrame>
      <p:graphicFrame>
        <p:nvGraphicFramePr>
          <p:cNvPr id="496663" name="Object 23"/>
          <p:cNvGraphicFramePr>
            <a:graphicFrameLocks noChangeAspect="1"/>
          </p:cNvGraphicFramePr>
          <p:nvPr/>
        </p:nvGraphicFramePr>
        <p:xfrm>
          <a:off x="7410450" y="1993900"/>
          <a:ext cx="523875" cy="454025"/>
        </p:xfrm>
        <a:graphic>
          <a:graphicData uri="http://schemas.openxmlformats.org/presentationml/2006/ole">
            <p:oleObj spid="_x0000_s496663" name="Clip" r:id="rId5" imgW="1305000" imgH="1085760" progId="MS_ClipArt_Gallery.2">
              <p:embed/>
            </p:oleObj>
          </a:graphicData>
        </a:graphic>
      </p:graphicFrame>
      <p:graphicFrame>
        <p:nvGraphicFramePr>
          <p:cNvPr id="496664" name="Object 24"/>
          <p:cNvGraphicFramePr>
            <a:graphicFrameLocks noChangeAspect="1"/>
          </p:cNvGraphicFramePr>
          <p:nvPr/>
        </p:nvGraphicFramePr>
        <p:xfrm>
          <a:off x="6840538" y="5003800"/>
          <a:ext cx="523875" cy="454025"/>
        </p:xfrm>
        <a:graphic>
          <a:graphicData uri="http://schemas.openxmlformats.org/presentationml/2006/ole">
            <p:oleObj spid="_x0000_s496664" name="Clip" r:id="rId6" imgW="1305000" imgH="1085760" progId="MS_ClipArt_Gallery.2">
              <p:embed/>
            </p:oleObj>
          </a:graphicData>
        </a:graphic>
      </p:graphicFrame>
      <p:sp>
        <p:nvSpPr>
          <p:cNvPr id="496665" name="Freeform 25"/>
          <p:cNvSpPr>
            <a:spLocks/>
          </p:cNvSpPr>
          <p:nvPr/>
        </p:nvSpPr>
        <p:spPr bwMode="auto">
          <a:xfrm>
            <a:off x="5205413" y="3905250"/>
            <a:ext cx="153987" cy="1447800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51" y="0"/>
              </a:cxn>
              <a:cxn ang="0">
                <a:pos x="51" y="672"/>
              </a:cxn>
              <a:cxn ang="0">
                <a:pos x="15" y="672"/>
              </a:cxn>
            </a:cxnLst>
            <a:rect l="0" t="0" r="r" b="b"/>
            <a:pathLst>
              <a:path w="51" h="672">
                <a:moveTo>
                  <a:pt x="0" y="3"/>
                </a:moveTo>
                <a:lnTo>
                  <a:pt x="51" y="0"/>
                </a:lnTo>
                <a:lnTo>
                  <a:pt x="51" y="672"/>
                </a:lnTo>
                <a:lnTo>
                  <a:pt x="15" y="672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6666" name="Line 26"/>
          <p:cNvSpPr>
            <a:spLocks noChangeShapeType="1"/>
          </p:cNvSpPr>
          <p:nvPr/>
        </p:nvSpPr>
        <p:spPr bwMode="auto">
          <a:xfrm>
            <a:off x="5359400" y="4441825"/>
            <a:ext cx="130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6667" name="Oval 27"/>
          <p:cNvSpPr>
            <a:spLocks noChangeArrowheads="1"/>
          </p:cNvSpPr>
          <p:nvPr/>
        </p:nvSpPr>
        <p:spPr bwMode="auto">
          <a:xfrm>
            <a:off x="5010150" y="4267200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6668" name="Oval 28"/>
          <p:cNvSpPr>
            <a:spLocks noChangeArrowheads="1"/>
          </p:cNvSpPr>
          <p:nvPr/>
        </p:nvSpPr>
        <p:spPr bwMode="auto">
          <a:xfrm>
            <a:off x="5010150" y="4479925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6669" name="Oval 29"/>
          <p:cNvSpPr>
            <a:spLocks noChangeArrowheads="1"/>
          </p:cNvSpPr>
          <p:nvPr/>
        </p:nvSpPr>
        <p:spPr bwMode="auto">
          <a:xfrm>
            <a:off x="5010150" y="4667250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96670" name="Group 30"/>
          <p:cNvGrpSpPr>
            <a:grpSpLocks/>
          </p:cNvGrpSpPr>
          <p:nvPr/>
        </p:nvGrpSpPr>
        <p:grpSpPr bwMode="auto">
          <a:xfrm>
            <a:off x="5478463" y="4273550"/>
            <a:ext cx="622300" cy="315913"/>
            <a:chOff x="3600" y="219"/>
            <a:chExt cx="360" cy="175"/>
          </a:xfrm>
        </p:grpSpPr>
        <p:sp>
          <p:nvSpPr>
            <p:cNvPr id="496671" name="Oval 3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6672" name="Line 3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6673" name="Line 3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6674" name="Rectangle 3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b="0" i="0">
                <a:latin typeface="Times New Roman" pitchFamily="18" charset="0"/>
              </a:endParaRPr>
            </a:p>
          </p:txBody>
        </p:sp>
        <p:sp>
          <p:nvSpPr>
            <p:cNvPr id="496675" name="Oval 3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96676" name="Group 3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96677" name="Line 3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6678" name="Line 3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6679" name="Line 3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6680" name="Group 4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96681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6682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6683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496684" name="Object 44"/>
          <p:cNvGraphicFramePr>
            <a:graphicFrameLocks noChangeAspect="1"/>
          </p:cNvGraphicFramePr>
          <p:nvPr/>
        </p:nvGraphicFramePr>
        <p:xfrm>
          <a:off x="8029575" y="4965700"/>
          <a:ext cx="523875" cy="455613"/>
        </p:xfrm>
        <a:graphic>
          <a:graphicData uri="http://schemas.openxmlformats.org/presentationml/2006/ole">
            <p:oleObj spid="_x0000_s496684" name="Clip" r:id="rId7" imgW="1305000" imgH="1085760" progId="MS_ClipArt_Gallery.2">
              <p:embed/>
            </p:oleObj>
          </a:graphicData>
        </a:graphic>
      </p:graphicFrame>
      <p:sp>
        <p:nvSpPr>
          <p:cNvPr id="496685" name="Freeform 45"/>
          <p:cNvSpPr>
            <a:spLocks/>
          </p:cNvSpPr>
          <p:nvPr/>
        </p:nvSpPr>
        <p:spPr bwMode="auto">
          <a:xfrm rot="-5389902">
            <a:off x="7645400" y="4270375"/>
            <a:ext cx="168275" cy="1323975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51" y="0"/>
              </a:cxn>
              <a:cxn ang="0">
                <a:pos x="51" y="672"/>
              </a:cxn>
              <a:cxn ang="0">
                <a:pos x="15" y="672"/>
              </a:cxn>
            </a:cxnLst>
            <a:rect l="0" t="0" r="r" b="b"/>
            <a:pathLst>
              <a:path w="51" h="672">
                <a:moveTo>
                  <a:pt x="0" y="3"/>
                </a:moveTo>
                <a:lnTo>
                  <a:pt x="51" y="0"/>
                </a:lnTo>
                <a:lnTo>
                  <a:pt x="51" y="672"/>
                </a:lnTo>
                <a:lnTo>
                  <a:pt x="15" y="672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6686" name="Line 46"/>
          <p:cNvSpPr>
            <a:spLocks noChangeShapeType="1"/>
          </p:cNvSpPr>
          <p:nvPr/>
        </p:nvSpPr>
        <p:spPr bwMode="auto">
          <a:xfrm rot="5292605" flipH="1">
            <a:off x="7453312" y="4337051"/>
            <a:ext cx="404813" cy="627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6687" name="Freeform 47"/>
          <p:cNvSpPr>
            <a:spLocks/>
          </p:cNvSpPr>
          <p:nvPr/>
        </p:nvSpPr>
        <p:spPr bwMode="auto">
          <a:xfrm>
            <a:off x="7408863" y="2384425"/>
            <a:ext cx="252412" cy="433388"/>
          </a:xfrm>
          <a:custGeom>
            <a:avLst/>
            <a:gdLst/>
            <a:ahLst/>
            <a:cxnLst>
              <a:cxn ang="0">
                <a:pos x="273" y="0"/>
              </a:cxn>
              <a:cxn ang="0">
                <a:pos x="0" y="117"/>
              </a:cxn>
            </a:cxnLst>
            <a:rect l="0" t="0" r="r" b="b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6688" name="Freeform 48"/>
          <p:cNvSpPr>
            <a:spLocks/>
          </p:cNvSpPr>
          <p:nvPr/>
        </p:nvSpPr>
        <p:spPr bwMode="auto">
          <a:xfrm>
            <a:off x="7264400" y="3929063"/>
            <a:ext cx="109538" cy="285750"/>
          </a:xfrm>
          <a:custGeom>
            <a:avLst/>
            <a:gdLst/>
            <a:ahLst/>
            <a:cxnLst>
              <a:cxn ang="0">
                <a:pos x="273" y="0"/>
              </a:cxn>
              <a:cxn ang="0">
                <a:pos x="0" y="117"/>
              </a:cxn>
            </a:cxnLst>
            <a:rect l="0" t="0" r="r" b="b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6689" name="Freeform 49"/>
          <p:cNvSpPr>
            <a:spLocks/>
          </p:cNvSpPr>
          <p:nvPr/>
        </p:nvSpPr>
        <p:spPr bwMode="auto">
          <a:xfrm>
            <a:off x="5772150" y="3462338"/>
            <a:ext cx="115888" cy="750887"/>
          </a:xfrm>
          <a:custGeom>
            <a:avLst/>
            <a:gdLst/>
            <a:ahLst/>
            <a:cxnLst>
              <a:cxn ang="0">
                <a:pos x="1235" y="0"/>
              </a:cxn>
              <a:cxn ang="0">
                <a:pos x="0" y="69"/>
              </a:cxn>
            </a:cxnLst>
            <a:rect l="0" t="0" r="r" b="b"/>
            <a:pathLst>
              <a:path w="1235" h="69">
                <a:moveTo>
                  <a:pt x="1235" y="0"/>
                </a:moveTo>
                <a:lnTo>
                  <a:pt x="0" y="69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96690" name="Object 50"/>
          <p:cNvGraphicFramePr>
            <a:graphicFrameLocks noChangeAspect="1"/>
          </p:cNvGraphicFramePr>
          <p:nvPr/>
        </p:nvGraphicFramePr>
        <p:xfrm>
          <a:off x="4697413" y="3549650"/>
          <a:ext cx="523875" cy="454025"/>
        </p:xfrm>
        <a:graphic>
          <a:graphicData uri="http://schemas.openxmlformats.org/presentationml/2006/ole">
            <p:oleObj spid="_x0000_s496690" name="Clip" r:id="rId8" imgW="1305000" imgH="1085760" progId="MS_ClipArt_Gallery.2">
              <p:embed/>
            </p:oleObj>
          </a:graphicData>
        </a:graphic>
      </p:graphicFrame>
      <p:sp>
        <p:nvSpPr>
          <p:cNvPr id="496691" name="Freeform 51"/>
          <p:cNvSpPr>
            <a:spLocks/>
          </p:cNvSpPr>
          <p:nvPr/>
        </p:nvSpPr>
        <p:spPr bwMode="auto">
          <a:xfrm>
            <a:off x="5549900" y="2743200"/>
            <a:ext cx="2219325" cy="1282700"/>
          </a:xfrm>
          <a:custGeom>
            <a:avLst/>
            <a:gdLst/>
            <a:ahLst/>
            <a:cxnLst>
              <a:cxn ang="0">
                <a:pos x="80" y="567"/>
              </a:cxn>
              <a:cxn ang="0">
                <a:pos x="1183" y="486"/>
              </a:cxn>
              <a:cxn ang="0">
                <a:pos x="1348" y="231"/>
              </a:cxn>
              <a:cxn ang="0">
                <a:pos x="1697" y="28"/>
              </a:cxn>
              <a:cxn ang="0">
                <a:pos x="1830" y="65"/>
              </a:cxn>
              <a:cxn ang="0">
                <a:pos x="1712" y="183"/>
              </a:cxn>
              <a:cxn ang="0">
                <a:pos x="1867" y="201"/>
              </a:cxn>
              <a:cxn ang="0">
                <a:pos x="1921" y="552"/>
              </a:cxn>
              <a:cxn ang="0">
                <a:pos x="1894" y="978"/>
              </a:cxn>
              <a:cxn ang="0">
                <a:pos x="1669" y="1098"/>
              </a:cxn>
              <a:cxn ang="0">
                <a:pos x="1585" y="1185"/>
              </a:cxn>
              <a:cxn ang="0">
                <a:pos x="1504" y="1158"/>
              </a:cxn>
              <a:cxn ang="0">
                <a:pos x="1528" y="1098"/>
              </a:cxn>
              <a:cxn ang="0">
                <a:pos x="1453" y="1071"/>
              </a:cxn>
              <a:cxn ang="0">
                <a:pos x="1328" y="1025"/>
              </a:cxn>
              <a:cxn ang="0">
                <a:pos x="980" y="1084"/>
              </a:cxn>
              <a:cxn ang="0">
                <a:pos x="641" y="885"/>
              </a:cxn>
              <a:cxn ang="0">
                <a:pos x="94" y="656"/>
              </a:cxn>
              <a:cxn ang="0">
                <a:pos x="80" y="567"/>
              </a:cxn>
            </a:cxnLst>
            <a:rect l="0" t="0" r="r" b="b"/>
            <a:pathLst>
              <a:path w="1936" h="1195">
                <a:moveTo>
                  <a:pt x="80" y="567"/>
                </a:moveTo>
                <a:cubicBezTo>
                  <a:pt x="190" y="538"/>
                  <a:pt x="972" y="542"/>
                  <a:pt x="1183" y="486"/>
                </a:cubicBezTo>
                <a:cubicBezTo>
                  <a:pt x="1394" y="430"/>
                  <a:pt x="1262" y="307"/>
                  <a:pt x="1348" y="231"/>
                </a:cubicBezTo>
                <a:cubicBezTo>
                  <a:pt x="1434" y="155"/>
                  <a:pt x="1617" y="56"/>
                  <a:pt x="1697" y="28"/>
                </a:cubicBezTo>
                <a:cubicBezTo>
                  <a:pt x="1777" y="0"/>
                  <a:pt x="1828" y="39"/>
                  <a:pt x="1830" y="65"/>
                </a:cubicBezTo>
                <a:cubicBezTo>
                  <a:pt x="1832" y="91"/>
                  <a:pt x="1706" y="160"/>
                  <a:pt x="1712" y="183"/>
                </a:cubicBezTo>
                <a:cubicBezTo>
                  <a:pt x="1718" y="206"/>
                  <a:pt x="1832" y="140"/>
                  <a:pt x="1867" y="201"/>
                </a:cubicBezTo>
                <a:cubicBezTo>
                  <a:pt x="1902" y="262"/>
                  <a:pt x="1917" y="423"/>
                  <a:pt x="1921" y="552"/>
                </a:cubicBezTo>
                <a:cubicBezTo>
                  <a:pt x="1925" y="681"/>
                  <a:pt x="1936" y="887"/>
                  <a:pt x="1894" y="978"/>
                </a:cubicBezTo>
                <a:cubicBezTo>
                  <a:pt x="1852" y="1069"/>
                  <a:pt x="1720" y="1064"/>
                  <a:pt x="1669" y="1098"/>
                </a:cubicBezTo>
                <a:cubicBezTo>
                  <a:pt x="1618" y="1132"/>
                  <a:pt x="1612" y="1175"/>
                  <a:pt x="1585" y="1185"/>
                </a:cubicBezTo>
                <a:cubicBezTo>
                  <a:pt x="1558" y="1195"/>
                  <a:pt x="1513" y="1172"/>
                  <a:pt x="1504" y="1158"/>
                </a:cubicBezTo>
                <a:cubicBezTo>
                  <a:pt x="1495" y="1144"/>
                  <a:pt x="1536" y="1112"/>
                  <a:pt x="1528" y="1098"/>
                </a:cubicBezTo>
                <a:cubicBezTo>
                  <a:pt x="1520" y="1084"/>
                  <a:pt x="1486" y="1083"/>
                  <a:pt x="1453" y="1071"/>
                </a:cubicBezTo>
                <a:cubicBezTo>
                  <a:pt x="1420" y="1059"/>
                  <a:pt x="1407" y="1023"/>
                  <a:pt x="1328" y="1025"/>
                </a:cubicBezTo>
                <a:cubicBezTo>
                  <a:pt x="1249" y="1027"/>
                  <a:pt x="1094" y="1107"/>
                  <a:pt x="980" y="1084"/>
                </a:cubicBezTo>
                <a:cubicBezTo>
                  <a:pt x="866" y="1061"/>
                  <a:pt x="789" y="956"/>
                  <a:pt x="641" y="885"/>
                </a:cubicBezTo>
                <a:cubicBezTo>
                  <a:pt x="493" y="814"/>
                  <a:pt x="188" y="709"/>
                  <a:pt x="94" y="656"/>
                </a:cubicBezTo>
                <a:cubicBezTo>
                  <a:pt x="0" y="603"/>
                  <a:pt x="83" y="586"/>
                  <a:pt x="80" y="567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6692" name="Text Box 52"/>
          <p:cNvSpPr txBox="1">
            <a:spLocks noChangeArrowheads="1"/>
          </p:cNvSpPr>
          <p:nvPr/>
        </p:nvSpPr>
        <p:spPr bwMode="auto">
          <a:xfrm>
            <a:off x="4968875" y="2387600"/>
            <a:ext cx="1141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0" i="0"/>
              <a:t>ATM</a:t>
            </a:r>
          </a:p>
          <a:p>
            <a:pPr algn="ctr"/>
            <a:r>
              <a:rPr lang="en-US" sz="2000" b="0" i="0"/>
              <a:t>network</a:t>
            </a:r>
          </a:p>
        </p:txBody>
      </p:sp>
      <p:sp>
        <p:nvSpPr>
          <p:cNvPr id="496693" name="Text Box 53"/>
          <p:cNvSpPr txBox="1">
            <a:spLocks noChangeArrowheads="1"/>
          </p:cNvSpPr>
          <p:nvPr/>
        </p:nvSpPr>
        <p:spPr bwMode="auto">
          <a:xfrm>
            <a:off x="5583238" y="1770063"/>
            <a:ext cx="1141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0" i="0"/>
              <a:t>IP</a:t>
            </a:r>
          </a:p>
          <a:p>
            <a:pPr algn="ctr"/>
            <a:r>
              <a:rPr lang="en-US" sz="2000" b="0" i="0"/>
              <a:t>network</a:t>
            </a:r>
          </a:p>
        </p:txBody>
      </p:sp>
      <p:sp>
        <p:nvSpPr>
          <p:cNvPr id="496694" name="Line 54"/>
          <p:cNvSpPr>
            <a:spLocks noChangeShapeType="1"/>
          </p:cNvSpPr>
          <p:nvPr/>
        </p:nvSpPr>
        <p:spPr bwMode="auto">
          <a:xfrm>
            <a:off x="6251575" y="2446338"/>
            <a:ext cx="630238" cy="630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96695" name="Line 55"/>
          <p:cNvSpPr>
            <a:spLocks noChangeShapeType="1"/>
          </p:cNvSpPr>
          <p:nvPr/>
        </p:nvSpPr>
        <p:spPr bwMode="auto">
          <a:xfrm>
            <a:off x="6046788" y="2890838"/>
            <a:ext cx="1006475" cy="712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9B5C5141-D957-4259-BA0E-F66DD3067AC7}" type="slidenum">
              <a:rPr lang="en-US"/>
              <a:pPr/>
              <a:t>96</a:t>
            </a:fld>
            <a:endParaRPr lang="en-US"/>
          </a:p>
        </p:txBody>
      </p:sp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ATM Adaptation Layer (AAL)</a:t>
            </a: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ATM </a:t>
            </a:r>
            <a:r>
              <a:rPr lang="en-US" sz="2400" b="1"/>
              <a:t>Adaptation Layer</a:t>
            </a:r>
            <a:r>
              <a:rPr lang="en-US" sz="2400"/>
              <a:t> (AAL): “adapts” upper layers (IP or native ATM applications)  to ATM layer below</a:t>
            </a:r>
          </a:p>
          <a:p>
            <a:r>
              <a:rPr lang="en-US" sz="2400"/>
              <a:t>AAL present </a:t>
            </a:r>
            <a:r>
              <a:rPr lang="en-US" sz="2400" b="1"/>
              <a:t>only in end systems</a:t>
            </a:r>
            <a:r>
              <a:rPr lang="en-US" sz="2400"/>
              <a:t>, not in switches</a:t>
            </a:r>
          </a:p>
          <a:p>
            <a:r>
              <a:rPr lang="en-US" sz="2400"/>
              <a:t>AAL layer segment (header/trailer fields, data) fragmented across multiple ATM cells </a:t>
            </a:r>
          </a:p>
          <a:p>
            <a:pPr lvl="1"/>
            <a:r>
              <a:rPr lang="en-US"/>
              <a:t>analogy: TCP segment in many IP packets</a:t>
            </a:r>
          </a:p>
        </p:txBody>
      </p:sp>
      <p:grpSp>
        <p:nvGrpSpPr>
          <p:cNvPr id="497669" name="Group 5"/>
          <p:cNvGrpSpPr>
            <a:grpSpLocks/>
          </p:cNvGrpSpPr>
          <p:nvPr/>
        </p:nvGrpSpPr>
        <p:grpSpPr bwMode="auto">
          <a:xfrm>
            <a:off x="1520825" y="4648200"/>
            <a:ext cx="5683250" cy="1884363"/>
            <a:chOff x="849" y="773"/>
            <a:chExt cx="3896" cy="1652"/>
          </a:xfrm>
        </p:grpSpPr>
        <p:grpSp>
          <p:nvGrpSpPr>
            <p:cNvPr id="497670" name="Group 6"/>
            <p:cNvGrpSpPr>
              <a:grpSpLocks/>
            </p:cNvGrpSpPr>
            <p:nvPr/>
          </p:nvGrpSpPr>
          <p:grpSpPr bwMode="auto">
            <a:xfrm>
              <a:off x="887" y="778"/>
              <a:ext cx="755" cy="1296"/>
              <a:chOff x="851" y="806"/>
              <a:chExt cx="755" cy="1296"/>
            </a:xfrm>
          </p:grpSpPr>
          <p:grpSp>
            <p:nvGrpSpPr>
              <p:cNvPr id="497671" name="Group 7"/>
              <p:cNvGrpSpPr>
                <a:grpSpLocks/>
              </p:cNvGrpSpPr>
              <p:nvPr/>
            </p:nvGrpSpPr>
            <p:grpSpPr bwMode="auto">
              <a:xfrm>
                <a:off x="851" y="806"/>
                <a:ext cx="748" cy="1296"/>
                <a:chOff x="851" y="806"/>
                <a:chExt cx="748" cy="1296"/>
              </a:xfrm>
            </p:grpSpPr>
            <p:sp>
              <p:nvSpPr>
                <p:cNvPr id="497672" name="Rectangle 8"/>
                <p:cNvSpPr>
                  <a:spLocks noChangeArrowheads="1"/>
                </p:cNvSpPr>
                <p:nvPr/>
              </p:nvSpPr>
              <p:spPr bwMode="auto">
                <a:xfrm>
                  <a:off x="851" y="806"/>
                  <a:ext cx="748" cy="129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7673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857" y="1663"/>
                  <a:ext cx="7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7674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852" y="1233"/>
                  <a:ext cx="7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497675" name="Text Box 11"/>
              <p:cNvSpPr txBox="1">
                <a:spLocks noChangeArrowheads="1"/>
              </p:cNvSpPr>
              <p:nvPr/>
            </p:nvSpPr>
            <p:spPr bwMode="auto">
              <a:xfrm>
                <a:off x="900" y="1762"/>
                <a:ext cx="706" cy="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0"/>
                  <a:t>physical</a:t>
                </a:r>
              </a:p>
            </p:txBody>
          </p:sp>
          <p:sp>
            <p:nvSpPr>
              <p:cNvPr id="497676" name="Text Box 12"/>
              <p:cNvSpPr txBox="1">
                <a:spLocks noChangeArrowheads="1"/>
              </p:cNvSpPr>
              <p:nvPr/>
            </p:nvSpPr>
            <p:spPr bwMode="auto">
              <a:xfrm>
                <a:off x="996" y="1341"/>
                <a:ext cx="485" cy="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0"/>
                  <a:t>ATM</a:t>
                </a:r>
              </a:p>
            </p:txBody>
          </p:sp>
          <p:sp>
            <p:nvSpPr>
              <p:cNvPr id="497677" name="Text Box 13"/>
              <p:cNvSpPr txBox="1">
                <a:spLocks noChangeArrowheads="1"/>
              </p:cNvSpPr>
              <p:nvPr/>
            </p:nvSpPr>
            <p:spPr bwMode="auto">
              <a:xfrm>
                <a:off x="999" y="912"/>
                <a:ext cx="441" cy="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0"/>
                  <a:t>AAL</a:t>
                </a:r>
              </a:p>
            </p:txBody>
          </p:sp>
        </p:grpSp>
        <p:grpSp>
          <p:nvGrpSpPr>
            <p:cNvPr id="497678" name="Group 14"/>
            <p:cNvGrpSpPr>
              <a:grpSpLocks/>
            </p:cNvGrpSpPr>
            <p:nvPr/>
          </p:nvGrpSpPr>
          <p:grpSpPr bwMode="auto">
            <a:xfrm>
              <a:off x="3891" y="773"/>
              <a:ext cx="753" cy="1296"/>
              <a:chOff x="851" y="806"/>
              <a:chExt cx="753" cy="1296"/>
            </a:xfrm>
          </p:grpSpPr>
          <p:grpSp>
            <p:nvGrpSpPr>
              <p:cNvPr id="497679" name="Group 15"/>
              <p:cNvGrpSpPr>
                <a:grpSpLocks/>
              </p:cNvGrpSpPr>
              <p:nvPr/>
            </p:nvGrpSpPr>
            <p:grpSpPr bwMode="auto">
              <a:xfrm>
                <a:off x="851" y="806"/>
                <a:ext cx="748" cy="1296"/>
                <a:chOff x="851" y="806"/>
                <a:chExt cx="748" cy="1296"/>
              </a:xfrm>
            </p:grpSpPr>
            <p:sp>
              <p:nvSpPr>
                <p:cNvPr id="497680" name="Rectangle 16"/>
                <p:cNvSpPr>
                  <a:spLocks noChangeArrowheads="1"/>
                </p:cNvSpPr>
                <p:nvPr/>
              </p:nvSpPr>
              <p:spPr bwMode="auto">
                <a:xfrm>
                  <a:off x="851" y="806"/>
                  <a:ext cx="748" cy="129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7681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857" y="1663"/>
                  <a:ext cx="7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7682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852" y="1233"/>
                  <a:ext cx="7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497683" name="Text Box 19"/>
              <p:cNvSpPr txBox="1">
                <a:spLocks noChangeArrowheads="1"/>
              </p:cNvSpPr>
              <p:nvPr/>
            </p:nvSpPr>
            <p:spPr bwMode="auto">
              <a:xfrm>
                <a:off x="900" y="1762"/>
                <a:ext cx="704" cy="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0"/>
                  <a:t>physical</a:t>
                </a:r>
              </a:p>
            </p:txBody>
          </p:sp>
          <p:sp>
            <p:nvSpPr>
              <p:cNvPr id="497684" name="Text Box 20"/>
              <p:cNvSpPr txBox="1">
                <a:spLocks noChangeArrowheads="1"/>
              </p:cNvSpPr>
              <p:nvPr/>
            </p:nvSpPr>
            <p:spPr bwMode="auto">
              <a:xfrm>
                <a:off x="996" y="1341"/>
                <a:ext cx="484" cy="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0"/>
                  <a:t>ATM</a:t>
                </a:r>
              </a:p>
            </p:txBody>
          </p:sp>
          <p:sp>
            <p:nvSpPr>
              <p:cNvPr id="497685" name="Text Box 21"/>
              <p:cNvSpPr txBox="1">
                <a:spLocks noChangeArrowheads="1"/>
              </p:cNvSpPr>
              <p:nvPr/>
            </p:nvSpPr>
            <p:spPr bwMode="auto">
              <a:xfrm>
                <a:off x="999" y="912"/>
                <a:ext cx="440" cy="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0"/>
                  <a:t>AAL</a:t>
                </a:r>
              </a:p>
            </p:txBody>
          </p:sp>
        </p:grpSp>
        <p:grpSp>
          <p:nvGrpSpPr>
            <p:cNvPr id="497686" name="Group 22"/>
            <p:cNvGrpSpPr>
              <a:grpSpLocks/>
            </p:cNvGrpSpPr>
            <p:nvPr/>
          </p:nvGrpSpPr>
          <p:grpSpPr bwMode="auto">
            <a:xfrm>
              <a:off x="1891" y="1237"/>
              <a:ext cx="753" cy="820"/>
              <a:chOff x="4757" y="1574"/>
              <a:chExt cx="753" cy="820"/>
            </a:xfrm>
          </p:grpSpPr>
          <p:sp>
            <p:nvSpPr>
              <p:cNvPr id="497687" name="Rectangle 23"/>
              <p:cNvSpPr>
                <a:spLocks noChangeArrowheads="1"/>
              </p:cNvSpPr>
              <p:nvPr/>
            </p:nvSpPr>
            <p:spPr bwMode="auto">
              <a:xfrm>
                <a:off x="4757" y="1574"/>
                <a:ext cx="748" cy="8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7688" name="Line 24"/>
              <p:cNvSpPr>
                <a:spLocks noChangeShapeType="1"/>
              </p:cNvSpPr>
              <p:nvPr/>
            </p:nvSpPr>
            <p:spPr bwMode="auto">
              <a:xfrm flipH="1">
                <a:off x="4763" y="1955"/>
                <a:ext cx="7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97689" name="Text Box 25"/>
              <p:cNvSpPr txBox="1">
                <a:spLocks noChangeArrowheads="1"/>
              </p:cNvSpPr>
              <p:nvPr/>
            </p:nvSpPr>
            <p:spPr bwMode="auto">
              <a:xfrm>
                <a:off x="4806" y="2055"/>
                <a:ext cx="704" cy="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0"/>
                  <a:t>physical</a:t>
                </a:r>
              </a:p>
            </p:txBody>
          </p:sp>
          <p:sp>
            <p:nvSpPr>
              <p:cNvPr id="497690" name="Text Box 26"/>
              <p:cNvSpPr txBox="1">
                <a:spLocks noChangeArrowheads="1"/>
              </p:cNvSpPr>
              <p:nvPr/>
            </p:nvSpPr>
            <p:spPr bwMode="auto">
              <a:xfrm>
                <a:off x="4902" y="1632"/>
                <a:ext cx="484" cy="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0"/>
                  <a:t>ATM</a:t>
                </a:r>
              </a:p>
            </p:txBody>
          </p:sp>
        </p:grpSp>
        <p:grpSp>
          <p:nvGrpSpPr>
            <p:cNvPr id="497691" name="Group 27"/>
            <p:cNvGrpSpPr>
              <a:grpSpLocks/>
            </p:cNvGrpSpPr>
            <p:nvPr/>
          </p:nvGrpSpPr>
          <p:grpSpPr bwMode="auto">
            <a:xfrm>
              <a:off x="2894" y="1239"/>
              <a:ext cx="755" cy="820"/>
              <a:chOff x="4757" y="1574"/>
              <a:chExt cx="755" cy="820"/>
            </a:xfrm>
          </p:grpSpPr>
          <p:sp>
            <p:nvSpPr>
              <p:cNvPr id="497692" name="Rectangle 28"/>
              <p:cNvSpPr>
                <a:spLocks noChangeArrowheads="1"/>
              </p:cNvSpPr>
              <p:nvPr/>
            </p:nvSpPr>
            <p:spPr bwMode="auto">
              <a:xfrm>
                <a:off x="4757" y="1574"/>
                <a:ext cx="748" cy="8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7693" name="Line 29"/>
              <p:cNvSpPr>
                <a:spLocks noChangeShapeType="1"/>
              </p:cNvSpPr>
              <p:nvPr/>
            </p:nvSpPr>
            <p:spPr bwMode="auto">
              <a:xfrm flipH="1">
                <a:off x="4763" y="1955"/>
                <a:ext cx="7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97694" name="Text Box 30"/>
              <p:cNvSpPr txBox="1">
                <a:spLocks noChangeArrowheads="1"/>
              </p:cNvSpPr>
              <p:nvPr/>
            </p:nvSpPr>
            <p:spPr bwMode="auto">
              <a:xfrm>
                <a:off x="4806" y="2054"/>
                <a:ext cx="706" cy="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0"/>
                  <a:t>physical</a:t>
                </a:r>
              </a:p>
            </p:txBody>
          </p:sp>
          <p:sp>
            <p:nvSpPr>
              <p:cNvPr id="497695" name="Text Box 31"/>
              <p:cNvSpPr txBox="1">
                <a:spLocks noChangeArrowheads="1"/>
              </p:cNvSpPr>
              <p:nvPr/>
            </p:nvSpPr>
            <p:spPr bwMode="auto">
              <a:xfrm>
                <a:off x="4902" y="1632"/>
                <a:ext cx="485" cy="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0"/>
                  <a:t>ATM</a:t>
                </a:r>
              </a:p>
            </p:txBody>
          </p:sp>
        </p:grpSp>
        <p:sp>
          <p:nvSpPr>
            <p:cNvPr id="497696" name="Freeform 32"/>
            <p:cNvSpPr>
              <a:spLocks/>
            </p:cNvSpPr>
            <p:nvPr/>
          </p:nvSpPr>
          <p:spPr bwMode="auto">
            <a:xfrm>
              <a:off x="1433" y="894"/>
              <a:ext cx="2520" cy="957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93" y="108"/>
                </a:cxn>
                <a:cxn ang="0">
                  <a:pos x="93" y="957"/>
                </a:cxn>
                <a:cxn ang="0">
                  <a:pos x="504" y="957"/>
                </a:cxn>
                <a:cxn ang="0">
                  <a:pos x="504" y="374"/>
                </a:cxn>
                <a:cxn ang="0">
                  <a:pos x="1152" y="374"/>
                </a:cxn>
                <a:cxn ang="0">
                  <a:pos x="1152" y="957"/>
                </a:cxn>
                <a:cxn ang="0">
                  <a:pos x="1505" y="957"/>
                </a:cxn>
                <a:cxn ang="0">
                  <a:pos x="1512" y="367"/>
                </a:cxn>
                <a:cxn ang="0">
                  <a:pos x="2153" y="367"/>
                </a:cxn>
                <a:cxn ang="0">
                  <a:pos x="2153" y="957"/>
                </a:cxn>
                <a:cxn ang="0">
                  <a:pos x="2520" y="957"/>
                </a:cxn>
                <a:cxn ang="0">
                  <a:pos x="2520" y="0"/>
                </a:cxn>
              </a:cxnLst>
              <a:rect l="0" t="0" r="r" b="b"/>
              <a:pathLst>
                <a:path w="2520" h="957">
                  <a:moveTo>
                    <a:pt x="0" y="108"/>
                  </a:moveTo>
                  <a:lnTo>
                    <a:pt x="93" y="108"/>
                  </a:lnTo>
                  <a:lnTo>
                    <a:pt x="93" y="957"/>
                  </a:lnTo>
                  <a:lnTo>
                    <a:pt x="504" y="957"/>
                  </a:lnTo>
                  <a:lnTo>
                    <a:pt x="504" y="374"/>
                  </a:lnTo>
                  <a:lnTo>
                    <a:pt x="1152" y="374"/>
                  </a:lnTo>
                  <a:lnTo>
                    <a:pt x="1152" y="957"/>
                  </a:lnTo>
                  <a:lnTo>
                    <a:pt x="1505" y="957"/>
                  </a:lnTo>
                  <a:lnTo>
                    <a:pt x="1512" y="367"/>
                  </a:lnTo>
                  <a:lnTo>
                    <a:pt x="2153" y="367"/>
                  </a:lnTo>
                  <a:lnTo>
                    <a:pt x="2153" y="957"/>
                  </a:lnTo>
                  <a:lnTo>
                    <a:pt x="2520" y="957"/>
                  </a:lnTo>
                  <a:lnTo>
                    <a:pt x="2520" y="0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7697" name="Text Box 33"/>
            <p:cNvSpPr txBox="1">
              <a:spLocks noChangeArrowheads="1"/>
            </p:cNvSpPr>
            <p:nvPr/>
          </p:nvSpPr>
          <p:spPr bwMode="auto">
            <a:xfrm>
              <a:off x="849" y="2103"/>
              <a:ext cx="949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/>
                <a:t>end system</a:t>
              </a:r>
            </a:p>
          </p:txBody>
        </p:sp>
        <p:sp>
          <p:nvSpPr>
            <p:cNvPr id="497698" name="Text Box 34"/>
            <p:cNvSpPr txBox="1">
              <a:spLocks noChangeArrowheads="1"/>
            </p:cNvSpPr>
            <p:nvPr/>
          </p:nvSpPr>
          <p:spPr bwMode="auto">
            <a:xfrm>
              <a:off x="3796" y="2075"/>
              <a:ext cx="949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/>
                <a:t>end system</a:t>
              </a:r>
            </a:p>
          </p:txBody>
        </p:sp>
        <p:sp>
          <p:nvSpPr>
            <p:cNvPr id="497699" name="Text Box 35"/>
            <p:cNvSpPr txBox="1">
              <a:spLocks noChangeArrowheads="1"/>
            </p:cNvSpPr>
            <p:nvPr/>
          </p:nvSpPr>
          <p:spPr bwMode="auto">
            <a:xfrm>
              <a:off x="1982" y="2098"/>
              <a:ext cx="599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/>
                <a:t>switch</a:t>
              </a:r>
            </a:p>
          </p:txBody>
        </p:sp>
        <p:sp>
          <p:nvSpPr>
            <p:cNvPr id="497700" name="Text Box 36"/>
            <p:cNvSpPr txBox="1">
              <a:spLocks noChangeArrowheads="1"/>
            </p:cNvSpPr>
            <p:nvPr/>
          </p:nvSpPr>
          <p:spPr bwMode="auto">
            <a:xfrm>
              <a:off x="2964" y="2084"/>
              <a:ext cx="598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/>
                <a:t>switch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90EEB9DB-AD5C-4C8A-A2F7-CC41C0E7F7E5}" type="slidenum">
              <a:rPr lang="en-US"/>
              <a:pPr/>
              <a:t>97</a:t>
            </a:fld>
            <a:endParaRPr lang="en-US"/>
          </a:p>
        </p:txBody>
      </p:sp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6388" y="0"/>
            <a:ext cx="8148637" cy="1143000"/>
          </a:xfrm>
        </p:spPr>
        <p:txBody>
          <a:bodyPr/>
          <a:lstStyle/>
          <a:p>
            <a:r>
              <a:rPr lang="en-US" sz="3600"/>
              <a:t>ATM Adaptation Layer (AAL) [more]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513" y="1339850"/>
            <a:ext cx="8474075" cy="49085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/>
              <a:t>Different versions of AAL layers, depending on ATM service class:</a:t>
            </a:r>
          </a:p>
          <a:p>
            <a:r>
              <a:rPr lang="en-US" sz="2000">
                <a:solidFill>
                  <a:srgbClr val="FF0000"/>
                </a:solidFill>
              </a:rPr>
              <a:t>AAL1:</a:t>
            </a:r>
            <a:r>
              <a:rPr lang="en-US" sz="2000"/>
              <a:t> for CBR (Constant Bit Rate) services, e.g. circuit emulation</a:t>
            </a:r>
          </a:p>
          <a:p>
            <a:r>
              <a:rPr lang="en-US" sz="2000">
                <a:solidFill>
                  <a:srgbClr val="FF0000"/>
                </a:solidFill>
              </a:rPr>
              <a:t>AAL2:</a:t>
            </a:r>
            <a:r>
              <a:rPr lang="en-US" sz="2000"/>
              <a:t> for VBR (Variable Bit Rate) services, e.g., MPEG video</a:t>
            </a:r>
          </a:p>
          <a:p>
            <a:r>
              <a:rPr lang="en-US" sz="2000">
                <a:solidFill>
                  <a:srgbClr val="FF0000"/>
                </a:solidFill>
              </a:rPr>
              <a:t>AAL5:</a:t>
            </a:r>
            <a:r>
              <a:rPr lang="en-US" sz="2000"/>
              <a:t> for data (eg, IP datagrams)</a:t>
            </a:r>
          </a:p>
        </p:txBody>
      </p:sp>
      <p:pic>
        <p:nvPicPr>
          <p:cNvPr id="498692" name="Picture 4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7238" y="3686175"/>
            <a:ext cx="652462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8693" name="Text Box 5"/>
          <p:cNvSpPr txBox="1">
            <a:spLocks noChangeArrowheads="1"/>
          </p:cNvSpPr>
          <p:nvPr/>
        </p:nvSpPr>
        <p:spPr bwMode="auto">
          <a:xfrm>
            <a:off x="555625" y="4635500"/>
            <a:ext cx="1163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FF0000"/>
                </a:solidFill>
              </a:rPr>
              <a:t>AAL PDU</a:t>
            </a:r>
          </a:p>
        </p:txBody>
      </p:sp>
      <p:sp>
        <p:nvSpPr>
          <p:cNvPr id="498694" name="Text Box 6"/>
          <p:cNvSpPr txBox="1">
            <a:spLocks noChangeArrowheads="1"/>
          </p:cNvSpPr>
          <p:nvPr/>
        </p:nvSpPr>
        <p:spPr bwMode="auto">
          <a:xfrm>
            <a:off x="601663" y="559435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FF0000"/>
                </a:solidFill>
              </a:rPr>
              <a:t>ATM cell</a:t>
            </a:r>
          </a:p>
        </p:txBody>
      </p:sp>
      <p:sp>
        <p:nvSpPr>
          <p:cNvPr id="498695" name="Text Box 7"/>
          <p:cNvSpPr txBox="1">
            <a:spLocks noChangeArrowheads="1"/>
          </p:cNvSpPr>
          <p:nvPr/>
        </p:nvSpPr>
        <p:spPr bwMode="auto">
          <a:xfrm>
            <a:off x="623888" y="3687763"/>
            <a:ext cx="1244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FF0000"/>
                </a:solidFill>
              </a:rPr>
              <a:t>User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FFB7B088-16F3-4EA2-A42E-65CB0C01868E}" type="slidenum">
              <a:rPr lang="en-US"/>
              <a:pPr/>
              <a:t>98</a:t>
            </a:fld>
            <a:endParaRPr lang="en-US"/>
          </a:p>
        </p:txBody>
      </p:sp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198438"/>
            <a:ext cx="7772400" cy="871537"/>
          </a:xfrm>
        </p:spPr>
        <p:txBody>
          <a:bodyPr/>
          <a:lstStyle/>
          <a:p>
            <a:r>
              <a:rPr lang="en-US"/>
              <a:t>ATM Layer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463" y="995363"/>
            <a:ext cx="7772400" cy="49085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Service:</a:t>
            </a:r>
            <a:r>
              <a:rPr lang="en-US" sz="2400"/>
              <a:t> transport cells across ATM network</a:t>
            </a:r>
          </a:p>
          <a:p>
            <a:r>
              <a:rPr lang="en-US" sz="2400"/>
              <a:t>analogous to IP network layer</a:t>
            </a:r>
          </a:p>
          <a:p>
            <a:r>
              <a:rPr lang="en-US" sz="2400"/>
              <a:t>very different services than IP network layer</a:t>
            </a:r>
          </a:p>
        </p:txBody>
      </p:sp>
      <p:sp>
        <p:nvSpPr>
          <p:cNvPr id="500740" name="Text Box 4"/>
          <p:cNvSpPr txBox="1">
            <a:spLocks noChangeArrowheads="1"/>
          </p:cNvSpPr>
          <p:nvPr/>
        </p:nvSpPr>
        <p:spPr bwMode="auto">
          <a:xfrm>
            <a:off x="300038" y="2511425"/>
            <a:ext cx="153828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0" i="0">
                <a:latin typeface="Arial" charset="0"/>
              </a:rPr>
              <a:t>Network</a:t>
            </a:r>
          </a:p>
          <a:p>
            <a:pPr algn="r"/>
            <a:r>
              <a:rPr lang="en-US" sz="2000" b="0" i="0">
                <a:latin typeface="Arial" charset="0"/>
              </a:rPr>
              <a:t>Architecture</a:t>
            </a:r>
          </a:p>
          <a:p>
            <a:pPr algn="r"/>
            <a:endParaRPr lang="en-US" sz="2000" b="0" i="0">
              <a:latin typeface="Arial" charset="0"/>
            </a:endParaRPr>
          </a:p>
          <a:p>
            <a:pPr algn="r"/>
            <a:r>
              <a:rPr lang="en-US" sz="2000" b="0" i="0">
                <a:latin typeface="Arial" charset="0"/>
              </a:rPr>
              <a:t>Internet</a:t>
            </a:r>
          </a:p>
          <a:p>
            <a:pPr algn="r"/>
            <a:endParaRPr lang="en-US" sz="2000" b="0" i="0">
              <a:latin typeface="Arial" charset="0"/>
            </a:endParaRPr>
          </a:p>
          <a:p>
            <a:pPr algn="r"/>
            <a:r>
              <a:rPr lang="en-US" sz="2000" b="0" i="0">
                <a:latin typeface="Arial" charset="0"/>
              </a:rPr>
              <a:t>ATM</a:t>
            </a:r>
          </a:p>
          <a:p>
            <a:pPr algn="r"/>
            <a:endParaRPr lang="en-US" sz="2000" b="0" i="0">
              <a:latin typeface="Arial" charset="0"/>
            </a:endParaRPr>
          </a:p>
          <a:p>
            <a:pPr algn="r"/>
            <a:r>
              <a:rPr lang="en-US" sz="2000" b="0" i="0">
                <a:latin typeface="Arial" charset="0"/>
              </a:rPr>
              <a:t>ATM</a:t>
            </a:r>
          </a:p>
          <a:p>
            <a:pPr algn="r"/>
            <a:endParaRPr lang="en-US" sz="2000" b="0" i="0">
              <a:latin typeface="Arial" charset="0"/>
            </a:endParaRPr>
          </a:p>
          <a:p>
            <a:pPr algn="r"/>
            <a:r>
              <a:rPr lang="en-US" sz="2000" b="0" i="0">
                <a:latin typeface="Arial" charset="0"/>
              </a:rPr>
              <a:t>ATM</a:t>
            </a:r>
          </a:p>
          <a:p>
            <a:pPr algn="r"/>
            <a:endParaRPr lang="en-US" sz="2000" b="0" i="0">
              <a:latin typeface="Arial" charset="0"/>
            </a:endParaRPr>
          </a:p>
          <a:p>
            <a:pPr algn="r"/>
            <a:r>
              <a:rPr lang="en-US" sz="2000" b="0" i="0">
                <a:latin typeface="Arial" charset="0"/>
              </a:rPr>
              <a:t>ATM</a:t>
            </a:r>
            <a:endParaRPr lang="en-US" sz="2400" b="0" i="0">
              <a:latin typeface="Times New Roman" pitchFamily="18" charset="0"/>
            </a:endParaRPr>
          </a:p>
        </p:txBody>
      </p:sp>
      <p:sp>
        <p:nvSpPr>
          <p:cNvPr id="500741" name="Text Box 5"/>
          <p:cNvSpPr txBox="1">
            <a:spLocks noChangeArrowheads="1"/>
          </p:cNvSpPr>
          <p:nvPr/>
        </p:nvSpPr>
        <p:spPr bwMode="auto">
          <a:xfrm>
            <a:off x="1957388" y="2511425"/>
            <a:ext cx="130968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i="0">
                <a:latin typeface="Arial" charset="0"/>
              </a:rPr>
              <a:t>Service</a:t>
            </a:r>
          </a:p>
          <a:p>
            <a:r>
              <a:rPr lang="en-US" sz="2000" b="0" i="0">
                <a:latin typeface="Arial" charset="0"/>
              </a:rPr>
              <a:t>Model</a:t>
            </a:r>
          </a:p>
          <a:p>
            <a:endParaRPr lang="en-US" sz="2000" b="0" i="0">
              <a:latin typeface="Arial" charset="0"/>
            </a:endParaRPr>
          </a:p>
          <a:p>
            <a:r>
              <a:rPr lang="en-US" sz="2000" b="0" i="0">
                <a:latin typeface="Arial" charset="0"/>
              </a:rPr>
              <a:t>best effort</a:t>
            </a:r>
          </a:p>
          <a:p>
            <a:endParaRPr lang="en-US" sz="2000" b="0" i="0">
              <a:latin typeface="Arial" charset="0"/>
            </a:endParaRPr>
          </a:p>
          <a:p>
            <a:r>
              <a:rPr lang="en-US" sz="2000" b="0" i="0">
                <a:latin typeface="Arial" charset="0"/>
              </a:rPr>
              <a:t>CBR</a:t>
            </a:r>
          </a:p>
          <a:p>
            <a:endParaRPr lang="en-US" sz="2000" b="0" i="0">
              <a:latin typeface="Arial" charset="0"/>
            </a:endParaRPr>
          </a:p>
          <a:p>
            <a:r>
              <a:rPr lang="en-US" sz="2000" b="0" i="0">
                <a:latin typeface="Arial" charset="0"/>
              </a:rPr>
              <a:t>VBR</a:t>
            </a:r>
          </a:p>
          <a:p>
            <a:endParaRPr lang="en-US" sz="2000" b="0" i="0">
              <a:latin typeface="Arial" charset="0"/>
            </a:endParaRPr>
          </a:p>
          <a:p>
            <a:r>
              <a:rPr lang="en-US" sz="2000" b="0" i="0">
                <a:latin typeface="Arial" charset="0"/>
              </a:rPr>
              <a:t>ABR</a:t>
            </a:r>
          </a:p>
          <a:p>
            <a:endParaRPr lang="en-US" sz="2000" b="0" i="0">
              <a:latin typeface="Arial" charset="0"/>
            </a:endParaRPr>
          </a:p>
          <a:p>
            <a:r>
              <a:rPr lang="en-US" sz="2000" b="0" i="0">
                <a:latin typeface="Arial" charset="0"/>
              </a:rPr>
              <a:t>UBR</a:t>
            </a:r>
            <a:endParaRPr lang="en-US" sz="2400" b="0" i="0">
              <a:latin typeface="Times New Roman" pitchFamily="18" charset="0"/>
            </a:endParaRPr>
          </a:p>
        </p:txBody>
      </p:sp>
      <p:sp>
        <p:nvSpPr>
          <p:cNvPr id="500742" name="Text Box 6"/>
          <p:cNvSpPr txBox="1">
            <a:spLocks noChangeArrowheads="1"/>
          </p:cNvSpPr>
          <p:nvPr/>
        </p:nvSpPr>
        <p:spPr bwMode="auto">
          <a:xfrm>
            <a:off x="3290888" y="2806700"/>
            <a:ext cx="1538287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i="0">
                <a:latin typeface="Arial" charset="0"/>
              </a:rPr>
              <a:t>Bandwidth</a:t>
            </a:r>
          </a:p>
          <a:p>
            <a:endParaRPr lang="en-US" sz="2000" b="0" i="0">
              <a:latin typeface="Arial" charset="0"/>
            </a:endParaRPr>
          </a:p>
          <a:p>
            <a:r>
              <a:rPr lang="en-US" sz="2000" b="0" i="0">
                <a:latin typeface="Arial" charset="0"/>
              </a:rPr>
              <a:t>none</a:t>
            </a:r>
          </a:p>
          <a:p>
            <a:endParaRPr lang="en-US" sz="2000" b="0" i="0">
              <a:latin typeface="Arial" charset="0"/>
            </a:endParaRPr>
          </a:p>
          <a:p>
            <a:r>
              <a:rPr lang="en-US" sz="2000" b="0" i="0">
                <a:latin typeface="Arial" charset="0"/>
              </a:rPr>
              <a:t>constant</a:t>
            </a:r>
          </a:p>
          <a:p>
            <a:r>
              <a:rPr lang="en-US" sz="2000" b="0" i="0">
                <a:latin typeface="Arial" charset="0"/>
              </a:rPr>
              <a:t>rate</a:t>
            </a:r>
          </a:p>
          <a:p>
            <a:r>
              <a:rPr lang="en-US" sz="2000" b="0" i="0">
                <a:latin typeface="Arial" charset="0"/>
              </a:rPr>
              <a:t>guaranteed</a:t>
            </a:r>
          </a:p>
          <a:p>
            <a:r>
              <a:rPr lang="en-US" sz="2000" b="0" i="0">
                <a:latin typeface="Arial" charset="0"/>
              </a:rPr>
              <a:t>rate</a:t>
            </a:r>
          </a:p>
          <a:p>
            <a:r>
              <a:rPr lang="en-US" sz="2000" b="0" i="0">
                <a:latin typeface="Arial" charset="0"/>
              </a:rPr>
              <a:t>guaranteed </a:t>
            </a:r>
          </a:p>
          <a:p>
            <a:r>
              <a:rPr lang="en-US" sz="2000" b="0" i="0">
                <a:latin typeface="Arial" charset="0"/>
              </a:rPr>
              <a:t>minimum</a:t>
            </a:r>
          </a:p>
          <a:p>
            <a:r>
              <a:rPr lang="en-US" sz="2000" b="0" i="0">
                <a:latin typeface="Arial" charset="0"/>
              </a:rPr>
              <a:t>none</a:t>
            </a:r>
            <a:endParaRPr lang="en-US" sz="2400" b="0" i="0">
              <a:latin typeface="Times New Roman" pitchFamily="18" charset="0"/>
            </a:endParaRPr>
          </a:p>
        </p:txBody>
      </p:sp>
      <p:sp>
        <p:nvSpPr>
          <p:cNvPr id="500743" name="Line 7"/>
          <p:cNvSpPr>
            <a:spLocks noChangeShapeType="1"/>
          </p:cNvSpPr>
          <p:nvPr/>
        </p:nvSpPr>
        <p:spPr bwMode="auto">
          <a:xfrm>
            <a:off x="400050" y="3328988"/>
            <a:ext cx="84296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0744" name="Line 8"/>
          <p:cNvSpPr>
            <a:spLocks noChangeShapeType="1"/>
          </p:cNvSpPr>
          <p:nvPr/>
        </p:nvSpPr>
        <p:spPr bwMode="auto">
          <a:xfrm>
            <a:off x="504825" y="4062413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0745" name="Line 9"/>
          <p:cNvSpPr>
            <a:spLocks noChangeShapeType="1"/>
          </p:cNvSpPr>
          <p:nvPr/>
        </p:nvSpPr>
        <p:spPr bwMode="auto">
          <a:xfrm>
            <a:off x="552450" y="4681538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0746" name="Line 10"/>
          <p:cNvSpPr>
            <a:spLocks noChangeShapeType="1"/>
          </p:cNvSpPr>
          <p:nvPr/>
        </p:nvSpPr>
        <p:spPr bwMode="auto">
          <a:xfrm>
            <a:off x="552450" y="5310188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0747" name="Line 11"/>
          <p:cNvSpPr>
            <a:spLocks noChangeShapeType="1"/>
          </p:cNvSpPr>
          <p:nvPr/>
        </p:nvSpPr>
        <p:spPr bwMode="auto">
          <a:xfrm>
            <a:off x="561975" y="5891213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0748" name="Text Box 12"/>
          <p:cNvSpPr txBox="1">
            <a:spLocks noChangeArrowheads="1"/>
          </p:cNvSpPr>
          <p:nvPr/>
        </p:nvSpPr>
        <p:spPr bwMode="auto">
          <a:xfrm>
            <a:off x="4691063" y="2806700"/>
            <a:ext cx="720725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i="0">
                <a:latin typeface="Arial" charset="0"/>
              </a:rPr>
              <a:t>Loss</a:t>
            </a:r>
          </a:p>
          <a:p>
            <a:endParaRPr lang="en-US" sz="2000" b="0" i="0">
              <a:latin typeface="Arial" charset="0"/>
            </a:endParaRPr>
          </a:p>
          <a:p>
            <a:r>
              <a:rPr lang="en-US" sz="2000" b="0" i="0">
                <a:latin typeface="Arial" charset="0"/>
              </a:rPr>
              <a:t>no</a:t>
            </a:r>
          </a:p>
          <a:p>
            <a:endParaRPr lang="en-US" sz="2000" b="0" i="0">
              <a:latin typeface="Arial" charset="0"/>
            </a:endParaRPr>
          </a:p>
          <a:p>
            <a:r>
              <a:rPr lang="en-US" sz="2000" b="0" i="0">
                <a:latin typeface="Arial" charset="0"/>
              </a:rPr>
              <a:t>yes</a:t>
            </a:r>
          </a:p>
          <a:p>
            <a:endParaRPr lang="en-US" sz="2000" b="0" i="0">
              <a:latin typeface="Arial" charset="0"/>
            </a:endParaRPr>
          </a:p>
          <a:p>
            <a:r>
              <a:rPr lang="en-US" sz="2000" b="0" i="0">
                <a:latin typeface="Arial" charset="0"/>
              </a:rPr>
              <a:t>yes</a:t>
            </a:r>
          </a:p>
          <a:p>
            <a:endParaRPr lang="en-US" sz="2000" b="0" i="0">
              <a:latin typeface="Arial" charset="0"/>
            </a:endParaRPr>
          </a:p>
          <a:p>
            <a:r>
              <a:rPr lang="en-US" sz="2000" b="0" i="0">
                <a:latin typeface="Arial" charset="0"/>
              </a:rPr>
              <a:t>no</a:t>
            </a:r>
          </a:p>
          <a:p>
            <a:endParaRPr lang="en-US" sz="2000" b="0" i="0">
              <a:latin typeface="Arial" charset="0"/>
            </a:endParaRPr>
          </a:p>
          <a:p>
            <a:r>
              <a:rPr lang="en-US" sz="2000" b="0" i="0">
                <a:latin typeface="Arial" charset="0"/>
              </a:rPr>
              <a:t>no</a:t>
            </a:r>
            <a:endParaRPr lang="en-US" sz="2400" b="0" i="0">
              <a:latin typeface="Times New Roman" pitchFamily="18" charset="0"/>
            </a:endParaRPr>
          </a:p>
        </p:txBody>
      </p:sp>
      <p:sp>
        <p:nvSpPr>
          <p:cNvPr id="500749" name="Text Box 13"/>
          <p:cNvSpPr txBox="1">
            <a:spLocks noChangeArrowheads="1"/>
          </p:cNvSpPr>
          <p:nvPr/>
        </p:nvSpPr>
        <p:spPr bwMode="auto">
          <a:xfrm>
            <a:off x="5414963" y="2816225"/>
            <a:ext cx="83185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i="0">
                <a:latin typeface="Arial" charset="0"/>
              </a:rPr>
              <a:t>Order</a:t>
            </a:r>
          </a:p>
          <a:p>
            <a:endParaRPr lang="en-US" sz="2000" b="0" i="0">
              <a:latin typeface="Arial" charset="0"/>
            </a:endParaRPr>
          </a:p>
          <a:p>
            <a:r>
              <a:rPr lang="en-US" sz="2000" b="0" i="0">
                <a:latin typeface="Arial" charset="0"/>
              </a:rPr>
              <a:t>no</a:t>
            </a:r>
          </a:p>
          <a:p>
            <a:endParaRPr lang="en-US" sz="2000" b="0" i="0">
              <a:latin typeface="Arial" charset="0"/>
            </a:endParaRPr>
          </a:p>
          <a:p>
            <a:r>
              <a:rPr lang="en-US" sz="2000" b="0" i="0">
                <a:latin typeface="Arial" charset="0"/>
              </a:rPr>
              <a:t>yes</a:t>
            </a:r>
          </a:p>
          <a:p>
            <a:endParaRPr lang="en-US" sz="2000" b="0" i="0">
              <a:latin typeface="Arial" charset="0"/>
            </a:endParaRPr>
          </a:p>
          <a:p>
            <a:r>
              <a:rPr lang="en-US" sz="2000" b="0" i="0">
                <a:latin typeface="Arial" charset="0"/>
              </a:rPr>
              <a:t>yes</a:t>
            </a:r>
          </a:p>
          <a:p>
            <a:endParaRPr lang="en-US" sz="2000" b="0" i="0">
              <a:latin typeface="Arial" charset="0"/>
            </a:endParaRPr>
          </a:p>
          <a:p>
            <a:r>
              <a:rPr lang="en-US" sz="2000" b="0" i="0">
                <a:latin typeface="Arial" charset="0"/>
              </a:rPr>
              <a:t>yes</a:t>
            </a:r>
          </a:p>
          <a:p>
            <a:endParaRPr lang="en-US" sz="2000" b="0" i="0">
              <a:latin typeface="Arial" charset="0"/>
            </a:endParaRPr>
          </a:p>
          <a:p>
            <a:r>
              <a:rPr lang="en-US" sz="2000" b="0" i="0">
                <a:latin typeface="Arial" charset="0"/>
              </a:rPr>
              <a:t>yes</a:t>
            </a:r>
            <a:endParaRPr lang="en-US" sz="2400" b="0" i="0">
              <a:latin typeface="Times New Roman" pitchFamily="18" charset="0"/>
            </a:endParaRPr>
          </a:p>
        </p:txBody>
      </p:sp>
      <p:sp>
        <p:nvSpPr>
          <p:cNvPr id="500750" name="Text Box 14"/>
          <p:cNvSpPr txBox="1">
            <a:spLocks noChangeArrowheads="1"/>
          </p:cNvSpPr>
          <p:nvPr/>
        </p:nvSpPr>
        <p:spPr bwMode="auto">
          <a:xfrm>
            <a:off x="6272213" y="2816225"/>
            <a:ext cx="947737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i="0">
                <a:latin typeface="Arial" charset="0"/>
              </a:rPr>
              <a:t>Timing</a:t>
            </a:r>
          </a:p>
          <a:p>
            <a:endParaRPr lang="en-US" sz="2000" b="0" i="0">
              <a:latin typeface="Arial" charset="0"/>
            </a:endParaRPr>
          </a:p>
          <a:p>
            <a:r>
              <a:rPr lang="en-US" sz="2000" b="0" i="0">
                <a:latin typeface="Arial" charset="0"/>
              </a:rPr>
              <a:t>no</a:t>
            </a:r>
          </a:p>
          <a:p>
            <a:endParaRPr lang="en-US" sz="2000" b="0" i="0">
              <a:latin typeface="Arial" charset="0"/>
            </a:endParaRPr>
          </a:p>
          <a:p>
            <a:r>
              <a:rPr lang="en-US" sz="2000" b="0" i="0">
                <a:latin typeface="Arial" charset="0"/>
              </a:rPr>
              <a:t>yes</a:t>
            </a:r>
          </a:p>
          <a:p>
            <a:endParaRPr lang="en-US" sz="2000" b="0" i="0">
              <a:latin typeface="Arial" charset="0"/>
            </a:endParaRPr>
          </a:p>
          <a:p>
            <a:r>
              <a:rPr lang="en-US" sz="2000" b="0" i="0">
                <a:latin typeface="Arial" charset="0"/>
              </a:rPr>
              <a:t>yes</a:t>
            </a:r>
          </a:p>
          <a:p>
            <a:endParaRPr lang="en-US" sz="2000" b="0" i="0">
              <a:latin typeface="Arial" charset="0"/>
            </a:endParaRPr>
          </a:p>
          <a:p>
            <a:r>
              <a:rPr lang="en-US" sz="2000" b="0" i="0">
                <a:latin typeface="Arial" charset="0"/>
              </a:rPr>
              <a:t>no</a:t>
            </a:r>
          </a:p>
          <a:p>
            <a:endParaRPr lang="en-US" sz="2000" b="0" i="0">
              <a:latin typeface="Arial" charset="0"/>
            </a:endParaRPr>
          </a:p>
          <a:p>
            <a:r>
              <a:rPr lang="en-US" sz="2000" b="0" i="0">
                <a:latin typeface="Arial" charset="0"/>
              </a:rPr>
              <a:t>no</a:t>
            </a:r>
            <a:endParaRPr lang="en-US" sz="2400" b="0" i="0">
              <a:latin typeface="Times New Roman" pitchFamily="18" charset="0"/>
            </a:endParaRPr>
          </a:p>
        </p:txBody>
      </p:sp>
      <p:sp>
        <p:nvSpPr>
          <p:cNvPr id="500751" name="Text Box 15"/>
          <p:cNvSpPr txBox="1">
            <a:spLocks noChangeArrowheads="1"/>
          </p:cNvSpPr>
          <p:nvPr/>
        </p:nvSpPr>
        <p:spPr bwMode="auto">
          <a:xfrm>
            <a:off x="7272338" y="2530475"/>
            <a:ext cx="148113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i="0">
                <a:latin typeface="Arial" charset="0"/>
              </a:rPr>
              <a:t>Congestion</a:t>
            </a:r>
          </a:p>
          <a:p>
            <a:r>
              <a:rPr lang="en-US" sz="2000" b="0" i="0">
                <a:latin typeface="Arial" charset="0"/>
              </a:rPr>
              <a:t>feedback</a:t>
            </a:r>
          </a:p>
          <a:p>
            <a:endParaRPr lang="en-US" sz="2000" b="0" i="0">
              <a:latin typeface="Arial" charset="0"/>
            </a:endParaRPr>
          </a:p>
          <a:p>
            <a:r>
              <a:rPr lang="en-US" sz="2000" b="0" i="0">
                <a:latin typeface="Arial" charset="0"/>
              </a:rPr>
              <a:t>no (inferred</a:t>
            </a:r>
          </a:p>
          <a:p>
            <a:r>
              <a:rPr lang="en-US" sz="2000" b="0" i="0">
                <a:latin typeface="Arial" charset="0"/>
              </a:rPr>
              <a:t>via loss)</a:t>
            </a:r>
          </a:p>
          <a:p>
            <a:r>
              <a:rPr lang="en-US" sz="2000" b="0" i="0">
                <a:latin typeface="Arial" charset="0"/>
              </a:rPr>
              <a:t>no</a:t>
            </a:r>
          </a:p>
          <a:p>
            <a:r>
              <a:rPr lang="en-US" sz="2000" b="0" i="0">
                <a:latin typeface="Arial" charset="0"/>
              </a:rPr>
              <a:t>congestion</a:t>
            </a:r>
          </a:p>
          <a:p>
            <a:r>
              <a:rPr lang="en-US" sz="2000" b="0" i="0">
                <a:latin typeface="Arial" charset="0"/>
              </a:rPr>
              <a:t>no</a:t>
            </a:r>
          </a:p>
          <a:p>
            <a:r>
              <a:rPr lang="en-US" sz="2000" b="0" i="0">
                <a:latin typeface="Arial" charset="0"/>
              </a:rPr>
              <a:t>congestion</a:t>
            </a:r>
          </a:p>
          <a:p>
            <a:r>
              <a:rPr lang="en-US" sz="2000" b="0" i="0">
                <a:latin typeface="Arial" charset="0"/>
              </a:rPr>
              <a:t>yes</a:t>
            </a:r>
          </a:p>
          <a:p>
            <a:endParaRPr lang="en-US" sz="2000" b="0" i="0">
              <a:latin typeface="Arial" charset="0"/>
            </a:endParaRPr>
          </a:p>
          <a:p>
            <a:r>
              <a:rPr lang="en-US" sz="2000" b="0" i="0">
                <a:latin typeface="Arial" charset="0"/>
              </a:rPr>
              <a:t>no</a:t>
            </a:r>
            <a:endParaRPr lang="en-US" sz="2400" b="0" i="0">
              <a:latin typeface="Times New Roman" pitchFamily="18" charset="0"/>
            </a:endParaRPr>
          </a:p>
        </p:txBody>
      </p:sp>
      <p:sp>
        <p:nvSpPr>
          <p:cNvPr id="500752" name="Text Box 16"/>
          <p:cNvSpPr txBox="1">
            <a:spLocks noChangeArrowheads="1"/>
          </p:cNvSpPr>
          <p:nvPr/>
        </p:nvSpPr>
        <p:spPr bwMode="auto">
          <a:xfrm>
            <a:off x="4662488" y="2379663"/>
            <a:ext cx="1720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i="0">
                <a:latin typeface="Arial" charset="0"/>
              </a:rPr>
              <a:t>Guarantees ?</a:t>
            </a:r>
            <a:endParaRPr lang="en-US" sz="2400" b="0" i="0">
              <a:latin typeface="Times New Roman" pitchFamily="18" charset="0"/>
            </a:endParaRPr>
          </a:p>
        </p:txBody>
      </p:sp>
      <p:sp>
        <p:nvSpPr>
          <p:cNvPr id="500753" name="Line 17"/>
          <p:cNvSpPr>
            <a:spLocks noChangeShapeType="1"/>
          </p:cNvSpPr>
          <p:nvPr/>
        </p:nvSpPr>
        <p:spPr bwMode="auto">
          <a:xfrm flipV="1">
            <a:off x="3381375" y="2805113"/>
            <a:ext cx="3733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0754" name="Text Box 18"/>
          <p:cNvSpPr txBox="1">
            <a:spLocks noChangeArrowheads="1"/>
          </p:cNvSpPr>
          <p:nvPr/>
        </p:nvSpPr>
        <p:spPr bwMode="auto">
          <a:xfrm>
            <a:off x="7104063" y="5551488"/>
            <a:ext cx="193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/>
              <a:t>(studied earlier)</a:t>
            </a:r>
          </a:p>
        </p:txBody>
      </p:sp>
      <p:sp>
        <p:nvSpPr>
          <p:cNvPr id="500755" name="Line 19"/>
          <p:cNvSpPr>
            <a:spLocks noChangeShapeType="1"/>
          </p:cNvSpPr>
          <p:nvPr/>
        </p:nvSpPr>
        <p:spPr bwMode="auto">
          <a:xfrm>
            <a:off x="4708525" y="2806700"/>
            <a:ext cx="0" cy="344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00756" name="Line 20"/>
          <p:cNvSpPr>
            <a:spLocks noChangeShapeType="1"/>
          </p:cNvSpPr>
          <p:nvPr/>
        </p:nvSpPr>
        <p:spPr bwMode="auto">
          <a:xfrm>
            <a:off x="5364163" y="2813050"/>
            <a:ext cx="0" cy="344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00757" name="Line 21"/>
          <p:cNvSpPr>
            <a:spLocks noChangeShapeType="1"/>
          </p:cNvSpPr>
          <p:nvPr/>
        </p:nvSpPr>
        <p:spPr bwMode="auto">
          <a:xfrm>
            <a:off x="6213475" y="2822575"/>
            <a:ext cx="0" cy="344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00758" name="Line 22"/>
          <p:cNvSpPr>
            <a:spLocks noChangeShapeType="1"/>
          </p:cNvSpPr>
          <p:nvPr/>
        </p:nvSpPr>
        <p:spPr bwMode="auto">
          <a:xfrm>
            <a:off x="7118350" y="2803525"/>
            <a:ext cx="0" cy="344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00759" name="Line 23"/>
          <p:cNvSpPr>
            <a:spLocks noChangeShapeType="1"/>
          </p:cNvSpPr>
          <p:nvPr/>
        </p:nvSpPr>
        <p:spPr bwMode="auto">
          <a:xfrm>
            <a:off x="3379788" y="2803525"/>
            <a:ext cx="0" cy="344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00760" name="Line 24"/>
          <p:cNvSpPr>
            <a:spLocks noChangeShapeType="1"/>
          </p:cNvSpPr>
          <p:nvPr/>
        </p:nvSpPr>
        <p:spPr bwMode="auto">
          <a:xfrm>
            <a:off x="1905000" y="2819400"/>
            <a:ext cx="0" cy="344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00761" name="Line 25"/>
          <p:cNvSpPr>
            <a:spLocks noChangeShapeType="1"/>
          </p:cNvSpPr>
          <p:nvPr/>
        </p:nvSpPr>
        <p:spPr bwMode="auto">
          <a:xfrm>
            <a:off x="165100" y="5568950"/>
            <a:ext cx="776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DataLink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AFAF7978-4CE0-4C29-9F76-2A851BF629A3}" type="slidenum">
              <a:rPr lang="en-US"/>
              <a:pPr/>
              <a:t>99</a:t>
            </a:fld>
            <a:endParaRPr lang="en-US"/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ATM Layer: Virtual Circuits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7988" y="1300163"/>
            <a:ext cx="8736012" cy="4908550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VC transport:</a:t>
            </a:r>
            <a:r>
              <a:rPr lang="en-US" sz="2400"/>
              <a:t> cells carried on VC from source to dest</a:t>
            </a:r>
          </a:p>
          <a:p>
            <a:pPr lvl="1"/>
            <a:r>
              <a:rPr lang="en-US" sz="2000"/>
              <a:t>call setup, teardown for each call </a:t>
            </a:r>
            <a:r>
              <a:rPr lang="en-US" sz="2000" i="1"/>
              <a:t>before</a:t>
            </a:r>
            <a:r>
              <a:rPr lang="en-US" sz="2000"/>
              <a:t> data can flow</a:t>
            </a:r>
          </a:p>
          <a:p>
            <a:pPr lvl="1"/>
            <a:r>
              <a:rPr lang="en-US" sz="2000"/>
              <a:t>each packet carries VC identifier (not destination ID)</a:t>
            </a:r>
          </a:p>
          <a:p>
            <a:pPr lvl="1"/>
            <a:r>
              <a:rPr lang="en-US" sz="2000" i="1"/>
              <a:t>every</a:t>
            </a:r>
            <a:r>
              <a:rPr lang="en-US" sz="2000"/>
              <a:t> switch on source-dest path maintain “state” for each passing connection</a:t>
            </a:r>
          </a:p>
          <a:p>
            <a:pPr lvl="1"/>
            <a:r>
              <a:rPr lang="en-US" sz="2000"/>
              <a:t>link,switch resources (bandwidth, buffers) may be </a:t>
            </a:r>
            <a:r>
              <a:rPr lang="en-US" sz="2000" i="1"/>
              <a:t>allocated </a:t>
            </a:r>
            <a:r>
              <a:rPr lang="en-US" sz="2000"/>
              <a:t>to VC: to get circuit-like perf.</a:t>
            </a:r>
          </a:p>
          <a:p>
            <a:r>
              <a:rPr lang="en-US" sz="2400">
                <a:solidFill>
                  <a:srgbClr val="FF0000"/>
                </a:solidFill>
              </a:rPr>
              <a:t>Permanent VCs (PVCs)</a:t>
            </a:r>
            <a:endParaRPr lang="en-US" sz="2400" b="1"/>
          </a:p>
          <a:p>
            <a:pPr lvl="1"/>
            <a:r>
              <a:rPr lang="en-US"/>
              <a:t>long lasting connections</a:t>
            </a:r>
          </a:p>
          <a:p>
            <a:pPr lvl="1"/>
            <a:r>
              <a:rPr lang="en-US"/>
              <a:t>typically: “permanent” route between to IP routers</a:t>
            </a:r>
          </a:p>
          <a:p>
            <a:r>
              <a:rPr lang="en-US" sz="2400">
                <a:solidFill>
                  <a:srgbClr val="FF0000"/>
                </a:solidFill>
              </a:rPr>
              <a:t>Switched VCs (SVC):</a:t>
            </a:r>
            <a:endParaRPr lang="en-US" sz="2400"/>
          </a:p>
          <a:p>
            <a:pPr lvl="1"/>
            <a:r>
              <a:rPr lang="en-US"/>
              <a:t>dynamically set up on per-call basis</a:t>
            </a:r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14021</TotalTime>
  <Words>6469</Words>
  <Application>Microsoft Office PowerPoint</Application>
  <PresentationFormat>On-screen Show (4:3)</PresentationFormat>
  <Paragraphs>1548</Paragraphs>
  <Slides>111</Slides>
  <Notes>111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111</vt:i4>
      </vt:variant>
    </vt:vector>
  </HeadingPairs>
  <TitlesOfParts>
    <vt:vector size="122" baseType="lpstr">
      <vt:lpstr>Times New Roman</vt:lpstr>
      <vt:lpstr>Comic Sans MS</vt:lpstr>
      <vt:lpstr>ZapfDingbats</vt:lpstr>
      <vt:lpstr>Arial</vt:lpstr>
      <vt:lpstr>Courier New</vt:lpstr>
      <vt:lpstr>MS Mincho</vt:lpstr>
      <vt:lpstr>Symbol</vt:lpstr>
      <vt:lpstr>Default Design</vt:lpstr>
      <vt:lpstr>Microsoft Word Document</vt:lpstr>
      <vt:lpstr>Microsoft Clip Gallery</vt:lpstr>
      <vt:lpstr>Microsoft Equation 3.0</vt:lpstr>
      <vt:lpstr>Slide 1</vt:lpstr>
      <vt:lpstr>Chapter 5: The Data Link Layer</vt:lpstr>
      <vt:lpstr>Link Layer</vt:lpstr>
      <vt:lpstr>Link Layer: Introduction</vt:lpstr>
      <vt:lpstr>Link layer: context</vt:lpstr>
      <vt:lpstr>Link Layer Services</vt:lpstr>
      <vt:lpstr>Link Layer Services (more)</vt:lpstr>
      <vt:lpstr>Where is the link layer implemented?</vt:lpstr>
      <vt:lpstr>Adaptors Communicating</vt:lpstr>
      <vt:lpstr>Link Layer</vt:lpstr>
      <vt:lpstr>Error Detection</vt:lpstr>
      <vt:lpstr>Parity Checking</vt:lpstr>
      <vt:lpstr>Internet checksum (review)</vt:lpstr>
      <vt:lpstr>Checksumming: Cyclic Redundancy Check</vt:lpstr>
      <vt:lpstr>CRC Example</vt:lpstr>
      <vt:lpstr>Link Layer</vt:lpstr>
      <vt:lpstr>Multiple Access Links and Protocols</vt:lpstr>
      <vt:lpstr>Multiple Access protocols</vt:lpstr>
      <vt:lpstr>Ideal Multiple Access Protocol</vt:lpstr>
      <vt:lpstr>MAC Protocols: a taxonomy</vt:lpstr>
      <vt:lpstr>Channel Partitioning MAC protocols: TDMA</vt:lpstr>
      <vt:lpstr>Channel Partitioning MAC protocols: FDMA</vt:lpstr>
      <vt:lpstr>Random Access Protocols</vt:lpstr>
      <vt:lpstr>Random MAC (Medium Access Control) Techniques</vt:lpstr>
      <vt:lpstr>Pure (unslotted) ALOHA</vt:lpstr>
      <vt:lpstr>Pure Aloha efficiency</vt:lpstr>
      <vt:lpstr>Slotted ALOHA</vt:lpstr>
      <vt:lpstr>Slotted ALOHA</vt:lpstr>
      <vt:lpstr>Slotted Aloha efficiency</vt:lpstr>
      <vt:lpstr>CSMA (Carrier Sense Multiple Access)</vt:lpstr>
      <vt:lpstr>CSMA collisions</vt:lpstr>
      <vt:lpstr>CSMA/CD (Collision Detection)</vt:lpstr>
      <vt:lpstr>CSMA/CD collision detection</vt:lpstr>
      <vt:lpstr>Shared meduim bus</vt:lpstr>
      <vt:lpstr>More on CSMA/CD and Ethernet</vt:lpstr>
      <vt:lpstr>Analyzing CSMA/CD</vt:lpstr>
      <vt:lpstr>Slide 37</vt:lpstr>
      <vt:lpstr>Slide 38</vt:lpstr>
      <vt:lpstr>Collision detection in Wireless</vt:lpstr>
      <vt:lpstr>“Taking Turns” MAC protocols</vt:lpstr>
      <vt:lpstr>“Taking Turns” MAC protocols</vt:lpstr>
      <vt:lpstr>“Taking Turns” MAC protocols</vt:lpstr>
      <vt:lpstr>Release after reception: utilization analysis </vt:lpstr>
      <vt:lpstr>Slide 44</vt:lpstr>
      <vt:lpstr>Slide 45</vt:lpstr>
      <vt:lpstr>Slide 46</vt:lpstr>
      <vt:lpstr> Summary of MAC protocols</vt:lpstr>
      <vt:lpstr>LAN technologies</vt:lpstr>
      <vt:lpstr>Link Layer</vt:lpstr>
      <vt:lpstr>Ethernet</vt:lpstr>
      <vt:lpstr>Star topology</vt:lpstr>
      <vt:lpstr>Ethernet Frame Structure</vt:lpstr>
      <vt:lpstr>Ethernet Frame Structure (more)</vt:lpstr>
      <vt:lpstr>Ethernet: Unreliable, connectionless</vt:lpstr>
      <vt:lpstr>Ethernet CSMA/CD algorithm</vt:lpstr>
      <vt:lpstr>Ethernet CSMA/CD algorithm (contd.)</vt:lpstr>
      <vt:lpstr>Ethernet’s CSMA/CD (more)</vt:lpstr>
      <vt:lpstr>CSMA/CD efficiency</vt:lpstr>
      <vt:lpstr>802.3 Ethernet Standards: Link &amp; Physical Layers</vt:lpstr>
      <vt:lpstr>Shared meduim bus</vt:lpstr>
      <vt:lpstr>Shared medium hub</vt:lpstr>
      <vt:lpstr>Switching hub</vt:lpstr>
      <vt:lpstr>Slide 63</vt:lpstr>
      <vt:lpstr>Slide 64</vt:lpstr>
      <vt:lpstr>Link Layer</vt:lpstr>
      <vt:lpstr>MAC Addresses and ARP</vt:lpstr>
      <vt:lpstr>LAN Addresses and ARP</vt:lpstr>
      <vt:lpstr>LAN Address (more)</vt:lpstr>
      <vt:lpstr>ARP: Address Resolution Protocol</vt:lpstr>
      <vt:lpstr>ARP protocol: Same LAN (network)</vt:lpstr>
      <vt:lpstr>DHCP: Dynamic Host Configuration Protocol</vt:lpstr>
      <vt:lpstr>DHCP client-server scenario</vt:lpstr>
      <vt:lpstr>DHCP client-server scenario</vt:lpstr>
      <vt:lpstr>Addressing: routing to another LAN</vt:lpstr>
      <vt:lpstr>Slide 75</vt:lpstr>
      <vt:lpstr>Link Layer</vt:lpstr>
      <vt:lpstr>Hubs</vt:lpstr>
      <vt:lpstr>Switch</vt:lpstr>
      <vt:lpstr>Switch:  allows multiple simultaneous transmissions</vt:lpstr>
      <vt:lpstr>Switch Table</vt:lpstr>
      <vt:lpstr>Self-learning, forwarding: example</vt:lpstr>
      <vt:lpstr>Interconnecting switches</vt:lpstr>
      <vt:lpstr>Example Institutional network</vt:lpstr>
      <vt:lpstr>Switches vs. Routers</vt:lpstr>
      <vt:lpstr>Summary comparison</vt:lpstr>
      <vt:lpstr>Link Layer</vt:lpstr>
      <vt:lpstr>Cerf &amp; Kahn’s Internetwork Architecture</vt:lpstr>
      <vt:lpstr>ATM and MPLS</vt:lpstr>
      <vt:lpstr>Asynchronous Transfer Mode: ATM</vt:lpstr>
      <vt:lpstr>Circuit switching vs. Packet switching vs. Virtual circuit</vt:lpstr>
      <vt:lpstr> Packet switching</vt:lpstr>
      <vt:lpstr> Packet switching (contd.)</vt:lpstr>
      <vt:lpstr>Virtual circuit</vt:lpstr>
      <vt:lpstr>ATM architecture </vt:lpstr>
      <vt:lpstr>ATM:  network or link layer?</vt:lpstr>
      <vt:lpstr>ATM Adaptation Layer (AAL)</vt:lpstr>
      <vt:lpstr>ATM Adaptation Layer (AAL) [more]</vt:lpstr>
      <vt:lpstr>ATM Layer</vt:lpstr>
      <vt:lpstr>ATM Layer: Virtual Circuits</vt:lpstr>
      <vt:lpstr>ATM VCs</vt:lpstr>
      <vt:lpstr>ATM Layer: ATM cell</vt:lpstr>
      <vt:lpstr>ATM cell header</vt:lpstr>
      <vt:lpstr>IP-Over-ATM</vt:lpstr>
      <vt:lpstr>IP-Over-ATM</vt:lpstr>
      <vt:lpstr>Datagram Journey in IP-over-ATM Network </vt:lpstr>
      <vt:lpstr>IP-Over-ATM</vt:lpstr>
      <vt:lpstr>Multiprotocol label switching (MPLS) [to cover with network (IP) layer]</vt:lpstr>
      <vt:lpstr>MPLS capable routers</vt:lpstr>
      <vt:lpstr>MPLS forwarding tables</vt:lpstr>
      <vt:lpstr>Chapter 5: Summary</vt:lpstr>
      <vt:lpstr>Chapter 5: let’s take a breath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Edition, Chapter 5</dc:title>
  <dc:creator>Jim Kurose and Keith Ross</dc:creator>
  <cp:lastModifiedBy>helmy</cp:lastModifiedBy>
  <cp:revision>250</cp:revision>
  <cp:lastPrinted>2000-10-23T11:49:35Z</cp:lastPrinted>
  <dcterms:created xsi:type="dcterms:W3CDTF">1999-10-08T19:08:27Z</dcterms:created>
  <dcterms:modified xsi:type="dcterms:W3CDTF">2011-10-18T10:40:06Z</dcterms:modified>
</cp:coreProperties>
</file>